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4" r:id="rId3"/>
    <p:sldId id="328" r:id="rId4"/>
    <p:sldId id="326" r:id="rId5"/>
    <p:sldId id="377" r:id="rId6"/>
    <p:sldId id="364" r:id="rId7"/>
    <p:sldId id="408" r:id="rId8"/>
    <p:sldId id="407" r:id="rId9"/>
    <p:sldId id="390" r:id="rId10"/>
    <p:sldId id="406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73" d="100"/>
          <a:sy n="73" d="100"/>
        </p:scale>
        <p:origin x="17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D971B7F-EB05-40A6-8D47-9DEF6480DA7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F066BD-39E9-4594-9151-E7721AE26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4ECFAE-AE06-41C8-BE1C-0BF38EE00765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785C2DF-E6B9-46C0-8926-84898950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1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C12BC-5196-44D2-AA42-0AAF1F392614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6960-B78D-46E5-96E5-1027BBA7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9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si.org/" TargetMode="External"/><Relationship Id="rId2" Type="http://schemas.openxmlformats.org/officeDocument/2006/relationships/hyperlink" Target="https://www.americamakes.u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ansi.org/Shared%20Documents/Standards%20Activities/AMSC/AMSC_Standards_Landscape_February_2017.pdf" TargetMode="External"/><Relationship Id="rId2" Type="http://schemas.openxmlformats.org/officeDocument/2006/relationships/hyperlink" Target="https://www.ansi.org/standards_activities/standards_boards_panels/amsc/amsc-roadmap.aspx?menuid=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ansi.org/ams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4267"/>
            <a:ext cx="7772400" cy="189753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America Makes &amp; ANSI Additive Manufacturing Standardization Collaborative (AMSC)</a:t>
            </a:r>
            <a:endParaRPr lang="en-US" sz="3200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2315"/>
            <a:ext cx="6400800" cy="120562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Opening - Launch of Phase 2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</a:rPr>
              <a:t>Jim Williams, President, All Points Additive, and AMSC Chair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</a:rPr>
              <a:t>September 7, 2017</a:t>
            </a:r>
          </a:p>
        </p:txBody>
      </p:sp>
      <p:pic>
        <p:nvPicPr>
          <p:cNvPr id="6" name="Picture 5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45590" y="2971800"/>
            <a:ext cx="599821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 smtClean="0">
              <a:latin typeface="Trebuchet MS" pitchFamily="34" charset="0"/>
            </a:endParaRPr>
          </a:p>
        </p:txBody>
      </p:sp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7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Today’s Agenda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808"/>
            <a:ext cx="8534400" cy="4525963"/>
          </a:xfrm>
        </p:spPr>
        <p:txBody>
          <a:bodyPr>
            <a:normAutofit/>
          </a:bodyPr>
          <a:lstStyle/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0000"/>
                </a:solidFill>
                <a:latin typeface="Trebuchet MS" pitchFamily="34" charset="0"/>
              </a:rPr>
              <a:t>Determine how we organize ourselves for Phase 2</a:t>
            </a:r>
            <a:endParaRPr lang="en-US" sz="2200" u="sng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Hear sector perspectives on top gaps and issues not covered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Get input on how the roadmap is organized and how we update the document to increase its value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Discuss any concerns in re: standards overlap/duplication 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Who is not here today who should be involved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2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To get us thinking, we’ll begin with perspectives from America Makes, industry and government speakers</a:t>
            </a:r>
            <a:endParaRPr lang="en-US" sz="2000" dirty="0" smtClean="0"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10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599"/>
          </a:xfrm>
        </p:spPr>
        <p:txBody>
          <a:bodyPr>
            <a:no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A </a:t>
            </a:r>
            <a:r>
              <a:rPr lang="en-US" sz="2200" dirty="0">
                <a:latin typeface="Trebuchet MS" pitchFamily="34" charset="0"/>
              </a:rPr>
              <a:t>number of </a:t>
            </a:r>
            <a:r>
              <a:rPr lang="en-US" sz="2200" dirty="0" smtClean="0">
                <a:latin typeface="Trebuchet MS" pitchFamily="34" charset="0"/>
              </a:rPr>
              <a:t>standards developing organizations (SDOs) are </a:t>
            </a:r>
            <a:r>
              <a:rPr lang="en-US" sz="2200" dirty="0">
                <a:latin typeface="Trebuchet MS" pitchFamily="34" charset="0"/>
              </a:rPr>
              <a:t>engaged in standards-setting for various aspects of </a:t>
            </a:r>
            <a:r>
              <a:rPr lang="en-US" sz="2200" dirty="0" smtClean="0">
                <a:latin typeface="Trebuchet MS" pitchFamily="34" charset="0"/>
              </a:rPr>
              <a:t>additive manufacturing (AM)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2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Coordination is needed to </a:t>
            </a:r>
            <a:r>
              <a:rPr lang="en-US" sz="2200" dirty="0">
                <a:latin typeface="Trebuchet MS" pitchFamily="34" charset="0"/>
              </a:rPr>
              <a:t>maintain a consistent, harmonized, and non-contradictory set of </a:t>
            </a:r>
            <a:r>
              <a:rPr lang="en-US" sz="2200" dirty="0" smtClean="0">
                <a:latin typeface="Trebuchet MS" pitchFamily="34" charset="0"/>
              </a:rPr>
              <a:t>AM standards and specifications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200" dirty="0" smtClean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  <a:cs typeface="Arial" pitchFamily="34" charset="0"/>
              </a:rPr>
              <a:t>Prior to 2016, </a:t>
            </a:r>
            <a:r>
              <a:rPr lang="en-US" sz="2200" dirty="0">
                <a:latin typeface="Trebuchet MS" pitchFamily="34" charset="0"/>
                <a:cs typeface="Arial" pitchFamily="34" charset="0"/>
              </a:rPr>
              <a:t>there was no process for identifying priorities and interdependencies in the development of </a:t>
            </a:r>
            <a:r>
              <a:rPr lang="en-US" sz="2200" dirty="0" smtClean="0">
                <a:latin typeface="Trebuchet MS" pitchFamily="34" charset="0"/>
                <a:cs typeface="Arial" pitchFamily="34" charset="0"/>
              </a:rPr>
              <a:t>AM standards </a:t>
            </a:r>
            <a:r>
              <a:rPr lang="en-US" sz="2200" dirty="0">
                <a:latin typeface="Trebuchet MS" pitchFamily="34" charset="0"/>
                <a:cs typeface="Arial" pitchFamily="34" charset="0"/>
              </a:rPr>
              <a:t>and </a:t>
            </a:r>
            <a:r>
              <a:rPr lang="en-US" sz="2200" dirty="0" smtClean="0">
                <a:latin typeface="Trebuchet MS" pitchFamily="34" charset="0"/>
                <a:cs typeface="Arial" pitchFamily="34" charset="0"/>
              </a:rPr>
              <a:t>specs</a:t>
            </a:r>
            <a:endParaRPr lang="en-US" sz="2200" dirty="0"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The Need for a Standardization Roadmap for Additive Manufacturing</a:t>
            </a:r>
            <a:endParaRPr lang="en-US" sz="32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00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531" y="274639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America Makes &amp; ANSI Additive Manufacturing Standardization Collaborative (AMSC)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>
                <a:latin typeface="Trebuchet MS" panose="020B0603020202020204" pitchFamily="34" charset="0"/>
              </a:rPr>
              <a:t>Formally launched in March 2016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  <a:cs typeface="Arial" pitchFamily="34" charset="0"/>
              <a:hlinkClick r:id="rId2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  <a:cs typeface="Arial" pitchFamily="34" charset="0"/>
                <a:hlinkClick r:id="rId2"/>
              </a:rPr>
              <a:t>America </a:t>
            </a:r>
            <a:r>
              <a:rPr lang="en-US" sz="2400" dirty="0">
                <a:latin typeface="Trebuchet MS" pitchFamily="34" charset="0"/>
                <a:cs typeface="Arial" pitchFamily="34" charset="0"/>
                <a:hlinkClick r:id="rId2"/>
              </a:rPr>
              <a:t>Makes</a:t>
            </a:r>
            <a:r>
              <a:rPr lang="en-US" sz="2400" dirty="0">
                <a:latin typeface="Trebuchet MS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Trebuchet MS" panose="020B0603020202020204" pitchFamily="34" charset="0"/>
              </a:rPr>
              <a:t>is the nation’s leading and collaborative partner in </a:t>
            </a:r>
            <a:r>
              <a:rPr lang="en-US" sz="2400" dirty="0" smtClean="0">
                <a:latin typeface="Trebuchet MS" panose="020B0603020202020204" pitchFamily="34" charset="0"/>
              </a:rPr>
              <a:t>AM </a:t>
            </a:r>
            <a:r>
              <a:rPr lang="en-US" sz="2400" dirty="0">
                <a:latin typeface="Trebuchet MS" panose="020B0603020202020204" pitchFamily="34" charset="0"/>
              </a:rPr>
              <a:t>and 3D printing technology research, discovery, creation, and </a:t>
            </a:r>
            <a:r>
              <a:rPr lang="en-US" sz="2400" dirty="0" smtClean="0">
                <a:latin typeface="Trebuchet MS" panose="020B0603020202020204" pitchFamily="34" charset="0"/>
              </a:rPr>
              <a:t>innovation</a:t>
            </a:r>
            <a:endParaRPr lang="en-US" sz="2400" dirty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anose="020B0603020202020204" pitchFamily="34" charset="0"/>
              <a:hlinkClick r:id="rId3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  <a:hlinkClick r:id="rId3"/>
              </a:rPr>
              <a:t>ANSI</a:t>
            </a:r>
            <a:r>
              <a:rPr lang="en-US" sz="2400" dirty="0" smtClean="0">
                <a:latin typeface="Trebuchet MS" panose="020B0603020202020204" pitchFamily="34" charset="0"/>
              </a:rPr>
              <a:t> is the national coordinating body for voluntary standardization in the United States, with a history of serving as a neutral facilitator to identify standards needs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>
                <a:latin typeface="Trebuchet MS" pitchFamily="34" charset="0"/>
                <a:cs typeface="Arial" pitchFamily="34" charset="0"/>
              </a:rPr>
              <a:t>National Institute of Standards and Technology (NIST), U.S. Department of Defense (DoD), Federal Aviation Administration (FAA), several SDOs, were instrumental in formation of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AMSC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3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Purpose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To coordinate </a:t>
            </a:r>
            <a:r>
              <a:rPr lang="en-US" sz="2400" dirty="0">
                <a:latin typeface="Trebuchet MS" pitchFamily="34" charset="0"/>
              </a:rPr>
              <a:t>and accelerate the development of industry-wide </a:t>
            </a:r>
            <a:r>
              <a:rPr lang="en-US" sz="2400" dirty="0" smtClean="0">
                <a:latin typeface="Trebuchet MS" pitchFamily="34" charset="0"/>
              </a:rPr>
              <a:t>additive manufacturing standards </a:t>
            </a:r>
            <a:r>
              <a:rPr lang="en-US" sz="2400" dirty="0">
                <a:latin typeface="Trebuchet MS" pitchFamily="34" charset="0"/>
              </a:rPr>
              <a:t>and </a:t>
            </a:r>
            <a:r>
              <a:rPr lang="en-US" sz="2400" dirty="0" smtClean="0">
                <a:latin typeface="Trebuchet MS" pitchFamily="34" charset="0"/>
              </a:rPr>
              <a:t>specifications, </a:t>
            </a:r>
            <a:r>
              <a:rPr lang="en-US" sz="2400" dirty="0">
                <a:latin typeface="Trebuchet MS" pitchFamily="34" charset="0"/>
              </a:rPr>
              <a:t>consistent with </a:t>
            </a:r>
            <a:r>
              <a:rPr lang="en-US" sz="2400" dirty="0" smtClean="0">
                <a:latin typeface="Trebuchet MS" pitchFamily="34" charset="0"/>
              </a:rPr>
              <a:t>stakeholder needs, </a:t>
            </a:r>
            <a:r>
              <a:rPr lang="en-US" sz="2400" dirty="0">
                <a:latin typeface="Trebuchet MS" pitchFamily="34" charset="0"/>
              </a:rPr>
              <a:t>and thereby </a:t>
            </a:r>
            <a:r>
              <a:rPr lang="en-US" sz="2400" u="sng" dirty="0">
                <a:latin typeface="Trebuchet MS" pitchFamily="34" charset="0"/>
              </a:rPr>
              <a:t>facilitate the growth of the additive manufacturing </a:t>
            </a:r>
            <a:r>
              <a:rPr lang="en-US" sz="2400" u="sng" dirty="0" smtClean="0">
                <a:latin typeface="Trebuchet MS" pitchFamily="34" charset="0"/>
              </a:rPr>
              <a:t>industry</a:t>
            </a: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AMSC’s charter does </a:t>
            </a:r>
            <a:r>
              <a:rPr lang="en-US" sz="2400" u="sng" dirty="0" smtClean="0">
                <a:latin typeface="Trebuchet MS" pitchFamily="34" charset="0"/>
              </a:rPr>
              <a:t>not</a:t>
            </a:r>
            <a:r>
              <a:rPr lang="en-US" sz="2400" dirty="0" smtClean="0">
                <a:latin typeface="Trebuchet MS" pitchFamily="34" charset="0"/>
              </a:rPr>
              <a:t> include developing standards or specifications; rather, the hope is to help drive coordinated activity among SDOs</a:t>
            </a:r>
            <a:br>
              <a:rPr lang="en-US" sz="2400" dirty="0" smtClean="0">
                <a:latin typeface="Trebuchet MS" pitchFamily="34" charset="0"/>
              </a:rPr>
            </a:br>
            <a:endParaRPr lang="en-US" sz="2400" dirty="0" smtClean="0">
              <a:latin typeface="Trebuchet MS" pitchFamily="34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endParaRPr lang="en-US" sz="2400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4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Objectives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720"/>
            <a:ext cx="8458200" cy="4525963"/>
          </a:xfrm>
        </p:spPr>
        <p:txBody>
          <a:bodyPr>
            <a:normAutofit/>
          </a:bodyPr>
          <a:lstStyle/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Coordinate and provide input to AM SDOs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Encourage liaisons between them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>
                <a:latin typeface="Trebuchet MS" pitchFamily="34" charset="0"/>
                <a:cs typeface="Arial" pitchFamily="34" charset="0"/>
              </a:rPr>
              <a:t>Clarify the current standards landscape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Avoid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duplication of effort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Drive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coordinated standards activity</a:t>
            </a:r>
            <a:endParaRPr lang="en-US" sz="2800" dirty="0">
              <a:latin typeface="Trebuchet MS" pitchFamily="34" charset="0"/>
            </a:endParaRP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Better inform decision-making on resource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allocation for standards participation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Establish a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common framework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of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AM standards and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specs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>
                <a:latin typeface="Trebuchet MS" pitchFamily="34" charset="0"/>
                <a:cs typeface="Arial" pitchFamily="34" charset="0"/>
              </a:rPr>
              <a:t>Provide subject matter experts to work with SDOs to accelerate the development of AM standards and specs </a:t>
            </a: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5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Deliverables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59140" cy="4525963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Trebuchet MS" pitchFamily="34" charset="0"/>
                <a:hlinkClick r:id="rId2"/>
              </a:rPr>
              <a:t>AMSC Standardization Roadmap for Additive Manufacturing, Version 1.0 (February 2017)</a:t>
            </a:r>
            <a:endParaRPr lang="en-US" sz="2400" b="1" dirty="0" smtClean="0">
              <a:latin typeface="Trebuchet MS" pitchFamily="34" charset="0"/>
            </a:endParaRP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Identifies </a:t>
            </a:r>
            <a:r>
              <a:rPr lang="en-US" sz="2000" dirty="0">
                <a:latin typeface="Trebuchet MS" pitchFamily="34" charset="0"/>
              </a:rPr>
              <a:t>existing standards and specifications, as well as those in development, assesses gaps, and makes recommendations for priority areas where there is a perceived need for additional </a:t>
            </a:r>
            <a:r>
              <a:rPr lang="en-US" sz="2000" dirty="0" smtClean="0">
                <a:latin typeface="Trebuchet MS" pitchFamily="34" charset="0"/>
              </a:rPr>
              <a:t>standardization</a:t>
            </a:r>
            <a:endParaRPr lang="en-US" sz="2000" u="sng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Trebuchet MS" pitchFamily="34" charset="0"/>
                <a:hlinkClick r:id="rId3"/>
              </a:rPr>
              <a:t>AMSC Standards Landscape</a:t>
            </a:r>
            <a:endParaRPr lang="en-US" sz="2400" b="1" dirty="0" smtClean="0">
              <a:latin typeface="Trebuchet MS" pitchFamily="34" charset="0"/>
            </a:endParaRP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A list of standards that are directly or peripherally related to the issues described in the roadmap</a:t>
            </a:r>
            <a:endParaRPr lang="en-US" sz="2000" u="sng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u="sng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Both available as free downloads on </a:t>
            </a:r>
            <a:r>
              <a:rPr lang="en-US" sz="2400" dirty="0" smtClean="0">
                <a:latin typeface="Trebuchet MS" pitchFamily="34" charset="0"/>
                <a:hlinkClick r:id="rId4"/>
              </a:rPr>
              <a:t>www.ansi.org/amsc</a:t>
            </a: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marL="0" indent="0">
              <a:buNone/>
            </a:pPr>
            <a:endParaRPr lang="en-US" sz="2400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6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Roadmap Organization</a:t>
            </a:r>
            <a:b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“life cycle assessment of an AM part”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Process and Materials 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Precursor Materials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Process Control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Post-processing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Finished Material Properties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Qualification &amp; Certification 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Nondestructive Evaluation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Maintenance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marL="0" indent="0">
              <a:buClr>
                <a:srgbClr val="4195D3"/>
              </a:buClr>
              <a:buNone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7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Activity Since Roadmap’s Publication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>
                <a:latin typeface="Trebuchet MS" panose="020B0603020202020204" pitchFamily="34" charset="0"/>
              </a:rPr>
              <a:t>Meetings with SDOs to discuss actions on roadmap gaps and recommendations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March 29, May 9, July 26</a:t>
            </a:r>
            <a:r>
              <a:rPr lang="en-US" sz="2000">
                <a:latin typeface="Trebuchet MS" panose="020B0603020202020204" pitchFamily="34" charset="0"/>
              </a:rPr>
              <a:t>, </a:t>
            </a:r>
            <a:r>
              <a:rPr lang="en-US" sz="2000" smtClean="0">
                <a:latin typeface="Trebuchet MS" panose="020B0603020202020204" pitchFamily="34" charset="0"/>
              </a:rPr>
              <a:t>2017 </a:t>
            </a:r>
            <a:endParaRPr lang="en-US" sz="2000" dirty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Promote the roadmap at industry events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April 5, 2017 Manufacturing USA Spring Network Meeting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April 12, 2017 Space Tech Expo Webinar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April 26, 2017 ANSI Company Member Forum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May 9, 2017 RAPID + TCT Conference Standardization Forum &amp; Session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June 13, 2017 3DP Innovation Summit (MD&amp;M East)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August 30, 2017 ASTM Smart Manufacturing Advisory Committee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August 30, 2017 FAA USAF Workshop Q&amp;C of AM Parts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September 6, 2017 DoD AMMO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September 12, 2017 CAMX Conference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200" dirty="0" smtClean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/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2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8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Phase 2 Goals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808"/>
            <a:ext cx="85344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rebuchet MS" panose="020B0603020202020204" pitchFamily="34" charset="0"/>
              </a:rPr>
              <a:t>Engage additional industry sectors </a:t>
            </a:r>
            <a:r>
              <a:rPr lang="en-US" sz="2400" dirty="0">
                <a:latin typeface="Trebuchet MS" panose="020B0603020202020204" pitchFamily="34" charset="0"/>
              </a:rPr>
              <a:t>(e.g., automotive/heavy equipment, energy, industrial &amp; commercial machinery</a:t>
            </a:r>
            <a:r>
              <a:rPr lang="en-US" sz="2400" dirty="0" smtClean="0">
                <a:latin typeface="Trebuchet MS" panose="020B0603020202020204" pitchFamily="34" charset="0"/>
              </a:rPr>
              <a:t>)</a:t>
            </a:r>
          </a:p>
          <a:p>
            <a:pPr lvl="1"/>
            <a:r>
              <a:rPr lang="en-US" sz="2000" dirty="0" smtClean="0">
                <a:latin typeface="Trebuchet MS" panose="020B0603020202020204" pitchFamily="34" charset="0"/>
              </a:rPr>
              <a:t>Phase 1 largely drew from aerospace/defense and medical </a:t>
            </a:r>
            <a:endParaRPr lang="en-US" sz="2000" dirty="0">
              <a:latin typeface="Trebuchet MS" panose="020B0603020202020204" pitchFamily="34" charset="0"/>
            </a:endParaRPr>
          </a:p>
          <a:p>
            <a:r>
              <a:rPr lang="en-US" sz="2400" dirty="0">
                <a:latin typeface="Trebuchet MS" panose="020B0603020202020204" pitchFamily="34" charset="0"/>
              </a:rPr>
              <a:t>Expand discussion of other materials (e.g., polymers)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Identify potentially overlooked gaps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Provide an update on gaps already identified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Publish roadmap </a:t>
            </a:r>
            <a:r>
              <a:rPr lang="en-US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version 2.0 end of June 2018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  <a:latin typeface="Trebuchet MS" pitchFamily="34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None/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9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SC 16-005, Agenda Review 31 March 2016 Mt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AMSC 16-005, Agenda Review 31 March 2016 Mtg</Template>
  <TotalTime>10390</TotalTime>
  <Words>723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AMSC 16-005, Agenda Review 31 March 2016 Mtg</vt:lpstr>
      <vt:lpstr>America Makes &amp; ANSI Additive Manufacturing Standardization Collaborative (AMSC)</vt:lpstr>
      <vt:lpstr>The Need for a Standardization Roadmap for Additive Manufacturing</vt:lpstr>
      <vt:lpstr>America Makes &amp; ANSI Additive Manufacturing Standardization Collaborative (AMSC)</vt:lpstr>
      <vt:lpstr>AMSC Purpose</vt:lpstr>
      <vt:lpstr>AMSC Objectives</vt:lpstr>
      <vt:lpstr>AMSC Deliverables</vt:lpstr>
      <vt:lpstr>AMSC Roadmap Organization “life cycle assessment of an AM part”</vt:lpstr>
      <vt:lpstr>Activity Since Roadmap’s Publication</vt:lpstr>
      <vt:lpstr>AMSC Phase 2 Goals</vt:lpstr>
      <vt:lpstr>Today’s Agenda</vt:lpstr>
    </vt:vector>
  </TitlesOfParts>
  <Company>American National Standards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 Makes &amp; ANSI Additive Manufacturing Standardization Collaborative (AMSC)</dc:title>
  <dc:creator>James McCabe</dc:creator>
  <cp:lastModifiedBy>James McCabe</cp:lastModifiedBy>
  <cp:revision>285</cp:revision>
  <cp:lastPrinted>2017-07-27T17:59:54Z</cp:lastPrinted>
  <dcterms:created xsi:type="dcterms:W3CDTF">2016-03-25T19:44:40Z</dcterms:created>
  <dcterms:modified xsi:type="dcterms:W3CDTF">2017-09-03T17:11:02Z</dcterms:modified>
</cp:coreProperties>
</file>