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91" r:id="rId2"/>
    <p:sldId id="393" r:id="rId3"/>
    <p:sldId id="406" r:id="rId4"/>
    <p:sldId id="410" r:id="rId5"/>
    <p:sldId id="396" r:id="rId6"/>
    <p:sldId id="407" r:id="rId7"/>
    <p:sldId id="408" r:id="rId8"/>
    <p:sldId id="409" r:id="rId9"/>
    <p:sldId id="411" r:id="rId10"/>
    <p:sldId id="412" r:id="rId11"/>
    <p:sldId id="368" r:id="rId12"/>
    <p:sldId id="366" r:id="rId13"/>
    <p:sldId id="358" r:id="rId14"/>
    <p:sldId id="359" r:id="rId15"/>
    <p:sldId id="360" r:id="rId16"/>
    <p:sldId id="367" r:id="rId17"/>
    <p:sldId id="362" r:id="rId18"/>
    <p:sldId id="363" r:id="rId19"/>
    <p:sldId id="402" r:id="rId20"/>
    <p:sldId id="403" r:id="rId21"/>
    <p:sldId id="413" r:id="rId22"/>
    <p:sldId id="414" r:id="rId23"/>
    <p:sldId id="415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95D3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8419" autoAdjust="0"/>
  </p:normalViewPr>
  <p:slideViewPr>
    <p:cSldViewPr>
      <p:cViewPr varScale="1">
        <p:scale>
          <a:sx n="64" d="100"/>
          <a:sy n="64" d="100"/>
        </p:scale>
        <p:origin x="15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5214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D971B7F-EB05-40A6-8D47-9DEF6480DA77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FF066BD-39E9-4594-9151-E7721AE26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94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04ECFAE-AE06-41C8-BE1C-0BF38EE00765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785C2DF-E6B9-46C0-8926-84898950C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14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the gap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5C2DF-E6B9-46C0-8926-84898950CCC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50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 new gaps will be identified as such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5C2DF-E6B9-46C0-8926-84898950CCC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046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participate in more than one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5C2DF-E6B9-46C0-8926-84898950CCC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90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Automotive/heavy equipment</a:t>
            </a:r>
            <a:r>
              <a:rPr lang="en-US" baseline="0" dirty="0" smtClean="0"/>
              <a:t> – personal and commercial transportation, civil infrastructure design &amp; construction, earth moving &amp; agricultural machinery</a:t>
            </a:r>
            <a:endParaRPr lang="en-US" dirty="0" smtClean="0"/>
          </a:p>
          <a:p>
            <a:r>
              <a:rPr lang="en-US" dirty="0" smtClean="0"/>
              <a:t>Energy - oil and gas, renewables, energy products</a:t>
            </a:r>
          </a:p>
          <a:p>
            <a:r>
              <a:rPr lang="en-US" dirty="0" smtClean="0"/>
              <a:t>Industrial &amp; Commercial Machinery – manufacturers of machinery, those</a:t>
            </a:r>
            <a:r>
              <a:rPr lang="en-US" baseline="0" dirty="0" smtClean="0"/>
              <a:t> who make machines to make production parts/components for other end users/systems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5C2DF-E6B9-46C0-8926-84898950CCC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66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rebuchet MS" pitchFamily="34" charset="0"/>
              </a:rPr>
              <a:t>Including on the phone. Remote</a:t>
            </a:r>
            <a:r>
              <a:rPr lang="en-US" sz="1200" baseline="0" dirty="0" smtClean="0">
                <a:latin typeface="Trebuchet MS" pitchFamily="34" charset="0"/>
              </a:rPr>
              <a:t> participants – webinar will resume at 2 pm</a:t>
            </a:r>
            <a:endParaRPr lang="en-US" sz="1200" dirty="0" smtClean="0">
              <a:latin typeface="Trebuchet MS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5C2DF-E6B9-46C0-8926-84898950CCC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1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473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07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C12BC-5196-44D2-AA42-0AAF1F392614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66960-B78D-46E5-96E5-1027BBA7B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9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2.png"/><Relationship Id="rId5" Type="http://schemas.openxmlformats.org/officeDocument/2006/relationships/image" Target="../media/image5.jpeg"/><Relationship Id="rId10" Type="http://schemas.openxmlformats.org/officeDocument/2006/relationships/image" Target="../media/image10.jp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74267"/>
            <a:ext cx="7772400" cy="1897533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rebuchet MS" pitchFamily="34" charset="0"/>
              </a:rPr>
              <a:t>America Makes &amp; ANSI Additive Manufacturing Standardization Collaborative (AMSC)</a:t>
            </a:r>
            <a:endParaRPr lang="en-US" sz="3200" dirty="0">
              <a:latin typeface="Trebuchet MS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62315"/>
            <a:ext cx="6400800" cy="1205629"/>
          </a:xfrm>
        </p:spPr>
        <p:txBody>
          <a:bodyPr>
            <a:noAutofit/>
          </a:bodyPr>
          <a:lstStyle/>
          <a:p>
            <a:pPr>
              <a:buClr>
                <a:srgbClr val="4195D3"/>
              </a:buClr>
            </a:pPr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Setting the Stage for Roadmap Version 2.0</a:t>
            </a:r>
          </a:p>
          <a:p>
            <a:pPr>
              <a:buClr>
                <a:srgbClr val="4195D3"/>
              </a:buClr>
            </a:pPr>
            <a:endParaRPr lang="en-US" sz="2400" dirty="0" smtClean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  <a:p>
            <a:pPr>
              <a:buClr>
                <a:srgbClr val="4195D3"/>
              </a:buClr>
            </a:pPr>
            <a:r>
              <a:rPr lang="en-US" sz="22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Jim McCabe</a:t>
            </a:r>
          </a:p>
          <a:p>
            <a:pPr>
              <a:buClr>
                <a:srgbClr val="4195D3"/>
              </a:buClr>
            </a:pPr>
            <a:r>
              <a:rPr lang="en-US" sz="22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Senior </a:t>
            </a:r>
            <a:r>
              <a:rPr lang="en-US" sz="2200" dirty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Director, Standards </a:t>
            </a:r>
            <a:r>
              <a:rPr lang="en-US" sz="22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Facilitation</a:t>
            </a:r>
          </a:p>
          <a:p>
            <a:pPr>
              <a:buClr>
                <a:srgbClr val="4195D3"/>
              </a:buClr>
            </a:pPr>
            <a:r>
              <a:rPr lang="en-US" sz="22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American National Standards Institute</a:t>
            </a:r>
          </a:p>
          <a:p>
            <a:pPr>
              <a:buClr>
                <a:srgbClr val="4195D3"/>
              </a:buClr>
            </a:pPr>
            <a:r>
              <a:rPr lang="en-US" sz="22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September 7, 2017</a:t>
            </a:r>
            <a:endParaRPr lang="en-US" sz="2200" dirty="0">
              <a:solidFill>
                <a:schemeClr val="tx1"/>
              </a:solidFill>
              <a:latin typeface="Trebuchet MS" pitchFamily="34" charset="0"/>
            </a:endParaRPr>
          </a:p>
          <a:p>
            <a:endParaRPr lang="en-US" sz="2400" dirty="0">
              <a:solidFill>
                <a:schemeClr val="tx1"/>
              </a:solidFill>
              <a:latin typeface="Trebuchet MS" pitchFamily="34" charset="0"/>
            </a:endParaRPr>
          </a:p>
        </p:txBody>
      </p:sp>
      <p:pic>
        <p:nvPicPr>
          <p:cNvPr id="6" name="Picture 5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1"/>
            <a:ext cx="1501140" cy="6197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545590" y="2971800"/>
            <a:ext cx="599821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dirty="0" smtClean="0">
              <a:latin typeface="Trebuchet MS" pitchFamily="34" charset="0"/>
            </a:endParaRPr>
          </a:p>
        </p:txBody>
      </p:sp>
      <p:pic>
        <p:nvPicPr>
          <p:cNvPr id="8" name="Picture 7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746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Prioritization Matrix </a:t>
            </a:r>
            <a:r>
              <a:rPr lang="en-US" sz="1600" b="1" dirty="0" smtClean="0">
                <a:solidFill>
                  <a:srgbClr val="4195D3"/>
                </a:solidFill>
                <a:latin typeface="Trebuchet MS" pitchFamily="34" charset="0"/>
              </a:rPr>
              <a:t>(contd.)</a:t>
            </a:r>
            <a:endParaRPr lang="en-US" sz="16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330816"/>
            <a:ext cx="4239066" cy="4141515"/>
          </a:xfrm>
        </p:spPr>
        <p:txBody>
          <a:bodyPr>
            <a:normAutofit/>
          </a:bodyPr>
          <a:lstStyle/>
          <a:p>
            <a:pPr marL="0" indent="0">
              <a:buClr>
                <a:srgbClr val="4195D3"/>
              </a:buClr>
              <a:buNone/>
            </a:pPr>
            <a:r>
              <a:rPr lang="en-US" sz="1600" u="sng" dirty="0" smtClean="0">
                <a:latin typeface="Trebuchet MS" panose="020B0603020202020204" pitchFamily="34" charset="0"/>
              </a:rPr>
              <a:t>Scoring Values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latin typeface="Trebuchet MS" panose="020B0603020202020204" pitchFamily="34" charset="0"/>
              </a:rPr>
              <a:t>3 - low resource requirement; 2 - medium resource requirement; 1 - resource intensive</a:t>
            </a:r>
            <a:r>
              <a:rPr lang="en-US" sz="1600" dirty="0" smtClean="0">
                <a:latin typeface="Trebuchet MS" panose="020B0603020202020204" pitchFamily="34" charset="0"/>
              </a:rPr>
              <a:t/>
            </a:r>
            <a:br>
              <a:rPr lang="en-US" sz="1600" dirty="0" smtClean="0">
                <a:latin typeface="Trebuchet MS" panose="020B0603020202020204" pitchFamily="34" charset="0"/>
              </a:rPr>
            </a:br>
            <a:r>
              <a:rPr lang="en-US" sz="1600" dirty="0" smtClean="0">
                <a:latin typeface="Trebuchet MS" panose="020B0603020202020204" pitchFamily="34" charset="0"/>
              </a:rPr>
              <a:t/>
            </a:r>
            <a:br>
              <a:rPr lang="en-US" sz="1600" dirty="0" smtClean="0">
                <a:latin typeface="Trebuchet MS" panose="020B0603020202020204" pitchFamily="34" charset="0"/>
              </a:rPr>
            </a:br>
            <a:r>
              <a:rPr lang="en-US" sz="1600" dirty="0" smtClean="0">
                <a:latin typeface="Trebuchet MS" panose="020B0603020202020204" pitchFamily="34" charset="0"/>
              </a:rPr>
              <a:t/>
            </a:r>
            <a:br>
              <a:rPr lang="en-US" sz="1600" dirty="0" smtClean="0">
                <a:latin typeface="Trebuchet MS" panose="020B0603020202020204" pitchFamily="34" charset="0"/>
              </a:rPr>
            </a:br>
            <a:r>
              <a:rPr lang="en-US" sz="1600" dirty="0" smtClean="0">
                <a:latin typeface="Trebuchet MS" panose="020B0603020202020204" pitchFamily="34" charset="0"/>
              </a:rPr>
              <a:t/>
            </a:r>
            <a:br>
              <a:rPr lang="en-US" sz="1600" dirty="0" smtClean="0">
                <a:latin typeface="Trebuchet MS" panose="020B0603020202020204" pitchFamily="34" charset="0"/>
              </a:rPr>
            </a:br>
            <a:r>
              <a:rPr lang="en-US" sz="1600" dirty="0" smtClean="0">
                <a:latin typeface="Trebuchet MS" panose="020B0603020202020204" pitchFamily="34" charset="0"/>
              </a:rPr>
              <a:t/>
            </a:r>
            <a:br>
              <a:rPr lang="en-US" sz="1600" dirty="0" smtClean="0">
                <a:latin typeface="Trebuchet MS" panose="020B0603020202020204" pitchFamily="34" charset="0"/>
              </a:rPr>
            </a:br>
            <a:r>
              <a:rPr lang="en-US" sz="1600" dirty="0" smtClean="0">
                <a:latin typeface="Trebuchet MS" panose="020B0603020202020204" pitchFamily="34" charset="0"/>
              </a:rPr>
              <a:t/>
            </a:r>
            <a:br>
              <a:rPr lang="en-US" sz="1600" dirty="0" smtClean="0">
                <a:latin typeface="Trebuchet MS" panose="020B0603020202020204" pitchFamily="34" charset="0"/>
              </a:rPr>
            </a:br>
            <a:r>
              <a:rPr lang="en-US" sz="1600" dirty="0" smtClean="0">
                <a:latin typeface="Trebuchet MS" panose="020B0603020202020204" pitchFamily="34" charset="0"/>
              </a:rPr>
              <a:t/>
            </a:r>
            <a:br>
              <a:rPr lang="en-US" sz="1600" dirty="0" smtClean="0">
                <a:latin typeface="Trebuchet MS" panose="020B0603020202020204" pitchFamily="34" charset="0"/>
              </a:rPr>
            </a:br>
            <a:endParaRPr lang="en-US" sz="1600" dirty="0" smtClean="0">
              <a:latin typeface="Trebuchet MS" panose="020B0603020202020204" pitchFamily="34" charset="0"/>
            </a:endParaRP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latin typeface="Trebuchet MS" panose="020B0603020202020204" pitchFamily="34" charset="0"/>
              </a:rPr>
              <a:t>3 - high return; 2 - medium return; 1 - low return</a:t>
            </a: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0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September 7, 2017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10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76775" y="1272202"/>
            <a:ext cx="4147625" cy="4322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4195D3"/>
              </a:buClr>
              <a:buNone/>
            </a:pPr>
            <a:r>
              <a:rPr lang="en-US" sz="1600" u="sng" dirty="0" smtClean="0">
                <a:latin typeface="Trebuchet MS" panose="020B0603020202020204" pitchFamily="34" charset="0"/>
              </a:rPr>
              <a:t>Criteria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1600" b="1" u="sng" dirty="0">
                <a:latin typeface="Trebuchet MS" panose="020B0603020202020204" pitchFamily="34" charset="0"/>
              </a:rPr>
              <a:t>S</a:t>
            </a:r>
            <a:r>
              <a:rPr lang="en-US" sz="1600" b="1" dirty="0">
                <a:latin typeface="Trebuchet MS" panose="020B0603020202020204" pitchFamily="34" charset="0"/>
              </a:rPr>
              <a:t>cope (Investment of</a:t>
            </a:r>
            <a:r>
              <a:rPr lang="en-US" sz="1600" dirty="0">
                <a:latin typeface="Trebuchet MS" panose="020B0603020202020204" pitchFamily="34" charset="0"/>
              </a:rPr>
              <a:t> </a:t>
            </a:r>
            <a:r>
              <a:rPr lang="en-US" sz="1600" b="1" dirty="0">
                <a:latin typeface="Trebuchet MS" panose="020B0603020202020204" pitchFamily="34" charset="0"/>
              </a:rPr>
              <a:t>Resources) </a:t>
            </a:r>
            <a:r>
              <a:rPr lang="en-US" sz="1600" dirty="0">
                <a:latin typeface="Trebuchet MS" panose="020B0603020202020204" pitchFamily="34" charset="0"/>
              </a:rPr>
              <a:t>- Will the project require a significant investment of time/work/money? Can it be completed with the information/tools/resources currently available? Is pre-standardization research required? A high score means the project can be completed without a significant additional investment of resources</a:t>
            </a:r>
            <a:r>
              <a:rPr lang="en-US" sz="1600" dirty="0" smtClean="0">
                <a:latin typeface="Trebuchet MS" panose="020B0603020202020204" pitchFamily="34" charset="0"/>
              </a:rPr>
              <a:t>.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1600" b="1" u="sng" dirty="0">
                <a:latin typeface="Trebuchet MS" panose="020B0603020202020204" pitchFamily="34" charset="0"/>
              </a:rPr>
              <a:t>E</a:t>
            </a:r>
            <a:r>
              <a:rPr lang="en-US" sz="1600" b="1" dirty="0">
                <a:latin typeface="Trebuchet MS" panose="020B0603020202020204" pitchFamily="34" charset="0"/>
              </a:rPr>
              <a:t>ffect (Return on Investment)</a:t>
            </a:r>
            <a:r>
              <a:rPr lang="en-US" sz="1600" dirty="0">
                <a:latin typeface="Trebuchet MS" panose="020B0603020202020204" pitchFamily="34" charset="0"/>
              </a:rPr>
              <a:t> - What impact will the completed project have on the AM industry? A high score means there are significant gains for the industry by completing the project.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11945" y="5654873"/>
            <a:ext cx="8001000" cy="5002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Trebuchet MS" panose="020B0603020202020204" pitchFamily="34" charset="0"/>
              </a:rPr>
              <a:t>Score rankings: </a:t>
            </a:r>
            <a:r>
              <a:rPr lang="en-US" sz="1600" dirty="0">
                <a:latin typeface="Trebuchet MS" panose="020B0603020202020204" pitchFamily="34" charset="0"/>
              </a:rPr>
              <a:t>Low Priority (a score of 4-6</a:t>
            </a:r>
            <a:r>
              <a:rPr lang="en-US" sz="1600" dirty="0" smtClean="0">
                <a:latin typeface="Trebuchet MS" panose="020B0603020202020204" pitchFamily="34" charset="0"/>
              </a:rPr>
              <a:t>); </a:t>
            </a:r>
            <a:r>
              <a:rPr lang="en-US" sz="1600" dirty="0">
                <a:latin typeface="Trebuchet MS" panose="020B0603020202020204" pitchFamily="34" charset="0"/>
              </a:rPr>
              <a:t>Medium Priority (a score of 7-9</a:t>
            </a:r>
            <a:r>
              <a:rPr lang="en-US" sz="1600" dirty="0" smtClean="0">
                <a:latin typeface="Trebuchet MS" panose="020B0603020202020204" pitchFamily="34" charset="0"/>
              </a:rPr>
              <a:t>); </a:t>
            </a:r>
            <a:r>
              <a:rPr lang="en-US" sz="1600" dirty="0">
                <a:latin typeface="Trebuchet MS" panose="020B0603020202020204" pitchFamily="34" charset="0"/>
              </a:rPr>
              <a:t>High Priority (a score of 10-12)</a:t>
            </a:r>
          </a:p>
        </p:txBody>
      </p:sp>
    </p:spTree>
    <p:extLst>
      <p:ext uri="{BB962C8B-B14F-4D97-AF65-F5344CB8AC3E}">
        <p14:creationId xmlns:p14="http://schemas.microsoft.com/office/powerpoint/2010/main" val="288472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Design</a:t>
            </a: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3698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Design Guides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Design Tools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Design for Specific Applications</a:t>
            </a:r>
            <a:endParaRPr lang="en-US" sz="2400" dirty="0">
              <a:latin typeface="Trebuchet MS" pitchFamily="34" charset="0"/>
            </a:endParaRPr>
          </a:p>
          <a:p>
            <a:pPr lvl="1"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itchFamily="34" charset="0"/>
              </a:rPr>
              <a:t>Design </a:t>
            </a:r>
            <a:r>
              <a:rPr lang="en-US" sz="2000" dirty="0">
                <a:latin typeface="Trebuchet MS" pitchFamily="34" charset="0"/>
              </a:rPr>
              <a:t>for </a:t>
            </a:r>
            <a:r>
              <a:rPr lang="en-US" sz="2000" dirty="0" smtClean="0">
                <a:latin typeface="Trebuchet MS" pitchFamily="34" charset="0"/>
              </a:rPr>
              <a:t>Assembly</a:t>
            </a:r>
          </a:p>
          <a:p>
            <a:pPr lvl="1"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itchFamily="34" charset="0"/>
              </a:rPr>
              <a:t>Design for Printed Electronics</a:t>
            </a:r>
          </a:p>
          <a:p>
            <a:pPr lvl="1"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itchFamily="34" charset="0"/>
              </a:rPr>
              <a:t>Design for Medical</a:t>
            </a:r>
            <a:endParaRPr lang="en-US" sz="20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Design Documentation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Design Verification and Validation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endParaRPr lang="en-US" sz="2800" dirty="0">
              <a:latin typeface="Trebuchet MS" pitchFamily="34" charset="0"/>
            </a:endParaRP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0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September 7, 2017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11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2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Precursor Materials</a:t>
            </a: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6424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2400" dirty="0"/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0"/>
            <a:ext cx="1501140" cy="61976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48331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Storage, Handling and Transportation</a:t>
            </a:r>
          </a:p>
          <a:p>
            <a:pPr marL="342900" lvl="1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Characterization</a:t>
            </a:r>
          </a:p>
          <a:p>
            <a:pPr marL="742950" lvl="2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Chemical composition</a:t>
            </a:r>
          </a:p>
          <a:p>
            <a:pPr marL="742950" lvl="2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 dirty="0" err="1" smtClean="0">
                <a:latin typeface="Trebuchet MS" panose="020B0603020202020204" pitchFamily="34" charset="0"/>
              </a:rPr>
              <a:t>Flowability</a:t>
            </a:r>
            <a:endParaRPr lang="en-US" sz="2000" dirty="0" smtClean="0">
              <a:latin typeface="Trebuchet MS" panose="020B0603020202020204" pitchFamily="34" charset="0"/>
            </a:endParaRPr>
          </a:p>
          <a:p>
            <a:pPr marL="742950" lvl="2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 dirty="0" err="1" smtClean="0">
                <a:latin typeface="Trebuchet MS" panose="020B0603020202020204" pitchFamily="34" charset="0"/>
              </a:rPr>
              <a:t>Spreadability</a:t>
            </a:r>
            <a:endParaRPr lang="en-US" sz="2000" dirty="0" smtClean="0">
              <a:latin typeface="Trebuchet MS" panose="020B0603020202020204" pitchFamily="34" charset="0"/>
            </a:endParaRPr>
          </a:p>
          <a:p>
            <a:pPr marL="742950" lvl="2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Density (apparent vs. tapped)</a:t>
            </a:r>
          </a:p>
          <a:p>
            <a:pPr marL="742950" lvl="2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Particle Size and Particle Size Distribution</a:t>
            </a:r>
          </a:p>
          <a:p>
            <a:pPr marL="742950" lvl="2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Particle Morphology</a:t>
            </a:r>
          </a:p>
          <a:p>
            <a:pPr marL="742950" lvl="2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Feedstock Sampling</a:t>
            </a:r>
          </a:p>
          <a:p>
            <a:pPr marL="742950" lvl="2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Hollow Particles and Hollow Particles with Entrapped Gas</a:t>
            </a:r>
          </a:p>
          <a:p>
            <a:pPr marL="342900" lvl="1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anose="020B0603020202020204" pitchFamily="34" charset="0"/>
              </a:rPr>
              <a:t>AM Process-Specific Metal Powder Specifications</a:t>
            </a:r>
          </a:p>
          <a:p>
            <a:pPr marL="0" indent="0">
              <a:buClr>
                <a:srgbClr val="0070C0"/>
              </a:buClr>
              <a:buNone/>
            </a:pPr>
            <a:endParaRPr lang="en-US" sz="2400" dirty="0" smtClean="0"/>
          </a:p>
        </p:txBody>
      </p:sp>
      <p:pic>
        <p:nvPicPr>
          <p:cNvPr id="10" name="Picture 9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September 7, 2017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12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85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Process Control</a:t>
            </a: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6424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2400" dirty="0"/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0"/>
            <a:ext cx="1501140" cy="61976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48331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Digital Format and Digital System Control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Machine Calibration and Preventative Maintenance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Machine Qualification</a:t>
            </a:r>
            <a:endParaRPr lang="en-US" sz="2400" dirty="0">
              <a:latin typeface="Trebuchet MS" pitchFamily="34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Parameter Control</a:t>
            </a:r>
            <a:endParaRPr lang="en-US" sz="2400" dirty="0">
              <a:latin typeface="Trebuchet MS" pitchFamily="34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Adverse Machine Environmental Conditions: Effect on Component Quality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Precursor Material Handling: Use, Re-use, Mixing, and Recycling Powder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Precursor Material Flow Monitoring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Environmental Health and Safety: Protection of Machine Operators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Configuration Management: Cybersecurity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Process Monitoring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pic>
        <p:nvPicPr>
          <p:cNvPr id="10" name="Picture 9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September 7, 2017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13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03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Post-processing</a:t>
            </a: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6424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2400" dirty="0"/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0"/>
            <a:ext cx="1501140" cy="61976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48331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Heat Treatment (metals)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Hot Isostatic Pressing (HIP) (metals)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Surface Finish (Surface Texture) (metals, polymers)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Machining (metals, polymers)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Post-curing Methods (polymers)</a:t>
            </a:r>
            <a:endParaRPr lang="en-US" sz="2400" dirty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pic>
        <p:nvPicPr>
          <p:cNvPr id="10" name="Picture 9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September 7, 2017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14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24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Finished Material Properties</a:t>
            </a: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6424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2400" dirty="0"/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0"/>
            <a:ext cx="1501140" cy="61976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48331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Mechanical Properties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Component Testing</a:t>
            </a:r>
            <a:endParaRPr lang="en-US" sz="2400" dirty="0" smtClean="0">
              <a:solidFill>
                <a:srgbClr val="FF0000"/>
              </a:solidFill>
              <a:latin typeface="Trebuchet MS" pitchFamily="34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Bio-compatibility &amp; Cleanliness of Medical Devices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Chemistry 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Design </a:t>
            </a:r>
            <a:r>
              <a:rPr lang="en-US" sz="2400" dirty="0" err="1" smtClean="0">
                <a:latin typeface="Trebuchet MS" pitchFamily="34" charset="0"/>
              </a:rPr>
              <a:t>Allowables</a:t>
            </a: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Microstructure</a:t>
            </a:r>
            <a:endParaRPr lang="en-US" sz="2400" dirty="0">
              <a:latin typeface="Trebuchet MS" pitchFamily="34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pic>
        <p:nvPicPr>
          <p:cNvPr id="10" name="Picture 9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September 7, 2017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15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28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Qualification &amp; Certification</a:t>
            </a: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6424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2400" dirty="0"/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0"/>
            <a:ext cx="1501140" cy="61976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48331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Identified Guidance Documents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itchFamily="34" charset="0"/>
              </a:rPr>
              <a:t>FDA Guidance on Technical Considerations for AM Devices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itchFamily="34" charset="0"/>
              </a:rPr>
              <a:t>Lockheed Martin AM Supplier Quality Checklist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itchFamily="34" charset="0"/>
              </a:rPr>
              <a:t>Aerospace Corp Mission Assurance Information Workshop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itchFamily="34" charset="0"/>
              </a:rPr>
              <a:t>Co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mposite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Materials Handbook-17 (CMH-17) &amp; Metallic Materials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Pr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operties Development and Standardization (MMPDS)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Handbook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AWS D20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NASA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Marshall Space Flight Center Draft Standard for Laser Powder Bed Fusion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AM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ASME Y14.46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User-Group/Industry Perspectives on Q&amp;C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Perspectives from Aerospace, Defense, Medical Industries</a:t>
            </a:r>
            <a:endParaRPr lang="en-US" sz="2400" dirty="0" smtClean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pic>
        <p:nvPicPr>
          <p:cNvPr id="10" name="Picture 9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September 7, 2017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16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65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Nondestructive Evaluation (NDE)</a:t>
            </a: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3316"/>
            <a:ext cx="8229600" cy="5146084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Common </a:t>
            </a:r>
            <a:r>
              <a:rPr lang="en-US" sz="2400" dirty="0">
                <a:latin typeface="Trebuchet MS" pitchFamily="34" charset="0"/>
              </a:rPr>
              <a:t>D</a:t>
            </a:r>
            <a:r>
              <a:rPr lang="en-US" sz="2400" dirty="0" smtClean="0">
                <a:latin typeface="Trebuchet MS" pitchFamily="34" charset="0"/>
              </a:rPr>
              <a:t>efects Catalog Using a Common Language for AM Fabricated Parts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Test Methods </a:t>
            </a:r>
            <a:r>
              <a:rPr lang="en-US" sz="2400" dirty="0">
                <a:latin typeface="Trebuchet MS" pitchFamily="34" charset="0"/>
              </a:rPr>
              <a:t>or </a:t>
            </a:r>
            <a:r>
              <a:rPr lang="en-US" sz="2400" dirty="0" smtClean="0">
                <a:latin typeface="Trebuchet MS" pitchFamily="34" charset="0"/>
              </a:rPr>
              <a:t>Best Practice Guides </a:t>
            </a:r>
            <a:r>
              <a:rPr lang="en-US" sz="2400" dirty="0">
                <a:latin typeface="Trebuchet MS" pitchFamily="34" charset="0"/>
              </a:rPr>
              <a:t>for NDE of AM </a:t>
            </a:r>
            <a:r>
              <a:rPr lang="en-US" sz="2400" dirty="0" smtClean="0">
                <a:latin typeface="Trebuchet MS" pitchFamily="34" charset="0"/>
              </a:rPr>
              <a:t>Parts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Dimensional Metrology of Internal Features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Data Fusion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en-US" sz="2000" dirty="0">
              <a:latin typeface="Trebuchet MS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2400" dirty="0"/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0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September 7, 2017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17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28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l" rtl="0">
              <a:spcBef>
                <a:spcPct val="0"/>
              </a:spcBef>
            </a:pPr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Maintenance</a:t>
            </a: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2149"/>
            <a:ext cx="8229600" cy="4114512"/>
          </a:xfrm>
        </p:spPr>
        <p:txBody>
          <a:bodyPr>
            <a:normAutofit/>
          </a:bodyPr>
          <a:lstStyle/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Standard </a:t>
            </a:r>
            <a:r>
              <a:rPr lang="en-US" sz="2400" dirty="0">
                <a:latin typeface="Trebuchet MS" pitchFamily="34" charset="0"/>
              </a:rPr>
              <a:t>R</a:t>
            </a:r>
            <a:r>
              <a:rPr lang="en-US" sz="2400" dirty="0" smtClean="0">
                <a:latin typeface="Trebuchet MS" pitchFamily="34" charset="0"/>
              </a:rPr>
              <a:t>epair Procedures</a:t>
            </a: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Trebuchet MS" pitchFamily="34" charset="0"/>
              </a:rPr>
              <a:t>Standard </a:t>
            </a:r>
            <a:r>
              <a:rPr lang="en-US" sz="2400" dirty="0" smtClean="0">
                <a:latin typeface="Trebuchet MS" pitchFamily="34" charset="0"/>
              </a:rPr>
              <a:t>Technical Inspection Processes</a:t>
            </a: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Model-Based Inspection</a:t>
            </a: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Trebuchet MS" pitchFamily="34" charset="0"/>
              </a:rPr>
              <a:t>Standards for Tracking Maintenance </a:t>
            </a:r>
            <a:r>
              <a:rPr lang="en-US" sz="2400" dirty="0" smtClean="0">
                <a:latin typeface="Trebuchet MS" pitchFamily="34" charset="0"/>
              </a:rPr>
              <a:t>Operations</a:t>
            </a: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err="1" smtClean="0">
                <a:latin typeface="Trebuchet MS" pitchFamily="34" charset="0"/>
              </a:rPr>
              <a:t>Cybersecurity</a:t>
            </a:r>
            <a:r>
              <a:rPr lang="en-US" sz="2400" dirty="0" smtClean="0">
                <a:latin typeface="Trebuchet MS" pitchFamily="34" charset="0"/>
              </a:rPr>
              <a:t> for Maintenance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Finishing </a:t>
            </a:r>
            <a:r>
              <a:rPr lang="en-US" sz="2400" dirty="0">
                <a:latin typeface="Trebuchet MS" pitchFamily="34" charset="0"/>
              </a:rPr>
              <a:t>and Assembly, Welding, Grinding, Coating, </a:t>
            </a:r>
            <a:r>
              <a:rPr lang="en-US" sz="2400" dirty="0" smtClean="0">
                <a:latin typeface="Trebuchet MS" pitchFamily="34" charset="0"/>
              </a:rPr>
              <a:t>Plating</a:t>
            </a:r>
          </a:p>
          <a:p>
            <a:pPr marL="457200" indent="-457200">
              <a:buClr>
                <a:srgbClr val="4195D3"/>
              </a:buClr>
              <a:buFont typeface="+mj-lt"/>
              <a:buAutoNum type="arabicPeriod"/>
            </a:pP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800" dirty="0">
              <a:latin typeface="Trebuchet MS" pitchFamily="34" charset="0"/>
            </a:endParaRP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0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September 7, 2017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18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68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l" rtl="0">
              <a:spcBef>
                <a:spcPct val="0"/>
              </a:spcBef>
            </a:pPr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Breakout Group Questions</a:t>
            </a: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2149"/>
            <a:ext cx="8229600" cy="4114512"/>
          </a:xfrm>
        </p:spPr>
        <p:txBody>
          <a:bodyPr>
            <a:normAutofit lnSpcReduction="10000"/>
          </a:bodyPr>
          <a:lstStyle/>
          <a:p>
            <a:pPr marL="0" indent="0">
              <a:buClr>
                <a:srgbClr val="4195D3"/>
              </a:buClr>
              <a:buNone/>
            </a:pPr>
            <a:r>
              <a:rPr lang="en-US" sz="2400" u="sng" dirty="0" smtClean="0">
                <a:latin typeface="Trebuchet MS" pitchFamily="34" charset="0"/>
              </a:rPr>
              <a:t>Questions in re: the Roadmap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What are the Top Roadmap Gaps for Your Sector?</a:t>
            </a:r>
          </a:p>
          <a:p>
            <a:pPr lvl="1"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Trebuchet MS" pitchFamily="34" charset="0"/>
              </a:rPr>
              <a:t>Who is not here today who should be </a:t>
            </a:r>
            <a:r>
              <a:rPr lang="en-US" sz="2000" dirty="0" smtClean="0">
                <a:latin typeface="Trebuchet MS" pitchFamily="34" charset="0"/>
              </a:rPr>
              <a:t>involved?</a:t>
            </a:r>
            <a:endParaRPr lang="en-US" sz="20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What Issues are Not Covered in the Roadmap?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Any Suggested Changes to Roadmap’s Organization?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Any Suggested Changes to AMSC Working Group (WG) Structure / Process for Updating the Document?</a:t>
            </a:r>
          </a:p>
          <a:p>
            <a:pPr lvl="1"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itchFamily="34" charset="0"/>
              </a:rPr>
              <a:t>Existing WGs map to Roadmap Topical Areas </a:t>
            </a:r>
          </a:p>
          <a:p>
            <a:pPr lvl="1"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itchFamily="34" charset="0"/>
              </a:rPr>
              <a:t>Maintain Existing WGs?</a:t>
            </a:r>
          </a:p>
          <a:p>
            <a:pPr lvl="1"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itchFamily="34" charset="0"/>
              </a:rPr>
              <a:t>Periodic Industry Sector WG Calls (e.g., Medical a “special” case)? </a:t>
            </a:r>
          </a:p>
          <a:p>
            <a:pPr marL="457200" indent="-457200">
              <a:buClr>
                <a:srgbClr val="4195D3"/>
              </a:buClr>
              <a:buFont typeface="+mj-lt"/>
              <a:buAutoNum type="arabicPeriod"/>
            </a:pP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800" dirty="0">
              <a:latin typeface="Trebuchet MS" pitchFamily="34" charset="0"/>
            </a:endParaRP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0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../../../../../../../Google%20Drive/COMMUNICATIONS/Logos/America%20Makes/PNG%20Files/AM_horz_fullcolor_on_wh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September 7, 2017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19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17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35914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Roadmap Layout</a:t>
            </a: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34400" cy="4525963"/>
          </a:xfrm>
        </p:spPr>
        <p:txBody>
          <a:bodyPr>
            <a:normAutofit/>
          </a:bodyPr>
          <a:lstStyle/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Summary Table of Gaps and Recommendations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Introductory Information / Overview of SDO work programs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Gap Analysis of Standards and Specifications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Next Steps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Glossary 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800" dirty="0">
              <a:latin typeface="Trebuchet MS" pitchFamily="34" charset="0"/>
            </a:endParaRP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1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September 7, 2017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2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9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l" rtl="0">
              <a:spcBef>
                <a:spcPct val="0"/>
              </a:spcBef>
            </a:pPr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Breakout Group Questions </a:t>
            </a:r>
            <a:r>
              <a:rPr lang="en-US" sz="1600" b="1" dirty="0" smtClean="0">
                <a:solidFill>
                  <a:srgbClr val="4195D3"/>
                </a:solidFill>
                <a:latin typeface="Trebuchet MS" pitchFamily="34" charset="0"/>
              </a:rPr>
              <a:t>(contd.)</a:t>
            </a:r>
            <a:endParaRPr lang="en-US" sz="16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2149"/>
            <a:ext cx="8229600" cy="4114512"/>
          </a:xfrm>
        </p:spPr>
        <p:txBody>
          <a:bodyPr>
            <a:normAutofit/>
          </a:bodyPr>
          <a:lstStyle/>
          <a:p>
            <a:pPr marL="0" indent="0">
              <a:buClr>
                <a:srgbClr val="4195D3"/>
              </a:buClr>
              <a:buNone/>
            </a:pPr>
            <a:r>
              <a:rPr lang="en-US" sz="2400" u="sng" dirty="0" smtClean="0">
                <a:latin typeface="Trebuchet MS" pitchFamily="34" charset="0"/>
              </a:rPr>
              <a:t>Questions in re: AM Standardization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What areas of AM Standardization are Not Being Addressed?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What Overlap or Duplication Exists in AM Standardization?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What Obstacles Prevent You from Participating in AM Standardization?</a:t>
            </a:r>
          </a:p>
          <a:p>
            <a:pPr marL="457200" indent="-457200">
              <a:buClr>
                <a:srgbClr val="4195D3"/>
              </a:buClr>
              <a:buFont typeface="+mj-lt"/>
              <a:buAutoNum type="arabicPeriod"/>
            </a:pP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800" dirty="0">
              <a:latin typeface="Trebuchet MS" pitchFamily="34" charset="0"/>
            </a:endParaRP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0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September 7, 2017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20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73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l" rtl="0">
              <a:spcBef>
                <a:spcPct val="0"/>
              </a:spcBef>
            </a:pPr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Breakout Group Orchestration</a:t>
            </a:r>
            <a:endParaRPr lang="en-US" sz="16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2149"/>
            <a:ext cx="8229600" cy="4114512"/>
          </a:xfrm>
        </p:spPr>
        <p:txBody>
          <a:bodyPr>
            <a:normAutofit fontScale="92500"/>
          </a:bodyPr>
          <a:lstStyle/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Try to Answer All Questions Especially Those Relating to Roadmap Update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Keep </a:t>
            </a:r>
            <a:r>
              <a:rPr lang="en-US" sz="2400" dirty="0">
                <a:latin typeface="Trebuchet MS" pitchFamily="34" charset="0"/>
              </a:rPr>
              <a:t>Discussion </a:t>
            </a:r>
            <a:r>
              <a:rPr lang="en-US" sz="2400" dirty="0" smtClean="0">
                <a:latin typeface="Trebuchet MS" pitchFamily="34" charset="0"/>
              </a:rPr>
              <a:t>High </a:t>
            </a:r>
            <a:r>
              <a:rPr lang="en-US" sz="2400" dirty="0">
                <a:latin typeface="Trebuchet MS" pitchFamily="34" charset="0"/>
              </a:rPr>
              <a:t>Level – Stay out of the “Weeds</a:t>
            </a:r>
            <a:r>
              <a:rPr lang="en-US" sz="2400" dirty="0" smtClean="0">
                <a:latin typeface="Trebuchet MS" pitchFamily="34" charset="0"/>
              </a:rPr>
              <a:t>”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>
                <a:latin typeface="Trebuchet MS" pitchFamily="34" charset="0"/>
              </a:rPr>
              <a:t>A Facilitator </a:t>
            </a:r>
            <a:r>
              <a:rPr lang="en-US" sz="2400" dirty="0" smtClean="0">
                <a:latin typeface="Trebuchet MS" pitchFamily="34" charset="0"/>
              </a:rPr>
              <a:t>is </a:t>
            </a:r>
            <a:r>
              <a:rPr lang="en-US" sz="2400" dirty="0" smtClean="0">
                <a:latin typeface="Trebuchet MS" pitchFamily="34" charset="0"/>
              </a:rPr>
              <a:t>Needed </a:t>
            </a:r>
            <a:r>
              <a:rPr lang="en-US" sz="2400" dirty="0" smtClean="0">
                <a:latin typeface="Trebuchet MS" pitchFamily="34" charset="0"/>
              </a:rPr>
              <a:t>to </a:t>
            </a:r>
            <a:r>
              <a:rPr lang="en-US" sz="2400" dirty="0" smtClean="0">
                <a:latin typeface="Trebuchet MS" pitchFamily="34" charset="0"/>
              </a:rPr>
              <a:t>ensure Group answers questions</a:t>
            </a: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A Note-taker is Needed to capture key points of discussion</a:t>
            </a: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Decide who will do the </a:t>
            </a:r>
            <a:r>
              <a:rPr lang="en-US" sz="2400" dirty="0">
                <a:latin typeface="Trebuchet MS" pitchFamily="34" charset="0"/>
              </a:rPr>
              <a:t>Report Back </a:t>
            </a:r>
            <a:r>
              <a:rPr lang="en-US" sz="2400" dirty="0" smtClean="0">
                <a:latin typeface="Trebuchet MS" pitchFamily="34" charset="0"/>
              </a:rPr>
              <a:t>in the afternoon</a:t>
            </a: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Boxed Lunch available outside this room at 1 pm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Report backs in this room at 2 pm</a:t>
            </a: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800" dirty="0">
              <a:latin typeface="Trebuchet MS" pitchFamily="34" charset="0"/>
            </a:endParaRP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0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September 7, 2017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21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60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l" rtl="0">
              <a:spcBef>
                <a:spcPct val="0"/>
              </a:spcBef>
            </a:pPr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Proposed Breakout Groups</a:t>
            </a:r>
            <a:b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</a:br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(Preferences Indicated at Registration)</a:t>
            </a:r>
            <a:endParaRPr lang="en-US" sz="16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2149"/>
            <a:ext cx="8229600" cy="4114512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Group 1 – Aerospace/Defense (40)</a:t>
            </a:r>
            <a:endParaRPr lang="en-US" sz="20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Group 2 – Medical (18)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Group 3 – Automotive/Heavy Equipment (7)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Group 4 – Energy (6)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Group 5 – Industrial &amp; Commercial Machinery (7)</a:t>
            </a:r>
          </a:p>
          <a:p>
            <a:pPr marL="0" indent="0">
              <a:buClr>
                <a:srgbClr val="4195D3"/>
              </a:buClr>
              <a:buNone/>
            </a:pPr>
            <a:endParaRPr lang="en-US" sz="2400" dirty="0" smtClean="0">
              <a:latin typeface="Trebuchet MS" pitchFamily="34" charset="0"/>
            </a:endParaRPr>
          </a:p>
          <a:p>
            <a:pPr marL="0" indent="0">
              <a:buClr>
                <a:srgbClr val="4195D3"/>
              </a:buClr>
              <a:buNone/>
            </a:pPr>
            <a:r>
              <a:rPr lang="en-US" sz="2400" u="sng" dirty="0" smtClean="0">
                <a:latin typeface="Trebuchet MS" pitchFamily="34" charset="0"/>
              </a:rPr>
              <a:t>Meeting Spaces</a:t>
            </a:r>
            <a:endParaRPr lang="en-US" sz="2400" u="sng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Symposium Room (here)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ICON Lab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Room 107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Mezzanine Area</a:t>
            </a:r>
          </a:p>
          <a:p>
            <a:pPr marL="457200" indent="-457200">
              <a:buClr>
                <a:srgbClr val="4195D3"/>
              </a:buClr>
              <a:buFont typeface="+mj-lt"/>
              <a:buAutoNum type="arabicPeriod"/>
            </a:pP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800" dirty="0">
              <a:latin typeface="Trebuchet MS" pitchFamily="34" charset="0"/>
            </a:endParaRP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0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../../../../../../../Google%20Drive/COMMUNICATIONS/Logos/America%20Makes/PNG%20Files/AM_horz_fullcolor_on_wh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September 7, 2017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22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57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l" rtl="0">
              <a:spcBef>
                <a:spcPct val="0"/>
              </a:spcBef>
            </a:pPr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Questions</a:t>
            </a:r>
            <a:endParaRPr lang="en-US" sz="16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2149"/>
            <a:ext cx="8229600" cy="4114512"/>
          </a:xfrm>
        </p:spPr>
        <p:txBody>
          <a:bodyPr>
            <a:normAutofit/>
          </a:bodyPr>
          <a:lstStyle/>
          <a:p>
            <a:pPr marL="0" indent="0">
              <a:buClr>
                <a:srgbClr val="4195D3"/>
              </a:buClr>
              <a:buNone/>
            </a:pP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800" dirty="0">
              <a:latin typeface="Trebuchet MS" pitchFamily="34" charset="0"/>
            </a:endParaRP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0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../../../../../../../Google%20Drive/COMMUNICATIONS/Logos/America%20Makes/PNG%20Files/AM_horz_fullcolor_on_wh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10" descr="MCj0383958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388" y="2388456"/>
            <a:ext cx="1954212" cy="158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September 7, 2017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23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30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1"/>
            <a:ext cx="1501140" cy="6197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69039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Examples of SDOs Already Involved or Getting Involved in AM Standardization</a:t>
            </a:r>
            <a:endParaRPr lang="en-US" sz="3200" dirty="0"/>
          </a:p>
        </p:txBody>
      </p: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457200" y="1580482"/>
            <a:ext cx="2654096" cy="1028715"/>
            <a:chOff x="265" y="677"/>
            <a:chExt cx="1630" cy="700"/>
          </a:xfrm>
        </p:grpSpPr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265" y="677"/>
              <a:ext cx="1630" cy="7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eaLnBrk="0" hangingPunct="0">
                <a:lnSpc>
                  <a:spcPts val="17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>
                  <a:solidFill>
                    <a:schemeClr val="tx1"/>
                  </a:solidFill>
                  <a:latin typeface="Trebuchet MS" pitchFamily="34" charset="0"/>
                </a:rPr>
                <a:t>ASTM </a:t>
              </a:r>
              <a:br>
                <a:rPr lang="en-US" altLang="en-US" sz="1200" dirty="0">
                  <a:solidFill>
                    <a:schemeClr val="tx1"/>
                  </a:solidFill>
                  <a:latin typeface="Trebuchet MS" pitchFamily="34" charset="0"/>
                </a:rPr>
              </a:br>
              <a:r>
                <a:rPr lang="en-US" altLang="en-US" sz="1200" dirty="0">
                  <a:solidFill>
                    <a:schemeClr val="tx1"/>
                  </a:solidFill>
                  <a:latin typeface="Trebuchet MS" pitchFamily="34" charset="0"/>
                </a:rPr>
                <a:t>International</a:t>
              </a:r>
            </a:p>
          </p:txBody>
        </p:sp>
        <p:pic>
          <p:nvPicPr>
            <p:cNvPr id="10" name="Picture 11"/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" y="745"/>
              <a:ext cx="579" cy="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3198711" y="1598279"/>
            <a:ext cx="2667000" cy="1010227"/>
          </a:xfrm>
          <a:prstGeom prst="rect">
            <a:avLst/>
          </a:prstGeom>
          <a:solidFill>
            <a:srgbClr val="FFFFFF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Trebuchet MS" pitchFamily="34" charset="0"/>
              </a:rPr>
              <a:t>International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latin typeface="Trebuchet MS" pitchFamily="34" charset="0"/>
              </a:rPr>
              <a:t>Organization 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Trebuchet MS" pitchFamily="34" charset="0"/>
              </a:rPr>
              <a:t>For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latin typeface="Trebuchet MS" pitchFamily="34" charset="0"/>
              </a:rPr>
              <a:t>Standardization</a:t>
            </a:r>
            <a:endParaRPr lang="en-US" altLang="en-US" sz="12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440486" y="2697611"/>
            <a:ext cx="2662238" cy="1062038"/>
          </a:xfrm>
          <a:prstGeom prst="rect">
            <a:avLst/>
          </a:prstGeom>
          <a:solidFill>
            <a:srgbClr val="FFFFFF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Trebuchet MS" pitchFamily="34" charset="0"/>
              </a:rPr>
              <a:t>SAE </a:t>
            </a:r>
            <a:r>
              <a:rPr lang="en-US" altLang="en-US" sz="1200" dirty="0" smtClean="0">
                <a:latin typeface="Trebuchet MS" pitchFamily="34" charset="0"/>
              </a:rPr>
              <a:t>International</a:t>
            </a:r>
            <a:endParaRPr lang="en-US" altLang="en-US" sz="12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3194357" y="2708242"/>
            <a:ext cx="2671354" cy="1051407"/>
          </a:xfrm>
          <a:prstGeom prst="rect">
            <a:avLst/>
          </a:prstGeom>
          <a:solidFill>
            <a:srgbClr val="FFFFFF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Trebuchet MS" pitchFamily="34" charset="0"/>
              </a:rPr>
              <a:t>American </a:t>
            </a:r>
            <a:br>
              <a:rPr lang="en-US" altLang="en-US" sz="1200" dirty="0">
                <a:solidFill>
                  <a:schemeClr val="tx1"/>
                </a:solidFill>
                <a:latin typeface="Trebuchet MS" pitchFamily="34" charset="0"/>
              </a:rPr>
            </a:br>
            <a:r>
              <a:rPr lang="en-US" altLang="en-US" sz="1200" dirty="0" smtClean="0">
                <a:solidFill>
                  <a:schemeClr val="tx1"/>
                </a:solidFill>
                <a:latin typeface="Trebuchet MS" pitchFamily="34" charset="0"/>
              </a:rPr>
              <a:t>Welding </a:t>
            </a:r>
            <a:r>
              <a:rPr lang="en-US" altLang="en-US" sz="1200" dirty="0">
                <a:solidFill>
                  <a:schemeClr val="tx1"/>
                </a:solidFill>
                <a:latin typeface="Trebuchet MS" pitchFamily="34" charset="0"/>
              </a:rPr>
              <a:t/>
            </a:r>
            <a:br>
              <a:rPr lang="en-US" altLang="en-US" sz="1200" dirty="0">
                <a:solidFill>
                  <a:schemeClr val="tx1"/>
                </a:solidFill>
                <a:latin typeface="Trebuchet MS" pitchFamily="34" charset="0"/>
              </a:rPr>
            </a:br>
            <a:r>
              <a:rPr lang="en-US" altLang="en-US" sz="1200" dirty="0" smtClean="0">
                <a:solidFill>
                  <a:schemeClr val="tx1"/>
                </a:solidFill>
                <a:latin typeface="Trebuchet MS" pitchFamily="34" charset="0"/>
              </a:rPr>
              <a:t>Society</a:t>
            </a:r>
            <a:endParaRPr lang="en-US" altLang="en-US" sz="1200" dirty="0">
              <a:solidFill>
                <a:schemeClr val="tx1"/>
              </a:solidFill>
              <a:latin typeface="Trebuchet MS" pitchFamily="34" charset="0"/>
            </a:endParaRPr>
          </a:p>
        </p:txBody>
      </p:sp>
      <p:grpSp>
        <p:nvGrpSpPr>
          <p:cNvPr id="19" name="Group 5"/>
          <p:cNvGrpSpPr>
            <a:grpSpLocks/>
          </p:cNvGrpSpPr>
          <p:nvPr/>
        </p:nvGrpSpPr>
        <p:grpSpPr bwMode="auto">
          <a:xfrm>
            <a:off x="5948921" y="2697611"/>
            <a:ext cx="2765593" cy="1062038"/>
            <a:chOff x="2039" y="2239"/>
            <a:chExt cx="1677" cy="669"/>
          </a:xfrm>
        </p:grpSpPr>
        <p:pic>
          <p:nvPicPr>
            <p:cNvPr id="20" name="Picture 6"/>
            <p:cNvPicPr preferRelativeResize="0"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6" y="2295"/>
              <a:ext cx="1104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Rectangle 7"/>
            <p:cNvSpPr>
              <a:spLocks noChangeArrowheads="1"/>
            </p:cNvSpPr>
            <p:nvPr/>
          </p:nvSpPr>
          <p:spPr bwMode="auto">
            <a:xfrm>
              <a:off x="2039" y="2239"/>
              <a:ext cx="1677" cy="669"/>
            </a:xfrm>
            <a:prstGeom prst="rect">
              <a:avLst/>
            </a:prstGeom>
            <a:noFill/>
            <a:ln w="190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>
                  <a:solidFill>
                    <a:schemeClr val="tx1"/>
                  </a:solidFill>
                  <a:latin typeface="Trebuchet MS" pitchFamily="34" charset="0"/>
                </a:rPr>
                <a:t/>
              </a:r>
              <a:br>
                <a:rPr lang="en-US" altLang="en-US" sz="1200" dirty="0">
                  <a:solidFill>
                    <a:schemeClr val="tx1"/>
                  </a:solidFill>
                  <a:latin typeface="Trebuchet MS" pitchFamily="34" charset="0"/>
                </a:rPr>
              </a:br>
              <a:r>
                <a:rPr lang="en-US" altLang="en-US" sz="1200" dirty="0">
                  <a:solidFill>
                    <a:schemeClr val="tx1"/>
                  </a:solidFill>
                  <a:latin typeface="Trebuchet MS" pitchFamily="34" charset="0"/>
                </a:rPr>
                <a:t/>
              </a:r>
              <a:br>
                <a:rPr lang="en-US" altLang="en-US" sz="1200" dirty="0">
                  <a:solidFill>
                    <a:schemeClr val="tx1"/>
                  </a:solidFill>
                  <a:latin typeface="Trebuchet MS" pitchFamily="34" charset="0"/>
                </a:rPr>
              </a:br>
              <a:r>
                <a:rPr lang="en-US" altLang="en-US" sz="1200" dirty="0">
                  <a:solidFill>
                    <a:schemeClr val="tx1"/>
                  </a:solidFill>
                  <a:latin typeface="Trebuchet MS" pitchFamily="34" charset="0"/>
                </a:rPr>
                <a:t>Institute of </a:t>
              </a:r>
              <a:br>
                <a:rPr lang="en-US" altLang="en-US" sz="1200" dirty="0">
                  <a:solidFill>
                    <a:schemeClr val="tx1"/>
                  </a:solidFill>
                  <a:latin typeface="Trebuchet MS" pitchFamily="34" charset="0"/>
                </a:rPr>
              </a:br>
              <a:r>
                <a:rPr lang="en-US" altLang="en-US" sz="1200" dirty="0">
                  <a:solidFill>
                    <a:schemeClr val="tx1"/>
                  </a:solidFill>
                  <a:latin typeface="Trebuchet MS" pitchFamily="34" charset="0"/>
                </a:rPr>
                <a:t>Electrical and</a:t>
              </a:r>
              <a:br>
                <a:rPr lang="en-US" altLang="en-US" sz="1200" dirty="0">
                  <a:solidFill>
                    <a:schemeClr val="tx1"/>
                  </a:solidFill>
                  <a:latin typeface="Trebuchet MS" pitchFamily="34" charset="0"/>
                </a:rPr>
              </a:br>
              <a:r>
                <a:rPr lang="en-US" altLang="en-US" sz="1200" dirty="0">
                  <a:solidFill>
                    <a:schemeClr val="tx1"/>
                  </a:solidFill>
                  <a:latin typeface="Trebuchet MS" pitchFamily="34" charset="0"/>
                </a:rPr>
                <a:t>Electronics Engineers</a:t>
              </a:r>
            </a:p>
          </p:txBody>
        </p:sp>
      </p:grp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474619" y="3871560"/>
            <a:ext cx="2636678" cy="1062037"/>
          </a:xfrm>
          <a:prstGeom prst="rect">
            <a:avLst/>
          </a:prstGeom>
          <a:solidFill>
            <a:srgbClr val="FFFFFF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5" name="Rectangle 37"/>
          <p:cNvSpPr>
            <a:spLocks noChangeArrowheads="1"/>
          </p:cNvSpPr>
          <p:nvPr/>
        </p:nvSpPr>
        <p:spPr bwMode="auto">
          <a:xfrm>
            <a:off x="3196965" y="3863453"/>
            <a:ext cx="2686641" cy="1062037"/>
          </a:xfrm>
          <a:prstGeom prst="rect">
            <a:avLst/>
          </a:prstGeom>
          <a:solidFill>
            <a:srgbClr val="FFFFFF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Trebuchet MS" pitchFamily="34" charset="0"/>
              </a:rPr>
              <a:t>Association for</a:t>
            </a:r>
            <a:r>
              <a:rPr lang="en-US" altLang="en-US" sz="1200" dirty="0">
                <a:solidFill>
                  <a:schemeClr val="tx1"/>
                </a:solidFill>
                <a:latin typeface="Trebuchet MS" pitchFamily="34" charset="0"/>
              </a:rPr>
              <a:t/>
            </a:r>
            <a:br>
              <a:rPr lang="en-US" altLang="en-US" sz="1200" dirty="0">
                <a:solidFill>
                  <a:schemeClr val="tx1"/>
                </a:solidFill>
                <a:latin typeface="Trebuchet MS" pitchFamily="34" charset="0"/>
              </a:rPr>
            </a:br>
            <a:r>
              <a:rPr lang="en-US" altLang="en-US" sz="1200" dirty="0" smtClean="0">
                <a:solidFill>
                  <a:schemeClr val="tx1"/>
                </a:solidFill>
                <a:latin typeface="Trebuchet MS" pitchFamily="34" charset="0"/>
              </a:rPr>
              <a:t>the Advancement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Trebuchet MS" pitchFamily="34" charset="0"/>
              </a:rPr>
              <a:t>of Medical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Trebuchet MS" pitchFamily="34" charset="0"/>
              </a:rPr>
              <a:t>Instrumentation</a:t>
            </a:r>
            <a:endParaRPr lang="en-US" altLang="en-US" sz="1200" dirty="0">
              <a:solidFill>
                <a:schemeClr val="tx1"/>
              </a:solidFill>
              <a:latin typeface="Trebuchet MS" pitchFamily="34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937" y="3930312"/>
            <a:ext cx="1264128" cy="875166"/>
          </a:xfrm>
          <a:prstGeom prst="rect">
            <a:avLst/>
          </a:prstGeom>
        </p:spPr>
      </p:pic>
      <p:grpSp>
        <p:nvGrpSpPr>
          <p:cNvPr id="30" name="Group 15"/>
          <p:cNvGrpSpPr>
            <a:grpSpLocks/>
          </p:cNvGrpSpPr>
          <p:nvPr/>
        </p:nvGrpSpPr>
        <p:grpSpPr bwMode="auto">
          <a:xfrm>
            <a:off x="5953349" y="1580482"/>
            <a:ext cx="2734340" cy="1028715"/>
            <a:chOff x="2010" y="677"/>
            <a:chExt cx="1646" cy="664"/>
          </a:xfrm>
        </p:grpSpPr>
        <p:sp>
          <p:nvSpPr>
            <p:cNvPr id="31" name="Rectangle 16"/>
            <p:cNvSpPr>
              <a:spLocks noChangeArrowheads="1"/>
            </p:cNvSpPr>
            <p:nvPr/>
          </p:nvSpPr>
          <p:spPr bwMode="auto">
            <a:xfrm>
              <a:off x="2010" y="677"/>
              <a:ext cx="1646" cy="66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>
                  <a:solidFill>
                    <a:schemeClr val="tx1"/>
                  </a:solidFill>
                  <a:latin typeface="Trebuchet MS" pitchFamily="34" charset="0"/>
                </a:rPr>
                <a:t>American </a:t>
              </a:r>
              <a:br>
                <a:rPr lang="en-US" altLang="en-US" sz="1200" dirty="0">
                  <a:solidFill>
                    <a:schemeClr val="tx1"/>
                  </a:solidFill>
                  <a:latin typeface="Trebuchet MS" pitchFamily="34" charset="0"/>
                </a:rPr>
              </a:br>
              <a:r>
                <a:rPr lang="en-US" altLang="en-US" sz="1200" dirty="0">
                  <a:solidFill>
                    <a:schemeClr val="tx1"/>
                  </a:solidFill>
                  <a:latin typeface="Trebuchet MS" pitchFamily="34" charset="0"/>
                </a:rPr>
                <a:t>Society of </a:t>
              </a:r>
              <a:br>
                <a:rPr lang="en-US" altLang="en-US" sz="1200" dirty="0">
                  <a:solidFill>
                    <a:schemeClr val="tx1"/>
                  </a:solidFill>
                  <a:latin typeface="Trebuchet MS" pitchFamily="34" charset="0"/>
                </a:rPr>
              </a:br>
              <a:r>
                <a:rPr lang="en-US" altLang="en-US" sz="1200" dirty="0">
                  <a:solidFill>
                    <a:schemeClr val="tx1"/>
                  </a:solidFill>
                  <a:latin typeface="Trebuchet MS" pitchFamily="34" charset="0"/>
                </a:rPr>
                <a:t>Mechanical</a:t>
              </a:r>
              <a:br>
                <a:rPr lang="en-US" altLang="en-US" sz="1200" dirty="0">
                  <a:solidFill>
                    <a:schemeClr val="tx1"/>
                  </a:solidFill>
                  <a:latin typeface="Trebuchet MS" pitchFamily="34" charset="0"/>
                </a:rPr>
              </a:br>
              <a:r>
                <a:rPr lang="en-US" altLang="en-US" sz="1200" dirty="0">
                  <a:solidFill>
                    <a:schemeClr val="tx1"/>
                  </a:solidFill>
                  <a:latin typeface="Trebuchet MS" pitchFamily="34" charset="0"/>
                </a:rPr>
                <a:t>Engineers</a:t>
              </a:r>
            </a:p>
          </p:txBody>
        </p:sp>
        <p:pic>
          <p:nvPicPr>
            <p:cNvPr id="32" name="Picture 17" descr="asmelogo"/>
            <p:cNvPicPr preferRelativeResize="0"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" y="836"/>
              <a:ext cx="672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3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720" y="1716827"/>
            <a:ext cx="838200" cy="773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1792"/>
            <a:ext cx="2449801" cy="1181814"/>
          </a:xfrm>
          <a:prstGeom prst="rect">
            <a:avLst/>
          </a:prstGeom>
        </p:spPr>
      </p:pic>
      <p:sp>
        <p:nvSpPr>
          <p:cNvPr id="34" name="Rectangle 37"/>
          <p:cNvSpPr>
            <a:spLocks noChangeArrowheads="1"/>
          </p:cNvSpPr>
          <p:nvPr/>
        </p:nvSpPr>
        <p:spPr bwMode="auto">
          <a:xfrm>
            <a:off x="5969274" y="3877109"/>
            <a:ext cx="2745240" cy="1048382"/>
          </a:xfrm>
          <a:prstGeom prst="rect">
            <a:avLst/>
          </a:prstGeom>
          <a:solidFill>
            <a:srgbClr val="FFFFFF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Trebuchet MS" pitchFamily="34" charset="0"/>
              </a:rPr>
              <a:t>IPC – 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Trebuchet MS" pitchFamily="34" charset="0"/>
              </a:rPr>
              <a:t>Association 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Trebuchet MS" pitchFamily="34" charset="0"/>
              </a:rPr>
              <a:t>Connecting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Trebuchet MS" pitchFamily="34" charset="0"/>
              </a:rPr>
              <a:t>Electronics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latin typeface="Trebuchet MS" pitchFamily="34" charset="0"/>
              </a:rPr>
              <a:t>Industries</a:t>
            </a:r>
            <a:endParaRPr lang="en-US" altLang="en-US" sz="1200" dirty="0">
              <a:solidFill>
                <a:schemeClr val="tx1"/>
              </a:solidFill>
              <a:latin typeface="Trebuchet MS" pitchFamily="34" charset="0"/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271" y="4113722"/>
            <a:ext cx="1429512" cy="533400"/>
          </a:xfrm>
          <a:prstGeom prst="rect">
            <a:avLst/>
          </a:prstGeom>
        </p:spPr>
      </p:pic>
      <p:sp>
        <p:nvSpPr>
          <p:cNvPr id="45" name="Rectangle 37"/>
          <p:cNvSpPr>
            <a:spLocks noChangeArrowheads="1"/>
          </p:cNvSpPr>
          <p:nvPr/>
        </p:nvSpPr>
        <p:spPr bwMode="auto">
          <a:xfrm>
            <a:off x="3215019" y="4993606"/>
            <a:ext cx="2668587" cy="1062037"/>
          </a:xfrm>
          <a:prstGeom prst="rect">
            <a:avLst/>
          </a:prstGeom>
          <a:solidFill>
            <a:srgbClr val="FFFFFF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Trebuchet MS" pitchFamily="34" charset="0"/>
              </a:rPr>
              <a:t>Metal Powder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latin typeface="Trebuchet MS" pitchFamily="34" charset="0"/>
              </a:rPr>
              <a:t>Industries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Trebuchet MS" pitchFamily="34" charset="0"/>
              </a:rPr>
              <a:t>Federation</a:t>
            </a:r>
            <a:endParaRPr lang="en-US" altLang="en-US" sz="1200" dirty="0">
              <a:solidFill>
                <a:schemeClr val="tx1"/>
              </a:solidFill>
              <a:latin typeface="Trebuchet MS" pitchFamily="34" charset="0"/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664" y="5191249"/>
            <a:ext cx="666750" cy="666750"/>
          </a:xfrm>
          <a:prstGeom prst="rect">
            <a:avLst/>
          </a:prstGeom>
        </p:spPr>
      </p:pic>
      <p:pic>
        <p:nvPicPr>
          <p:cNvPr id="36" name="Picture 35" descr="../../../../../../../Google%20Drive/COMMUNICATIONS/Logos/America%20Makes/PNG%20Files/AM_horz_fullcolor_on_wh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9" y="2770282"/>
            <a:ext cx="1103385" cy="8500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532" y="2704006"/>
            <a:ext cx="1056160" cy="1056160"/>
          </a:xfrm>
          <a:prstGeom prst="rect">
            <a:avLst/>
          </a:prstGeom>
        </p:spPr>
      </p:pic>
      <p:sp>
        <p:nvSpPr>
          <p:cNvPr id="3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September 7, 2017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3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73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35914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Approach to Roadmap Topical Areas</a:t>
            </a: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34400" cy="4525963"/>
          </a:xfrm>
        </p:spPr>
        <p:txBody>
          <a:bodyPr>
            <a:normAutofit/>
          </a:bodyPr>
          <a:lstStyle/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Describe the relevant subtopics and issues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Identify published or in development standards and specs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State any standards gap(s)</a:t>
            </a:r>
          </a:p>
          <a:p>
            <a:pPr marL="800100" lvl="3" indent="-342900">
              <a:buClr>
                <a:srgbClr val="4195D3"/>
              </a:buClr>
              <a:buFont typeface="Wingdings" pitchFamily="2" charset="2"/>
              <a:buChar char="§"/>
            </a:pPr>
            <a:r>
              <a:rPr lang="en-US" dirty="0">
                <a:latin typeface="Trebuchet MS" pitchFamily="34" charset="0"/>
              </a:rPr>
              <a:t>A “gap” means no </a:t>
            </a:r>
            <a:r>
              <a:rPr lang="en-US" u="sng" dirty="0">
                <a:latin typeface="Trebuchet MS" pitchFamily="34" charset="0"/>
              </a:rPr>
              <a:t>published </a:t>
            </a:r>
            <a:r>
              <a:rPr lang="en-US" dirty="0" smtClean="0">
                <a:latin typeface="Trebuchet MS" pitchFamily="34" charset="0"/>
              </a:rPr>
              <a:t>standard or specification </a:t>
            </a:r>
            <a:r>
              <a:rPr lang="en-US" dirty="0">
                <a:latin typeface="Trebuchet MS" pitchFamily="34" charset="0"/>
              </a:rPr>
              <a:t>exists that covers the particular issue in question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Make a recommendation(s) how to fill the gap(s)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>
                <a:latin typeface="Trebuchet MS" pitchFamily="34" charset="0"/>
              </a:rPr>
              <a:t>Determine if additional R&amp;D is needed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Establish the priority for action (high, medium, or low)</a:t>
            </a:r>
            <a:endParaRPr lang="en-US" sz="20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Identify an organization(s) that potentially can address the gap both for R&amp;D and developing the standard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800" dirty="0">
              <a:latin typeface="Trebuchet MS" pitchFamily="34" charset="0"/>
            </a:endParaRP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1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../../../../../../../Google%20Drive/COMMUNICATIONS/Logos/America%20Makes/PNG%20Files/AM_horz_fullcolor_on_wh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September 7, 2017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4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80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35914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Sample Gap Statement Template</a:t>
            </a:r>
            <a:b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</a:br>
            <a:r>
              <a:rPr lang="en-US" sz="1600" b="1" dirty="0" smtClean="0">
                <a:solidFill>
                  <a:srgbClr val="4195D3"/>
                </a:solidFill>
                <a:latin typeface="Trebuchet MS" pitchFamily="34" charset="0"/>
              </a:rPr>
              <a:t>(simple example – Maintenance Section )</a:t>
            </a:r>
            <a:endParaRPr lang="en-US" sz="16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34400" cy="4525963"/>
          </a:xfrm>
        </p:spPr>
        <p:txBody>
          <a:bodyPr>
            <a:normAutofit/>
          </a:bodyPr>
          <a:lstStyle/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800" dirty="0">
              <a:latin typeface="Trebuchet MS" pitchFamily="34" charset="0"/>
            </a:endParaRP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1"/>
            <a:ext cx="1501140" cy="61976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447800"/>
            <a:ext cx="8153400" cy="44526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342900" indent="-342900" algn="l" defTabSz="914400" rtl="0" eaLnBrk="1" fontAlgn="base" latinLnBrk="0" hangingPunct="1">
              <a:lnSpc>
                <a:spcPct val="115000"/>
              </a:lnSpc>
              <a:spcBef>
                <a:spcPct val="25000"/>
              </a:spcBef>
              <a:spcAft>
                <a:spcPct val="0"/>
              </a:spcAft>
              <a:buClr>
                <a:srgbClr val="4195D3"/>
              </a:buClr>
              <a:buSzPct val="75000"/>
              <a:buFont typeface="Wingdings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fontAlgn="base" latinLnBrk="0" hangingPunct="1">
              <a:lnSpc>
                <a:spcPct val="115000"/>
              </a:lnSpc>
              <a:spcBef>
                <a:spcPct val="25000"/>
              </a:spcBef>
              <a:spcAft>
                <a:spcPct val="0"/>
              </a:spcAft>
              <a:buClr>
                <a:srgbClr val="4195D3"/>
              </a:buClr>
              <a:buFont typeface="Symbol" pitchFamily="18" charset="2"/>
              <a:buChar char="-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base" latinLnBrk="0" hangingPunct="1">
              <a:lnSpc>
                <a:spcPct val="115000"/>
              </a:lnSpc>
              <a:spcBef>
                <a:spcPct val="25000"/>
              </a:spcBef>
              <a:spcAft>
                <a:spcPct val="0"/>
              </a:spcAft>
              <a:buClr>
                <a:srgbClr val="4195D3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4195D3"/>
              </a:buClr>
              <a:buSzPct val="80000"/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20574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4195D3"/>
              </a:buClr>
              <a:buSzPct val="80000"/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4195D3"/>
              </a:buClr>
              <a:buSzPct val="80000"/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4195D3"/>
              </a:buClr>
              <a:buSzPct val="80000"/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4195D3"/>
              </a:buClr>
              <a:buSzPct val="80000"/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4195D3"/>
              </a:buClr>
              <a:buSzPct val="80000"/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b="1" u="sng" dirty="0" smtClean="0">
                <a:latin typeface="Trebuchet MS" pitchFamily="34" charset="0"/>
              </a:rPr>
              <a:t>Gap M1: AM Analyses in RCM and CBM</a:t>
            </a:r>
            <a:r>
              <a:rPr lang="en-US" b="1" dirty="0" smtClean="0">
                <a:latin typeface="Trebuchet MS" pitchFamily="34" charset="0"/>
              </a:rPr>
              <a:t>. </a:t>
            </a:r>
            <a:r>
              <a:rPr lang="en-US" dirty="0" smtClean="0">
                <a:latin typeface="Trebuchet MS" pitchFamily="34" charset="0"/>
              </a:rPr>
              <a:t>Standards for AM analyses in Reliability Centered Maintenance (RCM) and Conditioned Based Maintenance (CBM+) are needed.</a:t>
            </a:r>
          </a:p>
          <a:p>
            <a:r>
              <a:rPr lang="en-US" b="1" u="sng" dirty="0" smtClean="0">
                <a:latin typeface="Trebuchet MS" pitchFamily="34" charset="0"/>
              </a:rPr>
              <a:t>R&amp;D Needed:</a:t>
            </a:r>
            <a:r>
              <a:rPr lang="en-US" dirty="0" smtClean="0">
                <a:latin typeface="Trebuchet MS" pitchFamily="34" charset="0"/>
              </a:rPr>
              <a:t> No</a:t>
            </a:r>
          </a:p>
          <a:p>
            <a:r>
              <a:rPr lang="en-US" b="1" u="sng" dirty="0" smtClean="0">
                <a:latin typeface="Trebuchet MS" pitchFamily="34" charset="0"/>
              </a:rPr>
              <a:t>Recommendation:</a:t>
            </a:r>
            <a:r>
              <a:rPr lang="en-US" dirty="0" smtClean="0">
                <a:latin typeface="Trebuchet MS" pitchFamily="34" charset="0"/>
              </a:rPr>
              <a:t> Update SAE JA1012 RCM, a guide to provide analytics for AM trade-offs in RCM and CBM+.</a:t>
            </a:r>
          </a:p>
          <a:p>
            <a:r>
              <a:rPr lang="en-US" b="1" u="sng" dirty="0" smtClean="0">
                <a:latin typeface="Trebuchet MS" pitchFamily="34" charset="0"/>
              </a:rPr>
              <a:t>Priority:</a:t>
            </a:r>
            <a:r>
              <a:rPr lang="en-US" dirty="0" smtClean="0">
                <a:latin typeface="Trebuchet MS" pitchFamily="34" charset="0"/>
              </a:rPr>
              <a:t> Medium </a:t>
            </a:r>
          </a:p>
          <a:p>
            <a:r>
              <a:rPr lang="en-US" b="1" u="sng" dirty="0" smtClean="0">
                <a:latin typeface="Trebuchet MS" pitchFamily="34" charset="0"/>
              </a:rPr>
              <a:t>Organization:</a:t>
            </a:r>
            <a:r>
              <a:rPr lang="en-US" dirty="0" smtClean="0">
                <a:latin typeface="Trebuchet MS" pitchFamily="34" charset="0"/>
              </a:rPr>
              <a:t> SAE, ISO, ASTM</a:t>
            </a:r>
          </a:p>
          <a:p>
            <a:r>
              <a:rPr lang="en-US" b="1" u="sng" dirty="0" smtClean="0">
                <a:solidFill>
                  <a:srgbClr val="FF0000"/>
                </a:solidFill>
                <a:latin typeface="Trebuchet MS" pitchFamily="34" charset="0"/>
              </a:rPr>
              <a:t>(NEW) Status of Progress: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en-US" dirty="0" smtClean="0">
                <a:latin typeface="Trebuchet MS" pitchFamily="34" charset="0"/>
              </a:rPr>
              <a:t>Brief descriptor, e.g., Closed </a:t>
            </a:r>
            <a:r>
              <a:rPr lang="en-US" dirty="0">
                <a:latin typeface="Trebuchet MS" panose="020B0603020202020204" pitchFamily="34" charset="0"/>
              </a:rPr>
              <a:t>(completed) or, using a traffic light analogy, </a:t>
            </a:r>
            <a:r>
              <a:rPr lang="en-US" dirty="0" smtClean="0">
                <a:latin typeface="Trebuchet MS" panose="020B0603020202020204" pitchFamily="34" charset="0"/>
              </a:rPr>
              <a:t>Green </a:t>
            </a:r>
            <a:r>
              <a:rPr lang="en-US" dirty="0">
                <a:latin typeface="Trebuchet MS" panose="020B0603020202020204" pitchFamily="34" charset="0"/>
              </a:rPr>
              <a:t>(moving forward), Yellow (delayed), Red (at a standstill), Not Started, or Unknown</a:t>
            </a:r>
            <a:endParaRPr lang="en-US" b="1" u="sng" dirty="0" smtClean="0">
              <a:latin typeface="Trebuchet MS" pitchFamily="34" charset="0"/>
            </a:endParaRPr>
          </a:p>
          <a:p>
            <a:r>
              <a:rPr lang="en-US" b="1" u="sng" dirty="0" smtClean="0">
                <a:solidFill>
                  <a:srgbClr val="FF0000"/>
                </a:solidFill>
                <a:latin typeface="Trebuchet MS" pitchFamily="34" charset="0"/>
              </a:rPr>
              <a:t>(NEW) Update:</a:t>
            </a:r>
            <a:r>
              <a:rPr lang="en-US" dirty="0" smtClean="0">
                <a:latin typeface="Trebuchet MS" pitchFamily="34" charset="0"/>
              </a:rPr>
              <a:t> Narrative text describing significant activity since roadmap’s publication</a:t>
            </a:r>
            <a:r>
              <a:rPr lang="en-US" u="sng" dirty="0" smtClean="0">
                <a:latin typeface="Trebuchet MS" pitchFamily="34" charset="0"/>
              </a:rPr>
              <a:t> </a:t>
            </a:r>
          </a:p>
        </p:txBody>
      </p:sp>
      <p:pic>
        <p:nvPicPr>
          <p:cNvPr id="10" name="Picture 9" descr="../../../../../../../Google%20Drive/COMMUNICATIONS/Logos/America%20Makes/PNG%20Files/AM_horz_fullcolor_on_wh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September 7, 2017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5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57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1"/>
            <a:ext cx="1501140" cy="6197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770023" y="1302542"/>
          <a:ext cx="737997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2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09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Section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</a:p>
                    <a:p>
                      <a:r>
                        <a:rPr lang="en-US" dirty="0" smtClean="0"/>
                        <a:t>(0-2 years)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 (2-5 years)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</a:p>
                    <a:p>
                      <a:r>
                        <a:rPr lang="en-US" dirty="0" smtClean="0"/>
                        <a:t>(5+ years)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Design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26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Precursor Materials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Process Control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Post-processing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Finished Material Properties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Qualification &amp; Certification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Nondestructive Evaluation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Maintenance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9041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4195D3"/>
                </a:solidFill>
                <a:latin typeface="Trebuchet MS" pitchFamily="34" charset="0"/>
              </a:rPr>
              <a:t>AMSC </a:t>
            </a:r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Gaps Breakdown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838200" y="5453048"/>
            <a:ext cx="739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buClr>
                <a:srgbClr val="4195D3"/>
              </a:buClr>
              <a:buFont typeface="Wingdings" pitchFamily="2" charset="2"/>
              <a:buChar char="§"/>
            </a:pPr>
            <a:r>
              <a:rPr lang="en-US" dirty="0"/>
              <a:t>58 gaps require additional research and development (R&amp;D)</a:t>
            </a:r>
          </a:p>
        </p:txBody>
      </p:sp>
      <p:pic>
        <p:nvPicPr>
          <p:cNvPr id="9" name="Picture 8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September 7, 2017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6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26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High Priority Gaps</a:t>
            </a: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3698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3400" dirty="0" smtClean="0">
                <a:latin typeface="Trebuchet MS" panose="020B0603020202020204" pitchFamily="34" charset="0"/>
              </a:rPr>
              <a:t>D4</a:t>
            </a:r>
            <a:r>
              <a:rPr lang="en-US" sz="3400" dirty="0">
                <a:latin typeface="Trebuchet MS" panose="020B0603020202020204" pitchFamily="34" charset="0"/>
              </a:rPr>
              <a:t>: Application-Specific Design </a:t>
            </a:r>
            <a:r>
              <a:rPr lang="en-US" sz="3400" dirty="0" smtClean="0">
                <a:latin typeface="Trebuchet MS" panose="020B0603020202020204" pitchFamily="34" charset="0"/>
              </a:rPr>
              <a:t>Guidelines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3400" dirty="0" smtClean="0">
                <a:latin typeface="Trebuchet MS" panose="020B0603020202020204" pitchFamily="34" charset="0"/>
              </a:rPr>
              <a:t>D14</a:t>
            </a:r>
            <a:r>
              <a:rPr lang="en-US" sz="3400" dirty="0">
                <a:latin typeface="Trebuchet MS" panose="020B0603020202020204" pitchFamily="34" charset="0"/>
              </a:rPr>
              <a:t>: Designing to be </a:t>
            </a:r>
            <a:r>
              <a:rPr lang="en-US" sz="3400" dirty="0" smtClean="0">
                <a:latin typeface="Trebuchet MS" panose="020B0603020202020204" pitchFamily="34" charset="0"/>
              </a:rPr>
              <a:t>Cleaned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3400" dirty="0" smtClean="0">
                <a:latin typeface="Trebuchet MS" panose="020B0603020202020204" pitchFamily="34" charset="0"/>
              </a:rPr>
              <a:t>D17</a:t>
            </a:r>
            <a:r>
              <a:rPr lang="en-US" sz="3400" dirty="0">
                <a:latin typeface="Trebuchet MS" panose="020B0603020202020204" pitchFamily="34" charset="0"/>
              </a:rPr>
              <a:t>: Contents of a </a:t>
            </a:r>
            <a:r>
              <a:rPr lang="en-US" sz="3400" dirty="0" smtClean="0">
                <a:latin typeface="Trebuchet MS" panose="020B0603020202020204" pitchFamily="34" charset="0"/>
              </a:rPr>
              <a:t>TDP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3400" dirty="0" smtClean="0">
                <a:latin typeface="Trebuchet MS" panose="020B0603020202020204" pitchFamily="34" charset="0"/>
              </a:rPr>
              <a:t>D18</a:t>
            </a:r>
            <a:r>
              <a:rPr lang="en-US" sz="3400" dirty="0">
                <a:latin typeface="Trebuchet MS" panose="020B0603020202020204" pitchFamily="34" charset="0"/>
              </a:rPr>
              <a:t>: New Dimensioning and </a:t>
            </a:r>
            <a:r>
              <a:rPr lang="en-US" sz="3400" dirty="0" err="1">
                <a:latin typeface="Trebuchet MS" panose="020B0603020202020204" pitchFamily="34" charset="0"/>
              </a:rPr>
              <a:t>Tolerancing</a:t>
            </a:r>
            <a:r>
              <a:rPr lang="en-US" sz="3400" dirty="0">
                <a:latin typeface="Trebuchet MS" panose="020B0603020202020204" pitchFamily="34" charset="0"/>
              </a:rPr>
              <a:t> </a:t>
            </a:r>
            <a:r>
              <a:rPr lang="en-US" sz="3400" dirty="0" smtClean="0">
                <a:latin typeface="Trebuchet MS" panose="020B0603020202020204" pitchFamily="34" charset="0"/>
              </a:rPr>
              <a:t>Requirements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3400" dirty="0" smtClean="0">
                <a:latin typeface="Trebuchet MS" panose="020B0603020202020204" pitchFamily="34" charset="0"/>
              </a:rPr>
              <a:t>D19</a:t>
            </a:r>
            <a:r>
              <a:rPr lang="en-US" sz="3400" dirty="0">
                <a:latin typeface="Trebuchet MS" panose="020B0603020202020204" pitchFamily="34" charset="0"/>
              </a:rPr>
              <a:t>: Organization Schema </a:t>
            </a:r>
            <a:r>
              <a:rPr lang="en-US" sz="3400" dirty="0" smtClean="0">
                <a:latin typeface="Trebuchet MS" panose="020B0603020202020204" pitchFamily="34" charset="0"/>
              </a:rPr>
              <a:t>Requirement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3400" dirty="0" smtClean="0">
                <a:latin typeface="Trebuchet MS" panose="020B0603020202020204" pitchFamily="34" charset="0"/>
              </a:rPr>
              <a:t>PM5</a:t>
            </a:r>
            <a:r>
              <a:rPr lang="en-US" sz="3400" dirty="0">
                <a:latin typeface="Trebuchet MS" panose="020B0603020202020204" pitchFamily="34" charset="0"/>
              </a:rPr>
              <a:t>: Feedstock </a:t>
            </a:r>
            <a:r>
              <a:rPr lang="en-US" sz="3400" dirty="0" smtClean="0">
                <a:latin typeface="Trebuchet MS" panose="020B0603020202020204" pitchFamily="34" charset="0"/>
              </a:rPr>
              <a:t>Sampling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3400" dirty="0" smtClean="0">
                <a:latin typeface="Trebuchet MS" panose="020B0603020202020204" pitchFamily="34" charset="0"/>
              </a:rPr>
              <a:t>PC2</a:t>
            </a:r>
            <a:r>
              <a:rPr lang="en-US" sz="3400" dirty="0">
                <a:latin typeface="Trebuchet MS" panose="020B0603020202020204" pitchFamily="34" charset="0"/>
              </a:rPr>
              <a:t>: Machine Calibration and Preventative </a:t>
            </a:r>
            <a:r>
              <a:rPr lang="en-US" sz="3400" dirty="0" smtClean="0">
                <a:latin typeface="Trebuchet MS" panose="020B0603020202020204" pitchFamily="34" charset="0"/>
              </a:rPr>
              <a:t>Maintenance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3400" dirty="0" smtClean="0">
                <a:latin typeface="Trebuchet MS" panose="020B0603020202020204" pitchFamily="34" charset="0"/>
              </a:rPr>
              <a:t>PC7</a:t>
            </a:r>
            <a:r>
              <a:rPr lang="en-US" sz="3400" dirty="0">
                <a:latin typeface="Trebuchet MS" panose="020B0603020202020204" pitchFamily="34" charset="0"/>
              </a:rPr>
              <a:t>: Recycle &amp; Re-use of </a:t>
            </a:r>
            <a:r>
              <a:rPr lang="en-US" sz="3400" dirty="0" smtClean="0">
                <a:latin typeface="Trebuchet MS" panose="020B0603020202020204" pitchFamily="34" charset="0"/>
              </a:rPr>
              <a:t>Materials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3400" dirty="0" smtClean="0">
                <a:latin typeface="Trebuchet MS" panose="020B0603020202020204" pitchFamily="34" charset="0"/>
              </a:rPr>
              <a:t>PC9</a:t>
            </a:r>
            <a:r>
              <a:rPr lang="en-US" sz="3400" dirty="0">
                <a:latin typeface="Trebuchet MS" panose="020B0603020202020204" pitchFamily="34" charset="0"/>
              </a:rPr>
              <a:t>: Environmental Conditions: Effects on </a:t>
            </a:r>
            <a:r>
              <a:rPr lang="en-US" sz="3400" dirty="0" smtClean="0">
                <a:latin typeface="Trebuchet MS" panose="020B0603020202020204" pitchFamily="34" charset="0"/>
              </a:rPr>
              <a:t>Materials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3400" dirty="0" smtClean="0">
                <a:latin typeface="Trebuchet MS" panose="020B0603020202020204" pitchFamily="34" charset="0"/>
              </a:rPr>
              <a:t>PC14</a:t>
            </a:r>
            <a:r>
              <a:rPr lang="en-US" sz="3400" dirty="0">
                <a:latin typeface="Trebuchet MS" panose="020B0603020202020204" pitchFamily="34" charset="0"/>
              </a:rPr>
              <a:t>: Environmental Health and Safety: Protection of Machine </a:t>
            </a:r>
            <a:r>
              <a:rPr lang="en-US" sz="3400" dirty="0" smtClean="0">
                <a:latin typeface="Trebuchet MS" panose="020B0603020202020204" pitchFamily="34" charset="0"/>
              </a:rPr>
              <a:t>Operators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endParaRPr lang="en-US" sz="2800" dirty="0">
              <a:latin typeface="Trebuchet MS" pitchFamily="34" charset="0"/>
            </a:endParaRP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0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September 7, 2017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7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85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High Priority Gaps </a:t>
            </a:r>
            <a:r>
              <a:rPr lang="en-US" sz="1600" b="1" dirty="0" smtClean="0">
                <a:solidFill>
                  <a:srgbClr val="4195D3"/>
                </a:solidFill>
                <a:latin typeface="Trebuchet MS" pitchFamily="34" charset="0"/>
              </a:rPr>
              <a:t>(contd.)</a:t>
            </a:r>
            <a:endParaRPr lang="en-US" sz="16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3698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3400" dirty="0" smtClean="0">
                <a:latin typeface="Trebuchet MS" panose="020B0603020202020204" pitchFamily="34" charset="0"/>
              </a:rPr>
              <a:t>FMP3</a:t>
            </a:r>
            <a:r>
              <a:rPr lang="en-US" sz="3400" dirty="0">
                <a:latin typeface="Trebuchet MS" panose="020B0603020202020204" pitchFamily="34" charset="0"/>
              </a:rPr>
              <a:t>: Cleanliness of Medical AM </a:t>
            </a:r>
            <a:r>
              <a:rPr lang="en-US" sz="3400" dirty="0" smtClean="0">
                <a:latin typeface="Trebuchet MS" panose="020B0603020202020204" pitchFamily="34" charset="0"/>
              </a:rPr>
              <a:t>Parts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3400" dirty="0" smtClean="0">
                <a:latin typeface="Trebuchet MS" panose="020B0603020202020204" pitchFamily="34" charset="0"/>
              </a:rPr>
              <a:t>FMP4</a:t>
            </a:r>
            <a:r>
              <a:rPr lang="en-US" sz="3400" dirty="0">
                <a:latin typeface="Trebuchet MS" panose="020B0603020202020204" pitchFamily="34" charset="0"/>
              </a:rPr>
              <a:t>: Design </a:t>
            </a:r>
            <a:r>
              <a:rPr lang="en-US" sz="3400" dirty="0" err="1" smtClean="0">
                <a:latin typeface="Trebuchet MS" panose="020B0603020202020204" pitchFamily="34" charset="0"/>
              </a:rPr>
              <a:t>Allowables</a:t>
            </a:r>
            <a:r>
              <a:rPr lang="en-US" sz="3400" dirty="0" smtClean="0">
                <a:latin typeface="Trebuchet MS" panose="020B0603020202020204" pitchFamily="34" charset="0"/>
              </a:rPr>
              <a:t> (Material Properties)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3400" dirty="0" smtClean="0">
                <a:latin typeface="Trebuchet MS" panose="020B0603020202020204" pitchFamily="34" charset="0"/>
              </a:rPr>
              <a:t>QC1</a:t>
            </a:r>
            <a:r>
              <a:rPr lang="en-US" sz="3400" dirty="0">
                <a:latin typeface="Trebuchet MS" panose="020B0603020202020204" pitchFamily="34" charset="0"/>
              </a:rPr>
              <a:t>: Harmonization of AM Q&amp;C </a:t>
            </a:r>
            <a:r>
              <a:rPr lang="en-US" sz="3400" dirty="0" smtClean="0">
                <a:latin typeface="Trebuchet MS" panose="020B0603020202020204" pitchFamily="34" charset="0"/>
              </a:rPr>
              <a:t>Terminology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3400" dirty="0" smtClean="0">
                <a:latin typeface="Trebuchet MS" panose="020B0603020202020204" pitchFamily="34" charset="0"/>
              </a:rPr>
              <a:t>QC2</a:t>
            </a:r>
            <a:r>
              <a:rPr lang="en-US" sz="3400" dirty="0">
                <a:latin typeface="Trebuchet MS" panose="020B0603020202020204" pitchFamily="34" charset="0"/>
              </a:rPr>
              <a:t>: Qualification Standards by Part </a:t>
            </a:r>
            <a:r>
              <a:rPr lang="en-US" sz="3400" dirty="0" smtClean="0">
                <a:latin typeface="Trebuchet MS" panose="020B0603020202020204" pitchFamily="34" charset="0"/>
              </a:rPr>
              <a:t>Categories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3400" dirty="0" smtClean="0">
                <a:latin typeface="Trebuchet MS" panose="020B0603020202020204" pitchFamily="34" charset="0"/>
              </a:rPr>
              <a:t>QC4</a:t>
            </a:r>
            <a:r>
              <a:rPr lang="en-US" sz="3400" dirty="0">
                <a:latin typeface="Trebuchet MS" panose="020B0603020202020204" pitchFamily="34" charset="0"/>
              </a:rPr>
              <a:t>: </a:t>
            </a:r>
            <a:r>
              <a:rPr lang="en-US" sz="3400" dirty="0" smtClean="0">
                <a:latin typeface="Trebuchet MS" panose="020B0603020202020204" pitchFamily="34" charset="0"/>
              </a:rPr>
              <a:t>DoD Source </a:t>
            </a:r>
            <a:r>
              <a:rPr lang="en-US" sz="3400" dirty="0">
                <a:latin typeface="Trebuchet MS" panose="020B0603020202020204" pitchFamily="34" charset="0"/>
              </a:rPr>
              <a:t>(i.e., Vendor) Approval Process for AM Produced </a:t>
            </a:r>
            <a:r>
              <a:rPr lang="en-US" sz="3400" dirty="0" smtClean="0">
                <a:latin typeface="Trebuchet MS" panose="020B0603020202020204" pitchFamily="34" charset="0"/>
              </a:rPr>
              <a:t>Parts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3400" dirty="0" smtClean="0">
                <a:latin typeface="Trebuchet MS" panose="020B0603020202020204" pitchFamily="34" charset="0"/>
              </a:rPr>
              <a:t>QC9</a:t>
            </a:r>
            <a:r>
              <a:rPr lang="en-US" sz="3400" dirty="0">
                <a:latin typeface="Trebuchet MS" panose="020B0603020202020204" pitchFamily="34" charset="0"/>
              </a:rPr>
              <a:t>: Personnel Training for Image Data Set </a:t>
            </a:r>
            <a:r>
              <a:rPr lang="en-US" sz="3400" dirty="0" smtClean="0">
                <a:latin typeface="Trebuchet MS" panose="020B0603020202020204" pitchFamily="34" charset="0"/>
              </a:rPr>
              <a:t>Processing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3400" dirty="0" smtClean="0">
                <a:latin typeface="Trebuchet MS" panose="020B0603020202020204" pitchFamily="34" charset="0"/>
              </a:rPr>
              <a:t>QC10</a:t>
            </a:r>
            <a:r>
              <a:rPr lang="en-US" sz="3400" dirty="0">
                <a:latin typeface="Trebuchet MS" panose="020B0603020202020204" pitchFamily="34" charset="0"/>
              </a:rPr>
              <a:t>: Verification of 3D </a:t>
            </a:r>
            <a:r>
              <a:rPr lang="en-US" sz="3400" dirty="0" smtClean="0">
                <a:latin typeface="Trebuchet MS" panose="020B0603020202020204" pitchFamily="34" charset="0"/>
              </a:rPr>
              <a:t>Model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3400" dirty="0" smtClean="0">
                <a:latin typeface="Trebuchet MS" panose="020B0603020202020204" pitchFamily="34" charset="0"/>
              </a:rPr>
              <a:t>NDE1</a:t>
            </a:r>
            <a:r>
              <a:rPr lang="en-US" sz="3400" dirty="0">
                <a:latin typeface="Trebuchet MS" panose="020B0603020202020204" pitchFamily="34" charset="0"/>
              </a:rPr>
              <a:t>: Terminology for the Identification of AM Flaws Detectable by NDE </a:t>
            </a:r>
            <a:r>
              <a:rPr lang="en-US" sz="3400" dirty="0" smtClean="0">
                <a:latin typeface="Trebuchet MS" panose="020B0603020202020204" pitchFamily="34" charset="0"/>
              </a:rPr>
              <a:t>Methods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3400" dirty="0" smtClean="0">
                <a:latin typeface="Trebuchet MS" panose="020B0603020202020204" pitchFamily="34" charset="0"/>
              </a:rPr>
              <a:t>NDE3</a:t>
            </a:r>
            <a:r>
              <a:rPr lang="en-US" sz="3400" dirty="0">
                <a:latin typeface="Trebuchet MS" panose="020B0603020202020204" pitchFamily="34" charset="0"/>
              </a:rPr>
              <a:t>: Standard Guide for the Application of NDE to Objects Produced by AM </a:t>
            </a:r>
            <a:r>
              <a:rPr lang="en-US" sz="3400" dirty="0" smtClean="0">
                <a:latin typeface="Trebuchet MS" panose="020B0603020202020204" pitchFamily="34" charset="0"/>
              </a:rPr>
              <a:t>Processes</a:t>
            </a:r>
            <a:endParaRPr lang="en-US" sz="3400" dirty="0">
              <a:latin typeface="Trebuchet MS" panose="020B0603020202020204" pitchFamily="34" charset="0"/>
            </a:endParaRP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endParaRPr lang="en-US" sz="2800" dirty="0">
              <a:latin typeface="Trebuchet MS" pitchFamily="34" charset="0"/>
            </a:endParaRP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0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September 7, 2017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8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4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Making the </a:t>
            </a:r>
            <a:r>
              <a:rPr lang="en-US" sz="3200" b="1" u="sng" dirty="0" smtClean="0">
                <a:solidFill>
                  <a:srgbClr val="4195D3"/>
                </a:solidFill>
                <a:latin typeface="Trebuchet MS" pitchFamily="34" charset="0"/>
              </a:rPr>
              <a:t>CASE</a:t>
            </a:r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 for the Priority Level</a:t>
            </a: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457426"/>
            <a:ext cx="4239066" cy="4525963"/>
          </a:xfrm>
        </p:spPr>
        <p:txBody>
          <a:bodyPr>
            <a:normAutofit/>
          </a:bodyPr>
          <a:lstStyle/>
          <a:p>
            <a:pPr marL="0" indent="0">
              <a:buClr>
                <a:srgbClr val="4195D3"/>
              </a:buClr>
              <a:buNone/>
            </a:pPr>
            <a:r>
              <a:rPr lang="en-US" sz="1600" u="sng" dirty="0" smtClean="0">
                <a:latin typeface="Trebuchet MS" panose="020B0603020202020204" pitchFamily="34" charset="0"/>
              </a:rPr>
              <a:t>Scoring Values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latin typeface="Trebuchet MS" panose="020B0603020202020204" pitchFamily="34" charset="0"/>
              </a:rPr>
              <a:t>3 - critical; 2 - somewhat critical; 1 - not </a:t>
            </a:r>
            <a:r>
              <a:rPr lang="en-US" sz="1600" dirty="0" smtClean="0">
                <a:latin typeface="Trebuchet MS" panose="020B0603020202020204" pitchFamily="34" charset="0"/>
              </a:rPr>
              <a:t>critical</a:t>
            </a:r>
            <a:br>
              <a:rPr lang="en-US" sz="1600" dirty="0" smtClean="0">
                <a:latin typeface="Trebuchet MS" panose="020B0603020202020204" pitchFamily="34" charset="0"/>
              </a:rPr>
            </a:br>
            <a:r>
              <a:rPr lang="en-US" sz="1600" dirty="0" smtClean="0">
                <a:latin typeface="Trebuchet MS" panose="020B0603020202020204" pitchFamily="34" charset="0"/>
              </a:rPr>
              <a:t/>
            </a:r>
            <a:br>
              <a:rPr lang="en-US" sz="1600" dirty="0" smtClean="0">
                <a:latin typeface="Trebuchet MS" panose="020B0603020202020204" pitchFamily="34" charset="0"/>
              </a:rPr>
            </a:br>
            <a:r>
              <a:rPr lang="en-US" sz="1600" dirty="0" smtClean="0">
                <a:latin typeface="Trebuchet MS" panose="020B0603020202020204" pitchFamily="34" charset="0"/>
              </a:rPr>
              <a:t/>
            </a:r>
            <a:br>
              <a:rPr lang="en-US" sz="1600" dirty="0" smtClean="0">
                <a:latin typeface="Trebuchet MS" panose="020B0603020202020204" pitchFamily="34" charset="0"/>
              </a:rPr>
            </a:br>
            <a:r>
              <a:rPr lang="en-US" sz="1600" dirty="0" smtClean="0">
                <a:latin typeface="Trebuchet MS" panose="020B0603020202020204" pitchFamily="34" charset="0"/>
              </a:rPr>
              <a:t/>
            </a:r>
            <a:br>
              <a:rPr lang="en-US" sz="1600" dirty="0" smtClean="0">
                <a:latin typeface="Trebuchet MS" panose="020B0603020202020204" pitchFamily="34" charset="0"/>
              </a:rPr>
            </a:br>
            <a:r>
              <a:rPr lang="en-US" sz="1600" dirty="0" smtClean="0">
                <a:latin typeface="Trebuchet MS" panose="020B0603020202020204" pitchFamily="34" charset="0"/>
              </a:rPr>
              <a:t/>
            </a:r>
            <a:br>
              <a:rPr lang="en-US" sz="1600" dirty="0" smtClean="0">
                <a:latin typeface="Trebuchet MS" panose="020B0603020202020204" pitchFamily="34" charset="0"/>
              </a:rPr>
            </a:br>
            <a:endParaRPr lang="en-US" sz="1600" dirty="0" smtClean="0">
              <a:latin typeface="Trebuchet MS" panose="020B0603020202020204" pitchFamily="34" charset="0"/>
            </a:endParaRP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latin typeface="Trebuchet MS" panose="020B0603020202020204" pitchFamily="34" charset="0"/>
              </a:rPr>
              <a:t>3 - project near completion; 2 - project underway; 1 - new project</a:t>
            </a: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0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September 7, 2017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9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412879"/>
            <a:ext cx="4267200" cy="45705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4195D3"/>
              </a:buClr>
              <a:buNone/>
            </a:pPr>
            <a:r>
              <a:rPr lang="en-US" sz="1600" u="sng" dirty="0" smtClean="0">
                <a:latin typeface="Trebuchet MS" panose="020B0603020202020204" pitchFamily="34" charset="0"/>
              </a:rPr>
              <a:t>Criteria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1600" b="1" u="sng" dirty="0">
                <a:latin typeface="Trebuchet MS" panose="020B0603020202020204" pitchFamily="34" charset="0"/>
              </a:rPr>
              <a:t>C</a:t>
            </a:r>
            <a:r>
              <a:rPr lang="en-US" sz="1600" b="1" dirty="0">
                <a:latin typeface="Trebuchet MS" panose="020B0603020202020204" pitchFamily="34" charset="0"/>
              </a:rPr>
              <a:t>riticality (Safety/Quality Implications)</a:t>
            </a:r>
            <a:r>
              <a:rPr lang="en-US" sz="1600" dirty="0">
                <a:latin typeface="Trebuchet MS" panose="020B0603020202020204" pitchFamily="34" charset="0"/>
              </a:rPr>
              <a:t> - How important is the project? How urgently is a standard or guidance needed? What would be the consequences if the project were not completed or undertaken? A high score means the project is more critical</a:t>
            </a:r>
            <a:r>
              <a:rPr lang="en-US" sz="1600" dirty="0" smtClean="0">
                <a:latin typeface="Trebuchet MS" panose="020B0603020202020204" pitchFamily="34" charset="0"/>
              </a:rPr>
              <a:t>.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1600" b="1" u="sng" dirty="0">
                <a:latin typeface="Trebuchet MS" panose="020B0603020202020204" pitchFamily="34" charset="0"/>
              </a:rPr>
              <a:t>A</a:t>
            </a:r>
            <a:r>
              <a:rPr lang="en-US" sz="1600" b="1" dirty="0">
                <a:latin typeface="Trebuchet MS" panose="020B0603020202020204" pitchFamily="34" charset="0"/>
              </a:rPr>
              <a:t>chievability (Time to Complete) </a:t>
            </a:r>
            <a:r>
              <a:rPr lang="en-US" sz="1600" dirty="0">
                <a:latin typeface="Trebuchet MS" panose="020B0603020202020204" pitchFamily="34" charset="0"/>
              </a:rPr>
              <a:t>- Does it make sense to do this project now, especially when considered in relation to other projects? Is the project already underway or is it a new project? A high score means there's a good probability of completing the project soon.</a:t>
            </a:r>
          </a:p>
        </p:txBody>
      </p:sp>
    </p:spTree>
    <p:extLst>
      <p:ext uri="{BB962C8B-B14F-4D97-AF65-F5344CB8AC3E}">
        <p14:creationId xmlns:p14="http://schemas.microsoft.com/office/powerpoint/2010/main" val="20383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MSC 16-005, Agenda Review 31 March 2016 Mt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AMSC 16-005, Agenda Review 31 March 2016 Mtg</Template>
  <TotalTime>10645</TotalTime>
  <Words>1641</Words>
  <Application>Microsoft Office PowerPoint</Application>
  <PresentationFormat>On-screen Show (4:3)</PresentationFormat>
  <Paragraphs>301</Paragraphs>
  <Slides>23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Trebuchet MS</vt:lpstr>
      <vt:lpstr>Wingdings</vt:lpstr>
      <vt:lpstr>AMSC 16-005, Agenda Review 31 March 2016 Mtg</vt:lpstr>
      <vt:lpstr>America Makes &amp; ANSI Additive Manufacturing Standardization Collaborative (AMSC)</vt:lpstr>
      <vt:lpstr>Roadmap Layout</vt:lpstr>
      <vt:lpstr>Examples of SDOs Already Involved or Getting Involved in AM Standardization</vt:lpstr>
      <vt:lpstr>Approach to Roadmap Topical Areas</vt:lpstr>
      <vt:lpstr>Sample Gap Statement Template (simple example – Maintenance Section )</vt:lpstr>
      <vt:lpstr>AMSC Gaps Breakdown</vt:lpstr>
      <vt:lpstr>High Priority Gaps</vt:lpstr>
      <vt:lpstr>High Priority Gaps (contd.)</vt:lpstr>
      <vt:lpstr>Making the CASE for the Priority Level</vt:lpstr>
      <vt:lpstr>Prioritization Matrix (contd.)</vt:lpstr>
      <vt:lpstr>Design</vt:lpstr>
      <vt:lpstr>Precursor Materials</vt:lpstr>
      <vt:lpstr>Process Control</vt:lpstr>
      <vt:lpstr>Post-processing</vt:lpstr>
      <vt:lpstr>Finished Material Properties</vt:lpstr>
      <vt:lpstr>Qualification &amp; Certification</vt:lpstr>
      <vt:lpstr>Nondestructive Evaluation (NDE)</vt:lpstr>
      <vt:lpstr>Maintenance</vt:lpstr>
      <vt:lpstr>Breakout Group Questions</vt:lpstr>
      <vt:lpstr>Breakout Group Questions (contd.)</vt:lpstr>
      <vt:lpstr>Breakout Group Orchestration</vt:lpstr>
      <vt:lpstr>Proposed Breakout Groups (Preferences Indicated at Registration)</vt:lpstr>
      <vt:lpstr>Questions</vt:lpstr>
    </vt:vector>
  </TitlesOfParts>
  <Company>American National Standards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 Makes &amp; ANSI Additive Manufacturing Standardization Collaborative (AMSC)</dc:title>
  <dc:creator>James McCabe</dc:creator>
  <cp:lastModifiedBy>James McCabe</cp:lastModifiedBy>
  <cp:revision>312</cp:revision>
  <cp:lastPrinted>2017-07-27T17:59:54Z</cp:lastPrinted>
  <dcterms:created xsi:type="dcterms:W3CDTF">2016-03-25T19:44:40Z</dcterms:created>
  <dcterms:modified xsi:type="dcterms:W3CDTF">2017-09-03T17:22:09Z</dcterms:modified>
</cp:coreProperties>
</file>