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91" r:id="rId2"/>
    <p:sldMasterId id="2147483803" r:id="rId3"/>
  </p:sldMasterIdLst>
  <p:notesMasterIdLst>
    <p:notesMasterId r:id="rId16"/>
  </p:notesMasterIdLst>
  <p:handoutMasterIdLst>
    <p:handoutMasterId r:id="rId17"/>
  </p:handoutMasterIdLst>
  <p:sldIdLst>
    <p:sldId id="456" r:id="rId4"/>
    <p:sldId id="470" r:id="rId5"/>
    <p:sldId id="476" r:id="rId6"/>
    <p:sldId id="487" r:id="rId7"/>
    <p:sldId id="471" r:id="rId8"/>
    <p:sldId id="488" r:id="rId9"/>
    <p:sldId id="486" r:id="rId10"/>
    <p:sldId id="480" r:id="rId11"/>
    <p:sldId id="479" r:id="rId12"/>
    <p:sldId id="483" r:id="rId13"/>
    <p:sldId id="475" r:id="rId14"/>
    <p:sldId id="336" r:id="rId15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mez, M Alkan" initials="DMA" lastIdx="10" clrIdx="0"/>
  <p:cmAuthor id="1" name="Moylan, Shawn P." initials="SP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7DEE8"/>
    <a:srgbClr val="FFDF85"/>
    <a:srgbClr val="FFC836"/>
    <a:srgbClr val="FFB800"/>
    <a:srgbClr val="9DF6FF"/>
    <a:srgbClr val="6B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9" autoAdjust="0"/>
    <p:restoredTop sz="96982" autoAdjust="0"/>
  </p:normalViewPr>
  <p:slideViewPr>
    <p:cSldViewPr snapToGrid="0" snapToObjects="1">
      <p:cViewPr varScale="1">
        <p:scale>
          <a:sx n="132" d="100"/>
          <a:sy n="132" d="100"/>
        </p:scale>
        <p:origin x="138" y="168"/>
      </p:cViewPr>
      <p:guideLst>
        <p:guide orient="horz" pos="216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244" y="3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6C7E86-D5D8-49C8-91F3-76ECDD9F3043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5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244" y="8830315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96DF4F-D4D6-4171-B144-DF5D8871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2016" cy="464503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244" y="3"/>
            <a:ext cx="2982016" cy="464503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8DB17-8616-4311-8077-C4E5A35C4F8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60" y="4415159"/>
            <a:ext cx="5506695" cy="4183697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5"/>
            <a:ext cx="2982016" cy="464503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244" y="8830315"/>
            <a:ext cx="2982016" cy="464503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904036-B573-4D87-8DE8-B4C0017B7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9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4BD0-BC20-0B43-908A-2628DCA729D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0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04036-B573-4D87-8DE8-B4C0017B7A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7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04036-B573-4D87-8DE8-B4C0017B7A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557C3-61A4-6A41-88ED-0F2B16B9225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0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6" y="4416116"/>
            <a:ext cx="5047923" cy="41824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0200" y="3886200"/>
            <a:ext cx="4902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2461-A4AA-43D9-9E51-312A27962156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CCEC-32FA-4E7D-AABA-8B08883F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4C59-3E24-455C-802C-13012BAA9A66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44A3-F4ED-4407-8A0F-BF90DD591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9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A6A0-5569-490D-ACDE-BDEF8EA8ECE5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E9D1-C69E-46E5-A3F4-B1AEED451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0200" y="3886200"/>
            <a:ext cx="4902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B7C7-8AA2-4A79-9E3E-0D2686DAF44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D853-6EB6-4877-A0E5-F35DCA56589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582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3F37-0028-4A39-B52A-4C8C1356C46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DD74-A0F6-4CB8-87BF-BE4AC32CC0F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7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B318-00FF-4CC2-BEAD-C64D28AF09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FA0B-FD36-4E7D-BB8D-8E264FB3755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830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23C6-C6FB-479D-88A7-739B748C97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570E-EBA6-41BD-A51E-65683324B05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962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9527-391A-4793-9504-5EFCC4A43E7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F895-DB2E-4D2A-802B-94FE1E78DE8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522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0F40-9E98-47DA-BFD6-58AE9F9AC7F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2A28-3F2F-4C12-B2ED-609E540B2F6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860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3566-ECF0-44A6-A6E2-0CFF7AC274C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E50C-6685-4005-A4EA-EE9A7B19227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141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20E0-559F-48A7-911E-32C33E5E52C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6ABD-669F-42E3-9D97-6AC9A04E8B3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12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4A70-0001-4AF0-A0AC-D1963D9A9332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04F9A-7EAB-4C58-A27F-A7C29331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8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8C29-CF5C-4500-A2DE-7D4140ADFD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E5CC-A6D7-43B1-8838-7D84935BD95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300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BCC5-5920-4223-A0BA-F4168703DF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103E-E35E-4BED-9B15-923712A2581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9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6518-794E-4DC0-A93D-6B101DCA863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2EC4-FA98-4F60-8EB5-D3591B9F4F4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0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0200" y="3886200"/>
            <a:ext cx="4902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CE21-7315-4EBB-B464-A85B9CE11DE6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607A-7DA3-43E4-B51D-7C551DA3B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FCA59-2641-C541-807B-AA41ECAD2E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FD2-3289-694B-9A5C-C5D9C9A56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29BD-6557-4428-BDFD-DBDF9D0A3F9A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DB0B-7380-441C-8DEE-F2CF25971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9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3807-421E-414C-A905-6201137663BB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8C65-B690-4772-B437-44A432AFB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B443-7065-4141-BB30-08AED2ED12B8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AC2A-CFBF-4E20-B3B9-1307A8A69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ABC2-949D-47E2-A483-8EE9CE254410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E5A9-EBDD-4A6D-8D52-98398D912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973E-476B-4891-9140-503B8655FD5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9A71-F247-46B8-994B-D879D90B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C3A3-FC90-435C-BC21-6586A8EB8F78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9F1D-0234-4E0C-B0C7-1E1E219D2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112713"/>
            <a:ext cx="768508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169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68AFC7-8250-46D5-8DAC-1F887923D2C9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D49BEF-DDD6-4FE1-9E34-92D0C494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B800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200"/>
        </a:spcAft>
        <a:buClr>
          <a:srgbClr val="FFC836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ts val="400"/>
        </a:spcAft>
        <a:buClr>
          <a:srgbClr val="B9CDE5"/>
        </a:buClr>
        <a:buFont typeface="Arial" charset="0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ts val="400"/>
        </a:spcAft>
        <a:buClr>
          <a:srgbClr val="FDEADA"/>
        </a:buClr>
        <a:buFont typeface="Arial" charset="0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ts val="40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ts val="400"/>
        </a:spcAft>
        <a:buFont typeface="Arial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112713"/>
            <a:ext cx="76850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169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E0C4C4-18B9-43C6-8DEC-D8B5409482E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9/6/2017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406B6-2F81-4682-B6F7-385809769FA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fad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B800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ts val="200"/>
        </a:spcAft>
        <a:buClr>
          <a:srgbClr val="FFC836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ts val="800"/>
        </a:spcBef>
        <a:spcAft>
          <a:spcPts val="400"/>
        </a:spcAft>
        <a:buClr>
          <a:srgbClr val="B9CDE5"/>
        </a:buClr>
        <a:buFont typeface="Arial" charset="0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ts val="800"/>
        </a:spcBef>
        <a:spcAft>
          <a:spcPts val="400"/>
        </a:spcAft>
        <a:buClr>
          <a:srgbClr val="FDEADA"/>
        </a:buClr>
        <a:buFont typeface="Arial" charset="0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ts val="800"/>
        </a:spcBef>
        <a:spcAft>
          <a:spcPts val="40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ts val="800"/>
        </a:spcBef>
        <a:spcAft>
          <a:spcPts val="400"/>
        </a:spcAft>
        <a:buFont typeface="Arial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112713"/>
            <a:ext cx="76850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169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82FCA59-2641-C541-807B-AA41ECAD2E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9/6/2017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B04DFD2-3289-694B-9A5C-C5D9C9A5693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B800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ts val="200"/>
        </a:spcAft>
        <a:buClr>
          <a:srgbClr val="FFC836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ts val="800"/>
        </a:spcBef>
        <a:spcAft>
          <a:spcPts val="400"/>
        </a:spcAft>
        <a:buClr>
          <a:srgbClr val="B9CDE5"/>
        </a:buClr>
        <a:buFont typeface="Arial" charset="0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ts val="800"/>
        </a:spcBef>
        <a:spcAft>
          <a:spcPts val="400"/>
        </a:spcAft>
        <a:buClr>
          <a:srgbClr val="FDEADA"/>
        </a:buClr>
        <a:buFont typeface="Arial" charset="0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ts val="800"/>
        </a:spcBef>
        <a:spcAft>
          <a:spcPts val="40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ts val="800"/>
        </a:spcBef>
        <a:spcAft>
          <a:spcPts val="400"/>
        </a:spcAft>
        <a:buFont typeface="Arial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8207" y="1165124"/>
            <a:ext cx="4584751" cy="2739894"/>
          </a:xfrm>
        </p:spPr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Government Perspective on Additive Manufacturing Standards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2630461" y="4685302"/>
            <a:ext cx="42018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B7DEE8"/>
                </a:solidFill>
                <a:latin typeface="Calibri" pitchFamily="34" charset="0"/>
              </a:rPr>
              <a:t>Kevin Jurrens</a:t>
            </a:r>
          </a:p>
          <a:p>
            <a:r>
              <a:rPr lang="en-US" sz="1600" dirty="0">
                <a:solidFill>
                  <a:srgbClr val="B7DEE8"/>
                </a:solidFill>
                <a:latin typeface="Calibri" pitchFamily="34" charset="0"/>
              </a:rPr>
              <a:t>Intelligent Systems Division</a:t>
            </a:r>
          </a:p>
          <a:p>
            <a:r>
              <a:rPr lang="en-US" sz="1600" dirty="0">
                <a:solidFill>
                  <a:srgbClr val="B7DEE8"/>
                </a:solidFill>
                <a:latin typeface="Calibri" pitchFamily="34" charset="0"/>
              </a:rPr>
              <a:t>Engineering Laboratory</a:t>
            </a:r>
          </a:p>
          <a:p>
            <a:r>
              <a:rPr lang="en-US" sz="1600" dirty="0">
                <a:solidFill>
                  <a:srgbClr val="B7DEE8"/>
                </a:solidFill>
                <a:latin typeface="Calibri" pitchFamily="34" charset="0"/>
              </a:rPr>
              <a:t>National Institute of Standards </a:t>
            </a:r>
          </a:p>
          <a:p>
            <a:r>
              <a:rPr lang="en-US" sz="1600" dirty="0">
                <a:solidFill>
                  <a:srgbClr val="B7DEE8"/>
                </a:solidFill>
                <a:latin typeface="Calibri" pitchFamily="34" charset="0"/>
              </a:rPr>
              <a:t>	and Technology</a:t>
            </a:r>
          </a:p>
          <a:p>
            <a:r>
              <a:rPr lang="en-US" sz="1600" dirty="0">
                <a:solidFill>
                  <a:srgbClr val="B7DEE8"/>
                </a:solidFill>
                <a:latin typeface="Calibri" pitchFamily="34" charset="0"/>
              </a:rPr>
              <a:t>U.S. Department of Commerce</a:t>
            </a:r>
          </a:p>
        </p:txBody>
      </p:sp>
      <p:pic>
        <p:nvPicPr>
          <p:cNvPr id="10" name="Picture 9" descr="ellaseradd copy.jpg"/>
          <p:cNvPicPr>
            <a:picLocks noChangeAspect="1"/>
          </p:cNvPicPr>
          <p:nvPr/>
        </p:nvPicPr>
        <p:blipFill>
          <a:blip r:embed="rId3"/>
          <a:srcRect l="10396" r="15370"/>
          <a:stretch>
            <a:fillRect/>
          </a:stretch>
        </p:blipFill>
        <p:spPr>
          <a:xfrm>
            <a:off x="6956274" y="558187"/>
            <a:ext cx="1905000" cy="196061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LatticeStructur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0036" y="2760329"/>
            <a:ext cx="2257476" cy="15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r="6605" b="6179"/>
          <a:stretch/>
        </p:blipFill>
        <p:spPr>
          <a:xfrm>
            <a:off x="119984" y="3568712"/>
            <a:ext cx="2106750" cy="166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22" y="4490496"/>
            <a:ext cx="3078589" cy="17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08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90" y="261398"/>
            <a:ext cx="8065319" cy="707344"/>
          </a:xfrm>
        </p:spPr>
        <p:txBody>
          <a:bodyPr/>
          <a:lstStyle/>
          <a:p>
            <a:r>
              <a:rPr lang="en-US" dirty="0"/>
              <a:t>Expected Outcomes of this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66" y="1037773"/>
            <a:ext cx="8091963" cy="4513942"/>
          </a:xfrm>
        </p:spPr>
        <p:txBody>
          <a:bodyPr/>
          <a:lstStyle/>
          <a:p>
            <a:r>
              <a:rPr lang="en-US" sz="2400" dirty="0"/>
              <a:t>Kick-off Phase 2 of AMSC!</a:t>
            </a:r>
          </a:p>
          <a:p>
            <a:r>
              <a:rPr lang="en-US" sz="2400" dirty="0"/>
              <a:t>Engage with new participants, new industry sectors, and new application areas</a:t>
            </a:r>
          </a:p>
          <a:p>
            <a:r>
              <a:rPr lang="en-US" sz="2400" dirty="0"/>
              <a:t>Address known gaps in current Standardization Roadmap</a:t>
            </a:r>
          </a:p>
          <a:p>
            <a:r>
              <a:rPr lang="en-US" sz="2400" dirty="0"/>
              <a:t>Establish basis for V2 of AM Standardization Roadmap</a:t>
            </a:r>
          </a:p>
          <a:p>
            <a:pPr lvl="1"/>
            <a:r>
              <a:rPr lang="en-US" dirty="0"/>
              <a:t>What is missing?</a:t>
            </a:r>
          </a:p>
          <a:p>
            <a:pPr lvl="1"/>
            <a:r>
              <a:rPr lang="en-US" dirty="0"/>
              <a:t>What changes are needed?</a:t>
            </a:r>
          </a:p>
          <a:p>
            <a:pPr lvl="1"/>
            <a:r>
              <a:rPr lang="en-US" dirty="0"/>
              <a:t>What are your priority needs?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666" y="5620746"/>
            <a:ext cx="7781968" cy="738664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Your contributions are essential for establishing consensus on AM standards needs and priorities!</a:t>
            </a:r>
          </a:p>
        </p:txBody>
      </p:sp>
    </p:spTree>
    <p:extLst>
      <p:ext uri="{BB962C8B-B14F-4D97-AF65-F5344CB8AC3E}">
        <p14:creationId xmlns:p14="http://schemas.microsoft.com/office/powerpoint/2010/main" val="5553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12713"/>
            <a:ext cx="5651273" cy="71460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56" y="754743"/>
            <a:ext cx="8483600" cy="5682343"/>
          </a:xfrm>
        </p:spPr>
        <p:txBody>
          <a:bodyPr/>
          <a:lstStyle/>
          <a:p>
            <a:r>
              <a:rPr lang="en-US" sz="2000" dirty="0"/>
              <a:t>Motivations/Vision for AM standards: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High quality, technically accurate standards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Usable and high impact standards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Integrated and cohesive set of standards: consistent, non-contradictory, non-overlapping (prevent future standards harmonization!)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 duplication of 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Recommended actions are provided for SDOs and AMSC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Efforts are needed to enhance communication, coordination, and collaboration among AM users, standards bodies, and regulatory agencies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NIST will continue to support AM standards development  through its measurement science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Your help and contributions for AMSC Phase 2 are very important and much appreciated!</a:t>
            </a:r>
          </a:p>
        </p:txBody>
      </p:sp>
    </p:spTree>
    <p:extLst>
      <p:ext uri="{BB962C8B-B14F-4D97-AF65-F5344CB8AC3E}">
        <p14:creationId xmlns:p14="http://schemas.microsoft.com/office/powerpoint/2010/main" val="311195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15758" y="2352819"/>
            <a:ext cx="7095162" cy="37240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863600" eaLnBrk="0" hangingPunct="0">
              <a:spcBef>
                <a:spcPct val="0"/>
              </a:spcBef>
              <a:buFontTx/>
              <a:buNone/>
              <a:tabLst>
                <a:tab pos="346075" algn="l"/>
              </a:tabLst>
            </a:pPr>
            <a:endParaRPr lang="en-US" sz="2000" b="1" dirty="0">
              <a:solidFill>
                <a:srgbClr val="FFFFFF"/>
              </a:solidFill>
              <a:latin typeface="Helvetica" charset="0"/>
            </a:endParaRPr>
          </a:p>
          <a:p>
            <a:pPr algn="l" defTabSz="863600" eaLnBrk="0" hangingPunct="0">
              <a:spcBef>
                <a:spcPct val="0"/>
              </a:spcBef>
              <a:buFontTx/>
              <a:buNone/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effectLst/>
                <a:latin typeface="Helvetica" charset="0"/>
              </a:rPr>
              <a:t>Kevin Jurrens</a:t>
            </a:r>
          </a:p>
          <a:p>
            <a:pPr algn="l" defTabSz="863600" eaLnBrk="0" hangingPunct="0">
              <a:spcBef>
                <a:spcPct val="0"/>
              </a:spcBef>
              <a:buFontTx/>
              <a:buNone/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latin typeface="Helvetica" charset="0"/>
              </a:rPr>
              <a:t>Intelligent Systems Division</a:t>
            </a:r>
            <a:r>
              <a:rPr lang="en-US" sz="2000" b="1" dirty="0">
                <a:solidFill>
                  <a:srgbClr val="FFFFFF"/>
                </a:solidFill>
                <a:effectLst/>
                <a:latin typeface="Helvetica" charset="0"/>
              </a:rPr>
              <a:t>  				</a:t>
            </a:r>
          </a:p>
          <a:p>
            <a:pPr defTabSz="863600" eaLnBrk="0" hangingPunct="0"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latin typeface="Helvetica" charset="0"/>
              </a:rPr>
              <a:t>kevin.jurrens@nist.gov</a:t>
            </a:r>
          </a:p>
          <a:p>
            <a:pPr defTabSz="863600" eaLnBrk="0" hangingPunct="0"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latin typeface="Helvetica" charset="0"/>
              </a:rPr>
              <a:t>(301) 975-5486</a:t>
            </a:r>
          </a:p>
          <a:p>
            <a:pPr defTabSz="863600" eaLnBrk="0" hangingPunct="0"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effectLst/>
                <a:latin typeface="Helvetica" charset="0"/>
              </a:rPr>
              <a:t>					</a:t>
            </a:r>
          </a:p>
          <a:p>
            <a:pPr defTabSz="863600" eaLnBrk="0" hangingPunct="0"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latin typeface="Helvetica" charset="0"/>
              </a:rPr>
              <a:t>National Institute of Standards and Technology (NIST)</a:t>
            </a:r>
            <a:r>
              <a:rPr lang="en-US" sz="2000" b="1" dirty="0">
                <a:solidFill>
                  <a:srgbClr val="FFFFFF"/>
                </a:solidFill>
                <a:effectLst/>
                <a:latin typeface="Helvetica" charset="0"/>
              </a:rPr>
              <a:t>	</a:t>
            </a:r>
          </a:p>
          <a:p>
            <a:pPr algn="l" defTabSz="863600" eaLnBrk="0" hangingPunct="0">
              <a:spcBef>
                <a:spcPct val="0"/>
              </a:spcBef>
              <a:buFontTx/>
              <a:buNone/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effectLst/>
                <a:latin typeface="Helvetica" charset="0"/>
              </a:rPr>
              <a:t>100 Bureau Drive, MS 8220				</a:t>
            </a:r>
          </a:p>
          <a:p>
            <a:pPr algn="l" defTabSz="863600" eaLnBrk="0" hangingPunct="0">
              <a:spcBef>
                <a:spcPct val="0"/>
              </a:spcBef>
              <a:buFontTx/>
              <a:buNone/>
              <a:tabLst>
                <a:tab pos="346075" algn="l"/>
              </a:tabLst>
            </a:pPr>
            <a:r>
              <a:rPr lang="en-US" sz="2000" b="1" dirty="0">
                <a:solidFill>
                  <a:srgbClr val="FFFFFF"/>
                </a:solidFill>
                <a:effectLst/>
                <a:latin typeface="Helvetica" charset="0"/>
              </a:rPr>
              <a:t>Gaithersburg, MD 20899</a:t>
            </a:r>
          </a:p>
          <a:p>
            <a:pPr algn="l" defTabSz="863600" eaLnBrk="0" hangingPunct="0">
              <a:spcBef>
                <a:spcPct val="0"/>
              </a:spcBef>
              <a:buFontTx/>
              <a:buNone/>
              <a:tabLst>
                <a:tab pos="346075" algn="l"/>
              </a:tabLst>
            </a:pPr>
            <a:endParaRPr lang="en-US" sz="2000" b="1" dirty="0">
              <a:effectLst/>
              <a:latin typeface="Helvetica" charset="0"/>
            </a:endParaRPr>
          </a:p>
          <a:p>
            <a:pPr algn="l" defTabSz="863600" eaLnBrk="0" hangingPunct="0">
              <a:spcBef>
                <a:spcPct val="0"/>
              </a:spcBef>
              <a:buFontTx/>
              <a:buNone/>
              <a:tabLst>
                <a:tab pos="346075" algn="l"/>
              </a:tabLst>
            </a:pPr>
            <a:r>
              <a:rPr lang="en-US" sz="2000" b="1" dirty="0">
                <a:effectLst/>
                <a:latin typeface="Helvetica" charset="0"/>
              </a:rPr>
              <a:t>		</a:t>
            </a:r>
            <a:r>
              <a:rPr lang="en-US" sz="3200" b="1" dirty="0">
                <a:solidFill>
                  <a:srgbClr val="E6AE05"/>
                </a:solidFill>
                <a:effectLst/>
                <a:latin typeface="Helvetica" charset="0"/>
              </a:rPr>
              <a:t>www.nist.gov/el/isd</a:t>
            </a:r>
            <a:r>
              <a:rPr lang="en-US" sz="3600" b="1" dirty="0">
                <a:solidFill>
                  <a:schemeClr val="accent2"/>
                </a:solidFill>
                <a:effectLst/>
                <a:latin typeface="Helvetica" charset="0"/>
              </a:rPr>
              <a:t> 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47500" y="891412"/>
            <a:ext cx="28451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Contact Information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9050" t="10209" r="16572" b="8109"/>
          <a:stretch/>
        </p:blipFill>
        <p:spPr bwMode="auto">
          <a:xfrm rot="720000">
            <a:off x="4073168" y="735013"/>
            <a:ext cx="4744684" cy="2768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8344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4" y="112713"/>
            <a:ext cx="8433706" cy="679223"/>
          </a:xfrm>
        </p:spPr>
        <p:txBody>
          <a:bodyPr/>
          <a:lstStyle/>
          <a:p>
            <a:r>
              <a:rPr lang="en-US" sz="3200" dirty="0"/>
              <a:t>Role of Additive Manufacturing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3" y="791936"/>
            <a:ext cx="8817428" cy="5690507"/>
          </a:xfrm>
        </p:spPr>
        <p:txBody>
          <a:bodyPr/>
          <a:lstStyle/>
          <a:p>
            <a:r>
              <a:rPr lang="en-US" sz="2400" dirty="0"/>
              <a:t>Standards can be used for (among others):</a:t>
            </a:r>
          </a:p>
          <a:p>
            <a:pPr marL="1143000" lvl="1" indent="-342900">
              <a:spcBef>
                <a:spcPts val="0"/>
              </a:spcBef>
            </a:pPr>
            <a:r>
              <a:rPr lang="en-US" sz="2000" dirty="0"/>
              <a:t>specifying requirements</a:t>
            </a:r>
          </a:p>
          <a:p>
            <a:pPr marL="1143000" lvl="1" indent="-342900">
              <a:spcBef>
                <a:spcPts val="0"/>
              </a:spcBef>
            </a:pPr>
            <a:r>
              <a:rPr lang="en-US" sz="2000" dirty="0"/>
              <a:t>communicating guidance</a:t>
            </a:r>
          </a:p>
          <a:p>
            <a:pPr marL="1143000" lvl="1" indent="-342900">
              <a:spcBef>
                <a:spcPts val="0"/>
              </a:spcBef>
            </a:pPr>
            <a:r>
              <a:rPr lang="en-US" sz="2000" dirty="0"/>
              <a:t>documenting best practices</a:t>
            </a:r>
          </a:p>
          <a:p>
            <a:pPr marL="1143000" lvl="1" indent="-342900">
              <a:spcBef>
                <a:spcPts val="0"/>
              </a:spcBef>
            </a:pPr>
            <a:r>
              <a:rPr lang="en-US" sz="2000" dirty="0"/>
              <a:t>defining test methods and protocols</a:t>
            </a:r>
          </a:p>
          <a:p>
            <a:pPr marL="1143000" lvl="1" indent="-342900">
              <a:spcBef>
                <a:spcPts val="0"/>
              </a:spcBef>
            </a:pPr>
            <a:r>
              <a:rPr lang="en-US" sz="2000" dirty="0"/>
              <a:t>documenting technical data</a:t>
            </a:r>
          </a:p>
          <a:p>
            <a:pPr marL="1143000" lvl="1" indent="-342900">
              <a:spcBef>
                <a:spcPts val="0"/>
              </a:spcBef>
            </a:pPr>
            <a:r>
              <a:rPr lang="en-US" sz="2000" dirty="0"/>
              <a:t>accelerating the adoption of new technologies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Certifying bodies (e.g., FAA, FDA, NASA) typically reference publicly available standards in their procedures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Standards development in the U.S. is conducted through voluntary participation and consensus</a:t>
            </a:r>
          </a:p>
          <a:p>
            <a:pPr marL="338138" lvl="2" indent="-338138">
              <a:spcBef>
                <a:spcPts val="12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Companies and agencies must participate to impact the priorities and content of standards</a:t>
            </a:r>
          </a:p>
        </p:txBody>
      </p:sp>
    </p:spTree>
    <p:extLst>
      <p:ext uri="{BB962C8B-B14F-4D97-AF65-F5344CB8AC3E}">
        <p14:creationId xmlns:p14="http://schemas.microsoft.com/office/powerpoint/2010/main" val="35286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27" y="352199"/>
            <a:ext cx="7685087" cy="1030287"/>
          </a:xfrm>
        </p:spPr>
        <p:txBody>
          <a:bodyPr/>
          <a:lstStyle/>
          <a:p>
            <a:r>
              <a:rPr lang="en-US" dirty="0"/>
              <a:t>Current Challenges in AM Standards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397"/>
            <a:ext cx="8216900" cy="4656138"/>
          </a:xfrm>
        </p:spPr>
        <p:txBody>
          <a:bodyPr/>
          <a:lstStyle/>
          <a:p>
            <a:r>
              <a:rPr lang="en-US" dirty="0"/>
              <a:t>Growing list of standards development organizations (SDOs) relevant to AM standards</a:t>
            </a:r>
          </a:p>
          <a:p>
            <a:pPr lvl="1"/>
            <a:r>
              <a:rPr lang="en-US" dirty="0"/>
              <a:t>Scopes of SDOs have evolved</a:t>
            </a:r>
          </a:p>
          <a:p>
            <a:r>
              <a:rPr lang="en-US" dirty="0"/>
              <a:t>High risk of </a:t>
            </a:r>
            <a:r>
              <a:rPr lang="en-US" dirty="0">
                <a:solidFill>
                  <a:srgbClr val="FFCC00"/>
                </a:solidFill>
              </a:rPr>
              <a:t>duplication of efforts </a:t>
            </a:r>
            <a:r>
              <a:rPr lang="en-US" dirty="0"/>
              <a:t>and overlapping content</a:t>
            </a:r>
          </a:p>
          <a:p>
            <a:r>
              <a:rPr lang="en-US" dirty="0"/>
              <a:t>Potential for </a:t>
            </a:r>
            <a:r>
              <a:rPr lang="en-US" dirty="0">
                <a:solidFill>
                  <a:srgbClr val="FFCC00"/>
                </a:solidFill>
              </a:rPr>
              <a:t>inconsistencies</a:t>
            </a:r>
            <a:r>
              <a:rPr lang="en-US" dirty="0"/>
              <a:t> (or even contradictions)</a:t>
            </a:r>
          </a:p>
          <a:p>
            <a:r>
              <a:rPr lang="en-US" dirty="0">
                <a:solidFill>
                  <a:srgbClr val="FFCC00"/>
                </a:solidFill>
              </a:rPr>
              <a:t>Conflicting standards </a:t>
            </a:r>
            <a:r>
              <a:rPr lang="en-US" dirty="0"/>
              <a:t>create ambiguity and confusion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Many Examples of Difficult, Time-Consuming Standards Harmonization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8374743" cy="51744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ASTM/ISO harmonization of AM terminology standard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Wireless sensors and sensor networks: very complex, multi-year, multi-organization effort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International and U.S. machine tool standards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Existed in parallel for many years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Increased costs for U.S. industry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Sellers had limited market penetration due to conformance to multiple standards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Higher costs to buyers due to unique requirements (added tests) of multiple standards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Complete harmonization took about </a:t>
            </a:r>
            <a:r>
              <a:rPr lang="en-US" sz="2000" u="sng" dirty="0"/>
              <a:t>20 years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Roller coaster industry standards recently in the news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932" y="6117373"/>
            <a:ext cx="7781968" cy="40011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AM Industry has the opportunity to avoid this challenge</a:t>
            </a:r>
          </a:p>
        </p:txBody>
      </p:sp>
    </p:spTree>
    <p:extLst>
      <p:ext uri="{BB962C8B-B14F-4D97-AF65-F5344CB8AC3E}">
        <p14:creationId xmlns:p14="http://schemas.microsoft.com/office/powerpoint/2010/main" val="59614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21180"/>
            <a:ext cx="7679259" cy="1030287"/>
          </a:xfrm>
        </p:spPr>
        <p:txBody>
          <a:bodyPr/>
          <a:lstStyle/>
          <a:p>
            <a:r>
              <a:rPr lang="en-US" dirty="0"/>
              <a:t>Vision for AM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598"/>
            <a:ext cx="8458200" cy="5350935"/>
          </a:xfrm>
        </p:spPr>
        <p:txBody>
          <a:bodyPr/>
          <a:lstStyle/>
          <a:p>
            <a:r>
              <a:rPr lang="en-US" b="1" dirty="0"/>
              <a:t>Integrated and cohesive set of AM Standards </a:t>
            </a:r>
            <a:r>
              <a:rPr lang="en-US" dirty="0"/>
              <a:t>– to be used all over the world</a:t>
            </a:r>
          </a:p>
          <a:p>
            <a:pPr lvl="1"/>
            <a:r>
              <a:rPr lang="en-US" dirty="0"/>
              <a:t>Consistent, non-contradictory, non-overlapping</a:t>
            </a:r>
          </a:p>
          <a:p>
            <a:r>
              <a:rPr lang="en-US" dirty="0"/>
              <a:t>Common roadmap and organizational structure for AM standards</a:t>
            </a:r>
          </a:p>
          <a:p>
            <a:r>
              <a:rPr lang="en-US" dirty="0"/>
              <a:t>Use and build upon existing standards, modified for AM when necessary</a:t>
            </a:r>
          </a:p>
          <a:p>
            <a:r>
              <a:rPr lang="en-US" dirty="0"/>
              <a:t>Standards committees work together and follow a common standards development plan</a:t>
            </a:r>
          </a:p>
          <a:p>
            <a:pPr marL="342900" lvl="1" indent="-342900">
              <a:spcAft>
                <a:spcPts val="200"/>
              </a:spcAft>
              <a:buClr>
                <a:srgbClr val="FFC836"/>
              </a:buClr>
              <a:buFont typeface="Arial" charset="0"/>
              <a:buChar char="•"/>
            </a:pPr>
            <a:r>
              <a:rPr lang="en-US" sz="2800" dirty="0"/>
              <a:t>Resulting standards are usable and acceptable for future users of all types (novice and expert)</a:t>
            </a:r>
          </a:p>
        </p:txBody>
      </p:sp>
    </p:spTree>
    <p:extLst>
      <p:ext uri="{BB962C8B-B14F-4D97-AF65-F5344CB8AC3E}">
        <p14:creationId xmlns:p14="http://schemas.microsoft.com/office/powerpoint/2010/main" val="140657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82"/>
            <a:ext cx="9144000" cy="7118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8155" y="87499"/>
            <a:ext cx="8910202" cy="59342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B800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B8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Additive Manufacturing Standards Structure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8961" y="968697"/>
            <a:ext cx="1903305" cy="1107996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General Top-Level  </a:t>
            </a:r>
          </a:p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AM Standards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General concepts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Common requirements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Generally applicable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88961" y="2591682"/>
            <a:ext cx="16239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AM Standards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Specific to material </a:t>
            </a:r>
            <a:b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or process category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0857" y="4706390"/>
            <a:ext cx="160204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Specialized AM Standards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Specific to material, process, or application</a:t>
            </a:r>
          </a:p>
        </p:txBody>
      </p:sp>
      <p:grpSp>
        <p:nvGrpSpPr>
          <p:cNvPr id="197" name="Group 196"/>
          <p:cNvGrpSpPr/>
          <p:nvPr/>
        </p:nvGrpSpPr>
        <p:grpSpPr>
          <a:xfrm>
            <a:off x="6997398" y="3970223"/>
            <a:ext cx="243001" cy="2680979"/>
            <a:chOff x="7064304" y="3970223"/>
            <a:chExt cx="243001" cy="2680979"/>
          </a:xfrm>
        </p:grpSpPr>
        <p:sp>
          <p:nvSpPr>
            <p:cNvPr id="89" name="Right Bracket 88"/>
            <p:cNvSpPr/>
            <p:nvPr/>
          </p:nvSpPr>
          <p:spPr>
            <a:xfrm>
              <a:off x="7064304" y="3970223"/>
              <a:ext cx="130483" cy="2680979"/>
            </a:xfrm>
            <a:prstGeom prst="rightBracket">
              <a:avLst>
                <a:gd name="adj" fmla="val 16528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Triangle 195"/>
            <p:cNvSpPr/>
            <p:nvPr/>
          </p:nvSpPr>
          <p:spPr>
            <a:xfrm rot="5400000">
              <a:off x="7156111" y="5210848"/>
              <a:ext cx="193806" cy="108582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1277490" y="1526591"/>
            <a:ext cx="4573494" cy="456861"/>
            <a:chOff x="1385670" y="1425805"/>
            <a:chExt cx="4573494" cy="346203"/>
          </a:xfrm>
        </p:grpSpPr>
        <p:cxnSp>
          <p:nvCxnSpPr>
            <p:cNvPr id="226" name="Straight Connector 225"/>
            <p:cNvCxnSpPr/>
            <p:nvPr/>
          </p:nvCxnSpPr>
          <p:spPr>
            <a:xfrm>
              <a:off x="1385670" y="1623914"/>
              <a:ext cx="4573494" cy="121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2" name="Group 241"/>
            <p:cNvGrpSpPr/>
            <p:nvPr/>
          </p:nvGrpSpPr>
          <p:grpSpPr>
            <a:xfrm>
              <a:off x="1396141" y="1425805"/>
              <a:ext cx="4549274" cy="346203"/>
              <a:chOff x="1396141" y="1425805"/>
              <a:chExt cx="4549274" cy="346203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3655003" y="1425805"/>
                <a:ext cx="3686" cy="346203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1396141" y="1623914"/>
                <a:ext cx="0" cy="1468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5945415" y="1623913"/>
                <a:ext cx="0" cy="1468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0" name="Rounded Rectangle 249"/>
          <p:cNvSpPr/>
          <p:nvPr/>
        </p:nvSpPr>
        <p:spPr>
          <a:xfrm>
            <a:off x="4776452" y="1961550"/>
            <a:ext cx="2222341" cy="1872648"/>
          </a:xfrm>
          <a:prstGeom prst="roundRect">
            <a:avLst>
              <a:gd name="adj" fmla="val 25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2468108" y="1959618"/>
            <a:ext cx="2222341" cy="1872648"/>
          </a:xfrm>
          <a:prstGeom prst="roundRect">
            <a:avLst>
              <a:gd name="adj" fmla="val 24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panose="020F0502020204030204" pitchFamily="34" charset="0"/>
              <a:cs typeface="Arial Narrow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10529" y="1955427"/>
            <a:ext cx="2125440" cy="1872648"/>
          </a:xfrm>
          <a:prstGeom prst="roundRect">
            <a:avLst>
              <a:gd name="adj" fmla="val 29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83944" y="2312585"/>
            <a:ext cx="1981826" cy="2328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Material Category-Specific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538257" y="2314492"/>
            <a:ext cx="2067563" cy="2328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Process Category-Specific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853477" y="2314540"/>
            <a:ext cx="2076099" cy="21853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 Finished Parts</a:t>
            </a:r>
          </a:p>
        </p:txBody>
      </p:sp>
      <p:grpSp>
        <p:nvGrpSpPr>
          <p:cNvPr id="379" name="Group 378"/>
          <p:cNvGrpSpPr/>
          <p:nvPr/>
        </p:nvGrpSpPr>
        <p:grpSpPr>
          <a:xfrm>
            <a:off x="283944" y="2600975"/>
            <a:ext cx="1983720" cy="939322"/>
            <a:chOff x="283944" y="2600975"/>
            <a:chExt cx="1983720" cy="939322"/>
          </a:xfrm>
        </p:grpSpPr>
        <p:sp>
          <p:nvSpPr>
            <p:cNvPr id="95" name="Rounded Rectangle 94"/>
            <p:cNvSpPr/>
            <p:nvPr/>
          </p:nvSpPr>
          <p:spPr>
            <a:xfrm>
              <a:off x="283944" y="2600975"/>
              <a:ext cx="896662" cy="222808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Metal Powders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228491" y="2891411"/>
              <a:ext cx="1037279" cy="28082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Polymer Powders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83944" y="2891411"/>
              <a:ext cx="896661" cy="28634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Photopolymer Resins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227260" y="2600975"/>
              <a:ext cx="1038703" cy="22298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Ceramic Powders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826506" y="3235494"/>
              <a:ext cx="441158" cy="30480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etc.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37610" y="3235494"/>
              <a:ext cx="918746" cy="30480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Polymer Filaments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84783" y="3235494"/>
              <a:ext cx="500663" cy="29882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Metal Rods </a:t>
              </a:r>
            </a:p>
          </p:txBody>
        </p:sp>
      </p:grpSp>
      <p:sp>
        <p:nvSpPr>
          <p:cNvPr id="256" name="Round Same Side Corner Rectangle 255"/>
          <p:cNvSpPr/>
          <p:nvPr/>
        </p:nvSpPr>
        <p:spPr>
          <a:xfrm>
            <a:off x="210529" y="1957667"/>
            <a:ext cx="2123869" cy="30375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Feedstock Materials</a:t>
            </a:r>
          </a:p>
        </p:txBody>
      </p:sp>
      <p:sp>
        <p:nvSpPr>
          <p:cNvPr id="257" name="Round Same Side Corner Rectangle 256"/>
          <p:cNvSpPr/>
          <p:nvPr/>
        </p:nvSpPr>
        <p:spPr>
          <a:xfrm>
            <a:off x="2466537" y="1959618"/>
            <a:ext cx="2223912" cy="30180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Process / Equipment</a:t>
            </a:r>
          </a:p>
        </p:txBody>
      </p:sp>
      <p:sp>
        <p:nvSpPr>
          <p:cNvPr id="258" name="Round Same Side Corner Rectangle 257"/>
          <p:cNvSpPr/>
          <p:nvPr/>
        </p:nvSpPr>
        <p:spPr>
          <a:xfrm>
            <a:off x="4773311" y="1961550"/>
            <a:ext cx="2225482" cy="29811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Finished Parts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4777971" y="3970222"/>
            <a:ext cx="2216727" cy="1548191"/>
          </a:xfrm>
          <a:prstGeom prst="roundRect">
            <a:avLst>
              <a:gd name="adj" fmla="val 29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2467541" y="3970222"/>
            <a:ext cx="2216727" cy="1548191"/>
          </a:xfrm>
          <a:prstGeom prst="roundRect">
            <a:avLst>
              <a:gd name="adj" fmla="val 29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210529" y="3970222"/>
            <a:ext cx="2125440" cy="1548191"/>
          </a:xfrm>
          <a:prstGeom prst="roundRect">
            <a:avLst>
              <a:gd name="adj" fmla="val 29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83943" y="4147176"/>
            <a:ext cx="1981826" cy="2328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Material-Specific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543530" y="4142385"/>
            <a:ext cx="2057018" cy="23599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Process-Material-Specific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853476" y="4141181"/>
            <a:ext cx="2076099" cy="2328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Material-Specific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83943" y="4438810"/>
            <a:ext cx="1272797" cy="3066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Titanium </a:t>
            </a:r>
          </a:p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Alloy Powders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83942" y="5159269"/>
            <a:ext cx="1284507" cy="2697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ABS Filament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283943" y="4818612"/>
            <a:ext cx="835138" cy="2753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Nylon Powder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164551" y="4820728"/>
            <a:ext cx="1101218" cy="2732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Nickel-Based </a:t>
            </a:r>
            <a:b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Alloy Powders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590766" y="4438811"/>
            <a:ext cx="675003" cy="3065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Steel Rods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620384" y="5156961"/>
            <a:ext cx="645385" cy="2720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etc.</a:t>
            </a:r>
          </a:p>
        </p:txBody>
      </p:sp>
      <p:grpSp>
        <p:nvGrpSpPr>
          <p:cNvPr id="384" name="Group 383"/>
          <p:cNvGrpSpPr/>
          <p:nvPr/>
        </p:nvGrpSpPr>
        <p:grpSpPr>
          <a:xfrm>
            <a:off x="4853476" y="4430287"/>
            <a:ext cx="2083623" cy="840431"/>
            <a:chOff x="4853476" y="4430287"/>
            <a:chExt cx="2083623" cy="840431"/>
          </a:xfrm>
        </p:grpSpPr>
        <p:sp>
          <p:nvSpPr>
            <p:cNvPr id="138" name="Rounded Rectangle 137"/>
            <p:cNvSpPr/>
            <p:nvPr/>
          </p:nvSpPr>
          <p:spPr>
            <a:xfrm>
              <a:off x="4853477" y="4430287"/>
              <a:ext cx="924601" cy="23772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Titanium Alloy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435313" y="4720964"/>
              <a:ext cx="413543" cy="2604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ABS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4853477" y="4720964"/>
              <a:ext cx="520312" cy="2590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Nylon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4853476" y="5032989"/>
              <a:ext cx="1416699" cy="23772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Nickel-Based Alloy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327775" y="5032990"/>
              <a:ext cx="609324" cy="23772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etc.</a:t>
              </a: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5857101" y="4430287"/>
              <a:ext cx="510717" cy="2368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Paper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5917644" y="4720964"/>
              <a:ext cx="1011931" cy="2590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Aluminum Alloy</a:t>
              </a: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6437424" y="4430287"/>
              <a:ext cx="492151" cy="2368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Sand</a:t>
              </a:r>
            </a:p>
          </p:txBody>
        </p:sp>
      </p:grpSp>
      <p:sp>
        <p:nvSpPr>
          <p:cNvPr id="275" name="Rounded Rectangle 274"/>
          <p:cNvSpPr/>
          <p:nvPr/>
        </p:nvSpPr>
        <p:spPr>
          <a:xfrm>
            <a:off x="210529" y="5664805"/>
            <a:ext cx="2125440" cy="986397"/>
          </a:xfrm>
          <a:prstGeom prst="roundRect">
            <a:avLst>
              <a:gd name="adj" fmla="val 29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283941" y="5847621"/>
            <a:ext cx="1981827" cy="21802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Application-Material-Specific</a:t>
            </a:r>
          </a:p>
        </p:txBody>
      </p:sp>
      <p:grpSp>
        <p:nvGrpSpPr>
          <p:cNvPr id="387" name="Group 386"/>
          <p:cNvGrpSpPr/>
          <p:nvPr/>
        </p:nvGrpSpPr>
        <p:grpSpPr>
          <a:xfrm>
            <a:off x="283940" y="6114642"/>
            <a:ext cx="1981828" cy="469037"/>
            <a:chOff x="283940" y="6114643"/>
            <a:chExt cx="1981828" cy="427160"/>
          </a:xfrm>
        </p:grpSpPr>
        <p:sp>
          <p:nvSpPr>
            <p:cNvPr id="147" name="Rounded Rectangle 146"/>
            <p:cNvSpPr/>
            <p:nvPr/>
          </p:nvSpPr>
          <p:spPr>
            <a:xfrm>
              <a:off x="283940" y="6114643"/>
              <a:ext cx="1094010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Aerospace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1425274" y="6115721"/>
              <a:ext cx="840494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Medical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83940" y="6348022"/>
              <a:ext cx="1306826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Automotive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1647791" y="6336265"/>
              <a:ext cx="617977" cy="20553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etc.</a:t>
              </a:r>
            </a:p>
          </p:txBody>
        </p:sp>
      </p:grpSp>
      <p:sp>
        <p:nvSpPr>
          <p:cNvPr id="280" name="Rounded Rectangle 279"/>
          <p:cNvSpPr/>
          <p:nvPr/>
        </p:nvSpPr>
        <p:spPr>
          <a:xfrm>
            <a:off x="2459230" y="5664805"/>
            <a:ext cx="2208573" cy="986397"/>
          </a:xfrm>
          <a:prstGeom prst="roundRect">
            <a:avLst>
              <a:gd name="adj" fmla="val 29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2532643" y="5730735"/>
            <a:ext cx="2061643" cy="33491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Application-Process-</a:t>
            </a:r>
            <a:b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Material-Specific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782189" y="5664805"/>
            <a:ext cx="2208573" cy="986397"/>
          </a:xfrm>
          <a:prstGeom prst="roundRect">
            <a:avLst>
              <a:gd name="adj" fmla="val 29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0" name="Rounded Rectangle 289"/>
          <p:cNvSpPr/>
          <p:nvPr/>
        </p:nvSpPr>
        <p:spPr>
          <a:xfrm>
            <a:off x="4855602" y="5847621"/>
            <a:ext cx="2061643" cy="21802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Application-Material-Specific</a:t>
            </a:r>
          </a:p>
        </p:txBody>
      </p:sp>
      <p:grpSp>
        <p:nvGrpSpPr>
          <p:cNvPr id="306" name="Group 305"/>
          <p:cNvGrpSpPr/>
          <p:nvPr/>
        </p:nvGrpSpPr>
        <p:grpSpPr>
          <a:xfrm>
            <a:off x="933940" y="3823218"/>
            <a:ext cx="718556" cy="228844"/>
            <a:chOff x="855123" y="3822668"/>
            <a:chExt cx="869206" cy="276824"/>
          </a:xfrm>
        </p:grpSpPr>
        <p:sp>
          <p:nvSpPr>
            <p:cNvPr id="268" name="Triangle 267"/>
            <p:cNvSpPr/>
            <p:nvPr/>
          </p:nvSpPr>
          <p:spPr>
            <a:xfrm rot="10800000">
              <a:off x="855123" y="3849912"/>
              <a:ext cx="869206" cy="249580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01" name="Triangle 300"/>
            <p:cNvSpPr/>
            <p:nvPr/>
          </p:nvSpPr>
          <p:spPr>
            <a:xfrm rot="10800000">
              <a:off x="908329" y="3822668"/>
              <a:ext cx="767680" cy="220427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  <p:sp>
        <p:nvSpPr>
          <p:cNvPr id="201" name="Rounded Rectangle 200"/>
          <p:cNvSpPr/>
          <p:nvPr/>
        </p:nvSpPr>
        <p:spPr>
          <a:xfrm>
            <a:off x="1425273" y="841050"/>
            <a:ext cx="5563359" cy="825857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1F497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425273" y="913398"/>
            <a:ext cx="947960" cy="3187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Terminology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378839" y="913397"/>
            <a:ext cx="1243551" cy="3097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Qualification Guidance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438620" y="913398"/>
            <a:ext cx="874830" cy="3187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 Formats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996371" y="913398"/>
            <a:ext cx="920874" cy="3235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Round Robin Test Protocols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687778" y="913397"/>
            <a:ext cx="1243204" cy="3187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System Performance &amp; Reliability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497178" y="1343282"/>
            <a:ext cx="890519" cy="2663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Test Methods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095238" y="1326109"/>
            <a:ext cx="1253581" cy="278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Inspection Methods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487139" y="1332498"/>
            <a:ext cx="938642" cy="2772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Design Guides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459094" y="1317978"/>
            <a:ext cx="859064" cy="2916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Test Artifacts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420219" y="1332498"/>
            <a:ext cx="497026" cy="2718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etc.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389556" y="1332498"/>
            <a:ext cx="634285" cy="2771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anchor="ctr"/>
          <a:lstStyle/>
          <a:p>
            <a:pPr algn="ctr" defTabSz="45720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Safety</a:t>
            </a:r>
          </a:p>
        </p:txBody>
      </p:sp>
      <p:grpSp>
        <p:nvGrpSpPr>
          <p:cNvPr id="328" name="Group 327"/>
          <p:cNvGrpSpPr/>
          <p:nvPr/>
        </p:nvGrpSpPr>
        <p:grpSpPr>
          <a:xfrm>
            <a:off x="210529" y="820210"/>
            <a:ext cx="1285897" cy="846699"/>
            <a:chOff x="-1423463" y="732135"/>
            <a:chExt cx="1285897" cy="638044"/>
          </a:xfrm>
        </p:grpSpPr>
        <p:sp>
          <p:nvSpPr>
            <p:cNvPr id="326" name="Round Same Side Corner Rectangle 325"/>
            <p:cNvSpPr/>
            <p:nvPr/>
          </p:nvSpPr>
          <p:spPr>
            <a:xfrm rot="16200000">
              <a:off x="-1091683" y="416061"/>
              <a:ext cx="622338" cy="1285897"/>
            </a:xfrm>
            <a:prstGeom prst="round2SameRect">
              <a:avLst>
                <a:gd name="adj1" fmla="val 11466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7" name="Rounded Rectangle 326"/>
            <p:cNvSpPr/>
            <p:nvPr/>
          </p:nvSpPr>
          <p:spPr>
            <a:xfrm>
              <a:off x="-1423463" y="732135"/>
              <a:ext cx="1222657" cy="638042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General AM </a:t>
              </a:r>
              <a:br>
                <a:rPr lang="en-US" sz="1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Standards</a:t>
              </a:r>
            </a:p>
          </p:txBody>
        </p:sp>
      </p:grpSp>
      <p:sp>
        <p:nvSpPr>
          <p:cNvPr id="345" name="Oval 344"/>
          <p:cNvSpPr/>
          <p:nvPr/>
        </p:nvSpPr>
        <p:spPr>
          <a:xfrm>
            <a:off x="1228945" y="1916114"/>
            <a:ext cx="121300" cy="12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3492871" y="1916114"/>
            <a:ext cx="121300" cy="12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5779750" y="1916114"/>
            <a:ext cx="121300" cy="12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55" name="Group 354"/>
          <p:cNvGrpSpPr/>
          <p:nvPr/>
        </p:nvGrpSpPr>
        <p:grpSpPr>
          <a:xfrm>
            <a:off x="933940" y="5518387"/>
            <a:ext cx="718556" cy="228844"/>
            <a:chOff x="855123" y="3822668"/>
            <a:chExt cx="869206" cy="276824"/>
          </a:xfrm>
        </p:grpSpPr>
        <p:sp>
          <p:nvSpPr>
            <p:cNvPr id="357" name="Triangle 356"/>
            <p:cNvSpPr/>
            <p:nvPr/>
          </p:nvSpPr>
          <p:spPr>
            <a:xfrm rot="10800000">
              <a:off x="855123" y="3849912"/>
              <a:ext cx="869206" cy="249580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58" name="Triangle 357"/>
            <p:cNvSpPr/>
            <p:nvPr/>
          </p:nvSpPr>
          <p:spPr>
            <a:xfrm rot="10800000">
              <a:off x="908329" y="3822668"/>
              <a:ext cx="767680" cy="220427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3233016" y="3823218"/>
            <a:ext cx="718556" cy="228844"/>
            <a:chOff x="855123" y="3822668"/>
            <a:chExt cx="869206" cy="276824"/>
          </a:xfrm>
        </p:grpSpPr>
        <p:sp>
          <p:nvSpPr>
            <p:cNvPr id="362" name="Triangle 361"/>
            <p:cNvSpPr/>
            <p:nvPr/>
          </p:nvSpPr>
          <p:spPr>
            <a:xfrm rot="10800000">
              <a:off x="855123" y="3849912"/>
              <a:ext cx="869206" cy="249580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63" name="Triangle 362"/>
            <p:cNvSpPr/>
            <p:nvPr/>
          </p:nvSpPr>
          <p:spPr>
            <a:xfrm rot="10800000">
              <a:off x="908329" y="3822668"/>
              <a:ext cx="767680" cy="220427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365" name="Group 364"/>
          <p:cNvGrpSpPr/>
          <p:nvPr/>
        </p:nvGrpSpPr>
        <p:grpSpPr>
          <a:xfrm>
            <a:off x="3233016" y="5518387"/>
            <a:ext cx="718556" cy="228844"/>
            <a:chOff x="855123" y="3822668"/>
            <a:chExt cx="869206" cy="276824"/>
          </a:xfrm>
        </p:grpSpPr>
        <p:sp>
          <p:nvSpPr>
            <p:cNvPr id="367" name="Triangle 366"/>
            <p:cNvSpPr/>
            <p:nvPr/>
          </p:nvSpPr>
          <p:spPr>
            <a:xfrm rot="10800000">
              <a:off x="855123" y="3849912"/>
              <a:ext cx="869206" cy="249580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68" name="Triangle 367"/>
            <p:cNvSpPr/>
            <p:nvPr/>
          </p:nvSpPr>
          <p:spPr>
            <a:xfrm rot="10800000">
              <a:off x="908329" y="3822668"/>
              <a:ext cx="767680" cy="220427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559764" y="3823218"/>
            <a:ext cx="718556" cy="228844"/>
            <a:chOff x="855123" y="3822668"/>
            <a:chExt cx="869206" cy="276824"/>
          </a:xfrm>
        </p:grpSpPr>
        <p:sp>
          <p:nvSpPr>
            <p:cNvPr id="372" name="Triangle 371"/>
            <p:cNvSpPr/>
            <p:nvPr/>
          </p:nvSpPr>
          <p:spPr>
            <a:xfrm rot="10800000">
              <a:off x="855123" y="3849912"/>
              <a:ext cx="869206" cy="249580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73" name="Triangle 372"/>
            <p:cNvSpPr/>
            <p:nvPr/>
          </p:nvSpPr>
          <p:spPr>
            <a:xfrm rot="10800000">
              <a:off x="908329" y="3822668"/>
              <a:ext cx="767680" cy="220427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5559764" y="5518387"/>
            <a:ext cx="718556" cy="228844"/>
            <a:chOff x="855123" y="3822668"/>
            <a:chExt cx="869206" cy="276824"/>
          </a:xfrm>
        </p:grpSpPr>
        <p:sp>
          <p:nvSpPr>
            <p:cNvPr id="377" name="Triangle 376"/>
            <p:cNvSpPr/>
            <p:nvPr/>
          </p:nvSpPr>
          <p:spPr>
            <a:xfrm rot="10800000">
              <a:off x="855123" y="3849912"/>
              <a:ext cx="869206" cy="249580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78" name="Triangle 377"/>
            <p:cNvSpPr/>
            <p:nvPr/>
          </p:nvSpPr>
          <p:spPr>
            <a:xfrm rot="10800000">
              <a:off x="908329" y="3822668"/>
              <a:ext cx="767680" cy="220427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2537427" y="4434497"/>
            <a:ext cx="2063121" cy="1025566"/>
            <a:chOff x="2513574" y="4434497"/>
            <a:chExt cx="2063121" cy="1025566"/>
          </a:xfrm>
        </p:grpSpPr>
        <p:sp>
          <p:nvSpPr>
            <p:cNvPr id="133" name="Rounded Rectangle 132"/>
            <p:cNvSpPr/>
            <p:nvPr/>
          </p:nvSpPr>
          <p:spPr>
            <a:xfrm>
              <a:off x="3537498" y="4434497"/>
              <a:ext cx="1039197" cy="44780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Material Extrusion </a:t>
              </a:r>
              <a:b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with ABS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2519677" y="4435666"/>
              <a:ext cx="961539" cy="4501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Powder </a:t>
              </a:r>
              <a:b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Bed Fusion </a:t>
              </a:r>
            </a:p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with Nylon</a:t>
              </a: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537498" y="4932277"/>
              <a:ext cx="1032935" cy="2969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Powder Bed Fusion with Steel</a:t>
              </a: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513574" y="4929528"/>
              <a:ext cx="967642" cy="53053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Directed Energy Deposition with Titanium Alloy</a:t>
              </a: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37498" y="5287832"/>
              <a:ext cx="1032935" cy="17200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etc.</a:t>
              </a:r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2538257" y="2600977"/>
            <a:ext cx="2062293" cy="1171422"/>
            <a:chOff x="2514404" y="2600977"/>
            <a:chExt cx="2062293" cy="1171422"/>
          </a:xfrm>
        </p:grpSpPr>
        <p:sp>
          <p:nvSpPr>
            <p:cNvPr id="102" name="Rounded Rectangle 101"/>
            <p:cNvSpPr/>
            <p:nvPr/>
          </p:nvSpPr>
          <p:spPr>
            <a:xfrm>
              <a:off x="3435243" y="2600977"/>
              <a:ext cx="1141454" cy="20423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Powder Bed Fusion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514405" y="3214902"/>
              <a:ext cx="871494" cy="3109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Material Extrusion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514404" y="2932211"/>
              <a:ext cx="874493" cy="22883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Binder Jetting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435243" y="2876337"/>
              <a:ext cx="1141454" cy="2847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Directed Energy Deposition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2514404" y="2600977"/>
              <a:ext cx="880843" cy="277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Material</a:t>
              </a:r>
            </a:p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 Jetting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435242" y="3214902"/>
              <a:ext cx="1141454" cy="31001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Sheet Lamination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514405" y="3585546"/>
              <a:ext cx="2062290" cy="18685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Vat </a:t>
              </a:r>
              <a:r>
                <a:rPr lang="en-US" sz="1100" dirty="0" err="1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Photopolymerization</a:t>
              </a:r>
              <a:endPara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53477" y="2591896"/>
            <a:ext cx="2076098" cy="1174500"/>
            <a:chOff x="4853477" y="2591896"/>
            <a:chExt cx="2076098" cy="1174500"/>
          </a:xfrm>
        </p:grpSpPr>
        <p:sp>
          <p:nvSpPr>
            <p:cNvPr id="117" name="Rounded Rectangle 116"/>
            <p:cNvSpPr/>
            <p:nvPr/>
          </p:nvSpPr>
          <p:spPr>
            <a:xfrm>
              <a:off x="4853477" y="2591896"/>
              <a:ext cx="2076098" cy="18685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Mechanical Test Methods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932177" y="2831776"/>
              <a:ext cx="997398" cy="3080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Post-Processing Methods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853477" y="2830199"/>
              <a:ext cx="1032354" cy="30202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NDE/NDT Methods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53477" y="3182583"/>
              <a:ext cx="2076098" cy="18685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Bio-Compatibility Test Methods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169457" y="3421662"/>
              <a:ext cx="760118" cy="34473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etc.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853477" y="3421662"/>
              <a:ext cx="1276634" cy="34473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Chemical Test Methods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534202" y="6114642"/>
            <a:ext cx="2060083" cy="469037"/>
            <a:chOff x="283940" y="6114643"/>
            <a:chExt cx="1981828" cy="427160"/>
          </a:xfrm>
        </p:grpSpPr>
        <p:sp>
          <p:nvSpPr>
            <p:cNvPr id="152" name="Rounded Rectangle 151"/>
            <p:cNvSpPr/>
            <p:nvPr/>
          </p:nvSpPr>
          <p:spPr>
            <a:xfrm>
              <a:off x="283940" y="6114643"/>
              <a:ext cx="1094010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Aerospace</a:t>
              </a: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1425274" y="6115721"/>
              <a:ext cx="840494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Medical</a:t>
              </a: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283940" y="6348022"/>
              <a:ext cx="1306826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Automotive</a:t>
              </a: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1647791" y="6336265"/>
              <a:ext cx="617977" cy="20553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etc.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852589" y="6114642"/>
            <a:ext cx="2060083" cy="469037"/>
            <a:chOff x="283940" y="6114643"/>
            <a:chExt cx="1981828" cy="427160"/>
          </a:xfrm>
        </p:grpSpPr>
        <p:sp>
          <p:nvSpPr>
            <p:cNvPr id="157" name="Rounded Rectangle 156"/>
            <p:cNvSpPr/>
            <p:nvPr/>
          </p:nvSpPr>
          <p:spPr>
            <a:xfrm>
              <a:off x="283940" y="6114643"/>
              <a:ext cx="1094010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Aerospace</a:t>
              </a: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1425274" y="6115721"/>
              <a:ext cx="840494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Medical</a:t>
              </a: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83940" y="6348022"/>
              <a:ext cx="1306826" cy="18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Automotive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1647791" y="6336265"/>
              <a:ext cx="617977" cy="20553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3152" rIns="0" anchor="ctr"/>
            <a:lstStyle/>
            <a:p>
              <a:pPr algn="ctr" defTabSz="4572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etc.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78" y="5914995"/>
            <a:ext cx="755583" cy="695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18" y="5914995"/>
            <a:ext cx="750166" cy="6895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588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13" y="314413"/>
            <a:ext cx="7406639" cy="555798"/>
          </a:xfrm>
        </p:spPr>
        <p:txBody>
          <a:bodyPr/>
          <a:lstStyle/>
          <a:p>
            <a:r>
              <a:rPr lang="en-US" sz="3200" dirty="0"/>
              <a:t>NIST Perspectives on AM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3" y="1010265"/>
            <a:ext cx="8098973" cy="5397791"/>
          </a:xfrm>
        </p:spPr>
        <p:txBody>
          <a:bodyPr/>
          <a:lstStyle/>
          <a:p>
            <a:r>
              <a:rPr lang="en-US" sz="2100" b="1" dirty="0">
                <a:solidFill>
                  <a:srgbClr val="FFC000"/>
                </a:solidFill>
              </a:rPr>
              <a:t>NIST Roles: </a:t>
            </a:r>
          </a:p>
          <a:p>
            <a:pPr marL="914400" lvl="1" indent="-514350">
              <a:spcBef>
                <a:spcPts val="0"/>
              </a:spcBef>
              <a:spcAft>
                <a:spcPts val="300"/>
              </a:spcAft>
              <a:buAutoNum type="arabicParenBoth"/>
            </a:pPr>
            <a:r>
              <a:rPr lang="en-US" sz="2100" dirty="0"/>
              <a:t>identify and address (consensus) needs and priorities</a:t>
            </a:r>
          </a:p>
          <a:p>
            <a:pPr marL="914400" lvl="1" indent="-514350">
              <a:spcBef>
                <a:spcPts val="0"/>
              </a:spcBef>
              <a:spcAft>
                <a:spcPts val="300"/>
              </a:spcAft>
              <a:buAutoNum type="arabicParenBoth"/>
            </a:pPr>
            <a:r>
              <a:rPr lang="en-US" sz="2100" dirty="0"/>
              <a:t>conduct measurement science research to develop the technical basis for standards</a:t>
            </a:r>
          </a:p>
          <a:p>
            <a:pPr marL="914400" lvl="1" indent="-514350">
              <a:spcBef>
                <a:spcPts val="0"/>
              </a:spcBef>
              <a:spcAft>
                <a:spcPts val="300"/>
              </a:spcAft>
              <a:buAutoNum type="arabicParenBoth"/>
            </a:pPr>
            <a:r>
              <a:rPr lang="en-US" sz="2100" dirty="0"/>
              <a:t>serve on standards committees</a:t>
            </a:r>
          </a:p>
          <a:p>
            <a:pPr marL="914400" lvl="1" indent="-514350">
              <a:spcBef>
                <a:spcPts val="0"/>
              </a:spcBef>
              <a:spcAft>
                <a:spcPts val="300"/>
              </a:spcAft>
              <a:buAutoNum type="arabicParenBoth"/>
            </a:pPr>
            <a:r>
              <a:rPr lang="en-US" sz="2100" dirty="0"/>
              <a:t>coordinate, facilitate, communicate</a:t>
            </a:r>
            <a:endParaRPr lang="en-US" sz="2100" dirty="0">
              <a:solidFill>
                <a:srgbClr val="FFC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100" b="1" dirty="0">
                <a:solidFill>
                  <a:srgbClr val="FFC000"/>
                </a:solidFill>
              </a:rPr>
              <a:t>NIST Motivations: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100" dirty="0"/>
              <a:t>High quality, technically accurate standards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Usable and high impact standards that meet stakeholder needs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Integrated and cohesive set of standards: consistent, non-contradictory, non-overlapping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No duplication of effort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Use of existing standards, modified for AM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143479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12" y="192542"/>
            <a:ext cx="7885432" cy="808944"/>
          </a:xfrm>
        </p:spPr>
        <p:txBody>
          <a:bodyPr/>
          <a:lstStyle/>
          <a:p>
            <a:r>
              <a:rPr lang="en-US" dirty="0"/>
              <a:t>Recommended Actions - SDOs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001486"/>
            <a:ext cx="8691572" cy="5450933"/>
          </a:xfrm>
        </p:spPr>
        <p:txBody>
          <a:bodyPr/>
          <a:lstStyle/>
          <a:p>
            <a:r>
              <a:rPr lang="en-US" sz="2000" dirty="0"/>
              <a:t>Establish </a:t>
            </a:r>
            <a:r>
              <a:rPr lang="en-US" sz="2000" dirty="0">
                <a:solidFill>
                  <a:srgbClr val="FFCC00"/>
                </a:solidFill>
              </a:rPr>
              <a:t>clearly defined scope </a:t>
            </a:r>
            <a:r>
              <a:rPr lang="en-US" sz="2000" dirty="0"/>
              <a:t>statement for each committee</a:t>
            </a:r>
          </a:p>
          <a:p>
            <a:r>
              <a:rPr lang="en-US" sz="2000" dirty="0"/>
              <a:t>Use </a:t>
            </a:r>
            <a:r>
              <a:rPr lang="en-US" sz="2000" dirty="0">
                <a:solidFill>
                  <a:srgbClr val="FFCC00"/>
                </a:solidFill>
              </a:rPr>
              <a:t>common terminology </a:t>
            </a:r>
            <a:r>
              <a:rPr lang="en-US" sz="2000" dirty="0"/>
              <a:t>whenever possible – this is essential for the industry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Create </a:t>
            </a:r>
            <a:r>
              <a:rPr lang="en-US" sz="2000" dirty="0">
                <a:solidFill>
                  <a:srgbClr val="FFCC00"/>
                </a:solidFill>
              </a:rPr>
              <a:t>organizational and technical liaisons </a:t>
            </a:r>
            <a:r>
              <a:rPr lang="en-US" sz="2000" dirty="0"/>
              <a:t>between committees for communication, coordination, and collaboration</a:t>
            </a:r>
          </a:p>
          <a:p>
            <a:pPr lvl="1">
              <a:spcBef>
                <a:spcPts val="600"/>
              </a:spcBef>
            </a:pPr>
            <a:r>
              <a:rPr lang="en-US" sz="1600" u="sng" dirty="0"/>
              <a:t>Organizational liaisons</a:t>
            </a:r>
            <a:r>
              <a:rPr lang="en-US" sz="1600" dirty="0"/>
              <a:t>: At least at highest levels (committee chairs and administrators) to allow </a:t>
            </a:r>
            <a:r>
              <a:rPr lang="en-US" sz="1600" dirty="0">
                <a:solidFill>
                  <a:srgbClr val="FFCC00"/>
                </a:solidFill>
              </a:rPr>
              <a:t>knowledge of procedures, activities, and strategies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Likely to be </a:t>
            </a:r>
            <a:r>
              <a:rPr lang="en-US" sz="1600" dirty="0">
                <a:solidFill>
                  <a:srgbClr val="FFCC00"/>
                </a:solidFill>
              </a:rPr>
              <a:t>observing member </a:t>
            </a:r>
            <a:r>
              <a:rPr lang="en-US" sz="1600" dirty="0"/>
              <a:t>of committee (not voting member)</a:t>
            </a:r>
          </a:p>
          <a:p>
            <a:pPr lvl="1">
              <a:spcBef>
                <a:spcPts val="600"/>
              </a:spcBef>
            </a:pPr>
            <a:r>
              <a:rPr lang="en-US" sz="1600" u="sng" dirty="0"/>
              <a:t>Technical liaisons</a:t>
            </a:r>
            <a:r>
              <a:rPr lang="en-US" sz="1600" dirty="0"/>
              <a:t>: Contributing to individual work items, </a:t>
            </a:r>
            <a:r>
              <a:rPr lang="en-US" sz="1600" dirty="0">
                <a:solidFill>
                  <a:srgbClr val="FFCC00"/>
                </a:solidFill>
              </a:rPr>
              <a:t>providing technical input </a:t>
            </a:r>
            <a:r>
              <a:rPr lang="en-US" sz="1600" dirty="0"/>
              <a:t>to avoid specific contradictions and duplications of effort.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Formal comments on work item drafts should </a:t>
            </a:r>
            <a:r>
              <a:rPr lang="en-US" sz="1600" dirty="0">
                <a:solidFill>
                  <a:srgbClr val="FFCC00"/>
                </a:solidFill>
              </a:rPr>
              <a:t>coordinate and reflect views of the entire committee</a:t>
            </a:r>
            <a:r>
              <a:rPr lang="en-US" sz="1600" dirty="0"/>
              <a:t> the liaison represents.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Significant cross-pollination across committees at all levels is preferred</a:t>
            </a:r>
          </a:p>
          <a:p>
            <a:r>
              <a:rPr lang="en-US" sz="2000" dirty="0"/>
              <a:t>Consider how the standards of each SDO align with and use the </a:t>
            </a:r>
            <a:r>
              <a:rPr lang="en-US" sz="2000" dirty="0">
                <a:solidFill>
                  <a:srgbClr val="FFCC00"/>
                </a:solidFill>
              </a:rPr>
              <a:t>AM standards organizational structure </a:t>
            </a:r>
            <a:r>
              <a:rPr lang="en-US" sz="2000" dirty="0"/>
              <a:t>proposed by ASTM / ISO</a:t>
            </a:r>
          </a:p>
        </p:txBody>
      </p:sp>
    </p:spTree>
    <p:extLst>
      <p:ext uri="{BB962C8B-B14F-4D97-AF65-F5344CB8AC3E}">
        <p14:creationId xmlns:p14="http://schemas.microsoft.com/office/powerpoint/2010/main" val="392065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16900" cy="5061857"/>
          </a:xfrm>
        </p:spPr>
        <p:txBody>
          <a:bodyPr/>
          <a:lstStyle/>
          <a:p>
            <a:r>
              <a:rPr lang="en-US" sz="2400" dirty="0"/>
              <a:t>Identify and convene </a:t>
            </a:r>
            <a:r>
              <a:rPr lang="en-US" sz="2400" dirty="0">
                <a:solidFill>
                  <a:srgbClr val="FFCC00"/>
                </a:solidFill>
              </a:rPr>
              <a:t>stakeholders</a:t>
            </a:r>
            <a:r>
              <a:rPr lang="en-US" sz="2400" dirty="0"/>
              <a:t> relevant to AM standards</a:t>
            </a:r>
          </a:p>
          <a:p>
            <a:r>
              <a:rPr lang="en-US" sz="2400" dirty="0"/>
              <a:t>Establish agreement on </a:t>
            </a:r>
            <a:r>
              <a:rPr lang="en-US" sz="2400" dirty="0">
                <a:solidFill>
                  <a:srgbClr val="FFCC00"/>
                </a:solidFill>
              </a:rPr>
              <a:t>vision and guiding principles </a:t>
            </a:r>
            <a:r>
              <a:rPr lang="en-US" sz="2400" dirty="0"/>
              <a:t>for development of AM standards</a:t>
            </a:r>
          </a:p>
          <a:p>
            <a:r>
              <a:rPr lang="en-US" sz="2400" dirty="0"/>
              <a:t>Define and document </a:t>
            </a:r>
            <a:r>
              <a:rPr lang="en-US" sz="2400" dirty="0">
                <a:solidFill>
                  <a:srgbClr val="FFCC00"/>
                </a:solidFill>
              </a:rPr>
              <a:t>consensus needs and priorities </a:t>
            </a:r>
            <a:r>
              <a:rPr lang="en-US" sz="2400" dirty="0"/>
              <a:t>for AM standards (i.e., Standardization Roadmap)</a:t>
            </a:r>
          </a:p>
          <a:p>
            <a:r>
              <a:rPr lang="en-US" sz="2400" dirty="0"/>
              <a:t>Provide </a:t>
            </a:r>
            <a:r>
              <a:rPr lang="en-US" sz="2400" dirty="0">
                <a:solidFill>
                  <a:srgbClr val="FFCC00"/>
                </a:solidFill>
              </a:rPr>
              <a:t>mechanisms </a:t>
            </a:r>
            <a:r>
              <a:rPr lang="en-US" sz="2400" dirty="0"/>
              <a:t>for coordination, communication, and cooperation among AM standards bodies, regulatory agencies, and users</a:t>
            </a:r>
          </a:p>
          <a:p>
            <a:r>
              <a:rPr lang="en-US" sz="2400" dirty="0"/>
              <a:t>Facilitate </a:t>
            </a:r>
            <a:r>
              <a:rPr lang="en-US" sz="2400" dirty="0">
                <a:solidFill>
                  <a:srgbClr val="FFCC00"/>
                </a:solidFill>
              </a:rPr>
              <a:t>interactions with SDOs </a:t>
            </a:r>
            <a:r>
              <a:rPr lang="en-US" sz="2400" dirty="0"/>
              <a:t>to coordinate development of standards based on the identified needs and priorities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813" y="112713"/>
            <a:ext cx="7685087" cy="1030287"/>
          </a:xfrm>
        </p:spPr>
        <p:txBody>
          <a:bodyPr/>
          <a:lstStyle/>
          <a:p>
            <a:r>
              <a:rPr lang="en-US" dirty="0"/>
              <a:t>Recommended Actions - AMSC</a:t>
            </a:r>
          </a:p>
        </p:txBody>
      </p:sp>
    </p:spTree>
    <p:extLst>
      <p:ext uri="{BB962C8B-B14F-4D97-AF65-F5344CB8AC3E}">
        <p14:creationId xmlns:p14="http://schemas.microsoft.com/office/powerpoint/2010/main" val="251679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ELdark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24784</TotalTime>
  <Words>981</Words>
  <Application>Microsoft Office PowerPoint</Application>
  <PresentationFormat>On-screen Show (4:3)</PresentationFormat>
  <Paragraphs>193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Helvetica</vt:lpstr>
      <vt:lpstr>Office Theme</vt:lpstr>
      <vt:lpstr>1_Office Theme</vt:lpstr>
      <vt:lpstr>3_ELdark</vt:lpstr>
      <vt:lpstr>Government Perspective on Additive Manufacturing Standards</vt:lpstr>
      <vt:lpstr>Role of Additive Manufacturing Standards </vt:lpstr>
      <vt:lpstr>Current Challenges in AM Standards Landscape</vt:lpstr>
      <vt:lpstr>Many Examples of Difficult, Time-Consuming Standards Harmonization</vt:lpstr>
      <vt:lpstr>Vision for AM Standards</vt:lpstr>
      <vt:lpstr>PowerPoint Presentation</vt:lpstr>
      <vt:lpstr>NIST Perspectives on AM Standards</vt:lpstr>
      <vt:lpstr>Recommended Actions - SDOs</vt:lpstr>
      <vt:lpstr>Recommended Actions - AMSC</vt:lpstr>
      <vt:lpstr>Expected Outcomes of this Meeting</vt:lpstr>
      <vt:lpstr>Summary</vt:lpstr>
      <vt:lpstr>Contact Information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Bannon</dc:creator>
  <cp:lastModifiedBy>Jurrens, Kevin K (Fed)</cp:lastModifiedBy>
  <cp:revision>592</cp:revision>
  <cp:lastPrinted>2013-09-26T11:51:05Z</cp:lastPrinted>
  <dcterms:created xsi:type="dcterms:W3CDTF">2011-03-17T19:47:00Z</dcterms:created>
  <dcterms:modified xsi:type="dcterms:W3CDTF">2017-09-06T18:18:32Z</dcterms:modified>
</cp:coreProperties>
</file>