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11"/>
  </p:notesMasterIdLst>
  <p:sldIdLst>
    <p:sldId id="256" r:id="rId3"/>
    <p:sldId id="426" r:id="rId4"/>
    <p:sldId id="428" r:id="rId5"/>
    <p:sldId id="430" r:id="rId6"/>
    <p:sldId id="431" r:id="rId7"/>
    <p:sldId id="421" r:id="rId8"/>
    <p:sldId id="425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2">
          <p15:clr>
            <a:srgbClr val="A4A3A4"/>
          </p15:clr>
        </p15:guide>
        <p15:guide id="2" orient="horz" pos="2901">
          <p15:clr>
            <a:srgbClr val="A4A3A4"/>
          </p15:clr>
        </p15:guide>
        <p15:guide id="3" pos="52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7C"/>
    <a:srgbClr val="004A8F"/>
    <a:srgbClr val="E6011C"/>
    <a:srgbClr val="25A3DD"/>
    <a:srgbClr val="1F2B55"/>
    <a:srgbClr val="2191D4"/>
    <a:srgbClr val="8D0F1A"/>
    <a:srgbClr val="1D2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2" autoAdjust="0"/>
    <p:restoredTop sz="90308" autoAdjust="0"/>
  </p:normalViewPr>
  <p:slideViewPr>
    <p:cSldViewPr snapToGrid="0" snapToObjects="1">
      <p:cViewPr varScale="1">
        <p:scale>
          <a:sx n="88" d="100"/>
          <a:sy n="88" d="100"/>
        </p:scale>
        <p:origin x="998" y="82"/>
      </p:cViewPr>
      <p:guideLst>
        <p:guide orient="horz" pos="2782"/>
        <p:guide orient="horz" pos="2901"/>
        <p:guide pos="52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CC09-7F1A-A24F-A833-EFCC734244C6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A7189-952D-AE49-9167-D2DBE61D1C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4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7189-952D-AE49-9167-D2DBE61D1C1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5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_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89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3900"/>
            <a:ext cx="7772400" cy="30606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6521" y="4398380"/>
            <a:ext cx="3773348" cy="174198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6497878" y="0"/>
            <a:ext cx="1338606" cy="56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400" b="0" i="0" kern="1200">
                <a:solidFill>
                  <a:srgbClr val="2191D4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i="1" dirty="0">
                <a:solidFill>
                  <a:schemeClr val="bg1"/>
                </a:solidFill>
              </a:rPr>
              <a:t>Driven by…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156521" y="4298950"/>
            <a:ext cx="3773348" cy="45719"/>
          </a:xfrm>
          <a:prstGeom prst="rect">
            <a:avLst/>
          </a:prstGeom>
          <a:solidFill>
            <a:srgbClr val="E601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NCDMM horz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00" y="143712"/>
            <a:ext cx="990086" cy="2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0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573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8582"/>
            <a:ext cx="8229600" cy="41075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14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57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27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02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DMM_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89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33177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6521" y="4398380"/>
            <a:ext cx="3773348" cy="174198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B3F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2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377C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04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1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4868"/>
            <a:ext cx="8229600" cy="4111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450499" y="6553402"/>
            <a:ext cx="1791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0" dirty="0">
                <a:solidFill>
                  <a:schemeClr val="bg1"/>
                </a:solidFill>
                <a:latin typeface="Arial"/>
                <a:cs typeface="Arial"/>
              </a:rPr>
              <a:t>AmericaMakes.us</a:t>
            </a:r>
          </a:p>
        </p:txBody>
      </p:sp>
      <p:pic>
        <p:nvPicPr>
          <p:cNvPr id="6" name="Picture 5" descr="AM_foo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5702"/>
            <a:ext cx="9144000" cy="341376"/>
          </a:xfrm>
          <a:prstGeom prst="rect">
            <a:avLst/>
          </a:prstGeom>
        </p:spPr>
      </p:pic>
      <p:pic>
        <p:nvPicPr>
          <p:cNvPr id="8" name="Picture 7" descr="AM_head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024"/>
          </a:xfrm>
          <a:prstGeom prst="rect">
            <a:avLst/>
          </a:prstGeom>
        </p:spPr>
      </p:pic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497878" y="0"/>
            <a:ext cx="1338606" cy="56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400" b="0" i="0" kern="1200">
                <a:solidFill>
                  <a:srgbClr val="2191D4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i="1" dirty="0">
                <a:solidFill>
                  <a:schemeClr val="bg1"/>
                </a:solidFill>
              </a:rPr>
              <a:t>Driven by…</a:t>
            </a:r>
          </a:p>
        </p:txBody>
      </p:sp>
      <p:pic>
        <p:nvPicPr>
          <p:cNvPr id="13" name="Picture 12" descr="NCDMM horz WHIT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00" y="143712"/>
            <a:ext cx="990086" cy="28288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73904" y="6561855"/>
            <a:ext cx="6401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Approved for Public</a:t>
            </a:r>
            <a:r>
              <a:rPr lang="en-US" sz="1000" b="1" baseline="0" dirty="0">
                <a:solidFill>
                  <a:schemeClr val="bg1"/>
                </a:solidFill>
              </a:rPr>
              <a:t> Release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6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5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5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2001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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2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94819"/>
            <a:ext cx="8229600" cy="825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4868"/>
            <a:ext cx="8229600" cy="4111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50499" y="6553402"/>
            <a:ext cx="1791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0" dirty="0">
                <a:solidFill>
                  <a:schemeClr val="bg1"/>
                </a:solidFill>
                <a:latin typeface="Arial"/>
                <a:cs typeface="Arial"/>
              </a:rPr>
              <a:t>AmericaMakes.us</a:t>
            </a:r>
          </a:p>
        </p:txBody>
      </p:sp>
      <p:pic>
        <p:nvPicPr>
          <p:cNvPr id="7" name="Picture 6" descr="NCDMM_foo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6624"/>
            <a:ext cx="9144000" cy="341376"/>
          </a:xfrm>
          <a:prstGeom prst="rect">
            <a:avLst/>
          </a:prstGeom>
        </p:spPr>
      </p:pic>
      <p:pic>
        <p:nvPicPr>
          <p:cNvPr id="8" name="Picture 7" descr="NCDMM_hea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024"/>
          </a:xfrm>
          <a:prstGeom prst="rect">
            <a:avLst/>
          </a:prstGeom>
        </p:spPr>
      </p:pic>
      <p:pic>
        <p:nvPicPr>
          <p:cNvPr id="6" name="Picture 5" descr="NCDMM horz WHIT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14" y="71140"/>
            <a:ext cx="1498086" cy="428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904" y="6284456"/>
            <a:ext cx="6401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377C"/>
                </a:solidFill>
              </a:rPr>
              <a:t>Insert release statement —</a:t>
            </a:r>
            <a:r>
              <a:rPr lang="en-US" sz="1000" baseline="0" dirty="0">
                <a:solidFill>
                  <a:srgbClr val="00377C"/>
                </a:solidFill>
              </a:rPr>
              <a:t> edit as appropriate on Master Slide</a:t>
            </a:r>
            <a:endParaRPr lang="en-US" sz="1000" dirty="0">
              <a:solidFill>
                <a:srgbClr val="0037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2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500" b="0" i="0" kern="1200">
          <a:solidFill>
            <a:srgbClr val="00377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500" b="0" i="0" kern="1200">
          <a:solidFill>
            <a:srgbClr val="0B3F8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0" i="0" kern="1200">
          <a:solidFill>
            <a:srgbClr val="0B3F8E"/>
          </a:solidFill>
          <a:latin typeface="Arial"/>
          <a:ea typeface="+mn-ea"/>
          <a:cs typeface="Arial"/>
        </a:defRPr>
      </a:lvl2pPr>
      <a:lvl3pPr marL="12001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"/>
        <a:defRPr sz="1800" b="0" i="0" kern="1200">
          <a:solidFill>
            <a:srgbClr val="0B3F8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rgbClr val="0B3F8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0B3F8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8"/>
            <a:ext cx="7772400" cy="1470025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>
                <a:solidFill>
                  <a:schemeClr val="bg1"/>
                </a:solidFill>
              </a:rPr>
              <a:t>America Makes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2000" dirty="0">
                <a:ea typeface="+mn-ea"/>
              </a:rPr>
              <a:t>The National Additive Manufacturing Innovation Institute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990" y="2554930"/>
            <a:ext cx="6695302" cy="160017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Smart Collaboration – Leveraging a rich knowledge base to gain competitive advantage in the additive manufacturing industry:  AMSC Overview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8194" y="4286250"/>
            <a:ext cx="39116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4A8F"/>
                </a:solidFill>
                <a:cs typeface="Arial"/>
              </a:rPr>
              <a:t>John Wilczynski</a:t>
            </a:r>
          </a:p>
          <a:p>
            <a:r>
              <a:rPr lang="en-US" sz="1400" i="1" dirty="0">
                <a:solidFill>
                  <a:srgbClr val="E6011C"/>
                </a:solidFill>
                <a:cs typeface="Arial"/>
              </a:rPr>
              <a:t>NCDMM</a:t>
            </a:r>
          </a:p>
          <a:p>
            <a:r>
              <a:rPr lang="en-US" sz="1400" i="1" dirty="0">
                <a:solidFill>
                  <a:srgbClr val="E6011C"/>
                </a:solidFill>
                <a:cs typeface="Arial"/>
              </a:rPr>
              <a:t>Technology Director, America Makes</a:t>
            </a:r>
          </a:p>
          <a:p>
            <a:r>
              <a:rPr lang="en-US" sz="1400" i="1" dirty="0">
                <a:solidFill>
                  <a:srgbClr val="E6011C"/>
                </a:solidFill>
                <a:cs typeface="Arial"/>
              </a:rPr>
              <a:t>john.wilczynski@ncdmm.org</a:t>
            </a:r>
          </a:p>
          <a:p>
            <a:r>
              <a:rPr lang="en-US" sz="1400" i="1" dirty="0">
                <a:solidFill>
                  <a:srgbClr val="E6011C"/>
                </a:solidFill>
                <a:cs typeface="Arial"/>
              </a:rPr>
              <a:t>September 7, 2017</a:t>
            </a:r>
          </a:p>
          <a:p>
            <a:endParaRPr lang="en-US" sz="1600" i="1" dirty="0">
              <a:solidFill>
                <a:srgbClr val="E6011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29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91325" y="2472089"/>
            <a:ext cx="8561237" cy="20269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A5E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50" kern="1200">
                <a:solidFill>
                  <a:srgbClr val="EC1D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212C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A6E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A01F2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77C"/>
                </a:solidFill>
                <a:latin typeface="Arial"/>
                <a:cs typeface="Arial"/>
              </a:rPr>
              <a:t>an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impartial convener </a:t>
            </a:r>
            <a:r>
              <a:rPr lang="en-US" dirty="0">
                <a:solidFill>
                  <a:srgbClr val="00377C"/>
                </a:solidFill>
                <a:latin typeface="Arial"/>
                <a:cs typeface="Arial"/>
              </a:rPr>
              <a:t>of Additive Manufacturing and 3D Printing stakeholders</a:t>
            </a:r>
          </a:p>
          <a:p>
            <a:endParaRPr lang="en-US" dirty="0">
              <a:solidFill>
                <a:srgbClr val="00377C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377C"/>
                </a:solidFill>
                <a:latin typeface="Arial"/>
                <a:cs typeface="Arial"/>
              </a:rPr>
              <a:t>a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coordinator</a:t>
            </a:r>
            <a:r>
              <a:rPr lang="en-US" dirty="0">
                <a:solidFill>
                  <a:srgbClr val="00377C"/>
                </a:solidFill>
                <a:latin typeface="Arial"/>
                <a:cs typeface="Arial"/>
              </a:rPr>
              <a:t> of technical and workforce information and data</a:t>
            </a:r>
          </a:p>
          <a:p>
            <a:endParaRPr lang="en-US" dirty="0">
              <a:solidFill>
                <a:srgbClr val="00377C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377C"/>
                </a:solidFill>
                <a:latin typeface="Arial"/>
                <a:cs typeface="Arial"/>
              </a:rPr>
              <a:t>an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activation catalyst </a:t>
            </a:r>
            <a:r>
              <a:rPr lang="en-US" dirty="0">
                <a:solidFill>
                  <a:srgbClr val="00377C"/>
                </a:solidFill>
                <a:latin typeface="Arial"/>
                <a:cs typeface="Arial"/>
              </a:rPr>
              <a:t>through high value, high difficulty, high impact collaborative projects</a:t>
            </a:r>
          </a:p>
          <a:p>
            <a:pPr marL="257175" lvl="1" indent="0">
              <a:buNone/>
            </a:pPr>
            <a:endParaRPr lang="en-US" sz="1800" dirty="0">
              <a:solidFill>
                <a:srgbClr val="00377C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81292"/>
            <a:ext cx="8486775" cy="758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12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America Makes Is…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D59A-8182-4C2C-B674-ED5ACA4696B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3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53528" y="1759077"/>
            <a:ext cx="8485671" cy="476691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A5E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50" kern="1200">
                <a:solidFill>
                  <a:srgbClr val="EC1D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212C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A6E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A01F2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Everything is Based on Language and Communication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00377C"/>
                </a:solidFill>
                <a:latin typeface="Arial"/>
                <a:cs typeface="Arial"/>
              </a:rPr>
              <a:t>Successful innovation needs common language, context and communication</a:t>
            </a:r>
          </a:p>
          <a:p>
            <a:pPr marL="0" indent="0">
              <a:buNone/>
            </a:pPr>
            <a:endParaRPr lang="en-US" dirty="0">
              <a:solidFill>
                <a:srgbClr val="00377C"/>
              </a:solidFill>
              <a:latin typeface="Arial"/>
              <a:cs typeface="Arial"/>
            </a:endParaRPr>
          </a:p>
          <a:p>
            <a:pPr lvl="1"/>
            <a:endParaRPr lang="en-US" sz="1800" dirty="0">
              <a:solidFill>
                <a:srgbClr val="00377C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2" y="2681887"/>
            <a:ext cx="3540031" cy="2655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17459" r="16019" b="8870"/>
          <a:stretch/>
        </p:blipFill>
        <p:spPr>
          <a:xfrm>
            <a:off x="4531069" y="2708910"/>
            <a:ext cx="4063391" cy="2630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81292"/>
            <a:ext cx="8486775" cy="758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12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America Makes Is…Coordinator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D59A-8182-4C2C-B674-ED5ACA4696B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7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America Makes developed the Additive Manufacturing Technology Roadmap to identify measurable and meaningful challenges that, when met, promote inquiry, knowledge-sharing, and technical advancements across the industry.</a:t>
            </a:r>
          </a:p>
          <a:p>
            <a:r>
              <a:rPr lang="en-US" sz="2000" dirty="0"/>
              <a:t>To create this Roadmap, America Makes held in-person workshops and activities where members engaged in a series of methodologies to generate and categorize industry needs. Working in teams, they documented hundreds of needs statements and identified affinities among them that ultimately converged on a curated set of project concepts.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822" y="5531803"/>
            <a:ext cx="912114" cy="912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93" y="5531803"/>
            <a:ext cx="912114" cy="912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838" y="5531803"/>
            <a:ext cx="912114" cy="912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413" y="5531803"/>
            <a:ext cx="912114" cy="912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988" y="5531803"/>
            <a:ext cx="912114" cy="9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7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61558" y="2852854"/>
            <a:ext cx="16783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srgbClr val="00377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3455" y="1585704"/>
            <a:ext cx="7430980" cy="3970318"/>
          </a:xfrm>
          <a:prstGeom prst="rect">
            <a:avLst/>
          </a:prstGeom>
          <a:solidFill>
            <a:srgbClr val="D7E4BD"/>
          </a:solidFill>
          <a:ln w="254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377C"/>
                </a:solidFill>
              </a:rPr>
              <a:t>Standards/Schemas/Protocols</a:t>
            </a:r>
            <a:r>
              <a:rPr lang="en-US" b="1" dirty="0"/>
              <a:t> – CTE Objectives</a:t>
            </a:r>
            <a:endParaRPr lang="en-US" b="1" dirty="0">
              <a:solidFill>
                <a:srgbClr val="00377C"/>
              </a:solidFill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77C"/>
                </a:solidFill>
              </a:rPr>
              <a:t>Development and dissemination of a complete set of consensus based standards and protocols for additive manufacturing. 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77C"/>
                </a:solidFill>
              </a:rPr>
              <a:t>Development of standards associated with terminology, design, data formats, materials, processes, test methods, etc. 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77C"/>
                </a:solidFill>
              </a:rPr>
              <a:t>Standards and protocols for raw materials, process/equipment, finished parts, and AME integration/interoperability that may also be tailored further based on material specific needs, process specific needs, and/or application specific needs. 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77C"/>
                </a:solidFill>
              </a:rPr>
              <a:t>Areas of interest for this technology area include NIST Measurement Science for Additive Manufacturing initiatives, DARPA Open Manufacturing initiatives related to standards/schema/protocol development, alignment with Standards Development Organizations activities, etc</a:t>
            </a:r>
            <a:r>
              <a:rPr lang="en-US" sz="1500" dirty="0">
                <a:solidFill>
                  <a:srgbClr val="00377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787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95478"/>
            <a:ext cx="8486775" cy="75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12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AMSC Purpose and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D59A-8182-4C2C-B674-ED5ACA4696B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460" y="1765738"/>
            <a:ext cx="8656721" cy="459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5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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195D3"/>
              </a:buClr>
            </a:pPr>
            <a:r>
              <a:rPr lang="en-US" sz="2000" dirty="0"/>
              <a:t>To </a:t>
            </a:r>
            <a:r>
              <a:rPr lang="en-US" sz="2000" u="sng" dirty="0">
                <a:solidFill>
                  <a:srgbClr val="FF0000"/>
                </a:solidFill>
              </a:rPr>
              <a:t>coordinate</a:t>
            </a:r>
            <a:r>
              <a:rPr lang="en-US" sz="2000" dirty="0"/>
              <a:t> and accelerate the development of industry-wide additive manufacturing standards and specifications, consistent with stakeholder needs, and thereby </a:t>
            </a:r>
            <a:r>
              <a:rPr lang="en-US" sz="2000" dirty="0">
                <a:solidFill>
                  <a:srgbClr val="FF0000"/>
                </a:solidFill>
              </a:rPr>
              <a:t>facilitate the growth of the additive manufacturing industry</a:t>
            </a:r>
          </a:p>
          <a:p>
            <a:pPr>
              <a:buClr>
                <a:srgbClr val="4195D3"/>
              </a:buClr>
            </a:pPr>
            <a:endParaRPr lang="en-US" sz="2000" dirty="0"/>
          </a:p>
          <a:p>
            <a:pPr>
              <a:buClr>
                <a:srgbClr val="4195D3"/>
              </a:buClr>
            </a:pPr>
            <a:r>
              <a:rPr lang="en-US" sz="2000" dirty="0"/>
              <a:t>AMSC’s charter does </a:t>
            </a:r>
            <a:r>
              <a:rPr lang="en-US" sz="2000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include developing standards or specifications; rather, the hope is to help drive </a:t>
            </a:r>
            <a:r>
              <a:rPr lang="en-US" sz="2000" u="sng" dirty="0">
                <a:solidFill>
                  <a:srgbClr val="FF0000"/>
                </a:solidFill>
              </a:rPr>
              <a:t>coordinated</a:t>
            </a:r>
            <a:r>
              <a:rPr lang="en-US" sz="2000" dirty="0"/>
              <a:t> activity among SDOs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1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95478"/>
            <a:ext cx="8486775" cy="75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12C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Phase 2 Goals</a:t>
            </a:r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D59A-8182-4C2C-B674-ED5ACA4696B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460" y="1765738"/>
            <a:ext cx="8964540" cy="459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5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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195D3"/>
              </a:buClr>
            </a:pPr>
            <a:r>
              <a:rPr lang="en-US" sz="2000" dirty="0">
                <a:latin typeface="+mj-lt"/>
              </a:rPr>
              <a:t>Discuss needs of other industries (e.g., automotive/heavy equipment, energy, industrial &amp; commercial machinery)</a:t>
            </a:r>
          </a:p>
          <a:p>
            <a:pPr>
              <a:buClr>
                <a:srgbClr val="4195D3"/>
              </a:buClr>
            </a:pPr>
            <a:endParaRPr lang="en-US" sz="2000" dirty="0">
              <a:latin typeface="+mj-lt"/>
            </a:endParaRPr>
          </a:p>
          <a:p>
            <a:pPr>
              <a:buClr>
                <a:srgbClr val="4195D3"/>
              </a:buClr>
            </a:pPr>
            <a:r>
              <a:rPr lang="en-US" sz="2000" dirty="0">
                <a:latin typeface="+mj-lt"/>
              </a:rPr>
              <a:t>Expand discussion of other materials (e.g., polymers)</a:t>
            </a:r>
          </a:p>
          <a:p>
            <a:pPr>
              <a:buClr>
                <a:srgbClr val="4195D3"/>
              </a:buClr>
            </a:pPr>
            <a:endParaRPr lang="en-US" sz="2000" dirty="0">
              <a:latin typeface="+mj-lt"/>
            </a:endParaRPr>
          </a:p>
          <a:p>
            <a:pPr>
              <a:buClr>
                <a:srgbClr val="4195D3"/>
              </a:buClr>
            </a:pPr>
            <a:r>
              <a:rPr lang="en-US" sz="2000" dirty="0">
                <a:latin typeface="+mj-lt"/>
              </a:rPr>
              <a:t>Identify potentially overlooked gaps</a:t>
            </a:r>
          </a:p>
          <a:p>
            <a:pPr>
              <a:buClr>
                <a:srgbClr val="4195D3"/>
              </a:buClr>
            </a:pPr>
            <a:endParaRPr lang="en-US" sz="2000" dirty="0">
              <a:latin typeface="+mj-lt"/>
            </a:endParaRPr>
          </a:p>
          <a:p>
            <a:pPr>
              <a:buClr>
                <a:srgbClr val="4195D3"/>
              </a:buClr>
            </a:pPr>
            <a:r>
              <a:rPr lang="en-US" sz="2000" dirty="0">
                <a:latin typeface="+mj-lt"/>
              </a:rPr>
              <a:t>Provide an update on gaps already identified</a:t>
            </a:r>
            <a:endParaRPr lang="en-US" sz="1400" dirty="0">
              <a:latin typeface="+mj-lt"/>
            </a:endParaRPr>
          </a:p>
          <a:p>
            <a:pPr>
              <a:buClr>
                <a:srgbClr val="4195D3"/>
              </a:buClr>
            </a:pPr>
            <a:endParaRPr lang="en-US" sz="2000" dirty="0">
              <a:latin typeface="+mj-lt"/>
            </a:endParaRPr>
          </a:p>
          <a:p>
            <a:pPr>
              <a:buClr>
                <a:srgbClr val="4195D3"/>
              </a:buClr>
            </a:pPr>
            <a:r>
              <a:rPr lang="en-US" sz="2000" dirty="0">
                <a:latin typeface="+mj-lt"/>
              </a:rPr>
              <a:t>Target Date for Publication of Roadmap Version 2.0 end of June 2018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5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215142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b="1" spc="-180" dirty="0"/>
              <a:t>When America Makes</a:t>
            </a:r>
            <a:br>
              <a:rPr lang="en-US" sz="6000" b="1" spc="-180" dirty="0"/>
            </a:br>
            <a:r>
              <a:rPr lang="en-US" sz="6000" b="1" spc="-180" dirty="0"/>
              <a:t>America Works</a:t>
            </a:r>
          </a:p>
        </p:txBody>
      </p:sp>
      <p:pic>
        <p:nvPicPr>
          <p:cNvPr id="9" name="Picture 8" descr="AM_full_color_signatur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4144976"/>
            <a:ext cx="4223657" cy="442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5059" y="5530345"/>
            <a:ext cx="194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5A3DD"/>
                </a:solidFill>
                <a:latin typeface="Arial"/>
                <a:cs typeface="Arial"/>
              </a:rPr>
              <a:t>@AmericaMakes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2063" y="5530345"/>
            <a:ext cx="203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5A3DD"/>
                </a:solidFill>
                <a:latin typeface="Arial"/>
                <a:cs typeface="Arial"/>
              </a:rPr>
              <a:t>AmericaMakes.us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52481"/>
            <a:ext cx="434863" cy="308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08" y="5559563"/>
            <a:ext cx="382451" cy="310896"/>
          </a:xfrm>
          <a:prstGeom prst="rect">
            <a:avLst/>
          </a:prstGeom>
        </p:spPr>
      </p:pic>
      <p:pic>
        <p:nvPicPr>
          <p:cNvPr id="15" name="Picture 14" descr="Facebook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49" y="5530345"/>
            <a:ext cx="369332" cy="3693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07342" y="553034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5A3DD"/>
                </a:solidFill>
                <a:latin typeface="Arial"/>
                <a:cs typeface="Arial"/>
              </a:rPr>
              <a:t>/AmericaMakes</a:t>
            </a:r>
          </a:p>
        </p:txBody>
      </p:sp>
    </p:spTree>
    <p:extLst>
      <p:ext uri="{BB962C8B-B14F-4D97-AF65-F5344CB8AC3E}">
        <p14:creationId xmlns:p14="http://schemas.microsoft.com/office/powerpoint/2010/main" val="896651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DMM AM 1">
      <a:dk1>
        <a:srgbClr val="00377C"/>
      </a:dk1>
      <a:lt1>
        <a:srgbClr val="FFFFFF"/>
      </a:lt1>
      <a:dk2>
        <a:srgbClr val="0B3F8E"/>
      </a:dk2>
      <a:lt2>
        <a:srgbClr val="E6E6E6"/>
      </a:lt2>
      <a:accent1>
        <a:srgbClr val="1395E3"/>
      </a:accent1>
      <a:accent2>
        <a:srgbClr val="5D6A6A"/>
      </a:accent2>
      <a:accent3>
        <a:srgbClr val="E5001C"/>
      </a:accent3>
      <a:accent4>
        <a:srgbClr val="8B0E19"/>
      </a:accent4>
      <a:accent5>
        <a:srgbClr val="999999"/>
      </a:accent5>
      <a:accent6>
        <a:srgbClr val="CCCCCC"/>
      </a:accent6>
      <a:hlink>
        <a:srgbClr val="E5001C"/>
      </a:hlink>
      <a:folHlink>
        <a:srgbClr val="0437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CDMM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DMM_2015" id="{5D1A4C90-03B3-664C-B194-C6971BD8EAAD}" vid="{8A9DC3F5-81D8-034A-B3CB-4A58FBF39AE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14925</TotalTime>
  <Words>432</Words>
  <Application>Microsoft Office PowerPoint</Application>
  <PresentationFormat>On-screen Show (4:3)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NCDMM_2015</vt:lpstr>
      <vt:lpstr>America Makes The National Additive Manufacturing Innovation Institute</vt:lpstr>
      <vt:lpstr>PowerPoint Presentation</vt:lpstr>
      <vt:lpstr>PowerPoint Presentation</vt:lpstr>
      <vt:lpstr>Technology Roadmap</vt:lpstr>
      <vt:lpstr>PowerPoint Presentation</vt:lpstr>
      <vt:lpstr>PowerPoint Presentation</vt:lpstr>
      <vt:lpstr>PowerPoint Presentation</vt:lpstr>
      <vt:lpstr>When America Makes America Works</vt:lpstr>
    </vt:vector>
  </TitlesOfParts>
  <Company>NCDMM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Deutsch</dc:creator>
  <cp:lastModifiedBy>John Wilczynski</cp:lastModifiedBy>
  <cp:revision>238</cp:revision>
  <dcterms:created xsi:type="dcterms:W3CDTF">2015-01-22T16:17:44Z</dcterms:created>
  <dcterms:modified xsi:type="dcterms:W3CDTF">2017-09-07T12:42:47Z</dcterms:modified>
</cp:coreProperties>
</file>