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09" r:id="rId2"/>
    <p:sldId id="411" r:id="rId3"/>
    <p:sldId id="410" r:id="rId4"/>
    <p:sldId id="413" r:id="rId5"/>
    <p:sldId id="414" r:id="rId6"/>
    <p:sldId id="403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95D3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88" autoAdjust="0"/>
    <p:restoredTop sz="88419" autoAdjust="0"/>
  </p:normalViewPr>
  <p:slideViewPr>
    <p:cSldViewPr>
      <p:cViewPr varScale="1">
        <p:scale>
          <a:sx n="57" d="100"/>
          <a:sy n="57" d="100"/>
        </p:scale>
        <p:origin x="154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D971B7F-EB05-40A6-8D47-9DEF6480DA7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FF066BD-39E9-4594-9151-E7721AE26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94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04ECFAE-AE06-41C8-BE1C-0BF38EE0076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785C2DF-E6B9-46C0-8926-84898950C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14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participate in more than one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C2DF-E6B9-46C0-8926-84898950CC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90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participate in more than one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C2DF-E6B9-46C0-8926-84898950CC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90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participate in more than one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C2DF-E6B9-46C0-8926-84898950CC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90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participate in more than one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C2DF-E6B9-46C0-8926-84898950CC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90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participate in more than one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C2DF-E6B9-46C0-8926-84898950CC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90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473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07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C12BC-5196-44D2-AA42-0AAF1F392614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66960-B78D-46E5-96E5-1027BBA7B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9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MEDICAL</a:t>
            </a:r>
            <a:b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</a:b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260658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4195D3"/>
              </a:buClr>
              <a:buFont typeface="+mj-lt"/>
              <a:buAutoNum type="arabicPeriod"/>
            </a:pPr>
            <a:r>
              <a:rPr lang="en-US" sz="2400" dirty="0" smtClean="0">
                <a:latin typeface="Trebuchet MS" pitchFamily="34" charset="0"/>
              </a:rPr>
              <a:t>What are the Top Roadmap Gaps for Your Sector?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Gap D4 App-Spec Design Guidelines. </a:t>
            </a:r>
          </a:p>
          <a:p>
            <a:pPr marL="457200" lvl="1" indent="0">
              <a:buClr>
                <a:srgbClr val="4195D3"/>
              </a:buClr>
              <a:buNone/>
            </a:pPr>
            <a:r>
              <a:rPr lang="en-US" sz="2400" dirty="0" smtClean="0">
                <a:latin typeface="Trebuchet MS" pitchFamily="34" charset="0"/>
              </a:rPr>
              <a:t>	**HIGH priority for general guidelines, before designing for MEDICAL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Gap D14 Designing to be Cleaned </a:t>
            </a:r>
          </a:p>
          <a:p>
            <a:pPr marL="457200" lvl="1" indent="0">
              <a:buClr>
                <a:srgbClr val="4195D3"/>
              </a:buClr>
              <a:buNone/>
            </a:pPr>
            <a:r>
              <a:rPr lang="en-US" sz="2400" dirty="0">
                <a:latin typeface="Trebuchet MS" pitchFamily="34" charset="0"/>
              </a:rPr>
              <a:t>	</a:t>
            </a:r>
            <a:r>
              <a:rPr lang="en-US" sz="2400" dirty="0" smtClean="0">
                <a:latin typeface="Trebuchet MS" pitchFamily="34" charset="0"/>
              </a:rPr>
              <a:t>**Still HIGH 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Gap D17 Contents of a TDP/Technical Data Package 	**Still HIGH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Gap D18 New Dimensioning and </a:t>
            </a:r>
            <a:r>
              <a:rPr lang="en-US" sz="2400" dirty="0" err="1" smtClean="0">
                <a:latin typeface="Trebuchet MS" pitchFamily="34" charset="0"/>
              </a:rPr>
              <a:t>Tolerancing</a:t>
            </a:r>
            <a:r>
              <a:rPr lang="en-US" sz="2400" dirty="0" smtClean="0">
                <a:latin typeface="Trebuchet MS" pitchFamily="34" charset="0"/>
              </a:rPr>
              <a:t> Req.</a:t>
            </a:r>
          </a:p>
          <a:p>
            <a:pPr marL="457200" lvl="1" indent="0">
              <a:buClr>
                <a:srgbClr val="4195D3"/>
              </a:buClr>
              <a:buNone/>
            </a:pPr>
            <a:r>
              <a:rPr lang="en-US" sz="2400" dirty="0">
                <a:latin typeface="Trebuchet MS" pitchFamily="34" charset="0"/>
              </a:rPr>
              <a:t>	</a:t>
            </a:r>
            <a:r>
              <a:rPr lang="en-US" sz="2000" dirty="0" smtClean="0">
                <a:latin typeface="Trebuchet MS" pitchFamily="34" charset="0"/>
              </a:rPr>
              <a:t>** Still HIGH 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Gap PM7 AM Process-Spec metal Powder Specs. </a:t>
            </a:r>
          </a:p>
          <a:p>
            <a:pPr marL="457200" lvl="1" indent="0">
              <a:buClr>
                <a:srgbClr val="4195D3"/>
              </a:buClr>
              <a:buNone/>
            </a:pPr>
            <a:r>
              <a:rPr lang="en-US" sz="2400" dirty="0">
                <a:latin typeface="Trebuchet MS" pitchFamily="34" charset="0"/>
              </a:rPr>
              <a:t>	</a:t>
            </a:r>
            <a:r>
              <a:rPr lang="en-US" sz="2000" dirty="0" smtClean="0">
                <a:latin typeface="Trebuchet MS" pitchFamily="34" charset="0"/>
              </a:rPr>
              <a:t>**Still HIGH. Standard/Guideline variance allowable</a:t>
            </a:r>
          </a:p>
          <a:p>
            <a:pPr marL="914400" lvl="1" indent="-457200">
              <a:buClr>
                <a:srgbClr val="4195D3"/>
              </a:buClr>
              <a:buFont typeface="+mj-lt"/>
              <a:buAutoNum type="alphaLcPeriod"/>
            </a:pPr>
            <a:endParaRPr lang="en-US" sz="2000" dirty="0" smtClean="0">
              <a:latin typeface="Trebuchet MS" pitchFamily="34" charset="0"/>
            </a:endParaRPr>
          </a:p>
          <a:p>
            <a:pPr marL="457200" indent="-457200">
              <a:buClr>
                <a:srgbClr val="4195D3"/>
              </a:buClr>
              <a:buFont typeface="+mj-lt"/>
              <a:buAutoNum type="arabicPeriod"/>
            </a:pP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1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90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MEDICAL</a:t>
            </a:r>
            <a:b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</a:b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260658"/>
          </a:xfrm>
        </p:spPr>
        <p:txBody>
          <a:bodyPr>
            <a:normAutofit/>
          </a:bodyPr>
          <a:lstStyle/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Gap PC2 Machine Calibration/Preventative Main. **Still HIGH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Gap PC7 Recycle &amp; Re-use of Materials. **Still HIGH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Gap PC9 Environmental Conditions: Effects on Mat. **Still HIGH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Gap PC14 Environmental Health &amp; Safety: Mach ops.**Still HIGH. Language missing in description, e.g. additional existing OSHA standards that apply; issues not indicated in description, e.g. process gases, air omissions including VOC’s inert gases; clarify flammable/combustible concerns </a:t>
            </a:r>
          </a:p>
          <a:p>
            <a:pPr marL="914400" lvl="1" indent="-457200">
              <a:buClr>
                <a:srgbClr val="4195D3"/>
              </a:buClr>
              <a:buFont typeface="+mj-lt"/>
              <a:buAutoNum type="alphaLcPeriod"/>
            </a:pPr>
            <a:endParaRPr lang="en-US" sz="2000" dirty="0" smtClean="0">
              <a:latin typeface="Trebuchet MS" pitchFamily="34" charset="0"/>
            </a:endParaRPr>
          </a:p>
          <a:p>
            <a:pPr marL="457200" indent="-457200">
              <a:buClr>
                <a:srgbClr val="4195D3"/>
              </a:buClr>
              <a:buFont typeface="+mj-lt"/>
              <a:buAutoNum type="arabicPeriod"/>
            </a:pP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2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6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MEDICAL</a:t>
            </a:r>
            <a:b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</a:b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260658"/>
          </a:xfrm>
        </p:spPr>
        <p:txBody>
          <a:bodyPr>
            <a:normAutofit lnSpcReduction="10000"/>
          </a:bodyPr>
          <a:lstStyle/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Gap FMP3 Cleanliness of Medical AM Parts. </a:t>
            </a:r>
          </a:p>
          <a:p>
            <a:pPr marL="457200" lvl="1" indent="0">
              <a:buClr>
                <a:srgbClr val="4195D3"/>
              </a:buClr>
              <a:buNone/>
            </a:pPr>
            <a:r>
              <a:rPr lang="en-US" sz="2400" dirty="0">
                <a:latin typeface="Trebuchet MS" pitchFamily="34" charset="0"/>
              </a:rPr>
              <a:t>	</a:t>
            </a:r>
            <a:r>
              <a:rPr lang="en-US" sz="2400" dirty="0" smtClean="0">
                <a:latin typeface="Trebuchet MS" pitchFamily="34" charset="0"/>
              </a:rPr>
              <a:t>**Still HIGH. Change in </a:t>
            </a:r>
            <a:r>
              <a:rPr lang="en-US" sz="2400" dirty="0" err="1" smtClean="0">
                <a:latin typeface="Trebuchet MS" pitchFamily="34" charset="0"/>
              </a:rPr>
              <a:t>Recom</a:t>
            </a:r>
            <a:r>
              <a:rPr lang="en-US" sz="2400" dirty="0" smtClean="0">
                <a:latin typeface="Trebuchet MS" pitchFamily="34" charset="0"/>
              </a:rPr>
              <a:t>: …measuring “cleanliness 	of” complex… ASTM F04 has work in progress for 	powder WK60265.There may be gaps for other non-	powder based systems.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Gap FMP4 Design </a:t>
            </a:r>
            <a:r>
              <a:rPr lang="en-US" sz="2400" dirty="0" err="1" smtClean="0">
                <a:latin typeface="Trebuchet MS" pitchFamily="34" charset="0"/>
              </a:rPr>
              <a:t>Allowables</a:t>
            </a:r>
            <a:r>
              <a:rPr lang="en-US" sz="2400" dirty="0" smtClean="0">
                <a:latin typeface="Trebuchet MS" pitchFamily="34" charset="0"/>
              </a:rPr>
              <a:t>.</a:t>
            </a:r>
          </a:p>
          <a:p>
            <a:pPr marL="457200" lvl="1" indent="0">
              <a:buClr>
                <a:srgbClr val="4195D3"/>
              </a:buClr>
              <a:buNone/>
            </a:pPr>
            <a:r>
              <a:rPr lang="en-US" sz="2400" dirty="0">
                <a:latin typeface="Trebuchet MS" pitchFamily="34" charset="0"/>
              </a:rPr>
              <a:t>	</a:t>
            </a:r>
            <a:r>
              <a:rPr lang="en-US" sz="2400" dirty="0" smtClean="0">
                <a:latin typeface="Trebuchet MS" pitchFamily="34" charset="0"/>
              </a:rPr>
              <a:t>**Nice to have but LOW priority because we don’t have 	design </a:t>
            </a:r>
            <a:r>
              <a:rPr lang="en-US" sz="2400" dirty="0" err="1" smtClean="0">
                <a:latin typeface="Trebuchet MS" pitchFamily="34" charset="0"/>
              </a:rPr>
              <a:t>allowables</a:t>
            </a:r>
            <a:r>
              <a:rPr lang="en-US" sz="2400" dirty="0" smtClean="0">
                <a:latin typeface="Trebuchet MS" pitchFamily="34" charset="0"/>
              </a:rPr>
              <a:t> for any process. Will look at 	aerospace and learn from it.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Gap QC1 Harmonization of AM Q&amp;C Term. </a:t>
            </a:r>
          </a:p>
          <a:p>
            <a:pPr marL="457200" lvl="1" indent="0">
              <a:buClr>
                <a:srgbClr val="4195D3"/>
              </a:buClr>
              <a:buNone/>
            </a:pPr>
            <a:r>
              <a:rPr lang="en-US" sz="2400" dirty="0">
                <a:latin typeface="Trebuchet MS" pitchFamily="34" charset="0"/>
              </a:rPr>
              <a:t>	</a:t>
            </a:r>
            <a:r>
              <a:rPr lang="en-US" sz="2400" dirty="0" smtClean="0">
                <a:latin typeface="Trebuchet MS" pitchFamily="34" charset="0"/>
              </a:rPr>
              <a:t>**Still HIGH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Gap QC2 Qualification Standards by Part Categories. 	**LOW priority because we can’t use it. </a:t>
            </a:r>
          </a:p>
          <a:p>
            <a:pPr marL="914400" lvl="1" indent="-457200">
              <a:buClr>
                <a:srgbClr val="4195D3"/>
              </a:buClr>
              <a:buFont typeface="+mj-lt"/>
              <a:buAutoNum type="alphaLcPeriod"/>
            </a:pPr>
            <a:endParaRPr lang="en-US" sz="2000" dirty="0" smtClean="0">
              <a:latin typeface="Trebuchet MS" pitchFamily="34" charset="0"/>
            </a:endParaRPr>
          </a:p>
          <a:p>
            <a:pPr marL="457200" indent="-457200">
              <a:buClr>
                <a:srgbClr val="4195D3"/>
              </a:buClr>
              <a:buFont typeface="+mj-lt"/>
              <a:buAutoNum type="arabicPeriod"/>
            </a:pP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3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18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MEDICAL</a:t>
            </a:r>
            <a:b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</a:b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260658"/>
          </a:xfrm>
        </p:spPr>
        <p:txBody>
          <a:bodyPr>
            <a:normAutofit/>
          </a:bodyPr>
          <a:lstStyle/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rebuchet MS" pitchFamily="34" charset="0"/>
              </a:rPr>
              <a:t>Gap QC4 DoD Source Approval Process. </a:t>
            </a:r>
            <a:endParaRPr lang="en-US" sz="2400" dirty="0" smtClean="0">
              <a:latin typeface="Trebuchet MS" pitchFamily="34" charset="0"/>
            </a:endParaRPr>
          </a:p>
          <a:p>
            <a:pPr marL="457200" lvl="1" indent="0">
              <a:buClr>
                <a:srgbClr val="4195D3"/>
              </a:buClr>
              <a:buNone/>
            </a:pPr>
            <a:r>
              <a:rPr lang="en-US" sz="2400" dirty="0">
                <a:latin typeface="Trebuchet MS" pitchFamily="34" charset="0"/>
              </a:rPr>
              <a:t>	</a:t>
            </a:r>
            <a:r>
              <a:rPr lang="en-US" sz="2400" dirty="0" smtClean="0">
                <a:latin typeface="Trebuchet MS" pitchFamily="34" charset="0"/>
              </a:rPr>
              <a:t>**</a:t>
            </a:r>
            <a:r>
              <a:rPr lang="en-US" sz="2400" dirty="0">
                <a:latin typeface="Trebuchet MS" pitchFamily="34" charset="0"/>
              </a:rPr>
              <a:t>LOW priority because its already covered in </a:t>
            </a:r>
            <a:r>
              <a:rPr lang="en-US" sz="2400" dirty="0" smtClean="0">
                <a:latin typeface="Trebuchet MS" pitchFamily="34" charset="0"/>
              </a:rPr>
              <a:t>	everything else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Gap QC9 Personnel Training for Image Data Set Proc. **Still HIGH. RSNA &amp; SME having discussions re: certification for imaging &amp; 3DP, specifically patient-matched devices. Update: SME has job description for people who take medical imaging data and print from it.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Gap QC10 Verification of 3D Model.</a:t>
            </a:r>
          </a:p>
          <a:p>
            <a:pPr marL="457200" lvl="1" indent="0">
              <a:buClr>
                <a:srgbClr val="4195D3"/>
              </a:buClr>
              <a:buNone/>
            </a:pPr>
            <a:r>
              <a:rPr lang="en-US" sz="2400" dirty="0" smtClean="0">
                <a:latin typeface="Trebuchet MS" pitchFamily="34" charset="0"/>
              </a:rPr>
              <a:t>	**Still HIGH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Gap NDE1 Terminology for the ID of AM Flaws Detectable. **Still HIGH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 marL="914400" lvl="1" indent="-457200">
              <a:buClr>
                <a:srgbClr val="4195D3"/>
              </a:buClr>
              <a:buFont typeface="+mj-lt"/>
              <a:buAutoNum type="alphaLcPeriod"/>
            </a:pPr>
            <a:endParaRPr lang="en-US" sz="2000" dirty="0" smtClean="0">
              <a:latin typeface="Trebuchet MS" pitchFamily="34" charset="0"/>
            </a:endParaRPr>
          </a:p>
          <a:p>
            <a:pPr marL="457200" indent="-457200">
              <a:buClr>
                <a:srgbClr val="4195D3"/>
              </a:buClr>
              <a:buFont typeface="+mj-lt"/>
              <a:buAutoNum type="arabicPeriod"/>
            </a:pP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4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00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MEDICAL</a:t>
            </a:r>
            <a:b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</a:b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040630"/>
          </a:xfrm>
        </p:spPr>
        <p:txBody>
          <a:bodyPr>
            <a:normAutofit lnSpcReduction="10000"/>
          </a:bodyPr>
          <a:lstStyle/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Gap NDE1 Terminology for the ID of AM Flaws Detectable by NDE Methods. </a:t>
            </a:r>
          </a:p>
          <a:p>
            <a:pPr marL="457200" lvl="1" indent="0">
              <a:buClr>
                <a:srgbClr val="4195D3"/>
              </a:buClr>
              <a:buNone/>
            </a:pPr>
            <a:r>
              <a:rPr lang="en-US" sz="2400" dirty="0">
                <a:latin typeface="Trebuchet MS" pitchFamily="34" charset="0"/>
              </a:rPr>
              <a:t>	</a:t>
            </a:r>
            <a:r>
              <a:rPr lang="en-US" sz="2400" dirty="0" smtClean="0">
                <a:latin typeface="Trebuchet MS" pitchFamily="34" charset="0"/>
              </a:rPr>
              <a:t>**Still HIGH. Should include material scientists.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Gap NDE3 Standard Guide for Application of NDE to Objects Produced by AM Processes.</a:t>
            </a:r>
          </a:p>
          <a:p>
            <a:pPr marL="457200" lvl="1" indent="0">
              <a:buClr>
                <a:srgbClr val="4195D3"/>
              </a:buClr>
              <a:buNone/>
            </a:pPr>
            <a:r>
              <a:rPr lang="en-US" sz="2400" dirty="0">
                <a:latin typeface="Trebuchet MS" pitchFamily="34" charset="0"/>
              </a:rPr>
              <a:t>	</a:t>
            </a:r>
            <a:r>
              <a:rPr lang="en-US" sz="2400" dirty="0" smtClean="0">
                <a:latin typeface="Trebuchet MS" pitchFamily="34" charset="0"/>
              </a:rPr>
              <a:t>**Still HIGH.</a:t>
            </a:r>
          </a:p>
          <a:p>
            <a:pPr marL="457200" lvl="1" indent="0">
              <a:buClr>
                <a:srgbClr val="4195D3"/>
              </a:buClr>
              <a:buNone/>
            </a:pPr>
            <a:endParaRPr lang="en-US" sz="2400" dirty="0">
              <a:latin typeface="Trebuchet MS" pitchFamily="34" charset="0"/>
            </a:endParaRPr>
          </a:p>
          <a:p>
            <a:pPr marL="457200" lvl="1" indent="0">
              <a:buClr>
                <a:srgbClr val="4195D3"/>
              </a:buClr>
              <a:buNone/>
            </a:pPr>
            <a:r>
              <a:rPr lang="en-US" sz="2400" u="sng" dirty="0" smtClean="0">
                <a:latin typeface="Trebuchet MS" pitchFamily="34" charset="0"/>
              </a:rPr>
              <a:t>Our Discussion</a:t>
            </a:r>
            <a:r>
              <a:rPr lang="en-US" sz="2400" dirty="0" smtClean="0">
                <a:latin typeface="Trebuchet MS" pitchFamily="34" charset="0"/>
              </a:rPr>
              <a:t>: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Gap D23 Documentation of New Functional Surface. </a:t>
            </a:r>
          </a:p>
          <a:p>
            <a:pPr marL="457200" lvl="1" indent="0">
              <a:buClr>
                <a:srgbClr val="4195D3"/>
              </a:buClr>
              <a:buNone/>
            </a:pPr>
            <a:r>
              <a:rPr lang="en-US" sz="2400" dirty="0">
                <a:latin typeface="Trebuchet MS" pitchFamily="34" charset="0"/>
              </a:rPr>
              <a:t>	</a:t>
            </a:r>
            <a:r>
              <a:rPr lang="en-US" sz="2400" dirty="0" smtClean="0">
                <a:latin typeface="Trebuchet MS" pitchFamily="34" charset="0"/>
              </a:rPr>
              <a:t>**Should be at least MEDIUM, maybe HIGH. 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Gap D22 In Process Monitoring. </a:t>
            </a:r>
          </a:p>
          <a:p>
            <a:pPr marL="457200" lvl="1" indent="0">
              <a:buClr>
                <a:srgbClr val="4195D3"/>
              </a:buClr>
              <a:buNone/>
            </a:pPr>
            <a:r>
              <a:rPr lang="en-US" sz="2400" dirty="0">
                <a:latin typeface="Trebuchet MS" pitchFamily="34" charset="0"/>
              </a:rPr>
              <a:t>	</a:t>
            </a:r>
            <a:r>
              <a:rPr lang="en-US" sz="2400" dirty="0" smtClean="0">
                <a:latin typeface="Trebuchet MS" pitchFamily="34" charset="0"/>
              </a:rPr>
              <a:t>**HIGH priority for our needs.</a:t>
            </a:r>
          </a:p>
          <a:p>
            <a:pPr marL="914400" lvl="1" indent="-457200">
              <a:buClr>
                <a:srgbClr val="4195D3"/>
              </a:buClr>
              <a:buFont typeface="+mj-lt"/>
              <a:buAutoNum type="alphaLcPeriod"/>
            </a:pPr>
            <a:endParaRPr lang="en-US" sz="2000" dirty="0" smtClean="0">
              <a:latin typeface="Trebuchet MS" pitchFamily="34" charset="0"/>
            </a:endParaRPr>
          </a:p>
          <a:p>
            <a:pPr marL="457200" indent="-457200">
              <a:buClr>
                <a:srgbClr val="4195D3"/>
              </a:buClr>
              <a:buFont typeface="+mj-lt"/>
              <a:buAutoNum type="arabicPeriod"/>
            </a:pP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5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49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4195D3"/>
                </a:solidFill>
                <a:latin typeface="Trebuchet MS" pitchFamily="34" charset="0"/>
              </a:rPr>
              <a:t>MEDICAL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906964"/>
          </a:xfrm>
        </p:spPr>
        <p:txBody>
          <a:bodyPr>
            <a:normAutofit/>
          </a:bodyPr>
          <a:lstStyle/>
          <a:p>
            <a:pPr marL="0" indent="0">
              <a:buClr>
                <a:srgbClr val="4195D3"/>
              </a:buClr>
              <a:buNone/>
            </a:pPr>
            <a:r>
              <a:rPr lang="en-US" sz="2800" dirty="0" smtClean="0">
                <a:latin typeface="Trebuchet MS" pitchFamily="34" charset="0"/>
              </a:rPr>
              <a:t>2. What </a:t>
            </a:r>
            <a:r>
              <a:rPr lang="en-US" sz="2800" dirty="0">
                <a:latin typeface="Trebuchet MS" pitchFamily="34" charset="0"/>
              </a:rPr>
              <a:t>Issues are Not Covered in the Roadmap?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Gap D19 </a:t>
            </a:r>
            <a:r>
              <a:rPr lang="en-US" sz="2000" dirty="0">
                <a:latin typeface="Trebuchet MS" panose="020B0603020202020204" pitchFamily="34" charset="0"/>
              </a:rPr>
              <a:t>Organization Schema Requirement. A schema for organizing info in an AM digital product definition data set </a:t>
            </a:r>
          </a:p>
          <a:p>
            <a:pPr marL="742950" lvl="2" indent="-342900"/>
            <a:r>
              <a:rPr lang="en-US" sz="1800" dirty="0" smtClean="0">
                <a:latin typeface="Trebuchet MS" panose="020B0603020202020204" pitchFamily="34" charset="0"/>
              </a:rPr>
              <a:t>TDP </a:t>
            </a:r>
            <a:r>
              <a:rPr lang="en-US" sz="1800" dirty="0">
                <a:latin typeface="Trebuchet MS" panose="020B0603020202020204" pitchFamily="34" charset="0"/>
              </a:rPr>
              <a:t>for build/</a:t>
            </a:r>
            <a:r>
              <a:rPr lang="en-US" sz="1800" dirty="0" err="1">
                <a:latin typeface="Trebuchet MS" panose="020B0603020202020204" pitchFamily="34" charset="0"/>
              </a:rPr>
              <a:t>manuf</a:t>
            </a:r>
            <a:r>
              <a:rPr lang="en-US" sz="1800" dirty="0">
                <a:latin typeface="Trebuchet MS" panose="020B0603020202020204" pitchFamily="34" charset="0"/>
              </a:rPr>
              <a:t> encapsulation: potential for DICOM </a:t>
            </a:r>
            <a:endParaRPr lang="en-US" sz="1800" dirty="0" smtClean="0">
              <a:latin typeface="Trebuchet MS" panose="020B0603020202020204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>
                <a:latin typeface="Trebuchet MS" pitchFamily="34" charset="0"/>
              </a:rPr>
              <a:t>Gap </a:t>
            </a:r>
            <a:r>
              <a:rPr lang="en-US" sz="2000" dirty="0">
                <a:latin typeface="Trebuchet MS" pitchFamily="34" charset="0"/>
              </a:rPr>
              <a:t>PM5 Feedstock Sampling </a:t>
            </a:r>
            <a:r>
              <a:rPr lang="en-US" sz="2000" dirty="0" smtClean="0">
                <a:latin typeface="Trebuchet MS" pitchFamily="34" charset="0"/>
              </a:rPr>
              <a:t>**Missing </a:t>
            </a:r>
            <a:r>
              <a:rPr lang="en-US" sz="2000" dirty="0">
                <a:latin typeface="Trebuchet MS" pitchFamily="34" charset="0"/>
              </a:rPr>
              <a:t>polymers. </a:t>
            </a:r>
            <a:endParaRPr lang="en-US" sz="2000" dirty="0" smtClean="0">
              <a:latin typeface="Trebuchet MS" pitchFamily="34" charset="0"/>
            </a:endParaRPr>
          </a:p>
          <a:p>
            <a:pPr marL="742950" lvl="2" indent="-342900"/>
            <a:r>
              <a:rPr lang="en-US" sz="1800" dirty="0" smtClean="0">
                <a:latin typeface="Trebuchet MS" pitchFamily="34" charset="0"/>
              </a:rPr>
              <a:t>Common </a:t>
            </a:r>
            <a:r>
              <a:rPr lang="en-US" sz="1800" dirty="0">
                <a:latin typeface="Trebuchet MS" pitchFamily="34" charset="0"/>
              </a:rPr>
              <a:t>standard for any kind of material or separate standard for each material category? 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itchFamily="34" charset="0"/>
              </a:rPr>
              <a:t>Surface testing, particularly for function surface (outside of lattice structures). 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itchFamily="34" charset="0"/>
              </a:rPr>
              <a:t>Gap concerning designing and building combination products (pharmaceuticals and implantable device as one item).</a:t>
            </a:r>
            <a:endParaRPr lang="en-US" sz="2000" dirty="0">
              <a:latin typeface="Trebuchet MS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950431"/>
      </p:ext>
    </p:extLst>
  </p:cSld>
  <p:clrMapOvr>
    <a:masterClrMapping/>
  </p:clrMapOvr>
</p:sld>
</file>

<file path=ppt/theme/theme1.xml><?xml version="1.0" encoding="utf-8"?>
<a:theme xmlns:a="http://schemas.openxmlformats.org/drawingml/2006/main" name="AMSC 16-005, Agenda Review 31 March 2016 Mt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AMSC 16-005, Agenda Review 31 March 2016 Mtg</Template>
  <TotalTime>10849</TotalTime>
  <Words>306</Words>
  <Application>Microsoft Office PowerPoint</Application>
  <PresentationFormat>On-screen Show (4:3)</PresentationFormat>
  <Paragraphs>81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</vt:lpstr>
      <vt:lpstr>AMSC 16-005, Agenda Review 31 March 2016 Mtg</vt:lpstr>
      <vt:lpstr>MEDICAL </vt:lpstr>
      <vt:lpstr>MEDICAL </vt:lpstr>
      <vt:lpstr>MEDICAL </vt:lpstr>
      <vt:lpstr>MEDICAL </vt:lpstr>
      <vt:lpstr>MEDICAL </vt:lpstr>
      <vt:lpstr>MEDICAL</vt:lpstr>
    </vt:vector>
  </TitlesOfParts>
  <Company>American National Standards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 Makes &amp; ANSI Additive Manufacturing Standardization Collaborative (AMSC)</dc:title>
  <dc:creator>James McCabe</dc:creator>
  <cp:lastModifiedBy>James McCabe</cp:lastModifiedBy>
  <cp:revision>423</cp:revision>
  <cp:lastPrinted>2017-07-27T17:59:54Z</cp:lastPrinted>
  <dcterms:created xsi:type="dcterms:W3CDTF">2016-03-25T19:44:40Z</dcterms:created>
  <dcterms:modified xsi:type="dcterms:W3CDTF">2017-09-08T18:08:43Z</dcterms:modified>
</cp:coreProperties>
</file>