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7" r:id="rId2"/>
    <p:sldId id="282" r:id="rId3"/>
    <p:sldId id="283" r:id="rId4"/>
    <p:sldId id="285" r:id="rId5"/>
    <p:sldId id="291" r:id="rId6"/>
    <p:sldId id="290" r:id="rId7"/>
    <p:sldId id="276" r:id="rId8"/>
    <p:sldId id="277" r:id="rId9"/>
    <p:sldId id="278" r:id="rId10"/>
    <p:sldId id="289" r:id="rId11"/>
    <p:sldId id="281" r:id="rId12"/>
    <p:sldId id="279" r:id="rId13"/>
    <p:sldId id="264" r:id="rId14"/>
    <p:sldId id="265" r:id="rId15"/>
    <p:sldId id="280" r:id="rId16"/>
    <p:sldId id="287" r:id="rId17"/>
    <p:sldId id="288" r:id="rId18"/>
    <p:sldId id="267" r:id="rId19"/>
    <p:sldId id="268" r:id="rId20"/>
    <p:sldId id="269" r:id="rId21"/>
    <p:sldId id="270" r:id="rId22"/>
    <p:sldId id="271" r:id="rId23"/>
    <p:sldId id="272" r:id="rId24"/>
    <p:sldId id="292" r:id="rId25"/>
    <p:sldId id="27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NGLAIS, Raymond R." initials="LRR" lastIdx="3" clrIdx="0">
    <p:extLst>
      <p:ext uri="{19B8F6BF-5375-455C-9EA6-DF929625EA0E}">
        <p15:presenceInfo xmlns:p15="http://schemas.microsoft.com/office/powerpoint/2012/main" userId="S-1-5-21-2076772084-2121690230-1399616324-32411" providerId="AD"/>
      </p:ext>
    </p:extLst>
  </p:cmAuthor>
  <p:cmAuthor id="2" name="Mitchell, Ashley" initials="MA" lastIdx="1" clrIdx="1">
    <p:extLst>
      <p:ext uri="{19B8F6BF-5375-455C-9EA6-DF929625EA0E}">
        <p15:presenceInfo xmlns:p15="http://schemas.microsoft.com/office/powerpoint/2012/main" userId="S-1-5-21-2076772084-2121690230-1399616324-537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1" autoAdjust="0"/>
    <p:restoredTop sz="84884" autoAdjust="0"/>
  </p:normalViewPr>
  <p:slideViewPr>
    <p:cSldViewPr>
      <p:cViewPr varScale="1">
        <p:scale>
          <a:sx n="71" d="100"/>
          <a:sy n="71" d="100"/>
        </p:scale>
        <p:origin x="128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52EE9-980A-4272-8F48-311AD5A1D07A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66030-4C40-4A2E-9B59-1A66FDFC8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93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BD7EC-0F76-4126-B5B1-9CB233C544E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992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BD7EC-0F76-4126-B5B1-9CB233C544E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49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6030-4C40-4A2E-9B59-1A66FDFC8D0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71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BD7EC-0F76-4126-B5B1-9CB233C544E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615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0402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3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87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1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7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18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62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06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50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56355"/>
            <a:ext cx="2133600" cy="365125"/>
          </a:xfrm>
        </p:spPr>
        <p:txBody>
          <a:bodyPr/>
          <a:lstStyle/>
          <a:p>
            <a:fld id="{0A72868C-137E-45B9-8CE0-80B7DB1B877A}" type="datetime1">
              <a:rPr lang="en-US" smtClean="0"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90766" y="6356355"/>
            <a:ext cx="2133600" cy="365125"/>
          </a:xfrm>
        </p:spPr>
        <p:txBody>
          <a:bodyPr/>
          <a:lstStyle/>
          <a:p>
            <a:fld id="{2726C2F5-E77D-45D7-8DF9-278139FB1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02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402E-5C8F-4FD4-9290-8D74E11B1323}" type="datetime1">
              <a:rPr lang="en-US" smtClean="0"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472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C36B-3255-4B27-BEC5-0BCBE11BFFEC}" type="datetime1">
              <a:rPr lang="en-US" smtClean="0"/>
              <a:t>3/27/2017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79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2C5F-84AA-46FE-A086-CAEE4D58386B}" type="datetime1">
              <a:rPr lang="en-US" smtClean="0"/>
              <a:t>3/27/2017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55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4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42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79635" y="6535588"/>
            <a:ext cx="184731" cy="271613"/>
          </a:xfrm>
          <a:prstGeom prst="rect">
            <a:avLst/>
          </a:prstGeom>
        </p:spPr>
        <p:txBody>
          <a:bodyPr vert="horz" wrap="none" lIns="91440" tIns="45720" rIns="91440" bIns="45720" rtlCol="0" anchor="b" anchorCtr="1">
            <a:spAutoFit/>
          </a:bodyPr>
          <a:lstStyle>
            <a:lvl1pPr algn="ct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60368"/>
            <a:ext cx="8229600" cy="977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28782"/>
            <a:ext cx="8229600" cy="3997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4EE78-19CD-4180-A49B-D37ED87FFC96}" type="datetime1">
              <a:rPr lang="en-US" smtClean="0"/>
              <a:t>3/27/2017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6C2F5-E77D-45D7-8DF9-278139FB18E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 descr="AM_brand_header_43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96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defTabSz="443766" rtl="0" eaLnBrk="1" latinLnBrk="0" hangingPunct="1">
        <a:spcBef>
          <a:spcPct val="0"/>
        </a:spcBef>
        <a:buNone/>
        <a:defRPr sz="3883" kern="1200">
          <a:solidFill>
            <a:srgbClr val="101643"/>
          </a:solidFill>
          <a:latin typeface="+mj-lt"/>
          <a:ea typeface="+mj-ea"/>
          <a:cs typeface="+mj-cs"/>
        </a:defRPr>
      </a:lvl1pPr>
    </p:titleStyle>
    <p:bodyStyle>
      <a:lvl1pPr marL="332824" indent="-332824" algn="l" defTabSz="443766" rtl="0" eaLnBrk="1" latinLnBrk="0" hangingPunct="1">
        <a:spcBef>
          <a:spcPct val="20000"/>
        </a:spcBef>
        <a:buFont typeface="Arial"/>
        <a:buChar char="•"/>
        <a:defRPr sz="3106" kern="1200">
          <a:solidFill>
            <a:srgbClr val="101643"/>
          </a:solidFill>
          <a:latin typeface="+mn-lt"/>
          <a:ea typeface="+mn-ea"/>
          <a:cs typeface="+mn-cs"/>
        </a:defRPr>
      </a:lvl1pPr>
      <a:lvl2pPr marL="721119" indent="-277354" algn="l" defTabSz="443766" rtl="0" eaLnBrk="1" latinLnBrk="0" hangingPunct="1">
        <a:spcBef>
          <a:spcPct val="20000"/>
        </a:spcBef>
        <a:buFont typeface="Arial"/>
        <a:buChar char="–"/>
        <a:defRPr sz="2718" kern="1200">
          <a:solidFill>
            <a:srgbClr val="101643"/>
          </a:solidFill>
          <a:latin typeface="+mn-lt"/>
          <a:ea typeface="+mn-ea"/>
          <a:cs typeface="+mn-cs"/>
        </a:defRPr>
      </a:lvl2pPr>
      <a:lvl3pPr marL="1109413" indent="-221882" algn="l" defTabSz="443766" rtl="0" eaLnBrk="1" latinLnBrk="0" hangingPunct="1">
        <a:spcBef>
          <a:spcPct val="20000"/>
        </a:spcBef>
        <a:buFont typeface="Arial"/>
        <a:buChar char="•"/>
        <a:defRPr sz="2330" kern="1200">
          <a:solidFill>
            <a:srgbClr val="101643"/>
          </a:solidFill>
          <a:latin typeface="+mn-lt"/>
          <a:ea typeface="+mn-ea"/>
          <a:cs typeface="+mn-cs"/>
        </a:defRPr>
      </a:lvl3pPr>
      <a:lvl4pPr marL="1553179" indent="-221882" algn="l" defTabSz="443766" rtl="0" eaLnBrk="1" latinLnBrk="0" hangingPunct="1">
        <a:spcBef>
          <a:spcPct val="20000"/>
        </a:spcBef>
        <a:buFont typeface="Arial"/>
        <a:buChar char="–"/>
        <a:defRPr sz="1941" kern="1200">
          <a:solidFill>
            <a:srgbClr val="101643"/>
          </a:solidFill>
          <a:latin typeface="+mn-lt"/>
          <a:ea typeface="+mn-ea"/>
          <a:cs typeface="+mn-cs"/>
        </a:defRPr>
      </a:lvl4pPr>
      <a:lvl5pPr marL="1996945" indent="-221882" algn="l" defTabSz="443766" rtl="0" eaLnBrk="1" latinLnBrk="0" hangingPunct="1">
        <a:spcBef>
          <a:spcPct val="20000"/>
        </a:spcBef>
        <a:buFont typeface="Arial"/>
        <a:buChar char="»"/>
        <a:defRPr sz="1941" kern="1200">
          <a:solidFill>
            <a:srgbClr val="101643"/>
          </a:solidFill>
          <a:latin typeface="+mn-lt"/>
          <a:ea typeface="+mn-ea"/>
          <a:cs typeface="+mn-cs"/>
        </a:defRPr>
      </a:lvl5pPr>
      <a:lvl6pPr marL="2440710" indent="-221882" algn="l" defTabSz="443766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6pPr>
      <a:lvl7pPr marL="2884476" indent="-221882" algn="l" defTabSz="443766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7pPr>
      <a:lvl8pPr marL="3328241" indent="-221882" algn="l" defTabSz="443766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8pPr>
      <a:lvl9pPr marL="3772007" indent="-221882" algn="l" defTabSz="443766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1pPr>
      <a:lvl2pPr marL="443766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2pPr>
      <a:lvl3pPr marL="887531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3pPr>
      <a:lvl4pPr marL="1331297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775061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218827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662593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106359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550125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Additive Manufacturing </a:t>
            </a:r>
            <a:br>
              <a:rPr lang="en-US" dirty="0"/>
            </a:br>
            <a:r>
              <a:rPr lang="en-US" dirty="0"/>
              <a:t>Wargame II </a:t>
            </a:r>
            <a:br>
              <a:rPr lang="en-US" dirty="0"/>
            </a:br>
            <a:r>
              <a:rPr lang="en-US" dirty="0"/>
              <a:t>Updated Slide Review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78522" y="5714118"/>
            <a:ext cx="2124299" cy="3366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06867" fontAlgn="base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solidFill>
                  <a:srgbClr val="002072"/>
                </a:solidFill>
                <a:latin typeface="Arial" charset="0"/>
              </a:rPr>
              <a:t>As of March 27, 2017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115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74179" y="929601"/>
            <a:ext cx="8635350" cy="917364"/>
          </a:xfrm>
          <a:prstGeom prst="rect">
            <a:avLst/>
          </a:prstGeom>
        </p:spPr>
        <p:txBody>
          <a:bodyPr vert="horz" lIns="88751" tIns="44375" rIns="88751" bIns="44375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101643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43777"/>
            <a:r>
              <a:rPr lang="en-US" sz="2824" b="1" dirty="0">
                <a:solidFill>
                  <a:srgbClr val="0070C0"/>
                </a:solidFill>
                <a:latin typeface="Calibri"/>
              </a:rPr>
              <a:t>Move 2: Strategy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39588" y="1846965"/>
            <a:ext cx="7628004" cy="3818339"/>
          </a:xfrm>
          <a:prstGeom prst="rect">
            <a:avLst/>
          </a:prstGeom>
        </p:spPr>
        <p:txBody>
          <a:bodyPr vert="horz" lIns="88751" tIns="44375" rIns="88751" bIns="44375" rtlCol="0">
            <a:noAutofit/>
          </a:bodyPr>
          <a:lstStyle>
            <a:lvl1pPr marL="342891" indent="-342891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101643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457189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101643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101643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457189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101643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457189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101643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43766"/>
            <a:r>
              <a:rPr lang="en-US" sz="1765" dirty="0">
                <a:latin typeface="Arial" panose="020B0604020202020204" pitchFamily="34" charset="0"/>
                <a:cs typeface="Arial" panose="020B0604020202020204" pitchFamily="34" charset="0"/>
              </a:rPr>
              <a:t>Develop technical approach, schedule, and statement of work assuming that there are no technology related constraints.</a:t>
            </a:r>
          </a:p>
          <a:p>
            <a:pPr defTabSz="443766"/>
            <a:endParaRPr lang="en-US" sz="176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3766"/>
            <a:r>
              <a:rPr lang="en-US" sz="1765" dirty="0">
                <a:latin typeface="Arial" panose="020B0604020202020204" pitchFamily="34" charset="0"/>
                <a:cs typeface="Arial" panose="020B0604020202020204" pitchFamily="34" charset="0"/>
              </a:rPr>
              <a:t>Determine content of a Technical Data Package (or packages).</a:t>
            </a:r>
          </a:p>
          <a:p>
            <a:pPr defTabSz="443766"/>
            <a:endParaRPr lang="en-US" sz="176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3766"/>
            <a:r>
              <a:rPr lang="en-US" sz="1765" dirty="0">
                <a:latin typeface="Arial" panose="020B0604020202020204" pitchFamily="34" charset="0"/>
                <a:cs typeface="Arial" panose="020B0604020202020204" pitchFamily="34" charset="0"/>
              </a:rPr>
              <a:t>Establish assertions and restrictions.</a:t>
            </a:r>
          </a:p>
          <a:p>
            <a:pPr defTabSz="443766"/>
            <a:endParaRPr lang="en-US" sz="176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3766"/>
            <a:r>
              <a:rPr lang="en-US" sz="1765" dirty="0">
                <a:latin typeface="Arial" panose="020B0604020202020204" pitchFamily="34" charset="0"/>
                <a:cs typeface="Arial" panose="020B0604020202020204" pitchFamily="34" charset="0"/>
              </a:rPr>
              <a:t>Possible that there might be several TDP’s that vary over the term or phase of the contract</a:t>
            </a:r>
          </a:p>
          <a:p>
            <a:pPr defTabSz="443766"/>
            <a:endParaRPr lang="en-US" sz="176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3766"/>
            <a:r>
              <a:rPr lang="en-US" sz="176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 content of an Acquisition Strategy and Life Cycle Sustainment Plan. </a:t>
            </a:r>
            <a:endParaRPr lang="en-US" sz="1553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443766">
              <a:buNone/>
            </a:pPr>
            <a:endParaRPr lang="en-US" sz="155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87553"/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887553"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899916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179" y="887075"/>
            <a:ext cx="7987553" cy="977046"/>
          </a:xfrm>
        </p:spPr>
        <p:txBody>
          <a:bodyPr>
            <a:normAutofit/>
          </a:bodyPr>
          <a:lstStyle/>
          <a:p>
            <a:r>
              <a:rPr lang="en-US" sz="2824" b="1" dirty="0">
                <a:solidFill>
                  <a:srgbClr val="0070C0"/>
                </a:solidFill>
              </a:rPr>
              <a:t>Team ____________— Move 2: Technical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596" y="1696163"/>
            <a:ext cx="8154180" cy="4430005"/>
          </a:xfrm>
        </p:spPr>
        <p:txBody>
          <a:bodyPr>
            <a:normAutofit/>
          </a:bodyPr>
          <a:lstStyle/>
          <a:p>
            <a:endParaRPr lang="en-US" sz="194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6867" fontAlgn="base">
              <a:spcBef>
                <a:spcPct val="0"/>
              </a:spcBef>
              <a:spcAft>
                <a:spcPct val="0"/>
              </a:spcAft>
            </a:pPr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806867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543211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87553"/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887553"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74179" y="785540"/>
            <a:ext cx="7987553" cy="977046"/>
          </a:xfrm>
        </p:spPr>
        <p:txBody>
          <a:bodyPr/>
          <a:lstStyle/>
          <a:p>
            <a:r>
              <a:rPr lang="en-US" sz="3200" b="1" dirty="0">
                <a:solidFill>
                  <a:srgbClr val="0070C0"/>
                </a:solidFill>
              </a:rPr>
              <a:t>Team ____________— </a:t>
            </a:r>
            <a:r>
              <a:rPr lang="en-US" sz="3106" b="1" dirty="0">
                <a:solidFill>
                  <a:srgbClr val="0070C0"/>
                </a:solidFill>
              </a:rPr>
              <a:t>Move 2: Timeline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4471" y="2457858"/>
            <a:ext cx="1818296" cy="363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65" b="1" dirty="0"/>
              <a:t>Schedule</a:t>
            </a:r>
            <a:endParaRPr lang="en-US" sz="1588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34471" y="4584806"/>
            <a:ext cx="1818296" cy="363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65" b="1" dirty="0"/>
              <a:t>Tasks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1952766" y="4584806"/>
          <a:ext cx="4336532" cy="1889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6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7692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Develop,</a:t>
                      </a:r>
                      <a:r>
                        <a:rPr 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design, manufacture</a:t>
                      </a:r>
                    </a:p>
                  </a:txBody>
                  <a:tcPr marL="88751" marR="88751" marT="44375" marB="443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62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Demonstration,</a:t>
                      </a:r>
                      <a:r>
                        <a:rPr lang="en-US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evaluation, qualification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751" marR="88751" marT="44375" marB="4437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62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Production</a:t>
                      </a:r>
                    </a:p>
                  </a:txBody>
                  <a:tcPr marL="88751" marR="88751" marT="44375" marB="44375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62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Production sustainment</a:t>
                      </a:r>
                    </a:p>
                  </a:txBody>
                  <a:tcPr marL="88751" marR="88751" marT="44375" marB="4437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62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Organic</a:t>
                      </a:r>
                      <a:r>
                        <a:rPr lang="en-US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sustainment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751" marR="88751" marT="44375" marB="4437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1952766" y="2473331"/>
          <a:ext cx="5916705" cy="384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2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2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2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4586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1</a:t>
                      </a:r>
                    </a:p>
                  </a:txBody>
                  <a:tcPr marL="88751" marR="88751" marT="44375" marB="443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2</a:t>
                      </a:r>
                    </a:p>
                  </a:txBody>
                  <a:tcPr marL="88751" marR="88751" marT="44375" marB="443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3</a:t>
                      </a:r>
                    </a:p>
                  </a:txBody>
                  <a:tcPr marL="88751" marR="88751" marT="44375" marB="443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112012" y="3716327"/>
            <a:ext cx="1659563" cy="570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53" dirty="0"/>
              <a:t>Demonstration &amp; Evaluation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70354" y="3716327"/>
            <a:ext cx="1659563" cy="570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53" dirty="0"/>
              <a:t>Start organic sustainment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>
            <a:off x="3102708" y="3459434"/>
            <a:ext cx="1329472" cy="8784"/>
          </a:xfrm>
          <a:prstGeom prst="straightConnector1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 cap="flat" cmpd="sng" algn="ctr">
            <a:solidFill>
              <a:srgbClr val="6699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289298" y="3465351"/>
            <a:ext cx="1376244" cy="12394"/>
          </a:xfrm>
          <a:prstGeom prst="straightConnector1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 cap="flat" cmpd="sng" algn="ctr">
            <a:solidFill>
              <a:srgbClr val="6699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4313525" y="3293749"/>
            <a:ext cx="2063632" cy="331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53" dirty="0"/>
              <a:t>ACME sustainment</a:t>
            </a:r>
          </a:p>
        </p:txBody>
      </p:sp>
      <p:sp>
        <p:nvSpPr>
          <p:cNvPr id="19" name="Isosceles Triangle 18"/>
          <p:cNvSpPr/>
          <p:nvPr/>
        </p:nvSpPr>
        <p:spPr bwMode="auto">
          <a:xfrm>
            <a:off x="2754623" y="3319005"/>
            <a:ext cx="324698" cy="317482"/>
          </a:xfrm>
          <a:prstGeom prst="triangl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8751" tIns="44375" rIns="88751" bIns="44375" numCol="1" rtlCol="0" anchor="t" anchorCtr="0" compatLnSpc="1">
            <a:prstTxWarp prst="textNoShape">
              <a:avLst/>
            </a:prstTxWarp>
          </a:bodyPr>
          <a:lstStyle/>
          <a:p>
            <a:pPr defTabSz="887553" eaLnBrk="0" hangingPunct="0"/>
            <a:endParaRPr lang="en-US" sz="1941" b="1">
              <a:solidFill>
                <a:srgbClr val="FAF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-112" charset="0"/>
            </a:endParaRPr>
          </a:p>
        </p:txBody>
      </p:sp>
      <p:sp>
        <p:nvSpPr>
          <p:cNvPr id="20" name="Isosceles Triangle 19"/>
          <p:cNvSpPr/>
          <p:nvPr/>
        </p:nvSpPr>
        <p:spPr bwMode="auto">
          <a:xfrm>
            <a:off x="7707011" y="3328303"/>
            <a:ext cx="324698" cy="308183"/>
          </a:xfrm>
          <a:prstGeom prst="triangl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8751" tIns="44375" rIns="88751" bIns="44375" numCol="1" rtlCol="0" anchor="t" anchorCtr="0" compatLnSpc="1">
            <a:prstTxWarp prst="textNoShape">
              <a:avLst/>
            </a:prstTxWarp>
          </a:bodyPr>
          <a:lstStyle/>
          <a:p>
            <a:pPr defTabSz="887553" eaLnBrk="0" hangingPunct="0"/>
            <a:endParaRPr lang="en-US" sz="1941" b="1">
              <a:solidFill>
                <a:srgbClr val="FAF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-112" charset="0"/>
            </a:endParaRPr>
          </a:p>
        </p:txBody>
      </p:sp>
      <p:sp>
        <p:nvSpPr>
          <p:cNvPr id="21" name="Isosceles Triangle 20"/>
          <p:cNvSpPr/>
          <p:nvPr/>
        </p:nvSpPr>
        <p:spPr bwMode="auto">
          <a:xfrm rot="10800000">
            <a:off x="1819276" y="2060942"/>
            <a:ext cx="324698" cy="317482"/>
          </a:xfrm>
          <a:prstGeom prst="triangl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8751" tIns="44375" rIns="88751" bIns="44375" numCol="1" rtlCol="0" anchor="t" anchorCtr="0" compatLnSpc="1">
            <a:prstTxWarp prst="textNoShape">
              <a:avLst/>
            </a:prstTxWarp>
          </a:bodyPr>
          <a:lstStyle/>
          <a:p>
            <a:pPr defTabSz="887553" eaLnBrk="0" hangingPunct="0"/>
            <a:endParaRPr lang="en-US" sz="1941" b="1">
              <a:solidFill>
                <a:srgbClr val="FAF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-112" charset="0"/>
            </a:endParaRPr>
          </a:p>
        </p:txBody>
      </p:sp>
      <p:sp>
        <p:nvSpPr>
          <p:cNvPr id="22" name="Isosceles Triangle 21"/>
          <p:cNvSpPr/>
          <p:nvPr/>
        </p:nvSpPr>
        <p:spPr bwMode="auto">
          <a:xfrm rot="10800000">
            <a:off x="3767444" y="2085142"/>
            <a:ext cx="324698" cy="317482"/>
          </a:xfrm>
          <a:prstGeom prst="triangl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8751" tIns="44375" rIns="88751" bIns="44375" numCol="1" rtlCol="0" anchor="t" anchorCtr="0" compatLnSpc="1">
            <a:prstTxWarp prst="textNoShape">
              <a:avLst/>
            </a:prstTxWarp>
          </a:bodyPr>
          <a:lstStyle/>
          <a:p>
            <a:pPr defTabSz="887553" eaLnBrk="0" hangingPunct="0"/>
            <a:endParaRPr lang="en-US" sz="1941" b="1">
              <a:solidFill>
                <a:srgbClr val="FAF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-112" charset="0"/>
            </a:endParaRPr>
          </a:p>
        </p:txBody>
      </p:sp>
      <p:sp>
        <p:nvSpPr>
          <p:cNvPr id="23" name="Isosceles Triangle 22"/>
          <p:cNvSpPr/>
          <p:nvPr/>
        </p:nvSpPr>
        <p:spPr bwMode="auto">
          <a:xfrm rot="10800000">
            <a:off x="7707010" y="2122187"/>
            <a:ext cx="324698" cy="317482"/>
          </a:xfrm>
          <a:prstGeom prst="triangl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8751" tIns="44375" rIns="88751" bIns="44375" numCol="1" rtlCol="0" anchor="t" anchorCtr="0" compatLnSpc="1">
            <a:prstTxWarp prst="textNoShape">
              <a:avLst/>
            </a:prstTxWarp>
          </a:bodyPr>
          <a:lstStyle/>
          <a:p>
            <a:pPr defTabSz="887553" eaLnBrk="0" hangingPunct="0"/>
            <a:endParaRPr lang="en-US" sz="1941" b="1">
              <a:solidFill>
                <a:srgbClr val="FAF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-11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05401" y="1753270"/>
            <a:ext cx="952446" cy="331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53" dirty="0"/>
              <a:t>Award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13653" y="1529928"/>
            <a:ext cx="1432278" cy="570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53" dirty="0"/>
              <a:t>UAV 1 Delivered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53219" y="1557662"/>
            <a:ext cx="1432278" cy="570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53" dirty="0"/>
              <a:t>UAV 1000 Delivered</a:t>
            </a:r>
          </a:p>
        </p:txBody>
      </p:sp>
      <p:sp>
        <p:nvSpPr>
          <p:cNvPr id="29" name="Rectangle 28"/>
          <p:cNvSpPr/>
          <p:nvPr/>
        </p:nvSpPr>
        <p:spPr>
          <a:xfrm rot="10800000">
            <a:off x="6886320" y="2847070"/>
            <a:ext cx="973471" cy="388232"/>
          </a:xfrm>
          <a:prstGeom prst="rect">
            <a:avLst/>
          </a:prstGeom>
          <a:gradFill flip="none" rotWithShape="1">
            <a:gsLst>
              <a:gs pos="50000">
                <a:schemeClr val="accent6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27" name="Rectangle 26"/>
          <p:cNvSpPr/>
          <p:nvPr/>
        </p:nvSpPr>
        <p:spPr>
          <a:xfrm rot="10800000">
            <a:off x="5903560" y="2848776"/>
            <a:ext cx="973471" cy="3882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28" name="Rectangle 27"/>
          <p:cNvSpPr/>
          <p:nvPr/>
        </p:nvSpPr>
        <p:spPr>
          <a:xfrm rot="10800000">
            <a:off x="4911120" y="2848776"/>
            <a:ext cx="973471" cy="3882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30" name="Rectangle 29"/>
          <p:cNvSpPr/>
          <p:nvPr/>
        </p:nvSpPr>
        <p:spPr>
          <a:xfrm rot="10800000">
            <a:off x="3928361" y="2851523"/>
            <a:ext cx="973471" cy="3882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31" name="Rectangle 30"/>
          <p:cNvSpPr/>
          <p:nvPr/>
        </p:nvSpPr>
        <p:spPr>
          <a:xfrm rot="10800000">
            <a:off x="2950246" y="2848776"/>
            <a:ext cx="973471" cy="3882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32" name="Rectangle 31"/>
          <p:cNvSpPr/>
          <p:nvPr/>
        </p:nvSpPr>
        <p:spPr>
          <a:xfrm rot="10800000">
            <a:off x="1962646" y="2847070"/>
            <a:ext cx="973471" cy="3882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33" name="TextBox 1"/>
          <p:cNvSpPr txBox="1"/>
          <p:nvPr/>
        </p:nvSpPr>
        <p:spPr>
          <a:xfrm>
            <a:off x="6553200" y="5052541"/>
            <a:ext cx="2346960" cy="954107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400" dirty="0"/>
              <a:t>*Timeline pictured above is an example and may differ based on the Team's Sustainment Plan</a:t>
            </a:r>
          </a:p>
        </p:txBody>
      </p:sp>
    </p:spTree>
    <p:extLst>
      <p:ext uri="{BB962C8B-B14F-4D97-AF65-F5344CB8AC3E}">
        <p14:creationId xmlns:p14="http://schemas.microsoft.com/office/powerpoint/2010/main" val="2768903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45441"/>
            <a:ext cx="9143999" cy="977046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Team ____________— Move 2: Statement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596" y="1696163"/>
            <a:ext cx="8154180" cy="4430005"/>
          </a:xfrm>
        </p:spPr>
        <p:txBody>
          <a:bodyPr>
            <a:normAutofit/>
          </a:bodyPr>
          <a:lstStyle/>
          <a:p>
            <a:endParaRPr lang="en-US" sz="194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6867" fontAlgn="base">
              <a:spcBef>
                <a:spcPct val="0"/>
              </a:spcBef>
              <a:spcAft>
                <a:spcPct val="0"/>
              </a:spcAft>
            </a:pPr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806867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789544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179" y="773222"/>
            <a:ext cx="8534400" cy="977046"/>
          </a:xfrm>
        </p:spPr>
        <p:txBody>
          <a:bodyPr>
            <a:normAutofit/>
          </a:bodyPr>
          <a:lstStyle/>
          <a:p>
            <a:r>
              <a:rPr lang="en-US" sz="2824" b="1" dirty="0">
                <a:solidFill>
                  <a:srgbClr val="0070C0"/>
                </a:solidFill>
              </a:rPr>
              <a:t>Team ____________– Move 2: Technical Data Package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6867" fontAlgn="base">
              <a:spcBef>
                <a:spcPct val="0"/>
              </a:spcBef>
              <a:spcAft>
                <a:spcPct val="0"/>
              </a:spcAft>
              <a:defRPr/>
            </a:pPr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806867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18568"/>
              </p:ext>
            </p:extLst>
          </p:nvPr>
        </p:nvGraphicFramePr>
        <p:xfrm>
          <a:off x="416034" y="1640427"/>
          <a:ext cx="8270766" cy="4607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3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4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5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3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8276">
                <a:tc>
                  <a:txBody>
                    <a:bodyPr/>
                    <a:lstStyle/>
                    <a:p>
                      <a:r>
                        <a:rPr lang="en-US" sz="1500" dirty="0"/>
                        <a:t>Requirement No.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Technical Data Description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Type of media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Source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Restrictions</a:t>
                      </a:r>
                    </a:p>
                  </a:txBody>
                  <a:tcPr marL="80682" marR="80682" marT="40341" marB="4034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97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CAD Models/Drawings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97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Associated Lists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97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Specifications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97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Standards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3902182240"/>
                  </a:ext>
                </a:extLst>
              </a:tr>
              <a:tr h="39297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Performance Requirements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3937939708"/>
                  </a:ext>
                </a:extLst>
              </a:tr>
              <a:tr h="39297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Quality Assurance (QA) Provisions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022131279"/>
                  </a:ext>
                </a:extLst>
              </a:tr>
              <a:tr h="39297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Software Documentation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714818478"/>
                  </a:ext>
                </a:extLst>
              </a:tr>
              <a:tr h="39297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Packaging Details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97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3549106886"/>
                  </a:ext>
                </a:extLst>
              </a:tr>
              <a:tr h="39297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559260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3194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176" y="858662"/>
            <a:ext cx="8503024" cy="977046"/>
          </a:xfrm>
        </p:spPr>
        <p:txBody>
          <a:bodyPr>
            <a:normAutofit/>
          </a:bodyPr>
          <a:lstStyle/>
          <a:p>
            <a:r>
              <a:rPr lang="en-US" sz="2824" b="1" dirty="0">
                <a:solidFill>
                  <a:srgbClr val="0070C0"/>
                </a:solidFill>
              </a:rPr>
              <a:t>Team ____________— Move 2: TDP Discussion Points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65" y="1835708"/>
            <a:ext cx="7987553" cy="4759197"/>
          </a:xfrm>
        </p:spPr>
        <p:txBody>
          <a:bodyPr>
            <a:normAutofit/>
          </a:bodyPr>
          <a:lstStyle/>
          <a:p>
            <a:pPr marL="302575" indent="-302575">
              <a:spcBef>
                <a:spcPts val="0"/>
              </a:spcBef>
              <a:buFont typeface="+mj-lt"/>
              <a:buAutoNum type="arabicParenR"/>
            </a:pPr>
            <a:r>
              <a:rPr lang="en-US" sz="194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Where will the technical data be stored?</a:t>
            </a:r>
          </a:p>
          <a:p>
            <a:pPr marL="302575" indent="-302575">
              <a:spcBef>
                <a:spcPts val="0"/>
              </a:spcBef>
              <a:buFont typeface="+mj-lt"/>
              <a:buAutoNum type="arabicParenR"/>
            </a:pPr>
            <a:endParaRPr lang="en-US" sz="194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02575" indent="-302575">
              <a:spcBef>
                <a:spcPts val="0"/>
              </a:spcBef>
              <a:buFont typeface="+mj-lt"/>
              <a:buAutoNum type="arabicParenR"/>
            </a:pPr>
            <a:r>
              <a:rPr lang="en-US" sz="194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will the TDP be transported and secured?</a:t>
            </a:r>
          </a:p>
          <a:p>
            <a:pPr marL="302575" indent="-302575">
              <a:spcBef>
                <a:spcPts val="0"/>
              </a:spcBef>
              <a:buFont typeface="+mj-lt"/>
              <a:buAutoNum type="arabicParenR"/>
            </a:pPr>
            <a:endParaRPr lang="en-US" sz="194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02575" indent="-302575">
              <a:spcBef>
                <a:spcPts val="0"/>
              </a:spcBef>
              <a:buFont typeface="+mj-lt"/>
              <a:buAutoNum type="arabicParenR"/>
            </a:pPr>
            <a:r>
              <a:rPr lang="en-US" sz="194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will updates and configuration management be handled? </a:t>
            </a:r>
          </a:p>
          <a:p>
            <a:pPr marL="302575" indent="-302575">
              <a:spcBef>
                <a:spcPts val="0"/>
              </a:spcBef>
              <a:buFont typeface="+mj-lt"/>
              <a:buAutoNum type="arabicParenR"/>
            </a:pPr>
            <a:endParaRPr lang="en-US" sz="194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02575" indent="-302575">
              <a:spcBef>
                <a:spcPts val="0"/>
              </a:spcBef>
              <a:buFont typeface="+mj-lt"/>
              <a:buAutoNum type="arabicParenR"/>
            </a:pPr>
            <a:r>
              <a:rPr lang="en-US" sz="194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guidelines will be imposed on use? </a:t>
            </a:r>
          </a:p>
          <a:p>
            <a:pPr marL="302575" indent="-302575">
              <a:spcBef>
                <a:spcPts val="0"/>
              </a:spcBef>
              <a:buFont typeface="+mj-lt"/>
              <a:buAutoNum type="arabicParenR"/>
            </a:pPr>
            <a:endParaRPr lang="en-US" sz="194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02575" indent="-302575">
              <a:spcBef>
                <a:spcPts val="0"/>
              </a:spcBef>
              <a:buFont typeface="+mj-lt"/>
              <a:buAutoNum type="arabicParenR"/>
            </a:pPr>
            <a:r>
              <a:rPr lang="en-US" sz="194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 the TDP be available to the Government?   </a:t>
            </a:r>
          </a:p>
          <a:p>
            <a:pPr marL="302575" indent="-302575">
              <a:spcBef>
                <a:spcPts val="0"/>
              </a:spcBef>
              <a:buFont typeface="+mj-lt"/>
              <a:buAutoNum type="arabicParenR"/>
            </a:pPr>
            <a:endParaRPr lang="en-US" sz="194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02575" indent="-302575">
              <a:spcBef>
                <a:spcPts val="0"/>
              </a:spcBef>
              <a:buFont typeface="+mj-lt"/>
              <a:buAutoNum type="arabicParenR"/>
            </a:pPr>
            <a:r>
              <a:rPr lang="en-US" sz="194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so, under what conditions:</a:t>
            </a:r>
          </a:p>
          <a:p>
            <a:pPr marL="655579" lvl="1" indent="-252146">
              <a:spcBef>
                <a:spcPts val="0"/>
              </a:spcBef>
              <a:buFont typeface="+mj-lt"/>
              <a:buAutoNum type="alphaLcParenR"/>
            </a:pPr>
            <a:r>
              <a:rPr lang="en-US" sz="1588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Government already purchased access </a:t>
            </a:r>
          </a:p>
          <a:p>
            <a:pPr marL="655579" lvl="1" indent="-252146">
              <a:spcBef>
                <a:spcPts val="0"/>
              </a:spcBef>
              <a:buFont typeface="+mj-lt"/>
              <a:buAutoNum type="alphaLcParenR"/>
            </a:pPr>
            <a:r>
              <a:rPr lang="en-US" sz="1588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Government will need to purchase access </a:t>
            </a:r>
          </a:p>
          <a:p>
            <a:pPr marL="655579" lvl="1" indent="-252146">
              <a:spcBef>
                <a:spcPts val="0"/>
              </a:spcBef>
              <a:buFont typeface="+mj-lt"/>
              <a:buAutoNum type="alphaLcParenR"/>
            </a:pPr>
            <a:r>
              <a:rPr lang="en-US" sz="1588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Government can “lease” temporary access </a:t>
            </a:r>
          </a:p>
          <a:p>
            <a:pPr marL="655579" lvl="1" indent="-252146">
              <a:spcBef>
                <a:spcPts val="0"/>
              </a:spcBef>
              <a:buFont typeface="+mj-lt"/>
              <a:buAutoNum type="alphaLcParenR"/>
            </a:pPr>
            <a:r>
              <a:rPr lang="en-US" sz="1588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Government will not have access.   </a:t>
            </a:r>
            <a:endParaRPr lang="en-US" sz="158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16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179" y="781232"/>
            <a:ext cx="7987553" cy="977046"/>
          </a:xfrm>
        </p:spPr>
        <p:txBody>
          <a:bodyPr>
            <a:normAutofit/>
          </a:bodyPr>
          <a:lstStyle/>
          <a:p>
            <a:r>
              <a:rPr lang="en-US" sz="2824" dirty="0">
                <a:solidFill>
                  <a:srgbClr val="FF0000"/>
                </a:solidFill>
              </a:rPr>
              <a:t>Acquisition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596" y="1696163"/>
            <a:ext cx="8154180" cy="4430005"/>
          </a:xfrm>
        </p:spPr>
        <p:txBody>
          <a:bodyPr>
            <a:normAutofit fontScale="47500" lnSpcReduction="20000"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Business Model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is the value proposition for the Government?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are the contracting strategies or contract types?  What are issues that need to be address &amp; how are you addressing them? (e.g., ‘Liability’ may be an issue, but don’t just say “We will address ‘Liability.’” What is your solution?)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are the metrics against which the success or failure of the model will be evaluated?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Risk Management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Technical risks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Programmatic risks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Address what your mitigation measures are, or contingencies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Intellectual Property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will the Government manage I.P.?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Who will own it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are the appropriate level of data rights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Show a matrix or table of points in the acquisition cycle and what data rights and data packages the Government needs to have</a:t>
            </a:r>
          </a:p>
          <a:p>
            <a:pPr marL="914400" marR="0" lvl="2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388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Required Test Activities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Incentive Opportunities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Competition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94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6867" fontAlgn="base">
              <a:spcBef>
                <a:spcPct val="0"/>
              </a:spcBef>
              <a:spcAft>
                <a:spcPct val="0"/>
              </a:spcAft>
            </a:pPr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806867"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410200" y="2057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68668" y="2861628"/>
            <a:ext cx="2418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(Move 1: Compliance Matrix)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67604" y="2492942"/>
            <a:ext cx="24636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(Move 4: Contract Administration)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87630" y="3031732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(Move 4)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59455" y="5181600"/>
            <a:ext cx="1380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(Move 1, Move 2)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67000" y="3976300"/>
            <a:ext cx="268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(Move 1, Move 2: Strategy and TDP)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81600" y="1877133"/>
            <a:ext cx="31117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(Move 3: Business Model Canvas; Move 4)</a:t>
            </a:r>
          </a:p>
        </p:txBody>
      </p:sp>
    </p:spTree>
    <p:extLst>
      <p:ext uri="{BB962C8B-B14F-4D97-AF65-F5344CB8AC3E}">
        <p14:creationId xmlns:p14="http://schemas.microsoft.com/office/powerpoint/2010/main" val="248150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179" y="816311"/>
            <a:ext cx="7987553" cy="977046"/>
          </a:xfrm>
        </p:spPr>
        <p:txBody>
          <a:bodyPr>
            <a:normAutofit/>
          </a:bodyPr>
          <a:lstStyle/>
          <a:p>
            <a:r>
              <a:rPr lang="en-US" sz="2824" dirty="0">
                <a:solidFill>
                  <a:srgbClr val="FF0000"/>
                </a:solidFill>
              </a:rPr>
              <a:t>Life Cycle Sustainment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596" y="1696163"/>
            <a:ext cx="8154180" cy="4430005"/>
          </a:xfrm>
        </p:spPr>
        <p:txBody>
          <a:bodyPr>
            <a:normAutofit/>
          </a:bodyPr>
          <a:lstStyle/>
          <a:p>
            <a:r>
              <a:rPr lang="en-US" sz="176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TBD</a:t>
            </a:r>
          </a:p>
          <a:p>
            <a:endParaRPr lang="en-US" sz="194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17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473400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9727" y="875256"/>
            <a:ext cx="8759802" cy="948311"/>
          </a:xfrm>
          <a:prstGeom prst="rect">
            <a:avLst/>
          </a:prstGeom>
        </p:spPr>
        <p:txBody>
          <a:bodyPr vert="horz" lIns="88751" tIns="44375" rIns="88751" bIns="44375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101643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43777"/>
            <a:r>
              <a:rPr lang="en-US" sz="2824" b="1" dirty="0">
                <a:solidFill>
                  <a:srgbClr val="0070C0"/>
                </a:solidFill>
                <a:latin typeface="Calibri"/>
              </a:rPr>
              <a:t>Move 3: Complete Revenue Model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0039" y="1846965"/>
            <a:ext cx="7987553" cy="2403367"/>
          </a:xfrm>
          <a:prstGeom prst="rect">
            <a:avLst/>
          </a:prstGeom>
        </p:spPr>
        <p:txBody>
          <a:bodyPr vert="horz" lIns="88751" tIns="44375" rIns="88751" bIns="44375" rtlCol="0">
            <a:noAutofit/>
          </a:bodyPr>
          <a:lstStyle>
            <a:lvl1pPr marL="342891" indent="-342891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101643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457189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101643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101643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457189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101643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457189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101643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2567" indent="-302567" defTabSz="443766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Populate with data and values from prior moves as required:</a:t>
            </a:r>
          </a:p>
          <a:p>
            <a:pPr marL="655563" lvl="1" indent="-252141" defTabSz="443766"/>
            <a:r>
              <a:rPr lang="en-US" sz="1588" dirty="0">
                <a:latin typeface="Arial" panose="020B0604020202020204" pitchFamily="34" charset="0"/>
                <a:cs typeface="Arial" panose="020B0604020202020204" pitchFamily="34" charset="0"/>
              </a:rPr>
              <a:t>	Value proposition</a:t>
            </a:r>
          </a:p>
          <a:p>
            <a:pPr marL="655563" lvl="1" indent="-252141" defTabSz="443766"/>
            <a:r>
              <a:rPr lang="en-US" sz="1588" dirty="0">
                <a:latin typeface="Arial" panose="020B0604020202020204" pitchFamily="34" charset="0"/>
                <a:cs typeface="Arial" panose="020B0604020202020204" pitchFamily="34" charset="0"/>
              </a:rPr>
              <a:t>	Schedule</a:t>
            </a:r>
          </a:p>
          <a:p>
            <a:pPr marL="655563" lvl="1" indent="-252141" defTabSz="443766"/>
            <a:r>
              <a:rPr lang="en-US" sz="1588" dirty="0">
                <a:latin typeface="Arial" panose="020B0604020202020204" pitchFamily="34" charset="0"/>
                <a:cs typeface="Arial" panose="020B0604020202020204" pitchFamily="34" charset="0"/>
              </a:rPr>
              <a:t>	Resources</a:t>
            </a:r>
          </a:p>
          <a:p>
            <a:pPr marL="302567" indent="-302567" defTabSz="443766">
              <a:buFont typeface="Arial" panose="020B0604020202020204" pitchFamily="34" charset="0"/>
              <a:buChar char="•"/>
            </a:pPr>
            <a:endParaRPr lang="en-US" sz="211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2567" indent="-302567" defTabSz="443766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Establish cost and revenue approaches/structures (menu selections).</a:t>
            </a:r>
          </a:p>
          <a:p>
            <a:pPr marL="302567" indent="-302567" defTabSz="443766"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2567" indent="-302567" defTabSz="443766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Identify partners, customer relationships, segments and channels.</a:t>
            </a:r>
          </a:p>
          <a:p>
            <a:pPr marL="302567" indent="-302567" defTabSz="443766"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2567" indent="-302567" defTabSz="443766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may add or subtract questions from the canvas, as needed for time purposes. </a:t>
            </a:r>
          </a:p>
          <a:p>
            <a:pPr marL="302567" indent="-302567" defTabSz="443766">
              <a:buFont typeface="Arial" panose="020B0604020202020204" pitchFamily="34" charset="0"/>
              <a:buChar char="•"/>
            </a:pPr>
            <a:endParaRPr lang="en-US" sz="211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2567" indent="-302567" defTabSz="443766">
              <a:buFont typeface="Arial" panose="020B0604020202020204" pitchFamily="34" charset="0"/>
              <a:buChar char="•"/>
            </a:pPr>
            <a:endParaRPr lang="en-US" sz="211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443766">
              <a:buNone/>
            </a:pPr>
            <a:endParaRPr lang="en-US" sz="155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443766">
              <a:buNone/>
            </a:pPr>
            <a:endParaRPr lang="en-US" sz="155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443766">
              <a:buNone/>
            </a:pPr>
            <a:endParaRPr lang="en-US" sz="155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443766">
              <a:buNone/>
            </a:pPr>
            <a:endParaRPr lang="en-US" sz="116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87553"/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887553"/>
              <a:t>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05718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671" y="794761"/>
            <a:ext cx="7987553" cy="977046"/>
          </a:xfrm>
        </p:spPr>
        <p:txBody>
          <a:bodyPr>
            <a:normAutofit/>
          </a:bodyPr>
          <a:lstStyle/>
          <a:p>
            <a:r>
              <a:rPr lang="en-US" sz="2824" b="1" dirty="0">
                <a:solidFill>
                  <a:srgbClr val="0070C0"/>
                </a:solidFill>
              </a:rPr>
              <a:t>Move 3: Business Model Guide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7264" y="1689662"/>
            <a:ext cx="7444781" cy="48492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6867" fontAlgn="base">
              <a:spcBef>
                <a:spcPct val="0"/>
              </a:spcBef>
              <a:spcAft>
                <a:spcPct val="0"/>
              </a:spcAft>
            </a:pPr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806867"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866171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180" y="903212"/>
            <a:ext cx="7885371" cy="977046"/>
          </a:xfrm>
        </p:spPr>
        <p:txBody>
          <a:bodyPr>
            <a:normAutofit/>
          </a:bodyPr>
          <a:lstStyle/>
          <a:p>
            <a:r>
              <a:rPr lang="en-US" sz="2824" b="1" dirty="0">
                <a:solidFill>
                  <a:srgbClr val="0070C0"/>
                </a:solidFill>
              </a:rPr>
              <a:t>Wargame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28" y="1807887"/>
            <a:ext cx="7987553" cy="4611622"/>
          </a:xfrm>
        </p:spPr>
        <p:txBody>
          <a:bodyPr>
            <a:normAutofit lnSpcReduction="10000"/>
          </a:bodyPr>
          <a:lstStyle/>
          <a:p>
            <a:pPr>
              <a:spcAft>
                <a:spcPts val="529"/>
              </a:spcAft>
            </a:pPr>
            <a:r>
              <a:rPr lang="en-US" sz="1765" dirty="0">
                <a:latin typeface="Arial" panose="020B0604020202020204" pitchFamily="34" charset="0"/>
                <a:cs typeface="Arial" panose="020B0604020202020204" pitchFamily="34" charset="0"/>
              </a:rPr>
              <a:t>This Business Model Wargame II is a follow-up to the initial Business Model Wargame held at the Lockheed Martin Center for Innovation in 2016.</a:t>
            </a:r>
          </a:p>
          <a:p>
            <a:pPr>
              <a:spcAft>
                <a:spcPts val="529"/>
              </a:spcAft>
            </a:pPr>
            <a:endParaRPr lang="en-US" sz="176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529"/>
              </a:spcAft>
            </a:pPr>
            <a:r>
              <a:rPr lang="en-US" sz="1765" dirty="0">
                <a:latin typeface="Arial" panose="020B0604020202020204" pitchFamily="34" charset="0"/>
                <a:cs typeface="Arial" panose="020B0604020202020204" pitchFamily="34" charset="0"/>
              </a:rPr>
              <a:t>The purpose of the Wargame is to address the business model aspects of additive manufacturing (AM) for production and sustainment, </a:t>
            </a:r>
            <a:r>
              <a:rPr lang="en-US" sz="176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lay the ground work for future life cycle considerations involving AM capabilities.</a:t>
            </a:r>
          </a:p>
          <a:p>
            <a:pPr>
              <a:spcAft>
                <a:spcPts val="529"/>
              </a:spcAft>
            </a:pPr>
            <a:endParaRPr lang="en-US" sz="176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529"/>
              </a:spcAft>
            </a:pPr>
            <a:r>
              <a:rPr lang="en-US" sz="176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Wargame will create a simulation which will address the AM ecosystem to include partnering, intellectual property, data rights, contracting issues, business risks, legal concerns and liability, and will document those business models on a business canvas.</a:t>
            </a:r>
          </a:p>
          <a:p>
            <a:pPr>
              <a:spcAft>
                <a:spcPts val="529"/>
              </a:spcAft>
            </a:pPr>
            <a:endParaRPr lang="en-US" sz="176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529"/>
              </a:spcAft>
            </a:pPr>
            <a:r>
              <a:rPr lang="en-US" sz="176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scope includes the commercial aspects of the transaction, communication, and Government – industry - academia relationships. </a:t>
            </a:r>
          </a:p>
          <a:p>
            <a:pPr>
              <a:spcAft>
                <a:spcPts val="529"/>
              </a:spcAft>
            </a:pPr>
            <a:endParaRPr lang="en-US" sz="176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529"/>
              </a:spcAft>
            </a:pPr>
            <a:endParaRPr lang="en-US" sz="1941" dirty="0"/>
          </a:p>
          <a:p>
            <a:pPr>
              <a:spcAft>
                <a:spcPts val="529"/>
              </a:spcAft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6867" fontAlgn="base">
              <a:spcBef>
                <a:spcPct val="0"/>
              </a:spcBef>
              <a:spcAft>
                <a:spcPct val="0"/>
              </a:spcAft>
              <a:defRPr/>
            </a:pPr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806867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862404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30" y="825082"/>
            <a:ext cx="8447870" cy="977046"/>
          </a:xfrm>
        </p:spPr>
        <p:txBody>
          <a:bodyPr>
            <a:normAutofit/>
          </a:bodyPr>
          <a:lstStyle/>
          <a:p>
            <a:r>
              <a:rPr lang="en-US" sz="2824" b="1" dirty="0">
                <a:solidFill>
                  <a:srgbClr val="0070C0"/>
                </a:solidFill>
              </a:rPr>
              <a:t>Team ____________– Move 3: Business Model Canvas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99" b="10886"/>
          <a:stretch/>
        </p:blipFill>
        <p:spPr>
          <a:xfrm>
            <a:off x="790475" y="1718796"/>
            <a:ext cx="7394691" cy="4820122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6867" fontAlgn="base">
              <a:spcBef>
                <a:spcPct val="0"/>
              </a:spcBef>
              <a:spcAft>
                <a:spcPct val="0"/>
              </a:spcAft>
            </a:pPr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806867"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8244712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39" y="921549"/>
            <a:ext cx="7987553" cy="977046"/>
          </a:xfrm>
        </p:spPr>
        <p:txBody>
          <a:bodyPr>
            <a:normAutofit/>
          </a:bodyPr>
          <a:lstStyle/>
          <a:p>
            <a:r>
              <a:rPr lang="en-US" sz="2824" b="1" dirty="0">
                <a:solidFill>
                  <a:srgbClr val="0070C0"/>
                </a:solidFill>
              </a:rPr>
              <a:t>Move 4: Assess to Value Proposition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724" y="1898595"/>
            <a:ext cx="7987553" cy="3997385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Have the prior moves met government and industry needs?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Negotiate any open items on the compliance matrix.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We should expect that there may be an impasse that can’t be overcome because of the value proposition.</a:t>
            </a:r>
            <a:endParaRPr lang="en-US" dirty="0"/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Risk Management.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6867" fontAlgn="base">
              <a:spcBef>
                <a:spcPct val="0"/>
              </a:spcBef>
              <a:spcAft>
                <a:spcPct val="0"/>
              </a:spcAft>
            </a:pPr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806867"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9380406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345" y="849178"/>
            <a:ext cx="8646255" cy="977046"/>
          </a:xfrm>
        </p:spPr>
        <p:txBody>
          <a:bodyPr>
            <a:normAutofit/>
          </a:bodyPr>
          <a:lstStyle/>
          <a:p>
            <a:r>
              <a:rPr lang="en-US" sz="2824" b="1" dirty="0">
                <a:solidFill>
                  <a:srgbClr val="0070C0"/>
                </a:solidFill>
              </a:rPr>
              <a:t>Team ____________— Move 4: Contract Administration </a:t>
            </a: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616812" y="1892130"/>
          <a:ext cx="7831445" cy="3667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289">
                  <a:extLst>
                    <a:ext uri="{9D8B030D-6E8A-4147-A177-3AD203B41FA5}">
                      <a16:colId xmlns:a16="http://schemas.microsoft.com/office/drawing/2014/main" val="4286364108"/>
                    </a:ext>
                  </a:extLst>
                </a:gridCol>
                <a:gridCol w="1566289">
                  <a:extLst>
                    <a:ext uri="{9D8B030D-6E8A-4147-A177-3AD203B41FA5}">
                      <a16:colId xmlns:a16="http://schemas.microsoft.com/office/drawing/2014/main" val="787508191"/>
                    </a:ext>
                  </a:extLst>
                </a:gridCol>
                <a:gridCol w="1566289">
                  <a:extLst>
                    <a:ext uri="{9D8B030D-6E8A-4147-A177-3AD203B41FA5}">
                      <a16:colId xmlns:a16="http://schemas.microsoft.com/office/drawing/2014/main" val="850809532"/>
                    </a:ext>
                  </a:extLst>
                </a:gridCol>
                <a:gridCol w="1566289">
                  <a:extLst>
                    <a:ext uri="{9D8B030D-6E8A-4147-A177-3AD203B41FA5}">
                      <a16:colId xmlns:a16="http://schemas.microsoft.com/office/drawing/2014/main" val="2401253540"/>
                    </a:ext>
                  </a:extLst>
                </a:gridCol>
                <a:gridCol w="1566289">
                  <a:extLst>
                    <a:ext uri="{9D8B030D-6E8A-4147-A177-3AD203B41FA5}">
                      <a16:colId xmlns:a16="http://schemas.microsoft.com/office/drawing/2014/main" val="742547044"/>
                    </a:ext>
                  </a:extLst>
                </a:gridCol>
              </a:tblGrid>
              <a:tr h="774761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Technical</a:t>
                      </a:r>
                      <a:r>
                        <a:rPr lang="en-US" sz="1500" baseline="0" dirty="0"/>
                        <a:t> Approach</a:t>
                      </a:r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Terms and Conditions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Assertions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Warranty 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Liability</a:t>
                      </a:r>
                    </a:p>
                  </a:txBody>
                  <a:tcPr marL="80682" marR="80682" marT="40341" marB="40341"/>
                </a:tc>
                <a:extLst>
                  <a:ext uri="{0D108BD9-81ED-4DB2-BD59-A6C34878D82A}">
                    <a16:rowId xmlns:a16="http://schemas.microsoft.com/office/drawing/2014/main" val="1872029072"/>
                  </a:ext>
                </a:extLst>
              </a:tr>
              <a:tr h="712426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extLst>
                  <a:ext uri="{0D108BD9-81ED-4DB2-BD59-A6C34878D82A}">
                    <a16:rowId xmlns:a16="http://schemas.microsoft.com/office/drawing/2014/main" val="2810560611"/>
                  </a:ext>
                </a:extLst>
              </a:tr>
              <a:tr h="762748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extLst>
                  <a:ext uri="{0D108BD9-81ED-4DB2-BD59-A6C34878D82A}">
                    <a16:rowId xmlns:a16="http://schemas.microsoft.com/office/drawing/2014/main" val="1775180677"/>
                  </a:ext>
                </a:extLst>
              </a:tr>
              <a:tr h="765086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extLst>
                  <a:ext uri="{0D108BD9-81ED-4DB2-BD59-A6C34878D82A}">
                    <a16:rowId xmlns:a16="http://schemas.microsoft.com/office/drawing/2014/main" val="3656950931"/>
                  </a:ext>
                </a:extLst>
              </a:tr>
              <a:tr h="652916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extLst>
                  <a:ext uri="{0D108BD9-81ED-4DB2-BD59-A6C34878D82A}">
                    <a16:rowId xmlns:a16="http://schemas.microsoft.com/office/drawing/2014/main" val="2385907802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6867" fontAlgn="base">
              <a:spcBef>
                <a:spcPct val="0"/>
              </a:spcBef>
              <a:spcAft>
                <a:spcPct val="0"/>
              </a:spcAft>
            </a:pPr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806867"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1002713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513" y="921549"/>
            <a:ext cx="7987553" cy="977046"/>
          </a:xfrm>
        </p:spPr>
        <p:txBody>
          <a:bodyPr>
            <a:normAutofit/>
          </a:bodyPr>
          <a:lstStyle/>
          <a:p>
            <a:r>
              <a:rPr lang="en-US" sz="2824" b="1" dirty="0">
                <a:solidFill>
                  <a:srgbClr val="0070C0"/>
                </a:solidFill>
              </a:rPr>
              <a:t>Move 5: Outbrief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898595"/>
            <a:ext cx="4419600" cy="4457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18" b="1" u="sng" dirty="0">
                <a:latin typeface="Arial" panose="020B0604020202020204" pitchFamily="34" charset="0"/>
                <a:cs typeface="Arial" panose="020B0604020202020204" pitchFamily="34" charset="0"/>
              </a:rPr>
              <a:t>Briefing Outline</a:t>
            </a:r>
          </a:p>
          <a:p>
            <a:pPr marL="0" indent="0">
              <a:buNone/>
            </a:pPr>
            <a:endParaRPr lang="en-US" sz="1059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2670" indent="-457200">
              <a:buFont typeface="+mj-lt"/>
              <a:buAutoNum type="arabi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Business Case / Model</a:t>
            </a:r>
          </a:p>
          <a:p>
            <a:pPr marL="512670" indent="-457200">
              <a:buFont typeface="+mj-lt"/>
              <a:buAutoNum type="arabi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Team Composition</a:t>
            </a:r>
          </a:p>
          <a:p>
            <a:pPr marL="512670" indent="-457200">
              <a:buFont typeface="+mj-lt"/>
              <a:buAutoNum type="arabi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Team Assumptions</a:t>
            </a:r>
          </a:p>
          <a:p>
            <a:pPr marL="512670" indent="-457200">
              <a:buFont typeface="+mj-lt"/>
              <a:buAutoNum type="arabi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Deliverables and Results </a:t>
            </a:r>
          </a:p>
          <a:p>
            <a:pPr marL="1230431" lvl="2" indent="-342900">
              <a:buFont typeface="+mj-lt"/>
              <a:buAutoNum type="alphaLcParenR"/>
            </a:pPr>
            <a:r>
              <a:rPr lang="en-US" sz="1412" dirty="0">
                <a:latin typeface="Arial" panose="020B0604020202020204" pitchFamily="34" charset="0"/>
                <a:cs typeface="Arial" panose="020B0604020202020204" pitchFamily="34" charset="0"/>
              </a:rPr>
              <a:t>Move 1: Compliance Matrix</a:t>
            </a:r>
          </a:p>
          <a:p>
            <a:pPr marL="1230431" lvl="2" indent="-342900">
              <a:buFont typeface="+mj-lt"/>
              <a:buAutoNum type="alphaLcParenR"/>
            </a:pPr>
            <a:r>
              <a:rPr lang="en-US" sz="1412" dirty="0">
                <a:latin typeface="Arial" panose="020B0604020202020204" pitchFamily="34" charset="0"/>
                <a:cs typeface="Arial" panose="020B0604020202020204" pitchFamily="34" charset="0"/>
              </a:rPr>
              <a:t>Move 2: Technical Data Package</a:t>
            </a:r>
          </a:p>
          <a:p>
            <a:pPr marL="1230431" lvl="2" indent="-342900">
              <a:buFont typeface="+mj-lt"/>
              <a:buAutoNum type="alphaLcParenR"/>
            </a:pPr>
            <a:r>
              <a:rPr lang="en-US" sz="1412" dirty="0">
                <a:latin typeface="Arial" panose="020B0604020202020204" pitchFamily="34" charset="0"/>
                <a:cs typeface="Arial" panose="020B0604020202020204" pitchFamily="34" charset="0"/>
              </a:rPr>
              <a:t>Move 3: Business Model Canvas</a:t>
            </a:r>
          </a:p>
          <a:p>
            <a:pPr marL="1230431" lvl="2" indent="-342900">
              <a:buFont typeface="+mj-lt"/>
              <a:buAutoNum type="alphaLcParenR"/>
            </a:pPr>
            <a:r>
              <a:rPr lang="en-US" sz="1412" dirty="0">
                <a:latin typeface="Arial" panose="020B0604020202020204" pitchFamily="34" charset="0"/>
                <a:cs typeface="Arial" panose="020B0604020202020204" pitchFamily="34" charset="0"/>
              </a:rPr>
              <a:t>Move 4: Contract Administration </a:t>
            </a:r>
          </a:p>
          <a:p>
            <a:pPr marL="512670" indent="-457200">
              <a:buFont typeface="+mj-lt"/>
              <a:buAutoNum type="arabi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Challenges</a:t>
            </a:r>
          </a:p>
          <a:p>
            <a:pPr marL="512670" indent="-457200">
              <a:buFont typeface="+mj-lt"/>
              <a:buAutoNum type="arabi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Final Thoughts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6867" fontAlgn="base">
              <a:spcBef>
                <a:spcPct val="0"/>
              </a:spcBef>
              <a:spcAft>
                <a:spcPct val="0"/>
              </a:spcAft>
            </a:pPr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806867"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7675948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644" y="671544"/>
            <a:ext cx="7752625" cy="948310"/>
          </a:xfrm>
        </p:spPr>
        <p:txBody>
          <a:bodyPr>
            <a:normAutofit/>
          </a:bodyPr>
          <a:lstStyle/>
          <a:p>
            <a:r>
              <a:rPr lang="en-US" sz="2741" b="1" dirty="0">
                <a:solidFill>
                  <a:srgbClr val="0070C0"/>
                </a:solidFill>
              </a:rPr>
              <a:t>Cost Comparisons</a:t>
            </a:r>
            <a:endParaRPr lang="en-US" sz="274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45" y="322403"/>
            <a:ext cx="3001858" cy="416019"/>
          </a:xfrm>
          <a:prstGeom prst="rect">
            <a:avLst/>
          </a:prstGeom>
          <a:ln>
            <a:solidFill>
              <a:schemeClr val="bg1"/>
            </a:solidFill>
          </a:ln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893905"/>
              </p:ext>
            </p:extLst>
          </p:nvPr>
        </p:nvGraphicFramePr>
        <p:xfrm>
          <a:off x="248479" y="1354442"/>
          <a:ext cx="8568113" cy="5303677"/>
        </p:xfrm>
        <a:graphic>
          <a:graphicData uri="http://schemas.openxmlformats.org/drawingml/2006/table">
            <a:tbl>
              <a:tblPr/>
              <a:tblGrid>
                <a:gridCol w="789283">
                  <a:extLst>
                    <a:ext uri="{9D8B030D-6E8A-4147-A177-3AD203B41FA5}">
                      <a16:colId xmlns:a16="http://schemas.microsoft.com/office/drawing/2014/main" val="2546613392"/>
                    </a:ext>
                  </a:extLst>
                </a:gridCol>
                <a:gridCol w="371547">
                  <a:extLst>
                    <a:ext uri="{9D8B030D-6E8A-4147-A177-3AD203B41FA5}">
                      <a16:colId xmlns:a16="http://schemas.microsoft.com/office/drawing/2014/main" val="3668350560"/>
                    </a:ext>
                  </a:extLst>
                </a:gridCol>
                <a:gridCol w="406469">
                  <a:extLst>
                    <a:ext uri="{9D8B030D-6E8A-4147-A177-3AD203B41FA5}">
                      <a16:colId xmlns:a16="http://schemas.microsoft.com/office/drawing/2014/main" val="2839277234"/>
                    </a:ext>
                  </a:extLst>
                </a:gridCol>
                <a:gridCol w="549926">
                  <a:extLst>
                    <a:ext uri="{9D8B030D-6E8A-4147-A177-3AD203B41FA5}">
                      <a16:colId xmlns:a16="http://schemas.microsoft.com/office/drawing/2014/main" val="1351963391"/>
                    </a:ext>
                  </a:extLst>
                </a:gridCol>
                <a:gridCol w="502109">
                  <a:extLst>
                    <a:ext uri="{9D8B030D-6E8A-4147-A177-3AD203B41FA5}">
                      <a16:colId xmlns:a16="http://schemas.microsoft.com/office/drawing/2014/main" val="419531624"/>
                    </a:ext>
                  </a:extLst>
                </a:gridCol>
                <a:gridCol w="430378">
                  <a:extLst>
                    <a:ext uri="{9D8B030D-6E8A-4147-A177-3AD203B41FA5}">
                      <a16:colId xmlns:a16="http://schemas.microsoft.com/office/drawing/2014/main" val="3020292565"/>
                    </a:ext>
                  </a:extLst>
                </a:gridCol>
                <a:gridCol w="765116">
                  <a:extLst>
                    <a:ext uri="{9D8B030D-6E8A-4147-A177-3AD203B41FA5}">
                      <a16:colId xmlns:a16="http://schemas.microsoft.com/office/drawing/2014/main" val="2267901125"/>
                    </a:ext>
                  </a:extLst>
                </a:gridCol>
                <a:gridCol w="725267">
                  <a:extLst>
                    <a:ext uri="{9D8B030D-6E8A-4147-A177-3AD203B41FA5}">
                      <a16:colId xmlns:a16="http://schemas.microsoft.com/office/drawing/2014/main" val="2607864041"/>
                    </a:ext>
                  </a:extLst>
                </a:gridCol>
                <a:gridCol w="733237">
                  <a:extLst>
                    <a:ext uri="{9D8B030D-6E8A-4147-A177-3AD203B41FA5}">
                      <a16:colId xmlns:a16="http://schemas.microsoft.com/office/drawing/2014/main" val="2388779749"/>
                    </a:ext>
                  </a:extLst>
                </a:gridCol>
                <a:gridCol w="584906">
                  <a:extLst>
                    <a:ext uri="{9D8B030D-6E8A-4147-A177-3AD203B41FA5}">
                      <a16:colId xmlns:a16="http://schemas.microsoft.com/office/drawing/2014/main" val="4046942274"/>
                    </a:ext>
                  </a:extLst>
                </a:gridCol>
                <a:gridCol w="656471">
                  <a:extLst>
                    <a:ext uri="{9D8B030D-6E8A-4147-A177-3AD203B41FA5}">
                      <a16:colId xmlns:a16="http://schemas.microsoft.com/office/drawing/2014/main" val="3792311284"/>
                    </a:ext>
                  </a:extLst>
                </a:gridCol>
                <a:gridCol w="571303">
                  <a:extLst>
                    <a:ext uri="{9D8B030D-6E8A-4147-A177-3AD203B41FA5}">
                      <a16:colId xmlns:a16="http://schemas.microsoft.com/office/drawing/2014/main" val="2042430114"/>
                    </a:ext>
                  </a:extLst>
                </a:gridCol>
                <a:gridCol w="727896">
                  <a:extLst>
                    <a:ext uri="{9D8B030D-6E8A-4147-A177-3AD203B41FA5}">
                      <a16:colId xmlns:a16="http://schemas.microsoft.com/office/drawing/2014/main" val="3044268405"/>
                    </a:ext>
                  </a:extLst>
                </a:gridCol>
                <a:gridCol w="754205">
                  <a:extLst>
                    <a:ext uri="{9D8B030D-6E8A-4147-A177-3AD203B41FA5}">
                      <a16:colId xmlns:a16="http://schemas.microsoft.com/office/drawing/2014/main" val="1281739120"/>
                    </a:ext>
                  </a:extLst>
                </a:gridCol>
              </a:tblGrid>
              <a:tr h="550558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ACME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 MFG / Repair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ACME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MTBF – </a:t>
                      </a:r>
                    </a:p>
                    <a:p>
                      <a:pPr marL="0" marR="0" lvl="0" indent="0" algn="ctr" defTabSz="5029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Flights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ACME 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Engineering 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 (Hours)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ACME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Engineering 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per hour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0290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Engineering Cost per unit  (@3000 units)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Mfg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Mfg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Utilization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Post-Processing (hours)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Technician cost per hour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BOM Cost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0866553"/>
                  </a:ext>
                </a:extLst>
              </a:tr>
              <a:tr h="1610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Electronics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401871"/>
                  </a:ext>
                </a:extLst>
              </a:tr>
              <a:tr h="2611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$382.80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382.80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2586787"/>
                  </a:ext>
                </a:extLst>
              </a:tr>
              <a:tr h="2894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GPS Antenna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$198.00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198.00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4041364"/>
                  </a:ext>
                </a:extLst>
              </a:tr>
              <a:tr h="2611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Link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$1,247.40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1,247.40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4983008"/>
                  </a:ext>
                </a:extLst>
              </a:tr>
              <a:tr h="2958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Control Unit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$1,973.40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1,973.40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1932526"/>
                  </a:ext>
                </a:extLst>
              </a:tr>
              <a:tr h="2958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GFE ISR package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5360046"/>
                  </a:ext>
                </a:extLst>
              </a:tr>
              <a:tr h="2427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Propulsion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030846"/>
                  </a:ext>
                </a:extLst>
              </a:tr>
              <a:tr h="2611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Propeller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$235.00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$11.75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972.22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6181338"/>
                  </a:ext>
                </a:extLst>
              </a:tr>
              <a:tr h="2611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Motor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$2,376.00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9,504.00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3506931"/>
                  </a:ext>
                </a:extLst>
              </a:tr>
              <a:tr h="2611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Drive train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$235.00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$7.83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240.00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5612729"/>
                  </a:ext>
                </a:extLst>
              </a:tr>
              <a:tr h="2611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Battery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$792.00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1,584.00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363733"/>
                  </a:ext>
                </a:extLst>
              </a:tr>
              <a:tr h="212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Structural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281743"/>
                  </a:ext>
                </a:extLst>
              </a:tr>
              <a:tr h="2104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Strong Box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$235.00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$23.50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1,625.00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716960"/>
                  </a:ext>
                </a:extLst>
              </a:tr>
              <a:tr h="2438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Boom Arms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$235.00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$9.79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1,417.82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2928228"/>
                  </a:ext>
                </a:extLst>
              </a:tr>
              <a:tr h="2611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Shroud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$235.00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$11.75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1,455.72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1544953"/>
                  </a:ext>
                </a:extLst>
              </a:tr>
              <a:tr h="2958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ACME Internal Cost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$64.62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20,600.36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7354548"/>
                  </a:ext>
                </a:extLst>
              </a:tr>
              <a:tr h="2958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ACME Profit (50%)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10,300.18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3894723"/>
                  </a:ext>
                </a:extLst>
              </a:tr>
              <a:tr h="2611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30,900.54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195815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2726C2F5-E77D-45D7-8DF9-278139FB18E6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1598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34472" y="3222454"/>
            <a:ext cx="8629491" cy="948311"/>
          </a:xfrm>
          <a:prstGeom prst="rect">
            <a:avLst/>
          </a:prstGeom>
        </p:spPr>
        <p:txBody>
          <a:bodyPr vert="horz" lIns="88751" tIns="44375" rIns="88751" bIns="44375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10164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443777"/>
            <a:r>
              <a:rPr lang="en-US" sz="2471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pPr algn="ctr" defTabSz="443777"/>
            <a:r>
              <a:rPr lang="en-US" sz="2471" b="1" dirty="0">
                <a:latin typeface="Arial" panose="020B0604020202020204" pitchFamily="34" charset="0"/>
                <a:cs typeface="Arial" panose="020B0604020202020204" pitchFamily="34" charset="0"/>
              </a:rPr>
              <a:t>Comments?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87553"/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887553"/>
              <a:t>25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744373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180" y="847028"/>
            <a:ext cx="2338618" cy="977046"/>
          </a:xfrm>
        </p:spPr>
        <p:txBody>
          <a:bodyPr>
            <a:normAutofit/>
          </a:bodyPr>
          <a:lstStyle/>
          <a:p>
            <a:r>
              <a:rPr lang="en-US" sz="2824" b="1" dirty="0">
                <a:solidFill>
                  <a:srgbClr val="0070C0"/>
                </a:solidFill>
              </a:rPr>
              <a:t>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165" y="1781518"/>
            <a:ext cx="8284611" cy="4939962"/>
          </a:xfrm>
        </p:spPr>
        <p:txBody>
          <a:bodyPr>
            <a:normAutofit fontScale="92500" lnSpcReduction="10000"/>
          </a:bodyPr>
          <a:lstStyle/>
          <a:p>
            <a:r>
              <a:rPr lang="en-US" sz="1765" dirty="0">
                <a:latin typeface="Arial" panose="020B0604020202020204" pitchFamily="34" charset="0"/>
                <a:cs typeface="Arial" panose="020B0604020202020204" pitchFamily="34" charset="0"/>
              </a:rPr>
              <a:t>This is the prequel to the original Additive Manufacturing Business Model Wargame (AM BM WG) scenario that formed the basis of the 2016 AM BM WG.</a:t>
            </a:r>
          </a:p>
          <a:p>
            <a:endParaRPr lang="en-US" sz="176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765" dirty="0">
                <a:latin typeface="Arial" panose="020B0604020202020204" pitchFamily="34" charset="0"/>
                <a:cs typeface="Arial" panose="020B0604020202020204" pitchFamily="34" charset="0"/>
              </a:rPr>
              <a:t>The DoD issued a request for proposal (RFP) to develop and acquire a reconnaissance light-weight (RLW) drone capable of being deployed by a 2-person team in austere environments.  The timeline defined by DoD is aggressive. DoD requires the awardee to produce a prototype within 6 months and the first production unit within a year after contract award(ACA).  </a:t>
            </a:r>
          </a:p>
          <a:p>
            <a:endParaRPr lang="en-US" sz="176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765" dirty="0">
                <a:latin typeface="Arial" panose="020B0604020202020204" pitchFamily="34" charset="0"/>
                <a:cs typeface="Arial" panose="020B0604020202020204" pitchFamily="34" charset="0"/>
              </a:rPr>
              <a:t>Most of the performance capabilities required by DoD can be performed by commercially available systems, but some of the reconnaissance features will have to be developed jointly by the Government/Industry team and some of the capabilities will be provided by the Government team which cannot share the base technology with the drone manufacturer. </a:t>
            </a:r>
          </a:p>
          <a:p>
            <a:endParaRPr lang="en-US" sz="176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76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ACME Inc., an original equipment manufacturer(OEM), has been awarded a contract to design, develop, and manufacture 1,000 units.</a:t>
            </a:r>
          </a:p>
          <a:p>
            <a:endParaRPr lang="en-US" sz="1765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76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Commercial </a:t>
            </a:r>
            <a:r>
              <a:rPr lang="en-US" sz="1765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Logistics Support(CLS) </a:t>
            </a:r>
            <a:r>
              <a:rPr lang="en-US" sz="176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ACME may be negotiated.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6867" fontAlgn="base">
              <a:spcBef>
                <a:spcPct val="0"/>
              </a:spcBef>
              <a:spcAft>
                <a:spcPct val="0"/>
              </a:spcAft>
              <a:defRPr/>
            </a:pPr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806867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899554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179" y="719716"/>
            <a:ext cx="7857865" cy="977046"/>
          </a:xfrm>
        </p:spPr>
        <p:txBody>
          <a:bodyPr>
            <a:normAutofit/>
          </a:bodyPr>
          <a:lstStyle/>
          <a:p>
            <a:r>
              <a:rPr lang="en-US" sz="2824" b="1" dirty="0">
                <a:solidFill>
                  <a:srgbClr val="0070C0"/>
                </a:solidFill>
              </a:rPr>
              <a:t>Team Compositions</a:t>
            </a:r>
          </a:p>
        </p:txBody>
      </p:sp>
      <p:graphicFrame>
        <p:nvGraphicFramePr>
          <p:cNvPr id="6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901090"/>
              </p:ext>
            </p:extLst>
          </p:nvPr>
        </p:nvGraphicFramePr>
        <p:xfrm>
          <a:off x="374179" y="1603222"/>
          <a:ext cx="8442414" cy="4753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161">
                  <a:extLst>
                    <a:ext uri="{9D8B030D-6E8A-4147-A177-3AD203B41FA5}">
                      <a16:colId xmlns:a16="http://schemas.microsoft.com/office/drawing/2014/main" val="4269070831"/>
                    </a:ext>
                  </a:extLst>
                </a:gridCol>
                <a:gridCol w="1793930">
                  <a:extLst>
                    <a:ext uri="{9D8B030D-6E8A-4147-A177-3AD203B41FA5}">
                      <a16:colId xmlns:a16="http://schemas.microsoft.com/office/drawing/2014/main" val="1820325412"/>
                    </a:ext>
                  </a:extLst>
                </a:gridCol>
                <a:gridCol w="1685572">
                  <a:extLst>
                    <a:ext uri="{9D8B030D-6E8A-4147-A177-3AD203B41FA5}">
                      <a16:colId xmlns:a16="http://schemas.microsoft.com/office/drawing/2014/main" val="2896056791"/>
                    </a:ext>
                  </a:extLst>
                </a:gridCol>
                <a:gridCol w="1825308">
                  <a:extLst>
                    <a:ext uri="{9D8B030D-6E8A-4147-A177-3AD203B41FA5}">
                      <a16:colId xmlns:a16="http://schemas.microsoft.com/office/drawing/2014/main" val="177378390"/>
                    </a:ext>
                  </a:extLst>
                </a:gridCol>
                <a:gridCol w="1886443">
                  <a:extLst>
                    <a:ext uri="{9D8B030D-6E8A-4147-A177-3AD203B41FA5}">
                      <a16:colId xmlns:a16="http://schemas.microsoft.com/office/drawing/2014/main" val="1418346759"/>
                    </a:ext>
                  </a:extLst>
                </a:gridCol>
              </a:tblGrid>
              <a:tr h="484876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Roles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 1–Buy-Out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</a:t>
                      </a:r>
                      <a:r>
                        <a:rPr lang="en-US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2–Loaner 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 3</a:t>
                      </a:r>
                      <a:r>
                        <a:rPr lang="en-US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CLS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 4</a:t>
                      </a:r>
                      <a:r>
                        <a:rPr lang="en-US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Netflix 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/>
                </a:tc>
                <a:extLst>
                  <a:ext uri="{0D108BD9-81ED-4DB2-BD59-A6C34878D82A}">
                    <a16:rowId xmlns:a16="http://schemas.microsoft.com/office/drawing/2014/main" val="3476020191"/>
                  </a:ext>
                </a:extLst>
              </a:tr>
              <a:tr h="526848">
                <a:tc>
                  <a:txBody>
                    <a:bodyPr/>
                    <a:lstStyle/>
                    <a:p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Government</a:t>
                      </a:r>
                    </a:p>
                    <a:p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Co-Lead</a:t>
                      </a:r>
                    </a:p>
                  </a:txBody>
                  <a:tcPr marL="80682" marR="80682" marT="40341" marB="40341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Mr.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 Naguy,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Air Force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Lt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Col Howie Marotto, USMC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 Cooper, Army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CAPT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Armen Kurdian, Navy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118295739"/>
                  </a:ext>
                </a:extLst>
              </a:tr>
              <a:tr h="51098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Industry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Co-Lead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Hannah DuMey, Boeing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Teresa Clement,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Raytheon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Bill Harris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Lockheed Martin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Jim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Regenor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Moog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38889780"/>
                  </a:ext>
                </a:extLst>
              </a:tr>
              <a:tr h="64545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Facilitator</a:t>
                      </a:r>
                    </a:p>
                  </a:txBody>
                  <a:tcPr marL="80682" marR="80682" marT="40341" marB="40341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 Morris, America Makes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Dr.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Mike Yukis, PSU ARL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Rich Lonardo,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Youngstown Business Incubator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Dana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Ellis, NCMS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531597431"/>
                  </a:ext>
                </a:extLst>
              </a:tr>
              <a:tr h="64545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Coordinator</a:t>
                      </a:r>
                    </a:p>
                  </a:txBody>
                  <a:tcPr marL="80682" marR="80682" marT="40341" marB="40341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Ashley Mitchell, LMI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Jim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Pluta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OPNAV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Navy N415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Stefanie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Gaffney, Youngstown Business Incubator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Debbie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Lilu, NCMS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960566557"/>
                  </a:ext>
                </a:extLst>
              </a:tr>
              <a:tr h="484876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3565662412"/>
                  </a:ext>
                </a:extLst>
              </a:tr>
              <a:tr h="484876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449080438"/>
                  </a:ext>
                </a:extLst>
              </a:tr>
              <a:tr h="484876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075271105"/>
                  </a:ext>
                </a:extLst>
              </a:tr>
              <a:tr h="484876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3500854139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6867" fontAlgn="base">
              <a:spcBef>
                <a:spcPct val="0"/>
              </a:spcBef>
              <a:spcAft>
                <a:spcPct val="0"/>
              </a:spcAft>
              <a:defRPr/>
            </a:pPr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806867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273811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Additive Manufacturing </a:t>
            </a:r>
            <a:br>
              <a:rPr lang="en-US" dirty="0"/>
            </a:br>
            <a:r>
              <a:rPr lang="en-US" dirty="0"/>
              <a:t>Wargame II </a:t>
            </a:r>
            <a:br>
              <a:rPr lang="en-US" dirty="0"/>
            </a:br>
            <a:r>
              <a:rPr lang="en-US" dirty="0"/>
              <a:t>Moves &amp; Deliverables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78522" y="5714118"/>
            <a:ext cx="2124299" cy="3366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06867" fontAlgn="base">
              <a:spcBef>
                <a:spcPct val="0"/>
              </a:spcBef>
              <a:spcAft>
                <a:spcPct val="0"/>
              </a:spcAft>
            </a:pPr>
            <a:r>
              <a:rPr lang="en-US" sz="1588" dirty="0">
                <a:solidFill>
                  <a:srgbClr val="002072"/>
                </a:solidFill>
                <a:latin typeface="Arial" charset="0"/>
              </a:rPr>
              <a:t>As of </a:t>
            </a:r>
            <a:r>
              <a:rPr lang="en-US" sz="1588">
                <a:solidFill>
                  <a:srgbClr val="002072"/>
                </a:solidFill>
                <a:latin typeface="Arial" charset="0"/>
              </a:rPr>
              <a:t>March 27, </a:t>
            </a:r>
            <a:r>
              <a:rPr lang="en-US" sz="1588" dirty="0">
                <a:solidFill>
                  <a:srgbClr val="002072"/>
                </a:solidFill>
                <a:latin typeface="Arial" charset="0"/>
              </a:rPr>
              <a:t>2017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23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654" y="845843"/>
            <a:ext cx="7987553" cy="977046"/>
          </a:xfrm>
        </p:spPr>
        <p:txBody>
          <a:bodyPr>
            <a:normAutofit/>
          </a:bodyPr>
          <a:lstStyle/>
          <a:p>
            <a:r>
              <a:rPr lang="en-US" sz="2824" b="1" dirty="0">
                <a:solidFill>
                  <a:srgbClr val="0070C0"/>
                </a:solidFill>
              </a:rPr>
              <a:t>Move Schedule – Day 1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6867" fontAlgn="base">
              <a:spcBef>
                <a:spcPct val="0"/>
              </a:spcBef>
              <a:spcAft>
                <a:spcPct val="0"/>
              </a:spcAft>
              <a:defRPr/>
            </a:pPr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806867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397864"/>
              </p:ext>
            </p:extLst>
          </p:nvPr>
        </p:nvGraphicFramePr>
        <p:xfrm>
          <a:off x="372654" y="1641973"/>
          <a:ext cx="8390347" cy="4628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0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1517107722"/>
                    </a:ext>
                  </a:extLst>
                </a:gridCol>
                <a:gridCol w="2667001">
                  <a:extLst>
                    <a:ext uri="{9D8B030D-6E8A-4147-A177-3AD203B41FA5}">
                      <a16:colId xmlns:a16="http://schemas.microsoft.com/office/drawing/2014/main" val="2940869020"/>
                    </a:ext>
                  </a:extLst>
                </a:gridCol>
              </a:tblGrid>
              <a:tr h="34457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Move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Description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Deliverable</a:t>
                      </a:r>
                    </a:p>
                  </a:txBody>
                  <a:tcPr marL="80682" marR="80682" marT="40341" marB="4034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64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8:00 AM to 8:30 AM</a:t>
                      </a:r>
                    </a:p>
                  </a:txBody>
                  <a:tcPr marL="80682" marR="80682" marT="40341" marB="40341"/>
                </a:tc>
                <a:tc gridSpan="3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Introductions,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Explanation of Game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64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8:30 AM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9:00 AM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/>
                </a:tc>
                <a:tc gridSpan="3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 Teams to Business Model Approaches</a:t>
                      </a:r>
                    </a:p>
                  </a:txBody>
                  <a:tcPr marL="80682" marR="80682" marT="40341" marB="40341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64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9:00 AM to Noon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Move 1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Deconstruct RFP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Compliance Matrix</a:t>
                      </a:r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64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Noon to 1:00 PM</a:t>
                      </a:r>
                    </a:p>
                  </a:txBody>
                  <a:tcPr marL="80682" marR="80682" marT="40341" marB="40341"/>
                </a:tc>
                <a:tc gridSpan="3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</a:p>
                  </a:txBody>
                  <a:tcPr marL="80682" marR="80682" marT="40341" marB="40341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949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1:00 PM to 3:00 PM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Move 2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Strategy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Technical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Approach,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Schedule,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Statement of Work,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Technical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Data Package, </a:t>
                      </a:r>
                      <a:r>
                        <a:rPr lang="en-US" sz="14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Acquisition Strategy, Life Cycle Sustainment Plan</a:t>
                      </a:r>
                      <a:endParaRPr lang="en-US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64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3:00 PM to 3:30 PM</a:t>
                      </a:r>
                    </a:p>
                  </a:txBody>
                  <a:tcPr marL="80682" marR="80682" marT="40341" marB="40341"/>
                </a:tc>
                <a:tc gridSpan="3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Break</a:t>
                      </a:r>
                    </a:p>
                  </a:txBody>
                  <a:tcPr marL="80682" marR="80682" marT="40341" marB="40341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6302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3:30 PM to 5:00 PM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Move 3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 model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Model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Canvas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464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5:00 PM</a:t>
                      </a:r>
                    </a:p>
                  </a:txBody>
                  <a:tcPr marL="80682" marR="80682" marT="40341" marB="40341"/>
                </a:tc>
                <a:tc gridSpan="3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Adjourn</a:t>
                      </a:r>
                    </a:p>
                  </a:txBody>
                  <a:tcPr marL="80682" marR="80682" marT="40341" marB="40341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323334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180" y="814745"/>
            <a:ext cx="7991861" cy="977046"/>
          </a:xfrm>
        </p:spPr>
        <p:txBody>
          <a:bodyPr>
            <a:normAutofit/>
          </a:bodyPr>
          <a:lstStyle/>
          <a:p>
            <a:r>
              <a:rPr lang="en-US" sz="2824" b="1" dirty="0">
                <a:solidFill>
                  <a:srgbClr val="0070C0"/>
                </a:solidFill>
              </a:rPr>
              <a:t>Move Schedule – Day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6867" fontAlgn="base">
              <a:spcBef>
                <a:spcPct val="0"/>
              </a:spcBef>
              <a:spcAft>
                <a:spcPct val="0"/>
              </a:spcAft>
              <a:defRPr/>
            </a:pPr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806867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409380"/>
              </p:ext>
            </p:extLst>
          </p:nvPr>
        </p:nvGraphicFramePr>
        <p:xfrm>
          <a:off x="460476" y="1791791"/>
          <a:ext cx="8073924" cy="4228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8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8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8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590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Move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Description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Deliverable</a:t>
                      </a:r>
                    </a:p>
                  </a:txBody>
                  <a:tcPr marL="80682" marR="80682" marT="40341" marB="4034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41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8:00 AM to 8:30AM</a:t>
                      </a:r>
                    </a:p>
                  </a:txBody>
                  <a:tcPr marL="80682" marR="80682" marT="40341" marB="40341"/>
                </a:tc>
                <a:tc gridSpan="3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Review,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Q&amp;A, Launch teams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621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9:00 AM to Noon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Move 4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value proposition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</a:t>
                      </a:r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41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Noon to 1:00PM</a:t>
                      </a:r>
                    </a:p>
                  </a:txBody>
                  <a:tcPr marL="80682" marR="80682" marT="40341" marB="40341"/>
                </a:tc>
                <a:tc gridSpan="3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</a:p>
                  </a:txBody>
                  <a:tcPr marL="80682" marR="80682" marT="40341" marB="40341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41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1:00 PM to 2:00 PM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Move 5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 out-brief</a:t>
                      </a: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Out-brief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presentation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682" marR="80682" marT="40341" marB="40341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414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2:00 PM to 2:15 PM</a:t>
                      </a:r>
                    </a:p>
                  </a:txBody>
                  <a:tcPr marL="80682" marR="80682" marT="40341" marB="40341"/>
                </a:tc>
                <a:tc gridSpan="3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Break</a:t>
                      </a:r>
                    </a:p>
                  </a:txBody>
                  <a:tcPr marL="80682" marR="80682" marT="40341" marB="40341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414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2:15 PM to 3:30 PM</a:t>
                      </a:r>
                    </a:p>
                  </a:txBody>
                  <a:tcPr marL="80682" marR="80682" marT="40341" marB="40341"/>
                </a:tc>
                <a:tc gridSpan="3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Out-briefs</a:t>
                      </a:r>
                    </a:p>
                  </a:txBody>
                  <a:tcPr marL="80682" marR="80682" marT="40341" marB="40341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41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3:30 PM to 4:00 PM</a:t>
                      </a:r>
                    </a:p>
                  </a:txBody>
                  <a:tcPr marL="80682" marR="80682" marT="40341" marB="40341"/>
                </a:tc>
                <a:tc gridSpan="3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Wrap-up</a:t>
                      </a:r>
                    </a:p>
                  </a:txBody>
                  <a:tcPr marL="80682" marR="80682" marT="40341" marB="40341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941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4:00 PM</a:t>
                      </a:r>
                    </a:p>
                  </a:txBody>
                  <a:tcPr marL="80682" marR="80682" marT="40341" marB="40341"/>
                </a:tc>
                <a:tc gridSpan="3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Adjourn</a:t>
                      </a:r>
                    </a:p>
                  </a:txBody>
                  <a:tcPr marL="80682" marR="80682" marT="40341" marB="40341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25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74179" y="893594"/>
            <a:ext cx="8565936" cy="948311"/>
          </a:xfrm>
          <a:prstGeom prst="rect">
            <a:avLst/>
          </a:prstGeom>
        </p:spPr>
        <p:txBody>
          <a:bodyPr vert="horz" lIns="88751" tIns="44375" rIns="88751" bIns="44375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101643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43777"/>
            <a:r>
              <a:rPr lang="en-US" sz="2824" b="1" dirty="0">
                <a:solidFill>
                  <a:srgbClr val="0070C0"/>
                </a:solidFill>
                <a:latin typeface="Calibri"/>
              </a:rPr>
              <a:t>Move 1 – Deconstruct RFP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0039" y="1846966"/>
            <a:ext cx="7987553" cy="3171543"/>
          </a:xfrm>
          <a:prstGeom prst="rect">
            <a:avLst/>
          </a:prstGeom>
        </p:spPr>
        <p:txBody>
          <a:bodyPr vert="horz" lIns="88751" tIns="44375" rIns="88751" bIns="44375" rtlCol="0">
            <a:noAutofit/>
          </a:bodyPr>
          <a:lstStyle>
            <a:lvl1pPr marL="342891" indent="-342891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101643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457189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101643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101643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457189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101643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457189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101643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43766"/>
            <a:r>
              <a:rPr lang="en-US" sz="1765" dirty="0">
                <a:latin typeface="Arial" panose="020B0604020202020204" pitchFamily="34" charset="0"/>
                <a:cs typeface="Arial" panose="020B0604020202020204" pitchFamily="34" charset="0"/>
              </a:rPr>
              <a:t>Create a compliance matrix, jointly agreed to by the Government and Industry team members that shows all requirements of the RFP, and how they will be complied with.</a:t>
            </a:r>
          </a:p>
          <a:p>
            <a:pPr defTabSz="443766"/>
            <a:endParaRPr lang="en-US" sz="176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3766"/>
            <a:r>
              <a:rPr lang="en-US" sz="1765" dirty="0">
                <a:latin typeface="Arial" panose="020B0604020202020204" pitchFamily="34" charset="0"/>
                <a:cs typeface="Arial" panose="020B0604020202020204" pitchFamily="34" charset="0"/>
              </a:rPr>
              <a:t>Acceptable at this point to show some requirements may need to be negotiated (</a:t>
            </a:r>
            <a:r>
              <a:rPr lang="en-US" sz="1765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yellow</a:t>
            </a:r>
            <a:r>
              <a:rPr lang="en-US" sz="1765" dirty="0">
                <a:latin typeface="Arial" panose="020B0604020202020204" pitchFamily="34" charset="0"/>
                <a:cs typeface="Arial" panose="020B0604020202020204" pitchFamily="34" charset="0"/>
              </a:rPr>
              <a:t>) or not met (</a:t>
            </a:r>
            <a:r>
              <a:rPr lang="en-US" sz="176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US" sz="1765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defTabSz="443766"/>
            <a:endParaRPr lang="en-US" sz="176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3766"/>
            <a:r>
              <a:rPr lang="en-US" sz="1765" dirty="0">
                <a:latin typeface="Arial" panose="020B0604020202020204" pitchFamily="34" charset="0"/>
                <a:cs typeface="Arial" panose="020B0604020202020204" pitchFamily="34" charset="0"/>
              </a:rPr>
              <a:t>Initial assertions identified; can be determined later.</a:t>
            </a:r>
          </a:p>
          <a:p>
            <a:pPr defTabSz="443766"/>
            <a:endParaRPr lang="en-US" sz="176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3766"/>
            <a:r>
              <a:rPr lang="en-US" sz="1765" dirty="0">
                <a:latin typeface="Arial" panose="020B0604020202020204" pitchFamily="34" charset="0"/>
                <a:cs typeface="Arial" panose="020B0604020202020204" pitchFamily="34" charset="0"/>
              </a:rPr>
              <a:t>We should expect to see some “discovery” in this process.</a:t>
            </a:r>
          </a:p>
          <a:p>
            <a:pPr defTabSz="443766"/>
            <a:endParaRPr lang="en-US" sz="176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3766"/>
            <a:r>
              <a:rPr lang="en-US" sz="1765" dirty="0">
                <a:latin typeface="Arial" panose="020B0604020202020204" pitchFamily="34" charset="0"/>
                <a:cs typeface="Arial" panose="020B0604020202020204" pitchFamily="34" charset="0"/>
              </a:rPr>
              <a:t>Expect multiple revisions that want to be retained.</a:t>
            </a:r>
          </a:p>
          <a:p>
            <a:pPr marL="0" indent="0" defTabSz="443766">
              <a:buNone/>
            </a:pPr>
            <a:endParaRPr lang="en-US" sz="155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87553"/>
            <a:fld id="{2726C2F5-E77D-45D7-8DF9-278139FB18E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887553"/>
              <a:t>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509986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179" y="781922"/>
            <a:ext cx="7987553" cy="977046"/>
          </a:xfrm>
        </p:spPr>
        <p:txBody>
          <a:bodyPr>
            <a:normAutofit/>
          </a:bodyPr>
          <a:lstStyle/>
          <a:p>
            <a:r>
              <a:rPr lang="en-US" sz="2824" b="1" dirty="0">
                <a:solidFill>
                  <a:srgbClr val="0070C0"/>
                </a:solidFill>
              </a:rPr>
              <a:t>Team ____________ – Move 1: Compliance Matrix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9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79" y="228263"/>
            <a:ext cx="3092824" cy="428625"/>
          </a:xfrm>
          <a:prstGeom prst="rect">
            <a:avLst/>
          </a:prstGeom>
          <a:ln>
            <a:solidFill>
              <a:schemeClr val="bg1"/>
            </a:solidFill>
          </a:ln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74180" y="2170279"/>
          <a:ext cx="8015076" cy="348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8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74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864">
                <a:tc>
                  <a:txBody>
                    <a:bodyPr/>
                    <a:lstStyle/>
                    <a:p>
                      <a:r>
                        <a:rPr lang="en-US" sz="1500" dirty="0"/>
                        <a:t>No.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Requirement</a:t>
                      </a:r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How compliance</a:t>
                      </a:r>
                      <a:r>
                        <a:rPr lang="en-US" sz="1500" baseline="0" dirty="0"/>
                        <a:t> achieved</a:t>
                      </a:r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How well </a:t>
                      </a:r>
                    </a:p>
                  </a:txBody>
                  <a:tcPr marL="80682" marR="80682" marT="40341" marB="4034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Comments</a:t>
                      </a:r>
                    </a:p>
                  </a:txBody>
                  <a:tcPr marL="80682" marR="80682" marT="40341" marB="4034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554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554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554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554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554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81195794"/>
                  </a:ext>
                </a:extLst>
              </a:tr>
              <a:tr h="323554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05685016"/>
                  </a:ext>
                </a:extLst>
              </a:tr>
              <a:tr h="323554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28973525"/>
                  </a:ext>
                </a:extLst>
              </a:tr>
              <a:tr h="323554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20719046"/>
                  </a:ext>
                </a:extLst>
              </a:tr>
              <a:tr h="323554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682" marR="80682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90225657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 flipH="1">
            <a:off x="1271478" y="1857756"/>
            <a:ext cx="2444809" cy="309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12" b="1" dirty="0"/>
              <a:t>Government and Industry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4221381" y="1829962"/>
            <a:ext cx="1254079" cy="309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12" b="1" dirty="0"/>
              <a:t>Industry</a:t>
            </a:r>
          </a:p>
        </p:txBody>
      </p:sp>
      <p:sp>
        <p:nvSpPr>
          <p:cNvPr id="13" name="TextBox 12"/>
          <p:cNvSpPr txBox="1"/>
          <p:nvPr/>
        </p:nvSpPr>
        <p:spPr>
          <a:xfrm flipH="1">
            <a:off x="5561174" y="1829962"/>
            <a:ext cx="1244966" cy="309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12" b="1" dirty="0"/>
              <a:t>Government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6806140" y="1612708"/>
            <a:ext cx="1339794" cy="526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12" b="1" dirty="0"/>
              <a:t>Government and Industry</a:t>
            </a:r>
          </a:p>
        </p:txBody>
      </p:sp>
      <p:sp>
        <p:nvSpPr>
          <p:cNvPr id="16" name="Up Arrow 15"/>
          <p:cNvSpPr/>
          <p:nvPr/>
        </p:nvSpPr>
        <p:spPr>
          <a:xfrm>
            <a:off x="6033396" y="5730196"/>
            <a:ext cx="300513" cy="32230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 dirty="0"/>
          </a:p>
        </p:txBody>
      </p:sp>
      <p:sp>
        <p:nvSpPr>
          <p:cNvPr id="17" name="TextBox 16"/>
          <p:cNvSpPr txBox="1"/>
          <p:nvPr/>
        </p:nvSpPr>
        <p:spPr>
          <a:xfrm>
            <a:off x="5252860" y="6092885"/>
            <a:ext cx="1861583" cy="526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12" b="1" dirty="0"/>
              <a:t>Stoplight </a:t>
            </a:r>
          </a:p>
          <a:p>
            <a:pPr algn="ctr"/>
            <a:r>
              <a:rPr lang="en-US" sz="1412" b="1" dirty="0"/>
              <a:t>(</a:t>
            </a:r>
            <a:r>
              <a:rPr lang="en-US" sz="1412" b="1" dirty="0">
                <a:solidFill>
                  <a:srgbClr val="FF0000"/>
                </a:solidFill>
              </a:rPr>
              <a:t>red</a:t>
            </a:r>
            <a:r>
              <a:rPr lang="en-US" sz="1412" b="1" dirty="0"/>
              <a:t>, </a:t>
            </a:r>
            <a:r>
              <a:rPr lang="en-US" sz="1412" b="1" dirty="0">
                <a:solidFill>
                  <a:srgbClr val="FFCC00"/>
                </a:solidFill>
              </a:rPr>
              <a:t>yellow</a:t>
            </a:r>
            <a:r>
              <a:rPr lang="en-US" sz="1412" b="1" dirty="0"/>
              <a:t>, </a:t>
            </a:r>
            <a:r>
              <a:rPr lang="en-US" sz="1412" b="1" dirty="0">
                <a:solidFill>
                  <a:srgbClr val="00B050"/>
                </a:solidFill>
              </a:rPr>
              <a:t>green</a:t>
            </a:r>
            <a:r>
              <a:rPr lang="en-US" sz="1412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9562472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262</TotalTime>
  <Words>1588</Words>
  <Application>Microsoft Office PowerPoint</Application>
  <PresentationFormat>On-screen Show (4:3)</PresentationFormat>
  <Paragraphs>415</Paragraphs>
  <Slides>25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2_Office Theme</vt:lpstr>
      <vt:lpstr>Additive Manufacturing  Wargame II  Updated Slide Review</vt:lpstr>
      <vt:lpstr>Wargame Overview</vt:lpstr>
      <vt:lpstr>Scenario</vt:lpstr>
      <vt:lpstr>Team Compositions</vt:lpstr>
      <vt:lpstr>Additive Manufacturing  Wargame II  Moves &amp; Deliverables </vt:lpstr>
      <vt:lpstr>Move Schedule – Day 1 </vt:lpstr>
      <vt:lpstr>Move Schedule – Day 2</vt:lpstr>
      <vt:lpstr>PowerPoint Presentation</vt:lpstr>
      <vt:lpstr>Team ____________ – Move 1: Compliance Matrix</vt:lpstr>
      <vt:lpstr>PowerPoint Presentation</vt:lpstr>
      <vt:lpstr>Team ____________— Move 2: Technical Approach</vt:lpstr>
      <vt:lpstr>Team ____________— Move 2: Timeline</vt:lpstr>
      <vt:lpstr>Team ____________— Move 2: Statement of Work</vt:lpstr>
      <vt:lpstr>Team ____________– Move 2: Technical Data Package</vt:lpstr>
      <vt:lpstr>Team ____________— Move 2: TDP Discussion Points </vt:lpstr>
      <vt:lpstr>Acquisition Strategy</vt:lpstr>
      <vt:lpstr>Life Cycle Sustainment Plan</vt:lpstr>
      <vt:lpstr>PowerPoint Presentation</vt:lpstr>
      <vt:lpstr>Move 3: Business Model Guide</vt:lpstr>
      <vt:lpstr>Team ____________– Move 3: Business Model Canvas</vt:lpstr>
      <vt:lpstr>Move 4: Assess to Value Proposition</vt:lpstr>
      <vt:lpstr>Team ____________— Move 4: Contract Administration </vt:lpstr>
      <vt:lpstr>Move 5: Outbrief</vt:lpstr>
      <vt:lpstr>Cost Comparisons</vt:lpstr>
      <vt:lpstr>PowerPoint Presentation</vt:lpstr>
    </vt:vector>
  </TitlesOfParts>
  <Company>LMI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Additive Manufacturing  Wargame II  Moves &amp; Deliverables Review</dc:title>
  <dc:creator>Mitchell, Ashley</dc:creator>
  <cp:lastModifiedBy>Lilu, Debra</cp:lastModifiedBy>
  <cp:revision>52</cp:revision>
  <dcterms:created xsi:type="dcterms:W3CDTF">2017-03-23T16:54:43Z</dcterms:created>
  <dcterms:modified xsi:type="dcterms:W3CDTF">2017-03-27T15:31:49Z</dcterms:modified>
</cp:coreProperties>
</file>