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65" r:id="rId2"/>
  </p:sldMasterIdLst>
  <p:notesMasterIdLst>
    <p:notesMasterId r:id="rId23"/>
  </p:notesMasterIdLst>
  <p:sldIdLst>
    <p:sldId id="282" r:id="rId3"/>
    <p:sldId id="276" r:id="rId4"/>
    <p:sldId id="277" r:id="rId5"/>
    <p:sldId id="283" r:id="rId6"/>
    <p:sldId id="296" r:id="rId7"/>
    <p:sldId id="298" r:id="rId8"/>
    <p:sldId id="285" r:id="rId9"/>
    <p:sldId id="286" r:id="rId10"/>
    <p:sldId id="278" r:id="rId11"/>
    <p:sldId id="279" r:id="rId12"/>
    <p:sldId id="273" r:id="rId13"/>
    <p:sldId id="274" r:id="rId14"/>
    <p:sldId id="292" r:id="rId15"/>
    <p:sldId id="280" r:id="rId16"/>
    <p:sldId id="293" r:id="rId17"/>
    <p:sldId id="288" r:id="rId18"/>
    <p:sldId id="294" r:id="rId19"/>
    <p:sldId id="295" r:id="rId20"/>
    <p:sldId id="289" r:id="rId21"/>
    <p:sldId id="287" r:id="rId22"/>
  </p:sldIdLst>
  <p:sldSz cx="100584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LAIS, Raymond R." initials="LRR" lastIdx="22" clrIdx="0">
    <p:extLst>
      <p:ext uri="{19B8F6BF-5375-455C-9EA6-DF929625EA0E}">
        <p15:presenceInfo xmlns:p15="http://schemas.microsoft.com/office/powerpoint/2012/main" userId="S-1-5-21-2076772084-2121690230-1399616324-32411" providerId="AD"/>
      </p:ext>
    </p:extLst>
  </p:cmAuthor>
  <p:cmAuthor id="2" name="Mitchell, Ashley" initials="MA" lastIdx="1" clrIdx="1">
    <p:extLst>
      <p:ext uri="{19B8F6BF-5375-455C-9EA6-DF929625EA0E}">
        <p15:presenceInfo xmlns:p15="http://schemas.microsoft.com/office/powerpoint/2012/main" userId="Mitchell, Ash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72"/>
    <a:srgbClr val="003366"/>
    <a:srgbClr val="FF8000"/>
    <a:srgbClr val="EF5114"/>
    <a:srgbClr val="0066FF"/>
    <a:srgbClr val="0099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60"/>
  </p:normalViewPr>
  <p:slideViewPr>
    <p:cSldViewPr snapToGrid="0">
      <p:cViewPr varScale="1">
        <p:scale>
          <a:sx n="96" d="100"/>
          <a:sy n="96" d="100"/>
        </p:scale>
        <p:origin x="2064" y="9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1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4276"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09BD7EC-0F76-4126-B5B1-9CB233C544EE}" type="slidenum">
              <a:rPr lang="en-US"/>
              <a:pPr/>
              <a:t>‹#›</a:t>
            </a:fld>
            <a:endParaRPr lang="en-US"/>
          </a:p>
        </p:txBody>
      </p:sp>
    </p:spTree>
    <p:extLst>
      <p:ext uri="{BB962C8B-B14F-4D97-AF65-F5344CB8AC3E}">
        <p14:creationId xmlns:p14="http://schemas.microsoft.com/office/powerpoint/2010/main" val="544396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BD7EC-0F76-4126-B5B1-9CB233C544EE}" type="slidenum">
              <a:rPr lang="en-US" smtClean="0"/>
              <a:pPr/>
              <a:t>4</a:t>
            </a:fld>
            <a:endParaRPr lang="en-US"/>
          </a:p>
        </p:txBody>
      </p:sp>
    </p:spTree>
    <p:extLst>
      <p:ext uri="{BB962C8B-B14F-4D97-AF65-F5344CB8AC3E}">
        <p14:creationId xmlns:p14="http://schemas.microsoft.com/office/powerpoint/2010/main" val="147118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96D470-36DE-4C8D-90D3-BF3703FA6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42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96D470-36DE-4C8D-90D3-BF3703FA6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24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11223"/>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754380" y="4404360"/>
            <a:ext cx="7040880" cy="1986280"/>
          </a:xfrm>
        </p:spPr>
        <p:txBody>
          <a:bodyPr/>
          <a:lstStyle>
            <a:lvl1pPr marL="0" indent="0" algn="l">
              <a:buNone/>
              <a:defRPr>
                <a:solidFill>
                  <a:schemeClr val="tx1">
                    <a:tint val="75000"/>
                  </a:schemeClr>
                </a:solidFill>
              </a:defRPr>
            </a:lvl1pPr>
            <a:lvl2pPr marL="502908" indent="0" algn="ctr">
              <a:buNone/>
              <a:defRPr>
                <a:solidFill>
                  <a:schemeClr val="tx1">
                    <a:tint val="75000"/>
                  </a:schemeClr>
                </a:solidFill>
              </a:defRPr>
            </a:lvl2pPr>
            <a:lvl3pPr marL="1005815" indent="0" algn="ctr">
              <a:buNone/>
              <a:defRPr>
                <a:solidFill>
                  <a:schemeClr val="tx1">
                    <a:tint val="75000"/>
                  </a:schemeClr>
                </a:solidFill>
              </a:defRPr>
            </a:lvl3pPr>
            <a:lvl4pPr marL="1508723" indent="0" algn="ctr">
              <a:buNone/>
              <a:defRPr>
                <a:solidFill>
                  <a:schemeClr val="tx1">
                    <a:tint val="75000"/>
                  </a:schemeClr>
                </a:solidFill>
              </a:defRPr>
            </a:lvl4pPr>
            <a:lvl5pPr marL="2011629" indent="0" algn="ctr">
              <a:buNone/>
              <a:defRPr>
                <a:solidFill>
                  <a:schemeClr val="tx1">
                    <a:tint val="75000"/>
                  </a:schemeClr>
                </a:solidFill>
              </a:defRPr>
            </a:lvl5pPr>
            <a:lvl6pPr marL="2514537" indent="0" algn="ctr">
              <a:buNone/>
              <a:defRPr>
                <a:solidFill>
                  <a:schemeClr val="tx1">
                    <a:tint val="75000"/>
                  </a:schemeClr>
                </a:solidFill>
              </a:defRPr>
            </a:lvl6pPr>
            <a:lvl7pPr marL="3017444" indent="0" algn="ctr">
              <a:buNone/>
              <a:defRPr>
                <a:solidFill>
                  <a:schemeClr val="tx1">
                    <a:tint val="75000"/>
                  </a:schemeClr>
                </a:solidFill>
              </a:defRPr>
            </a:lvl7pPr>
            <a:lvl8pPr marL="3520352" indent="0" algn="ctr">
              <a:buNone/>
              <a:defRPr>
                <a:solidFill>
                  <a:schemeClr val="tx1">
                    <a:tint val="75000"/>
                  </a:schemeClr>
                </a:solidFill>
              </a:defRPr>
            </a:lvl8pPr>
            <a:lvl9pPr marL="402326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54380" y="7203869"/>
            <a:ext cx="2346960" cy="413808"/>
          </a:xfrm>
        </p:spPr>
        <p:txBody>
          <a:bodyPr/>
          <a:lstStyle/>
          <a:p>
            <a:fld id="{33346324-8AF2-4149-99A4-8358924673BB}" type="datetime1">
              <a:rPr lang="en-US" smtClean="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469843" y="7203869"/>
            <a:ext cx="2346960" cy="413808"/>
          </a:xfrm>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341175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
            <a:ext cx="10058400" cy="777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82554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E9939-F87C-4B1C-ABAF-6973E4694443}" type="datetime1">
              <a:rPr lang="en-US" smtClean="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39539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C9EAEC3-4550-4D17-90B1-66345B96AA0E}" type="datetime1">
              <a:rPr lang="en-US" smtClean="0"/>
              <a:t>3/20/2017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155120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C9890-70F8-4B55-8C31-0B53AFD4FD3B}" type="datetime1">
              <a:rPr lang="en-US" smtClean="0"/>
              <a:t>3/20/2017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97146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4"/>
            <a:ext cx="10058400" cy="777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3029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11223"/>
            <a:ext cx="8549640" cy="1666028"/>
          </a:xfrm>
        </p:spPr>
        <p:txBody>
          <a:bodyPr/>
          <a:lstStyle/>
          <a:p>
            <a:r>
              <a:rPr lang="en-US"/>
              <a:t>Click to edit Master title style</a:t>
            </a:r>
          </a:p>
        </p:txBody>
      </p:sp>
      <p:sp>
        <p:nvSpPr>
          <p:cNvPr id="3" name="Subtitle 2"/>
          <p:cNvSpPr>
            <a:spLocks noGrp="1"/>
          </p:cNvSpPr>
          <p:nvPr>
            <p:ph type="subTitle" idx="1"/>
          </p:nvPr>
        </p:nvSpPr>
        <p:spPr>
          <a:xfrm>
            <a:off x="754380" y="4404360"/>
            <a:ext cx="7040880" cy="1986280"/>
          </a:xfrm>
        </p:spPr>
        <p:txBody>
          <a:bodyPr/>
          <a:lstStyle>
            <a:lvl1pPr marL="0" indent="0" algn="l">
              <a:buNone/>
              <a:defRPr>
                <a:solidFill>
                  <a:schemeClr val="tx1">
                    <a:tint val="75000"/>
                  </a:schemeClr>
                </a:solidFill>
              </a:defRPr>
            </a:lvl1pPr>
            <a:lvl2pPr marL="502908" indent="0" algn="ctr">
              <a:buNone/>
              <a:defRPr>
                <a:solidFill>
                  <a:schemeClr val="tx1">
                    <a:tint val="75000"/>
                  </a:schemeClr>
                </a:solidFill>
              </a:defRPr>
            </a:lvl2pPr>
            <a:lvl3pPr marL="1005815" indent="0" algn="ctr">
              <a:buNone/>
              <a:defRPr>
                <a:solidFill>
                  <a:schemeClr val="tx1">
                    <a:tint val="75000"/>
                  </a:schemeClr>
                </a:solidFill>
              </a:defRPr>
            </a:lvl3pPr>
            <a:lvl4pPr marL="1508723" indent="0" algn="ctr">
              <a:buNone/>
              <a:defRPr>
                <a:solidFill>
                  <a:schemeClr val="tx1">
                    <a:tint val="75000"/>
                  </a:schemeClr>
                </a:solidFill>
              </a:defRPr>
            </a:lvl4pPr>
            <a:lvl5pPr marL="2011629" indent="0" algn="ctr">
              <a:buNone/>
              <a:defRPr>
                <a:solidFill>
                  <a:schemeClr val="tx1">
                    <a:tint val="75000"/>
                  </a:schemeClr>
                </a:solidFill>
              </a:defRPr>
            </a:lvl5pPr>
            <a:lvl6pPr marL="2514537" indent="0" algn="ctr">
              <a:buNone/>
              <a:defRPr>
                <a:solidFill>
                  <a:schemeClr val="tx1">
                    <a:tint val="75000"/>
                  </a:schemeClr>
                </a:solidFill>
              </a:defRPr>
            </a:lvl6pPr>
            <a:lvl7pPr marL="3017444" indent="0" algn="ctr">
              <a:buNone/>
              <a:defRPr>
                <a:solidFill>
                  <a:schemeClr val="tx1">
                    <a:tint val="75000"/>
                  </a:schemeClr>
                </a:solidFill>
              </a:defRPr>
            </a:lvl7pPr>
            <a:lvl8pPr marL="3520352" indent="0" algn="ctr">
              <a:buNone/>
              <a:defRPr>
                <a:solidFill>
                  <a:schemeClr val="tx1">
                    <a:tint val="75000"/>
                  </a:schemeClr>
                </a:solidFill>
              </a:defRPr>
            </a:lvl8pPr>
            <a:lvl9pPr marL="402326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54380" y="7203869"/>
            <a:ext cx="2346960" cy="413808"/>
          </a:xfrm>
        </p:spPr>
        <p:txBody>
          <a:bodyPr/>
          <a:lstStyle/>
          <a:p>
            <a:fld id="{15D89DE1-4009-400E-A164-4AF1F030279E}" type="datetimeFigureOut">
              <a:rPr lang="en-US" smtClean="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469843" y="7203869"/>
            <a:ext cx="2346960" cy="413808"/>
          </a:xfrm>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137427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D89DE1-4009-400E-A164-4AF1F030279E}" type="datetimeFigureOut">
              <a:rPr lang="en-US" smtClean="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183768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5D89DE1-4009-400E-A164-4AF1F030279E}" type="datetimeFigureOut">
              <a:rPr lang="en-US" smtClean="0"/>
              <a:t>3/20/2017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277408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89DE1-4009-400E-A164-4AF1F030279E}" type="datetimeFigureOut">
              <a:rPr lang="en-US" smtClean="0"/>
              <a:t>3/20/2017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26C2F5-E77D-45D7-8DF9-278139FB18E6}" type="slidenum">
              <a:rPr lang="en-US" smtClean="0"/>
              <a:t>‹#›</a:t>
            </a:fld>
            <a:endParaRPr lang="en-US" dirty="0"/>
          </a:p>
        </p:txBody>
      </p:sp>
    </p:spTree>
    <p:extLst>
      <p:ext uri="{BB962C8B-B14F-4D97-AF65-F5344CB8AC3E}">
        <p14:creationId xmlns:p14="http://schemas.microsoft.com/office/powerpoint/2010/main" val="2775796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936834" y="7419362"/>
            <a:ext cx="184731" cy="295466"/>
          </a:xfrm>
          <a:prstGeom prst="rect">
            <a:avLst/>
          </a:prstGeom>
        </p:spPr>
        <p:txBody>
          <a:bodyPr vert="horz" wrap="none" lIns="91440" tIns="45720" rIns="91440" bIns="45720" rtlCol="0" anchor="b" anchorCtr="1">
            <a:spAutoFit/>
          </a:bodyPr>
          <a:lstStyle>
            <a:lvl1pPr algn="ctr">
              <a:defRPr sz="1320">
                <a:solidFill>
                  <a:schemeClr val="tx1">
                    <a:tint val="75000"/>
                  </a:schemeClr>
                </a:solidFill>
              </a:defRPr>
            </a:lvl1pPr>
          </a:lstStyle>
          <a:p>
            <a:endParaRPr lang="en-US" dirty="0"/>
          </a:p>
        </p:txBody>
      </p:sp>
      <p:sp>
        <p:nvSpPr>
          <p:cNvPr id="2" name="Title Placeholder 1"/>
          <p:cNvSpPr>
            <a:spLocks noGrp="1"/>
          </p:cNvSpPr>
          <p:nvPr>
            <p:ph type="title"/>
          </p:nvPr>
        </p:nvSpPr>
        <p:spPr>
          <a:xfrm>
            <a:off x="502920" y="1201750"/>
            <a:ext cx="9052560" cy="110731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2412620"/>
            <a:ext cx="9052560" cy="45303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0" y="7203869"/>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708C0A5-FABE-46BF-82DB-8A70EA0D3225}" type="datetime1">
              <a:rPr lang="en-US" smtClean="0"/>
              <a:t>3/20/2017</a:t>
            </a:fld>
            <a:endParaRPr lang="en-US" dirty="0"/>
          </a:p>
        </p:txBody>
      </p:sp>
      <p:sp>
        <p:nvSpPr>
          <p:cNvPr id="6" name="Slide Number Placeholder 5"/>
          <p:cNvSpPr>
            <a:spLocks noGrp="1"/>
          </p:cNvSpPr>
          <p:nvPr>
            <p:ph type="sldNum" sz="quarter" idx="4"/>
          </p:nvPr>
        </p:nvSpPr>
        <p:spPr>
          <a:xfrm>
            <a:off x="7208520" y="7203869"/>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2726C2F5-E77D-45D7-8DF9-278139FB18E6}" type="slidenum">
              <a:rPr lang="en-US" smtClean="0"/>
              <a:t>‹#›</a:t>
            </a:fld>
            <a:endParaRPr lang="en-US" dirty="0"/>
          </a:p>
        </p:txBody>
      </p:sp>
      <p:pic>
        <p:nvPicPr>
          <p:cNvPr id="11" name="Picture 10" descr="AM_brand_header_4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0058400" cy="1122680"/>
          </a:xfrm>
          <a:prstGeom prst="rect">
            <a:avLst/>
          </a:prstGeom>
        </p:spPr>
      </p:pic>
    </p:spTree>
    <p:extLst>
      <p:ext uri="{BB962C8B-B14F-4D97-AF65-F5344CB8AC3E}">
        <p14:creationId xmlns:p14="http://schemas.microsoft.com/office/powerpoint/2010/main" val="33715599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hdr="0" dt="0"/>
  <p:txStyles>
    <p:titleStyle>
      <a:lvl1pPr algn="l" defTabSz="502908" rtl="0" eaLnBrk="1" latinLnBrk="0" hangingPunct="1">
        <a:spcBef>
          <a:spcPct val="0"/>
        </a:spcBef>
        <a:buNone/>
        <a:defRPr sz="4400" kern="1200">
          <a:solidFill>
            <a:srgbClr val="101643"/>
          </a:solidFill>
          <a:latin typeface="+mj-lt"/>
          <a:ea typeface="+mj-ea"/>
          <a:cs typeface="+mj-cs"/>
        </a:defRPr>
      </a:lvl1pPr>
    </p:titleStyle>
    <p:bodyStyle>
      <a:lvl1pPr marL="377180" indent="-377180" algn="l" defTabSz="502908" rtl="0" eaLnBrk="1" latinLnBrk="0" hangingPunct="1">
        <a:spcBef>
          <a:spcPct val="20000"/>
        </a:spcBef>
        <a:buFont typeface="Arial"/>
        <a:buChar char="•"/>
        <a:defRPr sz="3520" kern="1200">
          <a:solidFill>
            <a:srgbClr val="101643"/>
          </a:solidFill>
          <a:latin typeface="+mn-lt"/>
          <a:ea typeface="+mn-ea"/>
          <a:cs typeface="+mn-cs"/>
        </a:defRPr>
      </a:lvl1pPr>
      <a:lvl2pPr marL="817225" indent="-314318" algn="l" defTabSz="502908" rtl="0" eaLnBrk="1" latinLnBrk="0" hangingPunct="1">
        <a:spcBef>
          <a:spcPct val="20000"/>
        </a:spcBef>
        <a:buFont typeface="Arial"/>
        <a:buChar char="–"/>
        <a:defRPr sz="3080" kern="1200">
          <a:solidFill>
            <a:srgbClr val="101643"/>
          </a:solidFill>
          <a:latin typeface="+mn-lt"/>
          <a:ea typeface="+mn-ea"/>
          <a:cs typeface="+mn-cs"/>
        </a:defRPr>
      </a:lvl2pPr>
      <a:lvl3pPr marL="1257268" indent="-251453" algn="l" defTabSz="502908" rtl="0" eaLnBrk="1" latinLnBrk="0" hangingPunct="1">
        <a:spcBef>
          <a:spcPct val="20000"/>
        </a:spcBef>
        <a:buFont typeface="Arial"/>
        <a:buChar char="•"/>
        <a:defRPr sz="2640" kern="1200">
          <a:solidFill>
            <a:srgbClr val="101643"/>
          </a:solidFill>
          <a:latin typeface="+mn-lt"/>
          <a:ea typeface="+mn-ea"/>
          <a:cs typeface="+mn-cs"/>
        </a:defRPr>
      </a:lvl3pPr>
      <a:lvl4pPr marL="1760176" indent="-251453" algn="l" defTabSz="502908" rtl="0" eaLnBrk="1" latinLnBrk="0" hangingPunct="1">
        <a:spcBef>
          <a:spcPct val="20000"/>
        </a:spcBef>
        <a:buFont typeface="Arial"/>
        <a:buChar char="–"/>
        <a:defRPr sz="2200" kern="1200">
          <a:solidFill>
            <a:srgbClr val="101643"/>
          </a:solidFill>
          <a:latin typeface="+mn-lt"/>
          <a:ea typeface="+mn-ea"/>
          <a:cs typeface="+mn-cs"/>
        </a:defRPr>
      </a:lvl4pPr>
      <a:lvl5pPr marL="2263084" indent="-251453" algn="l" defTabSz="502908" rtl="0" eaLnBrk="1" latinLnBrk="0" hangingPunct="1">
        <a:spcBef>
          <a:spcPct val="20000"/>
        </a:spcBef>
        <a:buFont typeface="Arial"/>
        <a:buChar char="»"/>
        <a:defRPr sz="2200" kern="1200">
          <a:solidFill>
            <a:srgbClr val="101643"/>
          </a:solidFill>
          <a:latin typeface="+mn-lt"/>
          <a:ea typeface="+mn-ea"/>
          <a:cs typeface="+mn-cs"/>
        </a:defRPr>
      </a:lvl5pPr>
      <a:lvl6pPr marL="2765991" indent="-251453" algn="l" defTabSz="502908" rtl="0" eaLnBrk="1" latinLnBrk="0" hangingPunct="1">
        <a:spcBef>
          <a:spcPct val="20000"/>
        </a:spcBef>
        <a:buFont typeface="Arial"/>
        <a:buChar char="•"/>
        <a:defRPr sz="2200" kern="1200">
          <a:solidFill>
            <a:schemeClr val="tx1"/>
          </a:solidFill>
          <a:latin typeface="+mn-lt"/>
          <a:ea typeface="+mn-ea"/>
          <a:cs typeface="+mn-cs"/>
        </a:defRPr>
      </a:lvl6pPr>
      <a:lvl7pPr marL="3268899" indent="-251453" algn="l" defTabSz="502908" rtl="0" eaLnBrk="1" latinLnBrk="0" hangingPunct="1">
        <a:spcBef>
          <a:spcPct val="20000"/>
        </a:spcBef>
        <a:buFont typeface="Arial"/>
        <a:buChar char="•"/>
        <a:defRPr sz="2200" kern="1200">
          <a:solidFill>
            <a:schemeClr val="tx1"/>
          </a:solidFill>
          <a:latin typeface="+mn-lt"/>
          <a:ea typeface="+mn-ea"/>
          <a:cs typeface="+mn-cs"/>
        </a:defRPr>
      </a:lvl7pPr>
      <a:lvl8pPr marL="3771805" indent="-251453" algn="l" defTabSz="502908" rtl="0" eaLnBrk="1" latinLnBrk="0" hangingPunct="1">
        <a:spcBef>
          <a:spcPct val="20000"/>
        </a:spcBef>
        <a:buFont typeface="Arial"/>
        <a:buChar char="•"/>
        <a:defRPr sz="2200" kern="1200">
          <a:solidFill>
            <a:schemeClr val="tx1"/>
          </a:solidFill>
          <a:latin typeface="+mn-lt"/>
          <a:ea typeface="+mn-ea"/>
          <a:cs typeface="+mn-cs"/>
        </a:defRPr>
      </a:lvl8pPr>
      <a:lvl9pPr marL="4274713" indent="-251453" algn="l" defTabSz="50290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08" rtl="0" eaLnBrk="1" latinLnBrk="0" hangingPunct="1">
        <a:defRPr sz="1980" kern="1200">
          <a:solidFill>
            <a:schemeClr val="tx1"/>
          </a:solidFill>
          <a:latin typeface="+mn-lt"/>
          <a:ea typeface="+mn-ea"/>
          <a:cs typeface="+mn-cs"/>
        </a:defRPr>
      </a:lvl1pPr>
      <a:lvl2pPr marL="502908" algn="l" defTabSz="502908" rtl="0" eaLnBrk="1" latinLnBrk="0" hangingPunct="1">
        <a:defRPr sz="1980" kern="1200">
          <a:solidFill>
            <a:schemeClr val="tx1"/>
          </a:solidFill>
          <a:latin typeface="+mn-lt"/>
          <a:ea typeface="+mn-ea"/>
          <a:cs typeface="+mn-cs"/>
        </a:defRPr>
      </a:lvl2pPr>
      <a:lvl3pPr marL="1005815" algn="l" defTabSz="502908" rtl="0" eaLnBrk="1" latinLnBrk="0" hangingPunct="1">
        <a:defRPr sz="1980" kern="1200">
          <a:solidFill>
            <a:schemeClr val="tx1"/>
          </a:solidFill>
          <a:latin typeface="+mn-lt"/>
          <a:ea typeface="+mn-ea"/>
          <a:cs typeface="+mn-cs"/>
        </a:defRPr>
      </a:lvl3pPr>
      <a:lvl4pPr marL="1508723" algn="l" defTabSz="502908" rtl="0" eaLnBrk="1" latinLnBrk="0" hangingPunct="1">
        <a:defRPr sz="1980" kern="1200">
          <a:solidFill>
            <a:schemeClr val="tx1"/>
          </a:solidFill>
          <a:latin typeface="+mn-lt"/>
          <a:ea typeface="+mn-ea"/>
          <a:cs typeface="+mn-cs"/>
        </a:defRPr>
      </a:lvl4pPr>
      <a:lvl5pPr marL="2011629" algn="l" defTabSz="502908" rtl="0" eaLnBrk="1" latinLnBrk="0" hangingPunct="1">
        <a:defRPr sz="1980" kern="1200">
          <a:solidFill>
            <a:schemeClr val="tx1"/>
          </a:solidFill>
          <a:latin typeface="+mn-lt"/>
          <a:ea typeface="+mn-ea"/>
          <a:cs typeface="+mn-cs"/>
        </a:defRPr>
      </a:lvl5pPr>
      <a:lvl6pPr marL="2514537" algn="l" defTabSz="502908" rtl="0" eaLnBrk="1" latinLnBrk="0" hangingPunct="1">
        <a:defRPr sz="1980" kern="1200">
          <a:solidFill>
            <a:schemeClr val="tx1"/>
          </a:solidFill>
          <a:latin typeface="+mn-lt"/>
          <a:ea typeface="+mn-ea"/>
          <a:cs typeface="+mn-cs"/>
        </a:defRPr>
      </a:lvl6pPr>
      <a:lvl7pPr marL="3017444" algn="l" defTabSz="502908" rtl="0" eaLnBrk="1" latinLnBrk="0" hangingPunct="1">
        <a:defRPr sz="1980" kern="1200">
          <a:solidFill>
            <a:schemeClr val="tx1"/>
          </a:solidFill>
          <a:latin typeface="+mn-lt"/>
          <a:ea typeface="+mn-ea"/>
          <a:cs typeface="+mn-cs"/>
        </a:defRPr>
      </a:lvl7pPr>
      <a:lvl8pPr marL="3520352" algn="l" defTabSz="502908" rtl="0" eaLnBrk="1" latinLnBrk="0" hangingPunct="1">
        <a:defRPr sz="1980" kern="1200">
          <a:solidFill>
            <a:schemeClr val="tx1"/>
          </a:solidFill>
          <a:latin typeface="+mn-lt"/>
          <a:ea typeface="+mn-ea"/>
          <a:cs typeface="+mn-cs"/>
        </a:defRPr>
      </a:lvl8pPr>
      <a:lvl9pPr marL="4023260" algn="l" defTabSz="502908"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936834" y="7419362"/>
            <a:ext cx="184731" cy="295466"/>
          </a:xfrm>
          <a:prstGeom prst="rect">
            <a:avLst/>
          </a:prstGeom>
        </p:spPr>
        <p:txBody>
          <a:bodyPr vert="horz" wrap="none" lIns="91440" tIns="45720" rIns="91440" bIns="45720" rtlCol="0" anchor="b" anchorCtr="1">
            <a:spAutoFit/>
          </a:bodyPr>
          <a:lstStyle>
            <a:lvl1pPr algn="ctr">
              <a:defRPr sz="1320">
                <a:solidFill>
                  <a:schemeClr val="tx1">
                    <a:tint val="75000"/>
                  </a:schemeClr>
                </a:solidFill>
              </a:defRPr>
            </a:lvl1pPr>
          </a:lstStyle>
          <a:p>
            <a:endParaRPr lang="en-US" dirty="0"/>
          </a:p>
        </p:txBody>
      </p:sp>
      <p:sp>
        <p:nvSpPr>
          <p:cNvPr id="2" name="Title Placeholder 1"/>
          <p:cNvSpPr>
            <a:spLocks noGrp="1"/>
          </p:cNvSpPr>
          <p:nvPr>
            <p:ph type="title"/>
          </p:nvPr>
        </p:nvSpPr>
        <p:spPr>
          <a:xfrm>
            <a:off x="502920" y="1201750"/>
            <a:ext cx="9052560" cy="11073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2920" y="2412620"/>
            <a:ext cx="9052560" cy="45303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2920" y="7203869"/>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15D89DE1-4009-400E-A164-4AF1F030279E}" type="datetimeFigureOut">
              <a:rPr lang="en-US" smtClean="0"/>
              <a:t>3/20/2017</a:t>
            </a:fld>
            <a:endParaRPr lang="en-US" dirty="0"/>
          </a:p>
        </p:txBody>
      </p:sp>
      <p:sp>
        <p:nvSpPr>
          <p:cNvPr id="6" name="Slide Number Placeholder 5"/>
          <p:cNvSpPr>
            <a:spLocks noGrp="1"/>
          </p:cNvSpPr>
          <p:nvPr>
            <p:ph type="sldNum" sz="quarter" idx="4"/>
          </p:nvPr>
        </p:nvSpPr>
        <p:spPr>
          <a:xfrm>
            <a:off x="7208520" y="7203869"/>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2726C2F5-E77D-45D7-8DF9-278139FB18E6}" type="slidenum">
              <a:rPr lang="en-US" smtClean="0"/>
              <a:t>‹#›</a:t>
            </a:fld>
            <a:endParaRPr lang="en-US" dirty="0"/>
          </a:p>
        </p:txBody>
      </p:sp>
      <p:pic>
        <p:nvPicPr>
          <p:cNvPr id="11" name="Picture 10" descr="AM_brand_header_4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0058400" cy="1122680"/>
          </a:xfrm>
          <a:prstGeom prst="rect">
            <a:avLst/>
          </a:prstGeom>
        </p:spPr>
      </p:pic>
    </p:spTree>
    <p:extLst>
      <p:ext uri="{BB962C8B-B14F-4D97-AF65-F5344CB8AC3E}">
        <p14:creationId xmlns:p14="http://schemas.microsoft.com/office/powerpoint/2010/main" val="8824372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502908" rtl="0" eaLnBrk="1" latinLnBrk="0" hangingPunct="1">
        <a:spcBef>
          <a:spcPct val="0"/>
        </a:spcBef>
        <a:buNone/>
        <a:defRPr sz="4400" kern="1200">
          <a:solidFill>
            <a:srgbClr val="101643"/>
          </a:solidFill>
          <a:latin typeface="+mj-lt"/>
          <a:ea typeface="+mj-ea"/>
          <a:cs typeface="+mj-cs"/>
        </a:defRPr>
      </a:lvl1pPr>
    </p:titleStyle>
    <p:bodyStyle>
      <a:lvl1pPr marL="377180" indent="-377180" algn="l" defTabSz="502908" rtl="0" eaLnBrk="1" latinLnBrk="0" hangingPunct="1">
        <a:spcBef>
          <a:spcPct val="20000"/>
        </a:spcBef>
        <a:buFont typeface="Arial"/>
        <a:buChar char="•"/>
        <a:defRPr sz="3520" kern="1200">
          <a:solidFill>
            <a:srgbClr val="101643"/>
          </a:solidFill>
          <a:latin typeface="+mn-lt"/>
          <a:ea typeface="+mn-ea"/>
          <a:cs typeface="+mn-cs"/>
        </a:defRPr>
      </a:lvl1pPr>
      <a:lvl2pPr marL="817225" indent="-314318" algn="l" defTabSz="502908" rtl="0" eaLnBrk="1" latinLnBrk="0" hangingPunct="1">
        <a:spcBef>
          <a:spcPct val="20000"/>
        </a:spcBef>
        <a:buFont typeface="Arial"/>
        <a:buChar char="–"/>
        <a:defRPr sz="3080" kern="1200">
          <a:solidFill>
            <a:srgbClr val="101643"/>
          </a:solidFill>
          <a:latin typeface="+mn-lt"/>
          <a:ea typeface="+mn-ea"/>
          <a:cs typeface="+mn-cs"/>
        </a:defRPr>
      </a:lvl2pPr>
      <a:lvl3pPr marL="1257268" indent="-251453" algn="l" defTabSz="502908" rtl="0" eaLnBrk="1" latinLnBrk="0" hangingPunct="1">
        <a:spcBef>
          <a:spcPct val="20000"/>
        </a:spcBef>
        <a:buFont typeface="Arial"/>
        <a:buChar char="•"/>
        <a:defRPr sz="2640" kern="1200">
          <a:solidFill>
            <a:srgbClr val="101643"/>
          </a:solidFill>
          <a:latin typeface="+mn-lt"/>
          <a:ea typeface="+mn-ea"/>
          <a:cs typeface="+mn-cs"/>
        </a:defRPr>
      </a:lvl3pPr>
      <a:lvl4pPr marL="1760176" indent="-251453" algn="l" defTabSz="502908" rtl="0" eaLnBrk="1" latinLnBrk="0" hangingPunct="1">
        <a:spcBef>
          <a:spcPct val="20000"/>
        </a:spcBef>
        <a:buFont typeface="Arial"/>
        <a:buChar char="–"/>
        <a:defRPr sz="2200" kern="1200">
          <a:solidFill>
            <a:srgbClr val="101643"/>
          </a:solidFill>
          <a:latin typeface="+mn-lt"/>
          <a:ea typeface="+mn-ea"/>
          <a:cs typeface="+mn-cs"/>
        </a:defRPr>
      </a:lvl4pPr>
      <a:lvl5pPr marL="2263084" indent="-251453" algn="l" defTabSz="502908" rtl="0" eaLnBrk="1" latinLnBrk="0" hangingPunct="1">
        <a:spcBef>
          <a:spcPct val="20000"/>
        </a:spcBef>
        <a:buFont typeface="Arial"/>
        <a:buChar char="»"/>
        <a:defRPr sz="2200" kern="1200">
          <a:solidFill>
            <a:srgbClr val="101643"/>
          </a:solidFill>
          <a:latin typeface="+mn-lt"/>
          <a:ea typeface="+mn-ea"/>
          <a:cs typeface="+mn-cs"/>
        </a:defRPr>
      </a:lvl5pPr>
      <a:lvl6pPr marL="2765991" indent="-251453" algn="l" defTabSz="502908" rtl="0" eaLnBrk="1" latinLnBrk="0" hangingPunct="1">
        <a:spcBef>
          <a:spcPct val="20000"/>
        </a:spcBef>
        <a:buFont typeface="Arial"/>
        <a:buChar char="•"/>
        <a:defRPr sz="2200" kern="1200">
          <a:solidFill>
            <a:schemeClr val="tx1"/>
          </a:solidFill>
          <a:latin typeface="+mn-lt"/>
          <a:ea typeface="+mn-ea"/>
          <a:cs typeface="+mn-cs"/>
        </a:defRPr>
      </a:lvl6pPr>
      <a:lvl7pPr marL="3268899" indent="-251453" algn="l" defTabSz="502908" rtl="0" eaLnBrk="1" latinLnBrk="0" hangingPunct="1">
        <a:spcBef>
          <a:spcPct val="20000"/>
        </a:spcBef>
        <a:buFont typeface="Arial"/>
        <a:buChar char="•"/>
        <a:defRPr sz="2200" kern="1200">
          <a:solidFill>
            <a:schemeClr val="tx1"/>
          </a:solidFill>
          <a:latin typeface="+mn-lt"/>
          <a:ea typeface="+mn-ea"/>
          <a:cs typeface="+mn-cs"/>
        </a:defRPr>
      </a:lvl7pPr>
      <a:lvl8pPr marL="3771805" indent="-251453" algn="l" defTabSz="502908" rtl="0" eaLnBrk="1" latinLnBrk="0" hangingPunct="1">
        <a:spcBef>
          <a:spcPct val="20000"/>
        </a:spcBef>
        <a:buFont typeface="Arial"/>
        <a:buChar char="•"/>
        <a:defRPr sz="2200" kern="1200">
          <a:solidFill>
            <a:schemeClr val="tx1"/>
          </a:solidFill>
          <a:latin typeface="+mn-lt"/>
          <a:ea typeface="+mn-ea"/>
          <a:cs typeface="+mn-cs"/>
        </a:defRPr>
      </a:lvl8pPr>
      <a:lvl9pPr marL="4274713" indent="-251453" algn="l" defTabSz="50290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08" rtl="0" eaLnBrk="1" latinLnBrk="0" hangingPunct="1">
        <a:defRPr sz="1980" kern="1200">
          <a:solidFill>
            <a:schemeClr val="tx1"/>
          </a:solidFill>
          <a:latin typeface="+mn-lt"/>
          <a:ea typeface="+mn-ea"/>
          <a:cs typeface="+mn-cs"/>
        </a:defRPr>
      </a:lvl1pPr>
      <a:lvl2pPr marL="502908" algn="l" defTabSz="502908" rtl="0" eaLnBrk="1" latinLnBrk="0" hangingPunct="1">
        <a:defRPr sz="1980" kern="1200">
          <a:solidFill>
            <a:schemeClr val="tx1"/>
          </a:solidFill>
          <a:latin typeface="+mn-lt"/>
          <a:ea typeface="+mn-ea"/>
          <a:cs typeface="+mn-cs"/>
        </a:defRPr>
      </a:lvl2pPr>
      <a:lvl3pPr marL="1005815" algn="l" defTabSz="502908" rtl="0" eaLnBrk="1" latinLnBrk="0" hangingPunct="1">
        <a:defRPr sz="1980" kern="1200">
          <a:solidFill>
            <a:schemeClr val="tx1"/>
          </a:solidFill>
          <a:latin typeface="+mn-lt"/>
          <a:ea typeface="+mn-ea"/>
          <a:cs typeface="+mn-cs"/>
        </a:defRPr>
      </a:lvl3pPr>
      <a:lvl4pPr marL="1508723" algn="l" defTabSz="502908" rtl="0" eaLnBrk="1" latinLnBrk="0" hangingPunct="1">
        <a:defRPr sz="1980" kern="1200">
          <a:solidFill>
            <a:schemeClr val="tx1"/>
          </a:solidFill>
          <a:latin typeface="+mn-lt"/>
          <a:ea typeface="+mn-ea"/>
          <a:cs typeface="+mn-cs"/>
        </a:defRPr>
      </a:lvl4pPr>
      <a:lvl5pPr marL="2011629" algn="l" defTabSz="502908" rtl="0" eaLnBrk="1" latinLnBrk="0" hangingPunct="1">
        <a:defRPr sz="1980" kern="1200">
          <a:solidFill>
            <a:schemeClr val="tx1"/>
          </a:solidFill>
          <a:latin typeface="+mn-lt"/>
          <a:ea typeface="+mn-ea"/>
          <a:cs typeface="+mn-cs"/>
        </a:defRPr>
      </a:lvl5pPr>
      <a:lvl6pPr marL="2514537" algn="l" defTabSz="502908" rtl="0" eaLnBrk="1" latinLnBrk="0" hangingPunct="1">
        <a:defRPr sz="1980" kern="1200">
          <a:solidFill>
            <a:schemeClr val="tx1"/>
          </a:solidFill>
          <a:latin typeface="+mn-lt"/>
          <a:ea typeface="+mn-ea"/>
          <a:cs typeface="+mn-cs"/>
        </a:defRPr>
      </a:lvl6pPr>
      <a:lvl7pPr marL="3017444" algn="l" defTabSz="502908" rtl="0" eaLnBrk="1" latinLnBrk="0" hangingPunct="1">
        <a:defRPr sz="1980" kern="1200">
          <a:solidFill>
            <a:schemeClr val="tx1"/>
          </a:solidFill>
          <a:latin typeface="+mn-lt"/>
          <a:ea typeface="+mn-ea"/>
          <a:cs typeface="+mn-cs"/>
        </a:defRPr>
      </a:lvl7pPr>
      <a:lvl8pPr marL="3520352" algn="l" defTabSz="502908" rtl="0" eaLnBrk="1" latinLnBrk="0" hangingPunct="1">
        <a:defRPr sz="1980" kern="1200">
          <a:solidFill>
            <a:schemeClr val="tx1"/>
          </a:solidFill>
          <a:latin typeface="+mn-lt"/>
          <a:ea typeface="+mn-ea"/>
          <a:cs typeface="+mn-cs"/>
        </a:defRPr>
      </a:lvl8pPr>
      <a:lvl9pPr marL="4023260" algn="l" defTabSz="502908"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fontScale="90000"/>
          </a:bodyPr>
          <a:lstStyle/>
          <a:p>
            <a:pPr algn="ctr"/>
            <a:r>
              <a:rPr lang="en-US" dirty="0" smtClean="0"/>
              <a:t>Additive Manufacturing </a:t>
            </a:r>
            <a:r>
              <a:rPr lang="en-US" dirty="0"/>
              <a:t/>
            </a:r>
            <a:br>
              <a:rPr lang="en-US" dirty="0"/>
            </a:br>
            <a:r>
              <a:rPr lang="en-US" dirty="0" smtClean="0"/>
              <a:t>Business Model Wargame II </a:t>
            </a:r>
            <a:br>
              <a:rPr lang="en-US" dirty="0" smtClean="0"/>
            </a:br>
            <a:r>
              <a:rPr lang="en-US" dirty="0" smtClean="0"/>
              <a:t>Team Read-Ahead</a:t>
            </a:r>
            <a:endParaRPr lang="en-US" dirty="0"/>
          </a:p>
        </p:txBody>
      </p:sp>
      <p:sp>
        <p:nvSpPr>
          <p:cNvPr id="5" name="Subtitle 2"/>
          <p:cNvSpPr>
            <a:spLocks noGrp="1"/>
          </p:cNvSpPr>
          <p:nvPr>
            <p:ph type="subTitle" idx="1"/>
          </p:nvPr>
        </p:nvSpPr>
        <p:spPr>
          <a:xfrm rot="20549778">
            <a:off x="4205943" y="4052667"/>
            <a:ext cx="2961238" cy="607105"/>
          </a:xfrm>
        </p:spPr>
        <p:txBody>
          <a:bodyPr/>
          <a:lstStyle/>
          <a:p>
            <a:r>
              <a:rPr lang="en-US" sz="3200" b="1" dirty="0" smtClean="0">
                <a:solidFill>
                  <a:srgbClr val="FF0000"/>
                </a:solidFill>
              </a:rPr>
              <a:t>DRAFT</a:t>
            </a:r>
            <a:endParaRPr lang="en-US" b="1" dirty="0">
              <a:solidFill>
                <a:srgbClr val="FF0000"/>
              </a:solidFill>
            </a:endParaRPr>
          </a:p>
        </p:txBody>
      </p:sp>
      <p:sp>
        <p:nvSpPr>
          <p:cNvPr id="6" name="TextBox 5"/>
          <p:cNvSpPr txBox="1"/>
          <p:nvPr/>
        </p:nvSpPr>
        <p:spPr>
          <a:xfrm>
            <a:off x="7189924" y="6476000"/>
            <a:ext cx="2377574" cy="369332"/>
          </a:xfrm>
          <a:prstGeom prst="rect">
            <a:avLst/>
          </a:prstGeom>
          <a:noFill/>
        </p:spPr>
        <p:txBody>
          <a:bodyPr wrap="none" rtlCol="0">
            <a:spAutoFit/>
          </a:bodyPr>
          <a:lstStyle/>
          <a:p>
            <a:r>
              <a:rPr lang="en-US" dirty="0" smtClean="0">
                <a:solidFill>
                  <a:srgbClr val="002072"/>
                </a:solidFill>
              </a:rPr>
              <a:t>As of March 17, 2017</a:t>
            </a:r>
            <a:endParaRPr lang="en-US" dirty="0">
              <a:solidFill>
                <a:srgbClr val="002072"/>
              </a:solidFill>
            </a:endParaRPr>
          </a:p>
        </p:txBody>
      </p:sp>
    </p:spTree>
    <p:extLst>
      <p:ext uri="{BB962C8B-B14F-4D97-AF65-F5344CB8AC3E}">
        <p14:creationId xmlns:p14="http://schemas.microsoft.com/office/powerpoint/2010/main" val="231317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53" y="1025551"/>
            <a:ext cx="9052560" cy="1107319"/>
          </a:xfrm>
        </p:spPr>
        <p:txBody>
          <a:bodyPr>
            <a:normAutofit/>
          </a:bodyPr>
          <a:lstStyle/>
          <a:p>
            <a:r>
              <a:rPr lang="en-US" sz="3200" dirty="0"/>
              <a:t>Move Schedule – Day 2</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pic>
        <p:nvPicPr>
          <p:cNvPr id="6" name="Picture 5"/>
          <p:cNvPicPr>
            <a:picLocks noChangeAspect="1"/>
          </p:cNvPicPr>
          <p:nvPr/>
        </p:nvPicPr>
        <p:blipFill>
          <a:blip r:embed="rId2"/>
          <a:stretch>
            <a:fillRect/>
          </a:stretch>
        </p:blipFill>
        <p:spPr>
          <a:xfrm>
            <a:off x="292062" y="2132870"/>
            <a:ext cx="9289544" cy="4287482"/>
          </a:xfrm>
          <a:prstGeom prst="rect">
            <a:avLst/>
          </a:prstGeom>
        </p:spPr>
      </p:pic>
    </p:spTree>
    <p:extLst>
      <p:ext uri="{BB962C8B-B14F-4D97-AF65-F5344CB8AC3E}">
        <p14:creationId xmlns:p14="http://schemas.microsoft.com/office/powerpoint/2010/main" val="382655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9641" y="1012740"/>
            <a:ext cx="9780090" cy="1074752"/>
          </a:xfrm>
          <a:prstGeom prst="rect">
            <a:avLst/>
          </a:prstGeom>
        </p:spPr>
        <p:txBody>
          <a:bodyPr vert="horz" lIns="100584" tIns="50292" rIns="100584" bIns="50292" rtlCol="0" anchor="ctr">
            <a:normAutofit/>
          </a:bodyPr>
          <a:lstStyle>
            <a:lvl1pPr algn="l" defTabSz="457200" rtl="0" eaLnBrk="1" latinLnBrk="0" hangingPunct="1">
              <a:spcBef>
                <a:spcPct val="0"/>
              </a:spcBef>
              <a:buNone/>
              <a:defRPr sz="4000" kern="1200">
                <a:solidFill>
                  <a:srgbClr val="101643"/>
                </a:solidFill>
                <a:latin typeface="+mj-lt"/>
                <a:ea typeface="+mj-ea"/>
                <a:cs typeface="+mj-cs"/>
              </a:defRPr>
            </a:lvl1pPr>
          </a:lstStyle>
          <a:p>
            <a:pPr defTabSz="502920" fontAlgn="auto">
              <a:spcAft>
                <a:spcPts val="0"/>
              </a:spcAft>
            </a:pPr>
            <a:r>
              <a:rPr lang="en-US" sz="3200" dirty="0">
                <a:latin typeface="Calibri"/>
              </a:rPr>
              <a:t>Move </a:t>
            </a:r>
            <a:r>
              <a:rPr lang="en-US" sz="3200" dirty="0" smtClean="0">
                <a:latin typeface="Calibri"/>
              </a:rPr>
              <a:t>1 – Deconstruct </a:t>
            </a:r>
            <a:r>
              <a:rPr lang="en-US" sz="3200" dirty="0">
                <a:latin typeface="Calibri"/>
              </a:rPr>
              <a:t>RFP</a:t>
            </a:r>
          </a:p>
        </p:txBody>
      </p:sp>
      <p:sp>
        <p:nvSpPr>
          <p:cNvPr id="5" name="Content Placeholder 2"/>
          <p:cNvSpPr txBox="1">
            <a:spLocks/>
          </p:cNvSpPr>
          <p:nvPr/>
        </p:nvSpPr>
        <p:spPr>
          <a:xfrm>
            <a:off x="278311" y="2093228"/>
            <a:ext cx="9052560" cy="3594415"/>
          </a:xfrm>
          <a:prstGeom prst="rect">
            <a:avLst/>
          </a:prstGeom>
        </p:spPr>
        <p:txBody>
          <a:bodyPr vert="horz" lIns="100584" tIns="50292" rIns="100584" bIns="50292" rtlCol="0">
            <a:noAutofit/>
          </a:bodyPr>
          <a:lstStyle>
            <a:lvl1pPr marL="342891" indent="-342891" algn="l" defTabSz="457189" rtl="0" eaLnBrk="1" latinLnBrk="0" hangingPunct="1">
              <a:spcBef>
                <a:spcPct val="20000"/>
              </a:spcBef>
              <a:buFont typeface="Arial"/>
              <a:buChar char="•"/>
              <a:defRPr sz="3200" kern="1200">
                <a:solidFill>
                  <a:srgbClr val="101643"/>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101643"/>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101643"/>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101643"/>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10164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502908" fontAlgn="auto">
              <a:spcAft>
                <a:spcPts val="0"/>
              </a:spcAft>
            </a:pPr>
            <a:r>
              <a:rPr lang="en-US" sz="2000" dirty="0">
                <a:latin typeface="Arial" panose="020B0604020202020204" pitchFamily="34" charset="0"/>
                <a:cs typeface="Arial" panose="020B0604020202020204" pitchFamily="34" charset="0"/>
              </a:rPr>
              <a:t>Create a compliance matrix, jointly agreed to by the Government and Industry team members that shows all requirements of the </a:t>
            </a:r>
            <a:r>
              <a:rPr lang="en-US" sz="2000" dirty="0" smtClean="0">
                <a:latin typeface="Arial" panose="020B0604020202020204" pitchFamily="34" charset="0"/>
                <a:cs typeface="Arial" panose="020B0604020202020204" pitchFamily="34" charset="0"/>
              </a:rPr>
              <a:t>RFP, </a:t>
            </a:r>
            <a:r>
              <a:rPr lang="en-US" sz="2000" dirty="0">
                <a:latin typeface="Arial" panose="020B0604020202020204" pitchFamily="34" charset="0"/>
                <a:cs typeface="Arial" panose="020B0604020202020204" pitchFamily="34" charset="0"/>
              </a:rPr>
              <a:t>and how they will be complied </a:t>
            </a:r>
            <a:r>
              <a:rPr lang="en-US" sz="2000" dirty="0" smtClean="0">
                <a:latin typeface="Arial" panose="020B0604020202020204" pitchFamily="34" charset="0"/>
                <a:cs typeface="Arial" panose="020B0604020202020204" pitchFamily="34" charset="0"/>
              </a:rPr>
              <a:t>with.</a:t>
            </a:r>
            <a:endParaRPr lang="en-US" sz="2000" dirty="0">
              <a:latin typeface="Arial" panose="020B0604020202020204" pitchFamily="34" charset="0"/>
              <a:cs typeface="Arial" panose="020B0604020202020204" pitchFamily="34" charset="0"/>
            </a:endParaRPr>
          </a:p>
          <a:p>
            <a:pPr defTabSz="502908" fontAlgn="auto">
              <a:spcAft>
                <a:spcPts val="0"/>
              </a:spcAft>
            </a:pPr>
            <a:endParaRPr lang="en-US" sz="2000" dirty="0">
              <a:latin typeface="Arial" panose="020B0604020202020204" pitchFamily="34" charset="0"/>
              <a:cs typeface="Arial" panose="020B0604020202020204" pitchFamily="34" charset="0"/>
            </a:endParaRPr>
          </a:p>
          <a:p>
            <a:pPr defTabSz="502908" fontAlgn="auto">
              <a:spcAft>
                <a:spcPts val="0"/>
              </a:spcAft>
            </a:pPr>
            <a:r>
              <a:rPr lang="en-US" sz="2000" dirty="0">
                <a:latin typeface="Arial" panose="020B0604020202020204" pitchFamily="34" charset="0"/>
                <a:cs typeface="Arial" panose="020B0604020202020204" pitchFamily="34" charset="0"/>
              </a:rPr>
              <a:t>Acceptable at this point to show some requirements may need to be negotiated (yellow) or not met (red)</a:t>
            </a:r>
          </a:p>
          <a:p>
            <a:pPr defTabSz="502908" fontAlgn="auto">
              <a:spcAft>
                <a:spcPts val="0"/>
              </a:spcAft>
            </a:pPr>
            <a:endParaRPr lang="en-US" sz="2000" dirty="0">
              <a:latin typeface="Arial" panose="020B0604020202020204" pitchFamily="34" charset="0"/>
              <a:cs typeface="Arial" panose="020B0604020202020204" pitchFamily="34" charset="0"/>
            </a:endParaRPr>
          </a:p>
          <a:p>
            <a:pPr defTabSz="502908" fontAlgn="auto">
              <a:spcAft>
                <a:spcPts val="0"/>
              </a:spcAft>
            </a:pPr>
            <a:r>
              <a:rPr lang="en-US" sz="2000" dirty="0">
                <a:latin typeface="Arial" panose="020B0604020202020204" pitchFamily="34" charset="0"/>
                <a:cs typeface="Arial" panose="020B0604020202020204" pitchFamily="34" charset="0"/>
              </a:rPr>
              <a:t>Initial assertions identified; can be determined later</a:t>
            </a:r>
          </a:p>
          <a:p>
            <a:pPr defTabSz="502908" fontAlgn="auto">
              <a:spcAft>
                <a:spcPts val="0"/>
              </a:spcAft>
            </a:pPr>
            <a:endParaRPr lang="en-US" sz="2000" dirty="0">
              <a:latin typeface="Arial" panose="020B0604020202020204" pitchFamily="34" charset="0"/>
              <a:cs typeface="Arial" panose="020B0604020202020204" pitchFamily="34" charset="0"/>
            </a:endParaRPr>
          </a:p>
          <a:p>
            <a:pPr defTabSz="502908" fontAlgn="auto">
              <a:spcAft>
                <a:spcPts val="0"/>
              </a:spcAft>
            </a:pPr>
            <a:r>
              <a:rPr lang="en-US" sz="2000" dirty="0">
                <a:latin typeface="Arial" panose="020B0604020202020204" pitchFamily="34" charset="0"/>
                <a:cs typeface="Arial" panose="020B0604020202020204" pitchFamily="34" charset="0"/>
              </a:rPr>
              <a:t>We should expect to see some “discovery” in this process</a:t>
            </a:r>
          </a:p>
          <a:p>
            <a:pPr defTabSz="502908" fontAlgn="auto">
              <a:spcAft>
                <a:spcPts val="0"/>
              </a:spcAft>
            </a:pPr>
            <a:endParaRPr lang="en-US" sz="2000" dirty="0">
              <a:latin typeface="Arial" panose="020B0604020202020204" pitchFamily="34" charset="0"/>
              <a:cs typeface="Arial" panose="020B0604020202020204" pitchFamily="34" charset="0"/>
            </a:endParaRPr>
          </a:p>
          <a:p>
            <a:pPr defTabSz="502908" fontAlgn="auto">
              <a:spcAft>
                <a:spcPts val="0"/>
              </a:spcAft>
            </a:pPr>
            <a:r>
              <a:rPr lang="en-US" sz="2000" dirty="0">
                <a:latin typeface="Arial" panose="020B0604020202020204" pitchFamily="34" charset="0"/>
                <a:cs typeface="Arial" panose="020B0604020202020204" pitchFamily="34" charset="0"/>
              </a:rPr>
              <a:t>Expect multiple revisions that want to be retained</a:t>
            </a:r>
          </a:p>
          <a:p>
            <a:pPr marL="0" indent="0" defTabSz="502908" fontAlgn="auto">
              <a:spcAft>
                <a:spcPts val="0"/>
              </a:spcAft>
              <a:buNone/>
            </a:pPr>
            <a:endParaRPr lang="en-US" sz="176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defTabSz="1005840" fontAlgn="auto">
              <a:spcBef>
                <a:spcPts val="0"/>
              </a:spcBef>
              <a:spcAft>
                <a:spcPts val="0"/>
              </a:spcAft>
            </a:pPr>
            <a:fld id="{2726C2F5-E77D-45D7-8DF9-278139FB18E6}" type="slidenum">
              <a:rPr lang="en-US">
                <a:solidFill>
                  <a:prstClr val="black">
                    <a:tint val="75000"/>
                  </a:prstClr>
                </a:solidFill>
                <a:latin typeface="Calibri"/>
              </a:rPr>
              <a:pPr defTabSz="1005840" fontAlgn="auto">
                <a:spcBef>
                  <a:spcPts val="0"/>
                </a:spcBef>
                <a:spcAft>
                  <a:spcPts val="0"/>
                </a:spcAft>
              </a:pPr>
              <a:t>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9197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8" y="1056277"/>
            <a:ext cx="9052560" cy="1107319"/>
          </a:xfrm>
        </p:spPr>
        <p:txBody>
          <a:bodyPr>
            <a:normAutofit/>
          </a:bodyPr>
          <a:lstStyle/>
          <a:p>
            <a:r>
              <a:rPr lang="en-US" sz="3200" dirty="0"/>
              <a:t>Deliverables – Move 1: Compliance Matrix</a:t>
            </a:r>
          </a:p>
        </p:txBody>
      </p:sp>
      <p:sp>
        <p:nvSpPr>
          <p:cNvPr id="5" name="Slide Number Placeholder 4"/>
          <p:cNvSpPr>
            <a:spLocks noGrp="1"/>
          </p:cNvSpPr>
          <p:nvPr>
            <p:ph type="sldNum" sz="quarter" idx="12"/>
          </p:nvPr>
        </p:nvSpPr>
        <p:spPr/>
        <p:txBody>
          <a:bodyPr/>
          <a:lstStyle/>
          <a:p>
            <a:fld id="{2726C2F5-E77D-45D7-8DF9-278139FB18E6}" type="slidenum">
              <a:rPr lang="en-US" smtClean="0"/>
              <a:t>12</a:t>
            </a:fld>
            <a:endParaRPr lang="en-US" dirty="0"/>
          </a:p>
        </p:txBody>
      </p:sp>
      <p:pic>
        <p:nvPicPr>
          <p:cNvPr id="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92" y="2049459"/>
            <a:ext cx="9525473" cy="4797793"/>
          </a:xfrm>
        </p:spPr>
      </p:pic>
    </p:spTree>
    <p:extLst>
      <p:ext uri="{BB962C8B-B14F-4D97-AF65-F5344CB8AC3E}">
        <p14:creationId xmlns:p14="http://schemas.microsoft.com/office/powerpoint/2010/main" val="3211973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1520" y="1018475"/>
            <a:ext cx="9780090" cy="1074752"/>
          </a:xfrm>
          <a:prstGeom prst="rect">
            <a:avLst/>
          </a:prstGeom>
        </p:spPr>
        <p:txBody>
          <a:bodyPr vert="horz" lIns="100584" tIns="50292" rIns="100584" bIns="50292" rtlCol="0" anchor="ctr">
            <a:normAutofit/>
          </a:bodyPr>
          <a:lstStyle>
            <a:lvl1pPr algn="l" defTabSz="457200" rtl="0" eaLnBrk="1" latinLnBrk="0" hangingPunct="1">
              <a:spcBef>
                <a:spcPct val="0"/>
              </a:spcBef>
              <a:buNone/>
              <a:defRPr sz="4000" kern="1200">
                <a:solidFill>
                  <a:srgbClr val="101643"/>
                </a:solidFill>
                <a:latin typeface="+mj-lt"/>
                <a:ea typeface="+mj-ea"/>
                <a:cs typeface="+mj-cs"/>
              </a:defRPr>
            </a:lvl1pPr>
          </a:lstStyle>
          <a:p>
            <a:pPr defTabSz="502920" fontAlgn="auto">
              <a:spcAft>
                <a:spcPts val="0"/>
              </a:spcAft>
            </a:pPr>
            <a:r>
              <a:rPr lang="en-US" sz="3200" dirty="0">
                <a:latin typeface="Calibri"/>
              </a:rPr>
              <a:t>Move </a:t>
            </a:r>
            <a:r>
              <a:rPr lang="en-US" sz="3200" dirty="0" smtClean="0">
                <a:latin typeface="Calibri"/>
              </a:rPr>
              <a:t>2: Strategy</a:t>
            </a:r>
            <a:endParaRPr lang="en-US" sz="3200" dirty="0">
              <a:latin typeface="Calibri"/>
            </a:endParaRPr>
          </a:p>
        </p:txBody>
      </p:sp>
      <p:sp>
        <p:nvSpPr>
          <p:cNvPr id="5" name="Content Placeholder 2"/>
          <p:cNvSpPr txBox="1">
            <a:spLocks/>
          </p:cNvSpPr>
          <p:nvPr/>
        </p:nvSpPr>
        <p:spPr>
          <a:xfrm>
            <a:off x="278311" y="2093227"/>
            <a:ext cx="9052560" cy="2723816"/>
          </a:xfrm>
          <a:prstGeom prst="rect">
            <a:avLst/>
          </a:prstGeom>
        </p:spPr>
        <p:txBody>
          <a:bodyPr vert="horz" lIns="100584" tIns="50292" rIns="100584" bIns="50292" rtlCol="0">
            <a:noAutofit/>
          </a:bodyPr>
          <a:lstStyle>
            <a:lvl1pPr marL="342891" indent="-342891" algn="l" defTabSz="457189" rtl="0" eaLnBrk="1" latinLnBrk="0" hangingPunct="1">
              <a:spcBef>
                <a:spcPct val="20000"/>
              </a:spcBef>
              <a:buFont typeface="Arial"/>
              <a:buChar char="•"/>
              <a:defRPr sz="3200" kern="1200">
                <a:solidFill>
                  <a:srgbClr val="101643"/>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101643"/>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101643"/>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101643"/>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10164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502908" fontAlgn="auto">
              <a:spcAft>
                <a:spcPts val="0"/>
              </a:spcAft>
            </a:pPr>
            <a:r>
              <a:rPr lang="en-US" sz="2000" dirty="0">
                <a:latin typeface="Arial" panose="020B0604020202020204" pitchFamily="34" charset="0"/>
                <a:cs typeface="Arial" panose="020B0604020202020204" pitchFamily="34" charset="0"/>
              </a:rPr>
              <a:t>Develop technical approach, schedule, and statement of work assuming that there are no technology related constraints </a:t>
            </a:r>
          </a:p>
          <a:p>
            <a:pPr defTabSz="502908" fontAlgn="auto">
              <a:spcAft>
                <a:spcPts val="0"/>
              </a:spcAft>
            </a:pPr>
            <a:endParaRPr lang="en-US" sz="2000" dirty="0">
              <a:latin typeface="Arial" panose="020B0604020202020204" pitchFamily="34" charset="0"/>
              <a:cs typeface="Arial" panose="020B0604020202020204" pitchFamily="34" charset="0"/>
            </a:endParaRPr>
          </a:p>
          <a:p>
            <a:pPr defTabSz="502908" fontAlgn="auto">
              <a:spcAft>
                <a:spcPts val="0"/>
              </a:spcAft>
            </a:pPr>
            <a:r>
              <a:rPr lang="en-US" sz="2000" dirty="0">
                <a:latin typeface="Arial" panose="020B0604020202020204" pitchFamily="34" charset="0"/>
                <a:cs typeface="Arial" panose="020B0604020202020204" pitchFamily="34" charset="0"/>
              </a:rPr>
              <a:t>Determine content of a Technical data package (or packages)</a:t>
            </a:r>
          </a:p>
          <a:p>
            <a:pPr defTabSz="502908" fontAlgn="auto">
              <a:spcAft>
                <a:spcPts val="0"/>
              </a:spcAft>
            </a:pPr>
            <a:endParaRPr lang="en-US" sz="2000" dirty="0">
              <a:latin typeface="Arial" panose="020B0604020202020204" pitchFamily="34" charset="0"/>
              <a:cs typeface="Arial" panose="020B0604020202020204" pitchFamily="34" charset="0"/>
            </a:endParaRPr>
          </a:p>
          <a:p>
            <a:pPr defTabSz="502908" fontAlgn="auto">
              <a:spcAft>
                <a:spcPts val="0"/>
              </a:spcAft>
            </a:pPr>
            <a:r>
              <a:rPr lang="en-US" sz="2000" dirty="0">
                <a:latin typeface="Arial" panose="020B0604020202020204" pitchFamily="34" charset="0"/>
                <a:cs typeface="Arial" panose="020B0604020202020204" pitchFamily="34" charset="0"/>
              </a:rPr>
              <a:t>Establish assertions and restrictions</a:t>
            </a:r>
          </a:p>
          <a:p>
            <a:pPr defTabSz="502908" fontAlgn="auto">
              <a:spcAft>
                <a:spcPts val="0"/>
              </a:spcAft>
            </a:pPr>
            <a:endParaRPr lang="en-US" sz="2000" dirty="0">
              <a:latin typeface="Arial" panose="020B0604020202020204" pitchFamily="34" charset="0"/>
              <a:cs typeface="Arial" panose="020B0604020202020204" pitchFamily="34" charset="0"/>
            </a:endParaRPr>
          </a:p>
          <a:p>
            <a:pPr defTabSz="502908" fontAlgn="auto">
              <a:spcAft>
                <a:spcPts val="0"/>
              </a:spcAft>
            </a:pPr>
            <a:r>
              <a:rPr lang="en-US" sz="2000" dirty="0">
                <a:latin typeface="Arial" panose="020B0604020202020204" pitchFamily="34" charset="0"/>
                <a:cs typeface="Arial" panose="020B0604020202020204" pitchFamily="34" charset="0"/>
              </a:rPr>
              <a:t>Possible that there might be several TDP’s that vary over the term or phase of the contract </a:t>
            </a:r>
          </a:p>
          <a:p>
            <a:pPr marL="0" indent="0" defTabSz="502908" fontAlgn="auto">
              <a:spcAft>
                <a:spcPts val="0"/>
              </a:spcAft>
              <a:buNone/>
            </a:pPr>
            <a:endParaRPr lang="en-US" sz="1760" dirty="0">
              <a:latin typeface="Arial" panose="020B0604020202020204" pitchFamily="34" charset="0"/>
              <a:cs typeface="Arial" panose="020B0604020202020204" pitchFamily="34" charset="0"/>
            </a:endParaRPr>
          </a:p>
          <a:p>
            <a:pPr marL="0" indent="0" defTabSz="502908" fontAlgn="auto">
              <a:spcAft>
                <a:spcPts val="0"/>
              </a:spcAft>
              <a:buNone/>
            </a:pPr>
            <a:endParaRPr lang="en-US" sz="176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defTabSz="1005840" fontAlgn="auto">
              <a:spcBef>
                <a:spcPts val="0"/>
              </a:spcBef>
              <a:spcAft>
                <a:spcPts val="0"/>
              </a:spcAft>
            </a:pPr>
            <a:fld id="{2726C2F5-E77D-45D7-8DF9-278139FB18E6}" type="slidenum">
              <a:rPr lang="en-US">
                <a:solidFill>
                  <a:prstClr val="black">
                    <a:tint val="75000"/>
                  </a:prstClr>
                </a:solidFill>
                <a:latin typeface="Calibri"/>
              </a:rPr>
              <a:pPr defTabSz="1005840" fontAlgn="auto">
                <a:spcBef>
                  <a:spcPts val="0"/>
                </a:spcBef>
                <a:spcAft>
                  <a:spcPts val="0"/>
                </a:spcAft>
              </a:pPr>
              <a:t>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1005840" fontAlgn="auto">
              <a:spcBef>
                <a:spcPts val="0"/>
              </a:spcBef>
              <a:spcAft>
                <a:spcPts val="0"/>
              </a:spcAft>
            </a:pPr>
            <a:endParaRPr lang="en-US" dirty="0">
              <a:solidFill>
                <a:prstClr val="black">
                  <a:tint val="75000"/>
                </a:prstClr>
              </a:solidFill>
              <a:latin typeface="Calibri"/>
            </a:endParaRPr>
          </a:p>
        </p:txBody>
      </p:sp>
    </p:spTree>
    <p:extLst>
      <p:ext uri="{BB962C8B-B14F-4D97-AF65-F5344CB8AC3E}">
        <p14:creationId xmlns:p14="http://schemas.microsoft.com/office/powerpoint/2010/main" val="264198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27" y="1038628"/>
            <a:ext cx="9052560" cy="1107319"/>
          </a:xfrm>
        </p:spPr>
        <p:txBody>
          <a:bodyPr>
            <a:normAutofit/>
          </a:bodyPr>
          <a:lstStyle/>
          <a:p>
            <a:r>
              <a:rPr lang="en-US" sz="3200" dirty="0"/>
              <a:t>Move </a:t>
            </a:r>
            <a:r>
              <a:rPr lang="en-US" sz="3200" dirty="0" smtClean="0"/>
              <a:t>2: </a:t>
            </a:r>
            <a:r>
              <a:rPr lang="en-US" sz="3200" dirty="0"/>
              <a:t>Technical Data Package </a:t>
            </a:r>
            <a:r>
              <a:rPr lang="en-US" sz="3200" dirty="0" smtClean="0"/>
              <a:t>Template</a:t>
            </a:r>
            <a:endParaRPr lang="en-US" sz="32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pic>
        <p:nvPicPr>
          <p:cNvPr id="6" name="Picture 5"/>
          <p:cNvPicPr>
            <a:picLocks noChangeAspect="1"/>
          </p:cNvPicPr>
          <p:nvPr/>
        </p:nvPicPr>
        <p:blipFill>
          <a:blip r:embed="rId2"/>
          <a:stretch>
            <a:fillRect/>
          </a:stretch>
        </p:blipFill>
        <p:spPr>
          <a:xfrm>
            <a:off x="346168" y="2548378"/>
            <a:ext cx="9181332" cy="2553558"/>
          </a:xfrm>
          <a:prstGeom prst="rect">
            <a:avLst/>
          </a:prstGeom>
        </p:spPr>
      </p:pic>
    </p:spTree>
    <p:extLst>
      <p:ext uri="{BB962C8B-B14F-4D97-AF65-F5344CB8AC3E}">
        <p14:creationId xmlns:p14="http://schemas.microsoft.com/office/powerpoint/2010/main" val="322175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0624" y="991957"/>
            <a:ext cx="9927776" cy="1074752"/>
          </a:xfrm>
          <a:prstGeom prst="rect">
            <a:avLst/>
          </a:prstGeom>
        </p:spPr>
        <p:txBody>
          <a:bodyPr vert="horz" lIns="100584" tIns="50292" rIns="100584" bIns="50292" rtlCol="0" anchor="ctr">
            <a:normAutofit/>
          </a:bodyPr>
          <a:lstStyle>
            <a:lvl1pPr algn="l" defTabSz="457200" rtl="0" eaLnBrk="1" latinLnBrk="0" hangingPunct="1">
              <a:spcBef>
                <a:spcPct val="0"/>
              </a:spcBef>
              <a:buNone/>
              <a:defRPr sz="4000" kern="1200">
                <a:solidFill>
                  <a:srgbClr val="101643"/>
                </a:solidFill>
                <a:latin typeface="+mj-lt"/>
                <a:ea typeface="+mj-ea"/>
                <a:cs typeface="+mj-cs"/>
              </a:defRPr>
            </a:lvl1pPr>
          </a:lstStyle>
          <a:p>
            <a:pPr defTabSz="502920" fontAlgn="auto">
              <a:spcAft>
                <a:spcPts val="0"/>
              </a:spcAft>
            </a:pPr>
            <a:r>
              <a:rPr lang="en-US" sz="3200" dirty="0" smtClean="0">
                <a:latin typeface="Calibri"/>
              </a:rPr>
              <a:t>Move 3: Complete Revenue Model</a:t>
            </a:r>
            <a:endParaRPr lang="en-US" sz="3200" dirty="0">
              <a:latin typeface="Calibri"/>
            </a:endParaRPr>
          </a:p>
        </p:txBody>
      </p:sp>
      <p:sp>
        <p:nvSpPr>
          <p:cNvPr id="5" name="Content Placeholder 2"/>
          <p:cNvSpPr txBox="1">
            <a:spLocks/>
          </p:cNvSpPr>
          <p:nvPr/>
        </p:nvSpPr>
        <p:spPr>
          <a:xfrm>
            <a:off x="278311" y="2093227"/>
            <a:ext cx="9052560" cy="2723816"/>
          </a:xfrm>
          <a:prstGeom prst="rect">
            <a:avLst/>
          </a:prstGeom>
        </p:spPr>
        <p:txBody>
          <a:bodyPr vert="horz" lIns="100584" tIns="50292" rIns="100584" bIns="50292" rtlCol="0">
            <a:noAutofit/>
          </a:bodyPr>
          <a:lstStyle>
            <a:lvl1pPr marL="342891" indent="-342891" algn="l" defTabSz="457189" rtl="0" eaLnBrk="1" latinLnBrk="0" hangingPunct="1">
              <a:spcBef>
                <a:spcPct val="20000"/>
              </a:spcBef>
              <a:buFont typeface="Arial"/>
              <a:buChar char="•"/>
              <a:defRPr sz="3200" kern="1200">
                <a:solidFill>
                  <a:srgbClr val="101643"/>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101643"/>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101643"/>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101643"/>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101643"/>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502908" fontAlgn="auto">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Populate with data and values from prior moves as required</a:t>
            </a:r>
          </a:p>
          <a:p>
            <a:pPr lvl="1" defTabSz="502908" fontAlgn="auto">
              <a:spcAft>
                <a:spcPts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	Value proposition</a:t>
            </a:r>
          </a:p>
          <a:p>
            <a:pPr lvl="1" defTabSz="502908" fontAlgn="auto">
              <a:spcAft>
                <a:spcPts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	Schedule</a:t>
            </a:r>
          </a:p>
          <a:p>
            <a:pPr lvl="1" defTabSz="502908" fontAlgn="auto">
              <a:spcAft>
                <a:spcPts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	Resources</a:t>
            </a:r>
          </a:p>
          <a:p>
            <a:pPr defTabSz="502908" fontAlgn="auto">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defTabSz="502908" fontAlgn="auto">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Establish cost and revenue approaches/structures (menu selections)</a:t>
            </a:r>
          </a:p>
          <a:p>
            <a:pPr defTabSz="502908" fontAlgn="auto">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defTabSz="502908" fontAlgn="auto">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Identify partners, customer relationships, segments and channels</a:t>
            </a:r>
          </a:p>
          <a:p>
            <a:pPr marL="0" indent="0" defTabSz="502908" fontAlgn="auto">
              <a:spcAft>
                <a:spcPts val="0"/>
              </a:spcAft>
              <a:buNone/>
            </a:pPr>
            <a:endParaRPr lang="en-US" sz="1760" dirty="0">
              <a:latin typeface="Arial" panose="020B0604020202020204" pitchFamily="34" charset="0"/>
              <a:cs typeface="Arial" panose="020B0604020202020204" pitchFamily="34" charset="0"/>
            </a:endParaRPr>
          </a:p>
          <a:p>
            <a:pPr marL="0" indent="0" defTabSz="502908" fontAlgn="auto">
              <a:spcAft>
                <a:spcPts val="0"/>
              </a:spcAft>
              <a:buNone/>
            </a:pPr>
            <a:endParaRPr lang="en-US" sz="1760" dirty="0">
              <a:latin typeface="Arial" panose="020B0604020202020204" pitchFamily="34" charset="0"/>
              <a:cs typeface="Arial" panose="020B0604020202020204" pitchFamily="34" charset="0"/>
            </a:endParaRPr>
          </a:p>
          <a:p>
            <a:pPr marL="0" indent="0" defTabSz="502908" fontAlgn="auto">
              <a:spcAft>
                <a:spcPts val="0"/>
              </a:spcAft>
              <a:buNone/>
            </a:pPr>
            <a:endParaRPr lang="en-US" sz="1760" dirty="0">
              <a:latin typeface="Arial" panose="020B0604020202020204" pitchFamily="34" charset="0"/>
              <a:cs typeface="Arial" panose="020B0604020202020204" pitchFamily="34" charset="0"/>
            </a:endParaRPr>
          </a:p>
          <a:p>
            <a:pPr marL="0" indent="0" defTabSz="502908" fontAlgn="auto">
              <a:spcAft>
                <a:spcPts val="0"/>
              </a:spcAft>
              <a:buNone/>
            </a:pPr>
            <a:endParaRPr lang="en-US" sz="132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defTabSz="1005840" fontAlgn="auto">
              <a:spcBef>
                <a:spcPts val="0"/>
              </a:spcBef>
              <a:spcAft>
                <a:spcPts val="0"/>
              </a:spcAft>
            </a:pPr>
            <a:fld id="{2726C2F5-E77D-45D7-8DF9-278139FB18E6}" type="slidenum">
              <a:rPr lang="en-US">
                <a:solidFill>
                  <a:prstClr val="black">
                    <a:tint val="75000"/>
                  </a:prstClr>
                </a:solidFill>
                <a:latin typeface="Calibri"/>
              </a:rPr>
              <a:pPr defTabSz="1005840" fontAlgn="auto">
                <a:spcBef>
                  <a:spcPts val="0"/>
                </a:spcBef>
                <a:spcAft>
                  <a:spcPts val="0"/>
                </a:spcAft>
              </a:pPr>
              <a:t>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1005840" fontAlgn="auto">
              <a:spcBef>
                <a:spcPts val="0"/>
              </a:spcBef>
              <a:spcAft>
                <a:spcPts val="0"/>
              </a:spcAft>
            </a:pPr>
            <a:endParaRPr lang="en-US" dirty="0">
              <a:solidFill>
                <a:prstClr val="black">
                  <a:tint val="75000"/>
                </a:prstClr>
              </a:solidFill>
              <a:latin typeface="Calibri"/>
            </a:endParaRPr>
          </a:p>
        </p:txBody>
      </p:sp>
    </p:spTree>
    <p:extLst>
      <p:ext uri="{BB962C8B-B14F-4D97-AF65-F5344CB8AC3E}">
        <p14:creationId xmlns:p14="http://schemas.microsoft.com/office/powerpoint/2010/main" val="1743767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900729"/>
            <a:ext cx="9052560" cy="1107319"/>
          </a:xfrm>
        </p:spPr>
        <p:txBody>
          <a:bodyPr>
            <a:normAutofit/>
          </a:bodyPr>
          <a:lstStyle/>
          <a:p>
            <a:r>
              <a:rPr lang="en-US" sz="3200" dirty="0" smtClean="0"/>
              <a:t>Deliverables – Move 3: </a:t>
            </a:r>
            <a:r>
              <a:rPr lang="en-US" sz="3200" dirty="0"/>
              <a:t>Business Model Canvas</a:t>
            </a:r>
          </a:p>
        </p:txBody>
      </p:sp>
      <p:pic>
        <p:nvPicPr>
          <p:cNvPr id="6" name="Content Placeholder 5"/>
          <p:cNvPicPr>
            <a:picLocks noGrp="1" noChangeAspect="1"/>
          </p:cNvPicPr>
          <p:nvPr>
            <p:ph idx="1"/>
          </p:nvPr>
        </p:nvPicPr>
        <p:blipFill>
          <a:blip r:embed="rId2"/>
          <a:stretch>
            <a:fillRect/>
          </a:stretch>
        </p:blipFill>
        <p:spPr>
          <a:xfrm>
            <a:off x="739832" y="1914950"/>
            <a:ext cx="8437419" cy="5495823"/>
          </a:xfrm>
          <a:prstGeom prst="rect">
            <a:avLst/>
          </a:prstGeom>
        </p:spPr>
      </p:pic>
      <p:sp>
        <p:nvSpPr>
          <p:cNvPr id="5" name="Slide Number Placeholder 4"/>
          <p:cNvSpPr>
            <a:spLocks noGrp="1"/>
          </p:cNvSpPr>
          <p:nvPr>
            <p:ph type="sldNum" sz="quarter" idx="12"/>
          </p:nvPr>
        </p:nvSpPr>
        <p:spPr/>
        <p:txBody>
          <a:bodyPr/>
          <a:lstStyle/>
          <a:p>
            <a:fld id="{2726C2F5-E77D-45D7-8DF9-278139FB18E6}" type="slidenum">
              <a:rPr lang="en-US" smtClean="0"/>
              <a:t>16</a:t>
            </a:fld>
            <a:endParaRPr lang="en-US" dirty="0"/>
          </a:p>
        </p:txBody>
      </p:sp>
    </p:spTree>
    <p:extLst>
      <p:ext uri="{BB962C8B-B14F-4D97-AF65-F5344CB8AC3E}">
        <p14:creationId xmlns:p14="http://schemas.microsoft.com/office/powerpoint/2010/main" val="92447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1044422"/>
            <a:ext cx="9052560" cy="1107319"/>
          </a:xfrm>
        </p:spPr>
        <p:txBody>
          <a:bodyPr>
            <a:normAutofit/>
          </a:bodyPr>
          <a:lstStyle/>
          <a:p>
            <a:r>
              <a:rPr lang="en-US" sz="3200" dirty="0" smtClean="0"/>
              <a:t>Move 4: </a:t>
            </a:r>
            <a:r>
              <a:rPr lang="en-US" sz="3200" dirty="0"/>
              <a:t>Assess to Value Proposition</a:t>
            </a:r>
          </a:p>
        </p:txBody>
      </p:sp>
      <p:sp>
        <p:nvSpPr>
          <p:cNvPr id="3" name="Content Placeholder 2"/>
          <p:cNvSpPr>
            <a:spLocks noGrp="1"/>
          </p:cNvSpPr>
          <p:nvPr>
            <p:ph idx="1"/>
          </p:nvPr>
        </p:nvSpPr>
        <p:spPr>
          <a:xfrm>
            <a:off x="410554" y="2151741"/>
            <a:ext cx="9052560" cy="4530370"/>
          </a:xfrm>
        </p:spPr>
        <p:txBody>
          <a:bodyPr>
            <a:normAutofit/>
          </a:bodyPr>
          <a:lstStyle/>
          <a:p>
            <a:r>
              <a:rPr lang="en-US" sz="2200" dirty="0">
                <a:latin typeface="Arial" panose="020B0604020202020204" pitchFamily="34" charset="0"/>
                <a:cs typeface="Arial" panose="020B0604020202020204" pitchFamily="34" charset="0"/>
              </a:rPr>
              <a:t>Has the prior moves met government and industry needs?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Negotiate any open items on the compliance matrix</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We should expect that there may be an impasse that can’t be overcome because of the value proposition.</a:t>
            </a:r>
          </a:p>
          <a:p>
            <a:endParaRPr lang="en-US" dirty="0"/>
          </a:p>
        </p:txBody>
      </p:sp>
      <p:sp>
        <p:nvSpPr>
          <p:cNvPr id="5" name="Slide Number Placeholder 4"/>
          <p:cNvSpPr>
            <a:spLocks noGrp="1"/>
          </p:cNvSpPr>
          <p:nvPr>
            <p:ph type="sldNum" sz="quarter" idx="12"/>
          </p:nvPr>
        </p:nvSpPr>
        <p:spPr/>
        <p:txBody>
          <a:bodyPr/>
          <a:lstStyle/>
          <a:p>
            <a:fld id="{2726C2F5-E77D-45D7-8DF9-278139FB18E6}" type="slidenum">
              <a:rPr lang="en-US" smtClean="0"/>
              <a:t>17</a:t>
            </a:fld>
            <a:endParaRPr lang="en-US" dirty="0"/>
          </a:p>
        </p:txBody>
      </p:sp>
    </p:spTree>
    <p:extLst>
      <p:ext uri="{BB962C8B-B14F-4D97-AF65-F5344CB8AC3E}">
        <p14:creationId xmlns:p14="http://schemas.microsoft.com/office/powerpoint/2010/main" val="86534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962401"/>
            <a:ext cx="9052560" cy="1107319"/>
          </a:xfrm>
        </p:spPr>
        <p:txBody>
          <a:bodyPr>
            <a:normAutofit/>
          </a:bodyPr>
          <a:lstStyle/>
          <a:p>
            <a:r>
              <a:rPr lang="en-US" sz="3200" dirty="0" smtClean="0"/>
              <a:t>Deliverables – Move 4</a:t>
            </a:r>
            <a:r>
              <a:rPr lang="en-US" sz="3200" dirty="0"/>
              <a:t>: Contract </a:t>
            </a:r>
            <a:r>
              <a:rPr lang="en-US" sz="3200" dirty="0" smtClean="0"/>
              <a:t>Administration </a:t>
            </a:r>
            <a:endParaRPr lang="en-US" sz="3200" dirty="0"/>
          </a:p>
        </p:txBody>
      </p:sp>
      <p:sp>
        <p:nvSpPr>
          <p:cNvPr id="5" name="Slide Number Placeholder 4"/>
          <p:cNvSpPr>
            <a:spLocks noGrp="1"/>
          </p:cNvSpPr>
          <p:nvPr>
            <p:ph type="sldNum" sz="quarter" idx="12"/>
          </p:nvPr>
        </p:nvSpPr>
        <p:spPr/>
        <p:txBody>
          <a:bodyPr/>
          <a:lstStyle/>
          <a:p>
            <a:fld id="{2726C2F5-E77D-45D7-8DF9-278139FB18E6}" type="slidenum">
              <a:rPr lang="en-US" smtClean="0"/>
              <a:t>18</a:t>
            </a:fld>
            <a:endParaRPr lang="en-US" dirty="0"/>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2289405701"/>
              </p:ext>
            </p:extLst>
          </p:nvPr>
        </p:nvGraphicFramePr>
        <p:xfrm>
          <a:off x="238991" y="2154355"/>
          <a:ext cx="9680027" cy="3976912"/>
        </p:xfrm>
        <a:graphic>
          <a:graphicData uri="http://schemas.openxmlformats.org/drawingml/2006/table">
            <a:tbl>
              <a:tblPr firstRow="1" bandRow="1">
                <a:tableStyleId>{5C22544A-7EE6-4342-B048-85BDC9FD1C3A}</a:tableStyleId>
              </a:tblPr>
              <a:tblGrid>
                <a:gridCol w="1382861">
                  <a:extLst>
                    <a:ext uri="{9D8B030D-6E8A-4147-A177-3AD203B41FA5}">
                      <a16:colId xmlns:a16="http://schemas.microsoft.com/office/drawing/2014/main" val="4286364108"/>
                    </a:ext>
                  </a:extLst>
                </a:gridCol>
                <a:gridCol w="1382861">
                  <a:extLst>
                    <a:ext uri="{9D8B030D-6E8A-4147-A177-3AD203B41FA5}">
                      <a16:colId xmlns:a16="http://schemas.microsoft.com/office/drawing/2014/main" val="2039081509"/>
                    </a:ext>
                  </a:extLst>
                </a:gridCol>
                <a:gridCol w="1382861">
                  <a:extLst>
                    <a:ext uri="{9D8B030D-6E8A-4147-A177-3AD203B41FA5}">
                      <a16:colId xmlns:a16="http://schemas.microsoft.com/office/drawing/2014/main" val="1866345383"/>
                    </a:ext>
                  </a:extLst>
                </a:gridCol>
                <a:gridCol w="1382861">
                  <a:extLst>
                    <a:ext uri="{9D8B030D-6E8A-4147-A177-3AD203B41FA5}">
                      <a16:colId xmlns:a16="http://schemas.microsoft.com/office/drawing/2014/main" val="787508191"/>
                    </a:ext>
                  </a:extLst>
                </a:gridCol>
                <a:gridCol w="1382861">
                  <a:extLst>
                    <a:ext uri="{9D8B030D-6E8A-4147-A177-3AD203B41FA5}">
                      <a16:colId xmlns:a16="http://schemas.microsoft.com/office/drawing/2014/main" val="850809532"/>
                    </a:ext>
                  </a:extLst>
                </a:gridCol>
                <a:gridCol w="1382861">
                  <a:extLst>
                    <a:ext uri="{9D8B030D-6E8A-4147-A177-3AD203B41FA5}">
                      <a16:colId xmlns:a16="http://schemas.microsoft.com/office/drawing/2014/main" val="2401253540"/>
                    </a:ext>
                  </a:extLst>
                </a:gridCol>
                <a:gridCol w="1382861">
                  <a:extLst>
                    <a:ext uri="{9D8B030D-6E8A-4147-A177-3AD203B41FA5}">
                      <a16:colId xmlns:a16="http://schemas.microsoft.com/office/drawing/2014/main" val="742547044"/>
                    </a:ext>
                  </a:extLst>
                </a:gridCol>
              </a:tblGrid>
              <a:tr h="840024">
                <a:tc>
                  <a:txBody>
                    <a:bodyPr/>
                    <a:lstStyle/>
                    <a:p>
                      <a:pPr algn="l"/>
                      <a:r>
                        <a:rPr lang="en-US" dirty="0" smtClean="0"/>
                        <a:t>Technical</a:t>
                      </a:r>
                      <a:r>
                        <a:rPr lang="en-US" baseline="0" dirty="0" smtClean="0"/>
                        <a:t> Approach</a:t>
                      </a:r>
                      <a:endParaRPr lang="en-US" dirty="0"/>
                    </a:p>
                  </a:txBody>
                  <a:tcPr/>
                </a:tc>
                <a:tc>
                  <a:txBody>
                    <a:bodyPr/>
                    <a:lstStyle/>
                    <a:p>
                      <a:pPr algn="l"/>
                      <a:r>
                        <a:rPr lang="en-US" dirty="0" smtClean="0"/>
                        <a:t>Statement of</a:t>
                      </a:r>
                      <a:r>
                        <a:rPr lang="en-US" baseline="0" dirty="0" smtClean="0"/>
                        <a:t> Work</a:t>
                      </a:r>
                      <a:endParaRPr lang="en-US" dirty="0"/>
                    </a:p>
                  </a:txBody>
                  <a:tcPr/>
                </a:tc>
                <a:tc>
                  <a:txBody>
                    <a:bodyPr/>
                    <a:lstStyle/>
                    <a:p>
                      <a:pPr algn="l"/>
                      <a:r>
                        <a:rPr lang="en-US" dirty="0" smtClean="0"/>
                        <a:t>Schedule</a:t>
                      </a:r>
                      <a:endParaRPr lang="en-US" dirty="0"/>
                    </a:p>
                  </a:txBody>
                  <a:tcPr/>
                </a:tc>
                <a:tc>
                  <a:txBody>
                    <a:bodyPr/>
                    <a:lstStyle/>
                    <a:p>
                      <a:pPr algn="l"/>
                      <a:r>
                        <a:rPr lang="en-US" dirty="0" smtClean="0"/>
                        <a:t>Terms and Conditions</a:t>
                      </a:r>
                      <a:endParaRPr lang="en-US" dirty="0"/>
                    </a:p>
                  </a:txBody>
                  <a:tcPr/>
                </a:tc>
                <a:tc>
                  <a:txBody>
                    <a:bodyPr/>
                    <a:lstStyle/>
                    <a:p>
                      <a:pPr algn="l"/>
                      <a:r>
                        <a:rPr lang="en-US" dirty="0" smtClean="0"/>
                        <a:t>Assertions</a:t>
                      </a:r>
                      <a:endParaRPr lang="en-US" dirty="0"/>
                    </a:p>
                  </a:txBody>
                  <a:tcPr/>
                </a:tc>
                <a:tc>
                  <a:txBody>
                    <a:bodyPr/>
                    <a:lstStyle/>
                    <a:p>
                      <a:pPr algn="l"/>
                      <a:r>
                        <a:rPr lang="en-US" dirty="0" smtClean="0"/>
                        <a:t>Warranty </a:t>
                      </a:r>
                      <a:endParaRPr lang="en-US" dirty="0"/>
                    </a:p>
                  </a:txBody>
                  <a:tcPr/>
                </a:tc>
                <a:tc>
                  <a:txBody>
                    <a:bodyPr/>
                    <a:lstStyle/>
                    <a:p>
                      <a:pPr algn="l"/>
                      <a:r>
                        <a:rPr lang="en-US" dirty="0" smtClean="0"/>
                        <a:t>Liability</a:t>
                      </a:r>
                      <a:endParaRPr lang="en-US" dirty="0"/>
                    </a:p>
                  </a:txBody>
                  <a:tcPr/>
                </a:tc>
                <a:extLst>
                  <a:ext uri="{0D108BD9-81ED-4DB2-BD59-A6C34878D82A}">
                    <a16:rowId xmlns:a16="http://schemas.microsoft.com/office/drawing/2014/main" val="1872029072"/>
                  </a:ext>
                </a:extLst>
              </a:tr>
              <a:tr h="77243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10560611"/>
                  </a:ext>
                </a:extLst>
              </a:tr>
              <a:tr h="8270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775180677"/>
                  </a:ext>
                </a:extLst>
              </a:tr>
              <a:tr h="829534">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56950931"/>
                  </a:ext>
                </a:extLst>
              </a:tr>
              <a:tr h="70791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85907802"/>
                  </a:ext>
                </a:extLst>
              </a:tr>
            </a:tbl>
          </a:graphicData>
        </a:graphic>
      </p:graphicFrame>
    </p:spTree>
    <p:extLst>
      <p:ext uri="{BB962C8B-B14F-4D97-AF65-F5344CB8AC3E}">
        <p14:creationId xmlns:p14="http://schemas.microsoft.com/office/powerpoint/2010/main" val="31723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1044422"/>
            <a:ext cx="9052560" cy="1107319"/>
          </a:xfrm>
        </p:spPr>
        <p:txBody>
          <a:bodyPr>
            <a:normAutofit/>
          </a:bodyPr>
          <a:lstStyle/>
          <a:p>
            <a:r>
              <a:rPr lang="en-US" sz="3200" dirty="0" smtClean="0"/>
              <a:t>Move 5: Outbrief</a:t>
            </a:r>
            <a:endParaRPr lang="en-US" sz="3200" dirty="0"/>
          </a:p>
        </p:txBody>
      </p:sp>
      <p:sp>
        <p:nvSpPr>
          <p:cNvPr id="3" name="Content Placeholder 2"/>
          <p:cNvSpPr>
            <a:spLocks noGrp="1"/>
          </p:cNvSpPr>
          <p:nvPr>
            <p:ph idx="1"/>
          </p:nvPr>
        </p:nvSpPr>
        <p:spPr>
          <a:xfrm>
            <a:off x="367990" y="2151741"/>
            <a:ext cx="9187490" cy="5052127"/>
          </a:xfrm>
        </p:spPr>
        <p:txBody>
          <a:bodyPr>
            <a:normAutofit/>
          </a:bodyPr>
          <a:lstStyle/>
          <a:p>
            <a:pPr marL="0" indent="0">
              <a:buNone/>
            </a:pPr>
            <a:r>
              <a:rPr lang="en-US" sz="2400" b="1" u="sng" dirty="0" smtClean="0">
                <a:latin typeface="Arial" panose="020B0604020202020204" pitchFamily="34" charset="0"/>
                <a:cs typeface="Arial" panose="020B0604020202020204" pitchFamily="34" charset="0"/>
              </a:rPr>
              <a:t>Briefing Outline</a:t>
            </a:r>
          </a:p>
          <a:p>
            <a:pPr marL="0" indent="0">
              <a:buNone/>
            </a:pPr>
            <a:endParaRPr lang="en-US" sz="2200" b="1" u="sng"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Business </a:t>
            </a:r>
            <a:r>
              <a:rPr lang="en-US" sz="2400" dirty="0">
                <a:latin typeface="Arial" panose="020B0604020202020204" pitchFamily="34" charset="0"/>
                <a:cs typeface="Arial" panose="020B0604020202020204" pitchFamily="34" charset="0"/>
              </a:rPr>
              <a:t>Case / Model</a:t>
            </a:r>
          </a:p>
          <a:p>
            <a:pPr lvl="1"/>
            <a:r>
              <a:rPr lang="en-US" sz="2400" dirty="0">
                <a:latin typeface="Arial" panose="020B0604020202020204" pitchFamily="34" charset="0"/>
                <a:cs typeface="Arial" panose="020B0604020202020204" pitchFamily="34" charset="0"/>
              </a:rPr>
              <a:t>Team Composition</a:t>
            </a:r>
          </a:p>
          <a:p>
            <a:pPr lvl="1"/>
            <a:r>
              <a:rPr lang="en-US" sz="2400" dirty="0">
                <a:latin typeface="Arial" panose="020B0604020202020204" pitchFamily="34" charset="0"/>
                <a:cs typeface="Arial" panose="020B0604020202020204" pitchFamily="34" charset="0"/>
              </a:rPr>
              <a:t>Team Assumptions</a:t>
            </a:r>
          </a:p>
          <a:p>
            <a:pPr lvl="1"/>
            <a:r>
              <a:rPr lang="en-US" sz="2400" dirty="0">
                <a:latin typeface="Arial" panose="020B0604020202020204" pitchFamily="34" charset="0"/>
                <a:cs typeface="Arial" panose="020B0604020202020204" pitchFamily="34" charset="0"/>
              </a:rPr>
              <a:t>Deliverables and Results </a:t>
            </a:r>
          </a:p>
          <a:p>
            <a:pPr lvl="2"/>
            <a:r>
              <a:rPr lang="en-US" sz="1800" dirty="0">
                <a:latin typeface="Arial" panose="020B0604020202020204" pitchFamily="34" charset="0"/>
                <a:cs typeface="Arial" panose="020B0604020202020204" pitchFamily="34" charset="0"/>
              </a:rPr>
              <a:t>Move 1: Compliance Matrix</a:t>
            </a:r>
          </a:p>
          <a:p>
            <a:pPr lvl="2"/>
            <a:r>
              <a:rPr lang="en-US" sz="1800" dirty="0">
                <a:latin typeface="Arial" panose="020B0604020202020204" pitchFamily="34" charset="0"/>
                <a:cs typeface="Arial" panose="020B0604020202020204" pitchFamily="34" charset="0"/>
              </a:rPr>
              <a:t>Move 2: Technical Data Package</a:t>
            </a:r>
          </a:p>
          <a:p>
            <a:pPr lvl="2"/>
            <a:r>
              <a:rPr lang="en-US" sz="1800" dirty="0">
                <a:latin typeface="Arial" panose="020B0604020202020204" pitchFamily="34" charset="0"/>
                <a:cs typeface="Arial" panose="020B0604020202020204" pitchFamily="34" charset="0"/>
              </a:rPr>
              <a:t>Move 3: Business Model Canvas</a:t>
            </a:r>
          </a:p>
          <a:p>
            <a:pPr lvl="2"/>
            <a:r>
              <a:rPr lang="en-US" sz="1800" dirty="0">
                <a:latin typeface="Arial" panose="020B0604020202020204" pitchFamily="34" charset="0"/>
                <a:cs typeface="Arial" panose="020B0604020202020204" pitchFamily="34" charset="0"/>
              </a:rPr>
              <a:t>Move 4: Contract Administration </a:t>
            </a:r>
          </a:p>
          <a:p>
            <a:pPr lvl="1"/>
            <a:r>
              <a:rPr lang="en-US" sz="2400" dirty="0">
                <a:latin typeface="Arial" panose="020B0604020202020204" pitchFamily="34" charset="0"/>
                <a:cs typeface="Arial" panose="020B0604020202020204" pitchFamily="34" charset="0"/>
              </a:rPr>
              <a:t>Challenges</a:t>
            </a:r>
          </a:p>
          <a:p>
            <a:pPr lvl="1"/>
            <a:r>
              <a:rPr lang="en-US" sz="2400" dirty="0">
                <a:latin typeface="Arial" panose="020B0604020202020204" pitchFamily="34" charset="0"/>
                <a:cs typeface="Arial" panose="020B0604020202020204" pitchFamily="34" charset="0"/>
              </a:rPr>
              <a:t>Final Thoughts</a:t>
            </a:r>
          </a:p>
          <a:p>
            <a:endParaRPr lang="en-US" dirty="0"/>
          </a:p>
        </p:txBody>
      </p:sp>
      <p:sp>
        <p:nvSpPr>
          <p:cNvPr id="5" name="Slide Number Placeholder 4"/>
          <p:cNvSpPr>
            <a:spLocks noGrp="1"/>
          </p:cNvSpPr>
          <p:nvPr>
            <p:ph type="sldNum" sz="quarter" idx="12"/>
          </p:nvPr>
        </p:nvSpPr>
        <p:spPr/>
        <p:txBody>
          <a:bodyPr/>
          <a:lstStyle/>
          <a:p>
            <a:fld id="{2726C2F5-E77D-45D7-8DF9-278139FB18E6}" type="slidenum">
              <a:rPr lang="en-US" smtClean="0"/>
              <a:t>19</a:t>
            </a:fld>
            <a:endParaRPr lang="en-US" dirty="0"/>
          </a:p>
        </p:txBody>
      </p:sp>
    </p:spTree>
    <p:extLst>
      <p:ext uri="{BB962C8B-B14F-4D97-AF65-F5344CB8AC3E}">
        <p14:creationId xmlns:p14="http://schemas.microsoft.com/office/powerpoint/2010/main" val="424485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1025569"/>
            <a:ext cx="9052560" cy="1107319"/>
          </a:xfrm>
        </p:spPr>
        <p:txBody>
          <a:bodyPr>
            <a:normAutofit/>
          </a:bodyPr>
          <a:lstStyle/>
          <a:p>
            <a:r>
              <a:rPr lang="en-US" sz="3200" dirty="0"/>
              <a:t>Content</a:t>
            </a:r>
          </a:p>
        </p:txBody>
      </p:sp>
      <p:sp>
        <p:nvSpPr>
          <p:cNvPr id="3" name="Content Placeholder 2"/>
          <p:cNvSpPr>
            <a:spLocks noGrp="1"/>
          </p:cNvSpPr>
          <p:nvPr>
            <p:ph idx="1"/>
          </p:nvPr>
        </p:nvSpPr>
        <p:spPr>
          <a:xfrm>
            <a:off x="308954" y="2000808"/>
            <a:ext cx="7849526" cy="4530370"/>
          </a:xfrm>
        </p:spPr>
        <p:txBody>
          <a:bodyPr/>
          <a:lstStyle/>
          <a:p>
            <a:r>
              <a:rPr lang="en-US" sz="2200" dirty="0">
                <a:latin typeface="Arial" panose="020B0604020202020204" pitchFamily="34" charset="0"/>
                <a:cs typeface="Arial" panose="020B0604020202020204" pitchFamily="34" charset="0"/>
              </a:rPr>
              <a:t>Wargame Overview</a:t>
            </a:r>
          </a:p>
          <a:p>
            <a:r>
              <a:rPr lang="en-US" sz="2200" dirty="0">
                <a:latin typeface="Arial" panose="020B0604020202020204" pitchFamily="34" charset="0"/>
                <a:cs typeface="Arial" panose="020B0604020202020204" pitchFamily="34" charset="0"/>
              </a:rPr>
              <a:t>Scenario</a:t>
            </a:r>
          </a:p>
          <a:p>
            <a:r>
              <a:rPr lang="en-US" sz="2200" dirty="0">
                <a:latin typeface="Arial" panose="020B0604020202020204" pitchFamily="34" charset="0"/>
                <a:cs typeface="Arial" panose="020B0604020202020204" pitchFamily="34" charset="0"/>
              </a:rPr>
              <a:t>Wargame Assumptions</a:t>
            </a:r>
          </a:p>
          <a:p>
            <a:r>
              <a:rPr lang="en-US" sz="2200" dirty="0">
                <a:latin typeface="Arial" panose="020B0604020202020204" pitchFamily="34" charset="0"/>
                <a:cs typeface="Arial" panose="020B0604020202020204" pitchFamily="34" charset="0"/>
              </a:rPr>
              <a:t>Business Models / Teams</a:t>
            </a:r>
          </a:p>
          <a:p>
            <a:r>
              <a:rPr lang="en-US" sz="2200" dirty="0">
                <a:latin typeface="Arial" panose="020B0604020202020204" pitchFamily="34" charset="0"/>
                <a:cs typeface="Arial" panose="020B0604020202020204" pitchFamily="34" charset="0"/>
              </a:rPr>
              <a:t>Team Composition</a:t>
            </a:r>
          </a:p>
          <a:p>
            <a:r>
              <a:rPr lang="en-US" sz="2200" dirty="0">
                <a:latin typeface="Arial" panose="020B0604020202020204" pitchFamily="34" charset="0"/>
                <a:cs typeface="Arial" panose="020B0604020202020204" pitchFamily="34" charset="0"/>
              </a:rPr>
              <a:t>Move Schedule</a:t>
            </a:r>
          </a:p>
          <a:p>
            <a:r>
              <a:rPr lang="en-US" sz="2200" dirty="0">
                <a:latin typeface="Arial" panose="020B0604020202020204" pitchFamily="34" charset="0"/>
                <a:cs typeface="Arial" panose="020B0604020202020204" pitchFamily="34" charset="0"/>
              </a:rPr>
              <a:t>Deliverables</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198" y="3026846"/>
            <a:ext cx="5062111" cy="3381699"/>
          </a:xfrm>
          <a:prstGeom prst="rect">
            <a:avLst/>
          </a:prstGeom>
        </p:spPr>
      </p:pic>
    </p:spTree>
    <p:extLst>
      <p:ext uri="{BB962C8B-B14F-4D97-AF65-F5344CB8AC3E}">
        <p14:creationId xmlns:p14="http://schemas.microsoft.com/office/powerpoint/2010/main" val="2002631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3652115"/>
            <a:ext cx="9780090" cy="1074752"/>
          </a:xfrm>
          <a:prstGeom prst="rect">
            <a:avLst/>
          </a:prstGeom>
        </p:spPr>
        <p:txBody>
          <a:bodyPr vert="horz" lIns="100584" tIns="50292" rIns="100584" bIns="50292" rtlCol="0" anchor="ctr">
            <a:normAutofit/>
          </a:bodyPr>
          <a:lstStyle>
            <a:lvl1pPr algn="l" defTabSz="457200" rtl="0" eaLnBrk="1" latinLnBrk="0" hangingPunct="1">
              <a:spcBef>
                <a:spcPct val="0"/>
              </a:spcBef>
              <a:buNone/>
              <a:defRPr sz="4000" kern="1200">
                <a:solidFill>
                  <a:srgbClr val="101643"/>
                </a:solidFill>
                <a:latin typeface="+mj-lt"/>
                <a:ea typeface="+mj-ea"/>
                <a:cs typeface="+mj-cs"/>
              </a:defRPr>
            </a:lvl1pPr>
          </a:lstStyle>
          <a:p>
            <a:pPr algn="ctr" defTabSz="502920" fontAlgn="auto">
              <a:spcAft>
                <a:spcPts val="0"/>
              </a:spcAft>
            </a:pPr>
            <a:r>
              <a:rPr lang="en-US" sz="2640" b="1" dirty="0" smtClean="0">
                <a:latin typeface="Arial" panose="020B0604020202020204" pitchFamily="34" charset="0"/>
                <a:cs typeface="Arial" panose="020B0604020202020204" pitchFamily="34" charset="0"/>
              </a:rPr>
              <a:t>Questions?</a:t>
            </a:r>
          </a:p>
          <a:p>
            <a:pPr algn="ctr" defTabSz="502920" fontAlgn="auto">
              <a:spcAft>
                <a:spcPts val="0"/>
              </a:spcAft>
            </a:pPr>
            <a:r>
              <a:rPr lang="en-US" sz="2640" b="1" dirty="0" smtClean="0">
                <a:latin typeface="Arial" panose="020B0604020202020204" pitchFamily="34" charset="0"/>
                <a:cs typeface="Arial" panose="020B0604020202020204" pitchFamily="34" charset="0"/>
              </a:rPr>
              <a:t>Comments?</a:t>
            </a:r>
            <a:endParaRPr lang="en-US" sz="264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defTabSz="1005840" fontAlgn="auto">
              <a:spcBef>
                <a:spcPts val="0"/>
              </a:spcBef>
              <a:spcAft>
                <a:spcPts val="0"/>
              </a:spcAft>
            </a:pPr>
            <a:fld id="{2726C2F5-E77D-45D7-8DF9-278139FB18E6}" type="slidenum">
              <a:rPr lang="en-US">
                <a:solidFill>
                  <a:prstClr val="black">
                    <a:tint val="75000"/>
                  </a:prstClr>
                </a:solidFill>
                <a:latin typeface="Calibri"/>
              </a:rPr>
              <a:pPr defTabSz="1005840" fontAlgn="auto">
                <a:spcBef>
                  <a:spcPts val="0"/>
                </a:spcBef>
                <a:spcAft>
                  <a:spcPts val="0"/>
                </a:spcAft>
              </a:pPr>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7159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023640"/>
            <a:ext cx="9052560" cy="1107319"/>
          </a:xfrm>
        </p:spPr>
        <p:txBody>
          <a:bodyPr>
            <a:normAutofit/>
          </a:bodyPr>
          <a:lstStyle/>
          <a:p>
            <a:r>
              <a:rPr lang="en-US" sz="3200" dirty="0"/>
              <a:t>Wargame Overview</a:t>
            </a:r>
          </a:p>
        </p:txBody>
      </p:sp>
      <p:sp>
        <p:nvSpPr>
          <p:cNvPr id="3" name="Content Placeholder 2"/>
          <p:cNvSpPr>
            <a:spLocks noGrp="1"/>
          </p:cNvSpPr>
          <p:nvPr>
            <p:ph idx="1"/>
          </p:nvPr>
        </p:nvSpPr>
        <p:spPr>
          <a:xfrm>
            <a:off x="336665" y="2048939"/>
            <a:ext cx="9052560" cy="4530370"/>
          </a:xfrm>
        </p:spPr>
        <p:txBody>
          <a:bodyPr>
            <a:normAutofit fontScale="92500" lnSpcReduction="10000"/>
          </a:bodyPr>
          <a:lstStyle/>
          <a:p>
            <a:pPr>
              <a:spcAft>
                <a:spcPts val="600"/>
              </a:spcAft>
            </a:pPr>
            <a:r>
              <a:rPr lang="en-US" sz="2200" dirty="0">
                <a:latin typeface="Arial" panose="020B0604020202020204" pitchFamily="34" charset="0"/>
                <a:cs typeface="Arial" panose="020B0604020202020204" pitchFamily="34" charset="0"/>
              </a:rPr>
              <a:t>This Business Model Wargame II is a </a:t>
            </a:r>
            <a:r>
              <a:rPr lang="en-US" sz="2200" dirty="0" smtClean="0">
                <a:latin typeface="Arial" panose="020B0604020202020204" pitchFamily="34" charset="0"/>
                <a:cs typeface="Arial" panose="020B0604020202020204" pitchFamily="34" charset="0"/>
              </a:rPr>
              <a:t>follow-up </a:t>
            </a:r>
            <a:r>
              <a:rPr lang="en-US" sz="2200" dirty="0">
                <a:latin typeface="Arial" panose="020B0604020202020204" pitchFamily="34" charset="0"/>
                <a:cs typeface="Arial" panose="020B0604020202020204" pitchFamily="34" charset="0"/>
              </a:rPr>
              <a:t>to the initial Business Model Wargame held at the Lockheed Martin Center for Innovation in 2016</a:t>
            </a:r>
            <a:r>
              <a:rPr lang="en-US" sz="2200" dirty="0" smtClean="0">
                <a:latin typeface="Arial" panose="020B0604020202020204" pitchFamily="34" charset="0"/>
                <a:cs typeface="Arial" panose="020B0604020202020204" pitchFamily="34" charset="0"/>
              </a:rPr>
              <a:t>.</a:t>
            </a:r>
          </a:p>
          <a:p>
            <a:pPr>
              <a:spcAft>
                <a:spcPts val="600"/>
              </a:spcAf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purpose of the sponsoring Additive Manufacturing Business Model Working Group is to address the business model aspects of additive manufacturing for sustainment and production consistent with public private partnership principles in parallel to additive manufacturing technical community efforts</a:t>
            </a:r>
            <a:r>
              <a:rPr lang="en-US" sz="2200" dirty="0" smtClean="0">
                <a:latin typeface="Arial" panose="020B0604020202020204" pitchFamily="34" charset="0"/>
                <a:cs typeface="Arial" panose="020B0604020202020204" pitchFamily="34" charset="0"/>
              </a:rPr>
              <a:t>.</a:t>
            </a:r>
          </a:p>
          <a:p>
            <a:pPr>
              <a:spcAft>
                <a:spcPts val="600"/>
              </a:spcAft>
            </a:pPr>
            <a:r>
              <a:rPr lang="en-US" sz="2200" dirty="0" smtClean="0">
                <a:latin typeface="Arial" panose="020B0604020202020204" pitchFamily="34" charset="0"/>
                <a:cs typeface="Arial" panose="020B0604020202020204" pitchFamily="34" charset="0"/>
              </a:rPr>
              <a:t>Scope </a:t>
            </a:r>
            <a:r>
              <a:rPr lang="en-US" sz="2200" dirty="0">
                <a:latin typeface="Arial" panose="020B0604020202020204" pitchFamily="34" charset="0"/>
                <a:cs typeface="Arial" panose="020B0604020202020204" pitchFamily="34" charset="0"/>
              </a:rPr>
              <a:t>includes the commercial aspects of the transaction, communication, and Government – industry - academia relationships. The DoD roadmap published in 2016 confirms to need for this focus</a:t>
            </a:r>
            <a:r>
              <a:rPr lang="en-US" sz="2200" dirty="0" smtClean="0">
                <a:latin typeface="Arial" panose="020B0604020202020204" pitchFamily="34" charset="0"/>
                <a:cs typeface="Arial" panose="020B0604020202020204" pitchFamily="34" charset="0"/>
              </a:rPr>
              <a:t>.</a:t>
            </a:r>
          </a:p>
          <a:p>
            <a:pPr>
              <a:spcAft>
                <a:spcPts val="600"/>
              </a:spcAf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scenario for Wargame II has been expanded to include the life cycle platform considerations to further develop the necessary business environment to support the continued adoption of Additive Manufacturing (AM) capabilities to benefit the Warfighter in parallel to technology focus. </a:t>
            </a:r>
          </a:p>
          <a:p>
            <a:pPr lvl="1">
              <a:spcAft>
                <a:spcPts val="600"/>
              </a:spcAft>
            </a:pPr>
            <a:endParaRPr lang="en-US" sz="2200" dirty="0"/>
          </a:p>
          <a:p>
            <a:pPr>
              <a:spcAft>
                <a:spcPts val="600"/>
              </a:spcAft>
            </a:pP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7116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962759"/>
            <a:ext cx="9052560" cy="1107319"/>
          </a:xfrm>
        </p:spPr>
        <p:txBody>
          <a:bodyPr>
            <a:normAutofit/>
          </a:bodyPr>
          <a:lstStyle/>
          <a:p>
            <a:r>
              <a:rPr lang="en-US" sz="3200" dirty="0"/>
              <a:t>Scenario</a:t>
            </a:r>
          </a:p>
        </p:txBody>
      </p:sp>
      <p:sp>
        <p:nvSpPr>
          <p:cNvPr id="3" name="Content Placeholder 2"/>
          <p:cNvSpPr>
            <a:spLocks noGrp="1"/>
          </p:cNvSpPr>
          <p:nvPr>
            <p:ph idx="1"/>
          </p:nvPr>
        </p:nvSpPr>
        <p:spPr>
          <a:xfrm>
            <a:off x="166254" y="2019053"/>
            <a:ext cx="6639663" cy="1092137"/>
          </a:xfrm>
        </p:spPr>
        <p:txBody>
          <a:bodyPr>
            <a:normAutofit/>
          </a:bodyPr>
          <a:lstStyle/>
          <a:p>
            <a:r>
              <a:rPr lang="en-US" sz="2000" dirty="0">
                <a:latin typeface="Arial" panose="020B0604020202020204" pitchFamily="34" charset="0"/>
                <a:cs typeface="Arial" panose="020B0604020202020204" pitchFamily="34" charset="0"/>
              </a:rPr>
              <a:t>This is the </a:t>
            </a:r>
            <a:r>
              <a:rPr lang="en-US" sz="2000" dirty="0" smtClean="0">
                <a:latin typeface="Arial" panose="020B0604020202020204" pitchFamily="34" charset="0"/>
                <a:cs typeface="Arial" panose="020B0604020202020204" pitchFamily="34" charset="0"/>
              </a:rPr>
              <a:t>prequel </a:t>
            </a:r>
            <a:r>
              <a:rPr lang="en-US" sz="2000" dirty="0">
                <a:latin typeface="Arial" panose="020B0604020202020204" pitchFamily="34" charset="0"/>
                <a:cs typeface="Arial" panose="020B0604020202020204" pitchFamily="34" charset="0"/>
              </a:rPr>
              <a:t>to the original AM BM </a:t>
            </a:r>
            <a:r>
              <a:rPr lang="en-US" sz="2000" dirty="0" smtClean="0">
                <a:latin typeface="Arial" panose="020B0604020202020204" pitchFamily="34" charset="0"/>
                <a:cs typeface="Arial" panose="020B0604020202020204" pitchFamily="34" charset="0"/>
              </a:rPr>
              <a:t>WG scenario </a:t>
            </a:r>
            <a:r>
              <a:rPr lang="en-US" sz="2000" dirty="0">
                <a:latin typeface="Arial" panose="020B0604020202020204" pitchFamily="34" charset="0"/>
                <a:cs typeface="Arial" panose="020B0604020202020204" pitchFamily="34" charset="0"/>
              </a:rPr>
              <a:t>that formed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basis of the 2016 AM BM WG.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917" y="1271837"/>
            <a:ext cx="2639209" cy="1752600"/>
          </a:xfrm>
          <a:prstGeom prst="rect">
            <a:avLst/>
          </a:prstGeom>
        </p:spPr>
      </p:pic>
      <p:sp>
        <p:nvSpPr>
          <p:cNvPr id="6" name="TextBox 5"/>
          <p:cNvSpPr txBox="1"/>
          <p:nvPr/>
        </p:nvSpPr>
        <p:spPr>
          <a:xfrm>
            <a:off x="167311" y="3111190"/>
            <a:ext cx="9277815"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lumMod val="50000"/>
                  </a:schemeClr>
                </a:solidFill>
              </a:rPr>
              <a:t>The DoD issued an RFP to develop and acquire a light-weight reconnaissance drone capable of being deployed by a 2-person team in austere environments.  The timeline defined by DoD is aggressive. DoD requires the awardee to produce a prototype within 6 months and the first production unit within a year after contract award.  Most of the performance capabilities required by DoD can be performed by commercially available systems, but some of the reconnaissance features will have to be developed jointly by the Gov't/Industry team and some of the capabilities will be provided by the Gov't team which cannot share the base technology with the drone manufacturer. </a:t>
            </a:r>
            <a:endParaRPr lang="en-US" sz="2000" dirty="0" smtClean="0">
              <a:solidFill>
                <a:schemeClr val="tx2">
                  <a:lumMod val="50000"/>
                </a:schemeClr>
              </a:solidFill>
            </a:endParaRPr>
          </a:p>
          <a:p>
            <a:pPr marL="285750" indent="-285750">
              <a:buFont typeface="Arial" panose="020B0604020202020204" pitchFamily="34" charset="0"/>
              <a:buChar char="•"/>
            </a:pPr>
            <a:endParaRPr lang="en-US" sz="2000" dirty="0">
              <a:solidFill>
                <a:schemeClr val="tx2">
                  <a:lumMod val="50000"/>
                </a:schemeClr>
              </a:solidFill>
            </a:endParaRPr>
          </a:p>
          <a:p>
            <a:pPr marL="285750" indent="-285750">
              <a:buFont typeface="Arial" panose="020B0604020202020204" pitchFamily="34" charset="0"/>
              <a:buChar char="•"/>
            </a:pPr>
            <a:r>
              <a:rPr lang="en-US" sz="2000" dirty="0">
                <a:solidFill>
                  <a:schemeClr val="tx2">
                    <a:lumMod val="50000"/>
                  </a:schemeClr>
                </a:solidFill>
              </a:rPr>
              <a:t>An OEM, ACME, has been awarded a contract to design, develop, and manufacture 1,000 units and provide sustainment throughout a 3-year period of performance. After the production phase, ACME will support a transition to an organic, DoD managed sustainment activity.</a:t>
            </a:r>
          </a:p>
        </p:txBody>
      </p:sp>
    </p:spTree>
    <p:extLst>
      <p:ext uri="{BB962C8B-B14F-4D97-AF65-F5344CB8AC3E}">
        <p14:creationId xmlns:p14="http://schemas.microsoft.com/office/powerpoint/2010/main" val="3431741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83" y="1001305"/>
            <a:ext cx="9780089" cy="1074751"/>
          </a:xfrm>
        </p:spPr>
        <p:txBody>
          <a:bodyPr>
            <a:normAutofit/>
          </a:bodyPr>
          <a:lstStyle/>
          <a:p>
            <a:r>
              <a:rPr lang="en-US" sz="3200" dirty="0"/>
              <a:t>Wargame </a:t>
            </a:r>
            <a:r>
              <a:rPr lang="en-US" sz="3200" dirty="0" smtClean="0"/>
              <a:t>Assumptions</a:t>
            </a:r>
            <a:endParaRPr lang="en-US" sz="3200" dirty="0"/>
          </a:p>
        </p:txBody>
      </p:sp>
      <p:sp>
        <p:nvSpPr>
          <p:cNvPr id="3" name="Content Placeholder 2"/>
          <p:cNvSpPr>
            <a:spLocks noGrp="1"/>
          </p:cNvSpPr>
          <p:nvPr>
            <p:ph idx="1"/>
          </p:nvPr>
        </p:nvSpPr>
        <p:spPr>
          <a:xfrm>
            <a:off x="233680" y="1990811"/>
            <a:ext cx="9694092" cy="5544884"/>
          </a:xfrm>
        </p:spPr>
        <p:txBody>
          <a:bodyPr>
            <a:noAutofit/>
          </a:bodyPr>
          <a:lstStyle/>
          <a:p>
            <a:r>
              <a:rPr lang="en-US" sz="1540" dirty="0">
                <a:latin typeface="Arial" panose="020B0604020202020204" pitchFamily="34" charset="0"/>
                <a:cs typeface="Arial" panose="020B0604020202020204" pitchFamily="34" charset="0"/>
              </a:rPr>
              <a:t>RFP has been issued based on a commercial design with components that are additively manufactured</a:t>
            </a:r>
          </a:p>
          <a:p>
            <a:r>
              <a:rPr lang="en-US" sz="1540" dirty="0">
                <a:latin typeface="Arial" panose="020B0604020202020204" pitchFamily="34" charset="0"/>
                <a:cs typeface="Arial" panose="020B0604020202020204" pitchFamily="34" charset="0"/>
              </a:rPr>
              <a:t>A contract has been awarded to ACME (OEM met all requirements by compliance or negotiation)</a:t>
            </a:r>
          </a:p>
          <a:p>
            <a:r>
              <a:rPr lang="en-US" sz="1540" dirty="0">
                <a:latin typeface="Arial" panose="020B0604020202020204" pitchFamily="34" charset="0"/>
                <a:cs typeface="Arial" panose="020B0604020202020204" pitchFamily="34" charset="0"/>
              </a:rPr>
              <a:t>Initial sustainment will be performed by ACME for the 3 years in which they are delivering RLW drones to DoD; both at their commercial facility for depot level maintenance and at selected field locations around the world, including shipboard.</a:t>
            </a:r>
          </a:p>
          <a:p>
            <a:r>
              <a:rPr lang="en-US" sz="1540" dirty="0">
                <a:latin typeface="Arial" panose="020B0604020202020204" pitchFamily="34" charset="0"/>
                <a:cs typeface="Arial" panose="020B0604020202020204" pitchFamily="34" charset="0"/>
              </a:rPr>
              <a:t>After ACME has delivered its 1000th RLW, DoD will be providing organic sustainment; including additively manufacturing configuration items originally produced that way by ACME under contract,</a:t>
            </a:r>
          </a:p>
          <a:p>
            <a:r>
              <a:rPr lang="en-US" sz="1540" dirty="0">
                <a:latin typeface="Arial" panose="020B0604020202020204" pitchFamily="34" charset="0"/>
                <a:cs typeface="Arial" panose="020B0604020202020204" pitchFamily="34" charset="0"/>
              </a:rPr>
              <a:t>All parts identified as potential sustainment items required for 6 month deployments are required to be AM parts by contract</a:t>
            </a:r>
          </a:p>
          <a:p>
            <a:r>
              <a:rPr lang="en-US" sz="1540" dirty="0">
                <a:latin typeface="Arial" panose="020B0604020202020204" pitchFamily="34" charset="0"/>
                <a:cs typeface="Arial" panose="020B0604020202020204" pitchFamily="34" charset="0"/>
              </a:rPr>
              <a:t>ACME owns the IP for most of the vehicle components</a:t>
            </a:r>
          </a:p>
          <a:p>
            <a:r>
              <a:rPr lang="en-US" sz="1540" dirty="0">
                <a:latin typeface="Arial" panose="020B0604020202020204" pitchFamily="34" charset="0"/>
                <a:cs typeface="Arial" panose="020B0604020202020204" pitchFamily="34" charset="0"/>
              </a:rPr>
              <a:t>Parts needed to integrate DoD reconnaissance technology to the air vehicle, will be owned by DoD with unlimited data rights</a:t>
            </a:r>
          </a:p>
          <a:p>
            <a:r>
              <a:rPr lang="en-US" sz="1540" dirty="0">
                <a:latin typeface="Arial" panose="020B0604020202020204" pitchFamily="34" charset="0"/>
                <a:cs typeface="Arial" panose="020B0604020202020204" pitchFamily="34" charset="0"/>
              </a:rPr>
              <a:t>No new AM materials are developed for the UAV and all materials have existing material property data bases established</a:t>
            </a:r>
          </a:p>
          <a:p>
            <a:r>
              <a:rPr lang="en-US" sz="1540" dirty="0">
                <a:latin typeface="Arial" panose="020B0604020202020204" pitchFamily="34" charset="0"/>
                <a:cs typeface="Arial" panose="020B0604020202020204" pitchFamily="34" charset="0"/>
              </a:rPr>
              <a:t>AM technical issues related to the General Dimension and Tolerances (GD&amp;T) have been resolved to the point that Net Shape printing of components for the UAV is possible</a:t>
            </a:r>
          </a:p>
          <a:p>
            <a:r>
              <a:rPr lang="en-US" sz="1540" dirty="0">
                <a:latin typeface="Arial" panose="020B0604020202020204" pitchFamily="34" charset="0"/>
                <a:cs typeface="Arial" panose="020B0604020202020204" pitchFamily="34" charset="0"/>
              </a:rPr>
              <a:t>ACME has developed TDPs and build files for all parts made via AM; several different AM machines, both metal &amp; non-metal were used</a:t>
            </a:r>
          </a:p>
          <a:p>
            <a:r>
              <a:rPr lang="en-US" sz="1540" dirty="0">
                <a:latin typeface="Arial" panose="020B0604020202020204" pitchFamily="34" charset="0"/>
                <a:cs typeface="Arial" panose="020B0604020202020204" pitchFamily="34" charset="0"/>
              </a:rPr>
              <a:t>DoD infrastructure not currently in place to handle organic support scenario is calling for...come up w/a solution but don't just black-box it and say it will be solved</a:t>
            </a:r>
          </a:p>
          <a:p>
            <a:pPr marL="0" indent="0">
              <a:buNone/>
            </a:pPr>
            <a:endParaRPr lang="en-US" sz="1540" dirty="0">
              <a:latin typeface="Arial" panose="020B0604020202020204" pitchFamily="34" charset="0"/>
              <a:ea typeface="Calibri"/>
              <a:cs typeface="Arial" panose="020B0604020202020204" pitchFamily="34" charset="0"/>
            </a:endParaRPr>
          </a:p>
          <a:p>
            <a:pPr marL="0" indent="0">
              <a:lnSpc>
                <a:spcPct val="107000"/>
              </a:lnSpc>
              <a:spcBef>
                <a:spcPts val="0"/>
              </a:spcBef>
              <a:buNone/>
            </a:pPr>
            <a:r>
              <a:rPr lang="en-US" sz="1540" dirty="0">
                <a:latin typeface="Arial" panose="020B0604020202020204" pitchFamily="34" charset="0"/>
                <a:ea typeface="Calibri"/>
                <a:cs typeface="Arial" panose="020B0604020202020204" pitchFamily="34" charset="0"/>
              </a:rPr>
              <a:t> </a:t>
            </a:r>
            <a:endParaRPr lang="en-US" sz="1540" b="1" dirty="0">
              <a:latin typeface="Arial" panose="020B0604020202020204" pitchFamily="34" charset="0"/>
              <a:cs typeface="Arial" panose="020B0604020202020204" pitchFamily="34" charset="0"/>
            </a:endParaRPr>
          </a:p>
          <a:p>
            <a:pPr marL="0" indent="0">
              <a:buNone/>
            </a:pPr>
            <a:endParaRPr lang="en-US" sz="15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05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83" y="1001305"/>
            <a:ext cx="9780089" cy="1074751"/>
          </a:xfrm>
        </p:spPr>
        <p:txBody>
          <a:bodyPr>
            <a:normAutofit/>
          </a:bodyPr>
          <a:lstStyle/>
          <a:p>
            <a:r>
              <a:rPr lang="en-US" sz="3200" dirty="0"/>
              <a:t>Wargame </a:t>
            </a:r>
            <a:r>
              <a:rPr lang="en-US" sz="3200" dirty="0" smtClean="0"/>
              <a:t>Assumptions Cont’d</a:t>
            </a:r>
            <a:endParaRPr lang="en-US" sz="3200" dirty="0"/>
          </a:p>
        </p:txBody>
      </p:sp>
      <p:sp>
        <p:nvSpPr>
          <p:cNvPr id="3" name="Content Placeholder 2"/>
          <p:cNvSpPr>
            <a:spLocks noGrp="1"/>
          </p:cNvSpPr>
          <p:nvPr>
            <p:ph idx="1"/>
          </p:nvPr>
        </p:nvSpPr>
        <p:spPr>
          <a:xfrm>
            <a:off x="233679" y="1886902"/>
            <a:ext cx="9694092" cy="5544884"/>
          </a:xfrm>
        </p:spPr>
        <p:txBody>
          <a:bodyPr>
            <a:noAutofit/>
          </a:bodyPr>
          <a:lstStyle/>
          <a:p>
            <a:r>
              <a:rPr lang="en-US" sz="1540" dirty="0">
                <a:latin typeface="Arial" panose="020B0604020202020204" pitchFamily="34" charset="0"/>
                <a:cs typeface="Arial" panose="020B0604020202020204" pitchFamily="34" charset="0"/>
              </a:rPr>
              <a:t>Assume there is a lead Service, but don't try to pigeonhole your problem solution w/in a particular Service's rules &amp; regulations</a:t>
            </a:r>
          </a:p>
          <a:p>
            <a:r>
              <a:rPr lang="en-US" sz="1540" dirty="0">
                <a:latin typeface="Arial" panose="020B0604020202020204" pitchFamily="34" charset="0"/>
                <a:cs typeface="Arial" panose="020B0604020202020204" pitchFamily="34" charset="0"/>
              </a:rPr>
              <a:t>The 3-year full-rate production run begins after the drone successfully completes developmental &amp; operational test</a:t>
            </a:r>
          </a:p>
          <a:p>
            <a:r>
              <a:rPr lang="en-US" sz="1540" dirty="0">
                <a:latin typeface="Arial" panose="020B0604020202020204" pitchFamily="34" charset="0"/>
                <a:cs typeface="Arial" panose="020B0604020202020204" pitchFamily="34" charset="0"/>
              </a:rPr>
              <a:t>Since the drone will be slightly modified from the original commercial design, it would ostensibly need FAA certification as well.  It is not required for this wargame</a:t>
            </a:r>
          </a:p>
          <a:p>
            <a:r>
              <a:rPr lang="en-US" sz="1540" dirty="0">
                <a:latin typeface="Arial" panose="020B0604020202020204" pitchFamily="34" charset="0"/>
                <a:cs typeface="Arial" panose="020B0604020202020204" pitchFamily="34" charset="0"/>
              </a:rPr>
              <a:t>Assume requisite funding levels and colors are available.  It is not necessary to call out colors of funding, although if the Service reps want to amplify their deliverable by stating what colors of money they think would be appropriate for the various aspects of the wargame, that is completely acceptable. </a:t>
            </a:r>
          </a:p>
          <a:p>
            <a:r>
              <a:rPr lang="en-US" sz="1540" dirty="0">
                <a:latin typeface="Arial" panose="020B0604020202020204" pitchFamily="34" charset="0"/>
                <a:ea typeface="Calibri"/>
                <a:cs typeface="Arial" panose="020B0604020202020204" pitchFamily="34" charset="0"/>
              </a:rPr>
              <a:t>Type of contract is not an issue - may be fixed price, cost plus, licensing agreements, or any other arrangement / combination so long as it meets the intention of the model</a:t>
            </a:r>
          </a:p>
          <a:p>
            <a:r>
              <a:rPr lang="en-US" sz="1540" dirty="0">
                <a:latin typeface="Arial" panose="020B0604020202020204" pitchFamily="34" charset="0"/>
                <a:ea typeface="Calibri"/>
                <a:cs typeface="Arial" panose="020B0604020202020204" pitchFamily="34" charset="0"/>
              </a:rPr>
              <a:t>Not bound by subcontractor conditions</a:t>
            </a:r>
          </a:p>
          <a:p>
            <a:r>
              <a:rPr lang="en-US" sz="1540" dirty="0">
                <a:latin typeface="Arial" panose="020B0604020202020204" pitchFamily="34" charset="0"/>
                <a:ea typeface="Calibri"/>
                <a:cs typeface="Arial" panose="020B0604020202020204" pitchFamily="34" charset="0"/>
              </a:rPr>
              <a:t>New machines will require updates (similar to software updates)</a:t>
            </a:r>
          </a:p>
          <a:p>
            <a:endParaRPr lang="en-US" sz="1540" dirty="0">
              <a:latin typeface="Arial" panose="020B0604020202020204" pitchFamily="34" charset="0"/>
              <a:ea typeface="Calibri"/>
              <a:cs typeface="Arial" panose="020B0604020202020204" pitchFamily="34" charset="0"/>
            </a:endParaRPr>
          </a:p>
          <a:p>
            <a:pPr marL="0" indent="0">
              <a:buNone/>
            </a:pPr>
            <a:r>
              <a:rPr lang="en-US" sz="1980" dirty="0">
                <a:latin typeface="Arial" panose="020B0604020202020204" pitchFamily="34" charset="0"/>
                <a:ea typeface="Calibri"/>
                <a:cs typeface="Arial" panose="020B0604020202020204" pitchFamily="34" charset="0"/>
              </a:rPr>
              <a:t>Points of clarification:</a:t>
            </a:r>
          </a:p>
          <a:p>
            <a:r>
              <a:rPr lang="en-US" sz="1540" dirty="0">
                <a:latin typeface="Arial" panose="020B0604020202020204" pitchFamily="34" charset="0"/>
                <a:ea typeface="Calibri"/>
                <a:cs typeface="Arial" panose="020B0604020202020204" pitchFamily="34" charset="0"/>
              </a:rPr>
              <a:t>It's stated that ACME will support for the first 3 years at their commercial facility and at field locations including shipboard.  Are those shipboard locations owned &amp; operated by ACME?</a:t>
            </a:r>
          </a:p>
          <a:p>
            <a:r>
              <a:rPr lang="en-US" sz="1540" dirty="0">
                <a:latin typeface="Arial" panose="020B0604020202020204" pitchFamily="34" charset="0"/>
                <a:ea typeface="Calibri"/>
                <a:cs typeface="Arial" panose="020B0604020202020204" pitchFamily="34" charset="0"/>
              </a:rPr>
              <a:t>Maybe mention after Q&amp;C that a low-rate initial production run will be used for Operational Test that will last an additional six months.  This could be an additional problem for the Government team to solve.</a:t>
            </a:r>
          </a:p>
          <a:p>
            <a:r>
              <a:rPr lang="en-US" sz="1540" dirty="0">
                <a:latin typeface="Arial" panose="020B0604020202020204" pitchFamily="34" charset="0"/>
                <a:ea typeface="Calibri"/>
                <a:cs typeface="Arial" panose="020B0604020202020204" pitchFamily="34" charset="0"/>
              </a:rPr>
              <a:t>How do we handle cost and revenue? How do we put a price or value on it?</a:t>
            </a:r>
          </a:p>
          <a:p>
            <a:endParaRPr lang="en-US" sz="1540" dirty="0">
              <a:latin typeface="Arial" panose="020B0604020202020204" pitchFamily="34" charset="0"/>
              <a:ea typeface="Calibri"/>
              <a:cs typeface="Arial" panose="020B0604020202020204" pitchFamily="34" charset="0"/>
            </a:endParaRPr>
          </a:p>
          <a:p>
            <a:pPr marL="0" indent="0">
              <a:buNone/>
            </a:pPr>
            <a:r>
              <a:rPr lang="en-US" sz="1540" dirty="0">
                <a:latin typeface="Arial" panose="020B0604020202020204" pitchFamily="34" charset="0"/>
                <a:ea typeface="Calibri"/>
                <a:cs typeface="Arial" panose="020B0604020202020204" pitchFamily="34" charset="0"/>
              </a:rPr>
              <a:t> </a:t>
            </a:r>
          </a:p>
          <a:p>
            <a:pPr marL="0" indent="0">
              <a:lnSpc>
                <a:spcPct val="107000"/>
              </a:lnSpc>
              <a:spcBef>
                <a:spcPts val="0"/>
              </a:spcBef>
              <a:buNone/>
            </a:pPr>
            <a:r>
              <a:rPr lang="en-US" sz="1540" dirty="0">
                <a:latin typeface="Arial" panose="020B0604020202020204" pitchFamily="34" charset="0"/>
                <a:ea typeface="Calibri"/>
                <a:cs typeface="Arial" panose="020B0604020202020204" pitchFamily="34" charset="0"/>
              </a:rPr>
              <a:t> </a:t>
            </a:r>
            <a:endParaRPr lang="en-US" sz="1540" b="1" dirty="0">
              <a:latin typeface="Arial" panose="020B0604020202020204" pitchFamily="34" charset="0"/>
              <a:cs typeface="Arial" panose="020B0604020202020204" pitchFamily="34" charset="0"/>
            </a:endParaRPr>
          </a:p>
          <a:p>
            <a:pPr marL="0" indent="0">
              <a:buNone/>
            </a:pPr>
            <a:endParaRPr lang="en-US" sz="15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04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7" y="1078313"/>
            <a:ext cx="9052560" cy="1107319"/>
          </a:xfrm>
        </p:spPr>
        <p:txBody>
          <a:bodyPr>
            <a:normAutofit/>
          </a:bodyPr>
          <a:lstStyle/>
          <a:p>
            <a:r>
              <a:rPr lang="en-US" sz="3200" dirty="0"/>
              <a:t>Business Models / Teams</a:t>
            </a:r>
          </a:p>
        </p:txBody>
      </p:sp>
      <p:sp>
        <p:nvSpPr>
          <p:cNvPr id="3" name="Content Placeholder 2"/>
          <p:cNvSpPr>
            <a:spLocks noGrp="1"/>
          </p:cNvSpPr>
          <p:nvPr>
            <p:ph idx="1"/>
          </p:nvPr>
        </p:nvSpPr>
        <p:spPr>
          <a:xfrm>
            <a:off x="554875" y="2185632"/>
            <a:ext cx="8817726" cy="4923645"/>
          </a:xfrm>
        </p:spPr>
        <p:txBody>
          <a:bodyPr/>
          <a:lstStyle/>
          <a:p>
            <a:pPr marL="0" lvl="0" indent="0" defTabSz="914400" fontAlgn="auto">
              <a:spcBef>
                <a:spcPts val="0"/>
              </a:spcBef>
              <a:spcAft>
                <a:spcPts val="0"/>
              </a:spcAft>
              <a:buClrTx/>
              <a:buNone/>
            </a:pPr>
            <a:r>
              <a:rPr lang="en-US" sz="1800" b="1" dirty="0">
                <a:solidFill>
                  <a:srgbClr val="003366"/>
                </a:solidFill>
                <a:latin typeface="Arial" panose="020B0604020202020204" pitchFamily="34" charset="0"/>
                <a:cs typeface="Arial" panose="020B0604020202020204" pitchFamily="34" charset="0"/>
              </a:rPr>
              <a:t>#1 Team Buy-out: Traditional government acquisition</a:t>
            </a:r>
          </a:p>
          <a:p>
            <a:pPr marL="0" lvl="0"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#1A - Gov’t purchases unlimited data rights from Acme </a:t>
            </a:r>
          </a:p>
          <a:p>
            <a:pPr marL="0" lvl="0"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#2A - Gov’t purchases government purpose data rights</a:t>
            </a:r>
          </a:p>
          <a:p>
            <a:pPr marL="0" lvl="0" indent="0" defTabSz="914400" fontAlgn="auto">
              <a:spcBef>
                <a:spcPts val="0"/>
              </a:spcBef>
              <a:spcAft>
                <a:spcPts val="0"/>
              </a:spcAft>
              <a:buClrTx/>
              <a:buNone/>
            </a:pPr>
            <a:endParaRPr lang="en-US" sz="1800" dirty="0">
              <a:solidFill>
                <a:srgbClr val="003366"/>
              </a:solidFill>
              <a:latin typeface="Arial" panose="020B0604020202020204" pitchFamily="34" charset="0"/>
              <a:cs typeface="Arial" panose="020B0604020202020204" pitchFamily="34" charset="0"/>
            </a:endParaRPr>
          </a:p>
          <a:p>
            <a:pPr marL="0" lvl="0" indent="0" defTabSz="914400" fontAlgn="auto">
              <a:spcBef>
                <a:spcPts val="0"/>
              </a:spcBef>
              <a:spcAft>
                <a:spcPts val="0"/>
              </a:spcAft>
              <a:buClrTx/>
              <a:buNone/>
            </a:pPr>
            <a:r>
              <a:rPr lang="en-US" sz="1800" b="1" dirty="0">
                <a:solidFill>
                  <a:srgbClr val="003366"/>
                </a:solidFill>
                <a:latin typeface="Arial" panose="020B0604020202020204" pitchFamily="34" charset="0"/>
                <a:cs typeface="Arial" panose="020B0604020202020204" pitchFamily="34" charset="0"/>
              </a:rPr>
              <a:t>#2 Team Loaner: Lease 1000 LWR drones from Acme</a:t>
            </a:r>
          </a:p>
          <a:p>
            <a:pPr marL="457200" lvl="1"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Government completes all integration of reconnaissance capabilities</a:t>
            </a:r>
          </a:p>
          <a:p>
            <a:pPr marL="457200" lvl="1"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Acme provides government purpose data rights to commercial IP</a:t>
            </a:r>
          </a:p>
          <a:p>
            <a:pPr marL="457200" lvl="1"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Government organically sustains LWR drone thru life</a:t>
            </a:r>
          </a:p>
          <a:p>
            <a:pPr marL="457200" lvl="1" indent="0" defTabSz="914400" fontAlgn="auto">
              <a:spcBef>
                <a:spcPts val="0"/>
              </a:spcBef>
              <a:spcAft>
                <a:spcPts val="0"/>
              </a:spcAft>
              <a:buClrTx/>
              <a:buNone/>
            </a:pPr>
            <a:endParaRPr lang="en-US" sz="1800" dirty="0">
              <a:solidFill>
                <a:srgbClr val="003366"/>
              </a:solidFill>
              <a:latin typeface="Arial" panose="020B0604020202020204" pitchFamily="34" charset="0"/>
              <a:cs typeface="Arial" panose="020B0604020202020204" pitchFamily="34" charset="0"/>
            </a:endParaRPr>
          </a:p>
          <a:p>
            <a:pPr marL="0" lvl="0" indent="0" defTabSz="914400" fontAlgn="auto">
              <a:spcBef>
                <a:spcPts val="0"/>
              </a:spcBef>
              <a:spcAft>
                <a:spcPts val="0"/>
              </a:spcAft>
              <a:buClrTx/>
              <a:buNone/>
            </a:pPr>
            <a:r>
              <a:rPr lang="en-US" sz="1800" b="1" dirty="0">
                <a:solidFill>
                  <a:srgbClr val="003366"/>
                </a:solidFill>
                <a:latin typeface="Arial" panose="020B0604020202020204" pitchFamily="34" charset="0"/>
                <a:cs typeface="Arial" panose="020B0604020202020204" pitchFamily="34" charset="0"/>
              </a:rPr>
              <a:t>#3 Team CLS: Government purchases 1000 LWR drones</a:t>
            </a:r>
          </a:p>
          <a:p>
            <a:pPr marL="457200" lvl="1"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Government / Acme work together to integrate reconnaissance capabilities</a:t>
            </a:r>
          </a:p>
          <a:p>
            <a:pPr marL="457200" lvl="1"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Acme provides commercial logistics support for drone thru life</a:t>
            </a:r>
          </a:p>
          <a:p>
            <a:pPr marL="457200" lvl="1" indent="0" defTabSz="914400" fontAlgn="auto">
              <a:spcBef>
                <a:spcPts val="0"/>
              </a:spcBef>
              <a:spcAft>
                <a:spcPts val="0"/>
              </a:spcAft>
              <a:buClrTx/>
              <a:buNone/>
            </a:pPr>
            <a:endParaRPr lang="en-US" sz="1800" dirty="0">
              <a:solidFill>
                <a:srgbClr val="003366"/>
              </a:solidFill>
              <a:latin typeface="Arial" panose="020B0604020202020204" pitchFamily="34" charset="0"/>
              <a:cs typeface="Arial" panose="020B0604020202020204" pitchFamily="34" charset="0"/>
            </a:endParaRPr>
          </a:p>
          <a:p>
            <a:pPr marL="0" lvl="0" indent="0" defTabSz="914400" fontAlgn="auto">
              <a:spcBef>
                <a:spcPts val="0"/>
              </a:spcBef>
              <a:spcAft>
                <a:spcPts val="0"/>
              </a:spcAft>
              <a:buClrTx/>
              <a:buNone/>
            </a:pPr>
            <a:r>
              <a:rPr lang="en-US" sz="1800" b="1" dirty="0">
                <a:solidFill>
                  <a:srgbClr val="003366"/>
                </a:solidFill>
                <a:latin typeface="Arial" panose="020B0604020202020204" pitchFamily="34" charset="0"/>
                <a:cs typeface="Arial" panose="020B0604020202020204" pitchFamily="34" charset="0"/>
              </a:rPr>
              <a:t>#4 Team Netflix: Government purchases 1000 LWR drones from Acme</a:t>
            </a:r>
          </a:p>
          <a:p>
            <a:pPr marL="457200" lvl="1" indent="0" defTabSz="914400" fontAlgn="auto">
              <a:spcBef>
                <a:spcPts val="0"/>
              </a:spcBef>
              <a:spcAft>
                <a:spcPts val="0"/>
              </a:spcAft>
              <a:buClrTx/>
              <a:buNone/>
            </a:pPr>
            <a:r>
              <a:rPr lang="en-US" sz="1800" dirty="0">
                <a:solidFill>
                  <a:srgbClr val="003366"/>
                </a:solidFill>
                <a:latin typeface="Arial" panose="020B0604020202020204" pitchFamily="34" charset="0"/>
                <a:cs typeface="Arial" panose="020B0604020202020204" pitchFamily="34" charset="0"/>
              </a:rPr>
              <a:t>	Government and Acme setup Netflix type of arrangement on “pay as you </a:t>
            </a:r>
            <a:r>
              <a:rPr lang="en-US" sz="1800" dirty="0" smtClean="0">
                <a:solidFill>
                  <a:srgbClr val="003366"/>
                </a:solidFill>
                <a:latin typeface="Arial" panose="020B0604020202020204" pitchFamily="34" charset="0"/>
                <a:cs typeface="Arial" panose="020B0604020202020204" pitchFamily="34" charset="0"/>
              </a:rPr>
              <a:t>	go</a:t>
            </a:r>
            <a:r>
              <a:rPr lang="en-US" sz="1800" dirty="0">
                <a:solidFill>
                  <a:srgbClr val="003366"/>
                </a:solidFill>
                <a:latin typeface="Arial" panose="020B0604020202020204" pitchFamily="34" charset="0"/>
                <a:cs typeface="Arial" panose="020B0604020202020204" pitchFamily="34" charset="0"/>
              </a:rPr>
              <a:t>” IP </a:t>
            </a:r>
            <a:r>
              <a:rPr lang="en-US" sz="1800" dirty="0" smtClean="0">
                <a:solidFill>
                  <a:srgbClr val="003366"/>
                </a:solidFill>
                <a:latin typeface="Arial" panose="020B0604020202020204" pitchFamily="34" charset="0"/>
                <a:cs typeface="Arial" panose="020B0604020202020204" pitchFamily="34" charset="0"/>
              </a:rPr>
              <a:t>arrangement</a:t>
            </a:r>
            <a:endParaRPr lang="en-US" sz="1800" dirty="0">
              <a:solidFill>
                <a:srgbClr val="003366"/>
              </a:solidFill>
              <a:latin typeface="Arial" panose="020B0604020202020204" pitchFamily="34" charset="0"/>
              <a:cs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698915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 y="1000508"/>
            <a:ext cx="9052560" cy="1107319"/>
          </a:xfrm>
        </p:spPr>
        <p:txBody>
          <a:bodyPr>
            <a:normAutofit/>
          </a:bodyPr>
          <a:lstStyle/>
          <a:p>
            <a:r>
              <a:rPr lang="en-US" sz="3200" dirty="0"/>
              <a:t>Team Compositions</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4149562369"/>
              </p:ext>
            </p:extLst>
          </p:nvPr>
        </p:nvGraphicFramePr>
        <p:xfrm>
          <a:off x="294609" y="2381772"/>
          <a:ext cx="9260871" cy="2274076"/>
        </p:xfrm>
        <a:graphic>
          <a:graphicData uri="http://schemas.openxmlformats.org/drawingml/2006/table">
            <a:tbl>
              <a:tblPr firstRow="1" bandRow="1">
                <a:tableStyleId>{5C22544A-7EE6-4342-B048-85BDC9FD1C3A}</a:tableStyleId>
              </a:tblPr>
              <a:tblGrid>
                <a:gridCol w="3086957">
                  <a:extLst>
                    <a:ext uri="{9D8B030D-6E8A-4147-A177-3AD203B41FA5}">
                      <a16:colId xmlns:a16="http://schemas.microsoft.com/office/drawing/2014/main" val="2896056791"/>
                    </a:ext>
                  </a:extLst>
                </a:gridCol>
                <a:gridCol w="3086957">
                  <a:extLst>
                    <a:ext uri="{9D8B030D-6E8A-4147-A177-3AD203B41FA5}">
                      <a16:colId xmlns:a16="http://schemas.microsoft.com/office/drawing/2014/main" val="177378390"/>
                    </a:ext>
                  </a:extLst>
                </a:gridCol>
                <a:gridCol w="3086957">
                  <a:extLst>
                    <a:ext uri="{9D8B030D-6E8A-4147-A177-3AD203B41FA5}">
                      <a16:colId xmlns:a16="http://schemas.microsoft.com/office/drawing/2014/main" val="1418346759"/>
                    </a:ext>
                  </a:extLst>
                </a:gridCol>
              </a:tblGrid>
              <a:tr h="440601">
                <a:tc>
                  <a:txBody>
                    <a:bodyPr/>
                    <a:lstStyle/>
                    <a:p>
                      <a:r>
                        <a:rPr lang="en-US" dirty="0" smtClean="0"/>
                        <a:t>Name</a:t>
                      </a:r>
                      <a:endParaRPr lang="en-US" dirty="0"/>
                    </a:p>
                  </a:txBody>
                  <a:tcPr/>
                </a:tc>
                <a:tc>
                  <a:txBody>
                    <a:bodyPr/>
                    <a:lstStyle/>
                    <a:p>
                      <a:r>
                        <a:rPr lang="en-US" dirty="0" smtClean="0"/>
                        <a:t>Organization</a:t>
                      </a:r>
                      <a:endParaRPr lang="en-US" dirty="0"/>
                    </a:p>
                  </a:txBody>
                  <a:tcPr/>
                </a:tc>
                <a:tc>
                  <a:txBody>
                    <a:bodyPr/>
                    <a:lstStyle/>
                    <a:p>
                      <a:r>
                        <a:rPr lang="en-US" dirty="0" smtClean="0"/>
                        <a:t>Discipline</a:t>
                      </a:r>
                      <a:endParaRPr lang="en-US" dirty="0"/>
                    </a:p>
                  </a:txBody>
                  <a:tcPr/>
                </a:tc>
                <a:extLst>
                  <a:ext uri="{0D108BD9-81ED-4DB2-BD59-A6C34878D82A}">
                    <a16:rowId xmlns:a16="http://schemas.microsoft.com/office/drawing/2014/main" val="3476020191"/>
                  </a:ext>
                </a:extLst>
              </a:tr>
              <a:tr h="511672">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18295739"/>
                  </a:ext>
                </a:extLst>
              </a:tr>
              <a:tr h="440601">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8889780"/>
                  </a:ext>
                </a:extLst>
              </a:tr>
              <a:tr h="44060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60566557"/>
                  </a:ext>
                </a:extLst>
              </a:tr>
              <a:tr h="440601">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65662412"/>
                  </a:ext>
                </a:extLst>
              </a:tr>
            </a:tbl>
          </a:graphicData>
        </a:graphic>
      </p:graphicFrame>
    </p:spTree>
    <p:extLst>
      <p:ext uri="{BB962C8B-B14F-4D97-AF65-F5344CB8AC3E}">
        <p14:creationId xmlns:p14="http://schemas.microsoft.com/office/powerpoint/2010/main" val="1604779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41" y="1015160"/>
            <a:ext cx="9052560" cy="1107319"/>
          </a:xfrm>
        </p:spPr>
        <p:txBody>
          <a:bodyPr>
            <a:normAutofit/>
          </a:bodyPr>
          <a:lstStyle/>
          <a:p>
            <a:r>
              <a:rPr lang="en-US" sz="3200" dirty="0"/>
              <a:t>Move Schedule – Day 1 </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6C2F5-E77D-45D7-8DF9-278139FB18E6}" type="slidenum">
              <a:rPr kumimoji="0" lang="en-US" sz="132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32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pic>
        <p:nvPicPr>
          <p:cNvPr id="6" name="Picture 5"/>
          <p:cNvPicPr>
            <a:picLocks noChangeAspect="1"/>
          </p:cNvPicPr>
          <p:nvPr/>
        </p:nvPicPr>
        <p:blipFill>
          <a:blip r:embed="rId2"/>
          <a:stretch>
            <a:fillRect/>
          </a:stretch>
        </p:blipFill>
        <p:spPr>
          <a:xfrm>
            <a:off x="269941" y="2122479"/>
            <a:ext cx="9333785" cy="4310246"/>
          </a:xfrm>
          <a:prstGeom prst="rect">
            <a:avLst/>
          </a:prstGeom>
        </p:spPr>
      </p:pic>
    </p:spTree>
    <p:extLst>
      <p:ext uri="{BB962C8B-B14F-4D97-AF65-F5344CB8AC3E}">
        <p14:creationId xmlns:p14="http://schemas.microsoft.com/office/powerpoint/2010/main" val="1576366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LMI-client</Template>
  <TotalTime>344</TotalTime>
  <Words>1209</Words>
  <Application>Microsoft Office PowerPoint</Application>
  <PresentationFormat>Custom</PresentationFormat>
  <Paragraphs>156</Paragraphs>
  <Slides>20</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1_Office Theme</vt:lpstr>
      <vt:lpstr>2_Office Theme</vt:lpstr>
      <vt:lpstr>Additive Manufacturing  Business Model Wargame II  Team Read-Ahead</vt:lpstr>
      <vt:lpstr>Content</vt:lpstr>
      <vt:lpstr>Wargame Overview</vt:lpstr>
      <vt:lpstr>Scenario</vt:lpstr>
      <vt:lpstr>Wargame Assumptions</vt:lpstr>
      <vt:lpstr>Wargame Assumptions Cont’d</vt:lpstr>
      <vt:lpstr>Business Models / Teams</vt:lpstr>
      <vt:lpstr>Team Compositions</vt:lpstr>
      <vt:lpstr>Move Schedule – Day 1 </vt:lpstr>
      <vt:lpstr>Move Schedule – Day 2</vt:lpstr>
      <vt:lpstr>PowerPoint Presentation</vt:lpstr>
      <vt:lpstr>Deliverables – Move 1: Compliance Matrix</vt:lpstr>
      <vt:lpstr>PowerPoint Presentation</vt:lpstr>
      <vt:lpstr>Move 2: Technical Data Package Template</vt:lpstr>
      <vt:lpstr>PowerPoint Presentation</vt:lpstr>
      <vt:lpstr>Deliverables – Move 3: Business Model Canvas</vt:lpstr>
      <vt:lpstr>Move 4: Assess to Value Proposition</vt:lpstr>
      <vt:lpstr>Deliverables – Move 4: Contract Administration </vt:lpstr>
      <vt:lpstr>Move 5: Outbrief</vt:lpstr>
      <vt:lpstr>PowerPoint Presentation</vt:lpstr>
    </vt:vector>
  </TitlesOfParts>
  <Company>LMI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Ashley</dc:creator>
  <cp:lastModifiedBy>Mitchell, Ashley</cp:lastModifiedBy>
  <cp:revision>56</cp:revision>
  <cp:lastPrinted>2009-05-26T16:41:22Z</cp:lastPrinted>
  <dcterms:created xsi:type="dcterms:W3CDTF">2017-03-17T14:04:18Z</dcterms:created>
  <dcterms:modified xsi:type="dcterms:W3CDTF">2017-03-20T12:26:47Z</dcterms:modified>
</cp:coreProperties>
</file>