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38"/>
  </p:notesMasterIdLst>
  <p:sldIdLst>
    <p:sldId id="258" r:id="rId5"/>
    <p:sldId id="280" r:id="rId6"/>
    <p:sldId id="426" r:id="rId7"/>
    <p:sldId id="275" r:id="rId8"/>
    <p:sldId id="366" r:id="rId9"/>
    <p:sldId id="419" r:id="rId10"/>
    <p:sldId id="282" r:id="rId11"/>
    <p:sldId id="273" r:id="rId12"/>
    <p:sldId id="283" r:id="rId13"/>
    <p:sldId id="271" r:id="rId14"/>
    <p:sldId id="272" r:id="rId15"/>
    <p:sldId id="298" r:id="rId16"/>
    <p:sldId id="299" r:id="rId17"/>
    <p:sldId id="300" r:id="rId18"/>
    <p:sldId id="301" r:id="rId19"/>
    <p:sldId id="303" r:id="rId20"/>
    <p:sldId id="413" r:id="rId21"/>
    <p:sldId id="414" r:id="rId22"/>
    <p:sldId id="415" r:id="rId23"/>
    <p:sldId id="416" r:id="rId24"/>
    <p:sldId id="417" r:id="rId25"/>
    <p:sldId id="418" r:id="rId26"/>
    <p:sldId id="302" r:id="rId27"/>
    <p:sldId id="304" r:id="rId28"/>
    <p:sldId id="305" r:id="rId29"/>
    <p:sldId id="307" r:id="rId30"/>
    <p:sldId id="405" r:id="rId31"/>
    <p:sldId id="406" r:id="rId32"/>
    <p:sldId id="407" r:id="rId33"/>
    <p:sldId id="408" r:id="rId34"/>
    <p:sldId id="409" r:id="rId35"/>
    <p:sldId id="410" r:id="rId36"/>
    <p:sldId id="411" r:id="rId37"/>
    <p:sldId id="412" r:id="rId38"/>
    <p:sldId id="306" r:id="rId39"/>
    <p:sldId id="308" r:id="rId40"/>
    <p:sldId id="400" r:id="rId41"/>
    <p:sldId id="311" r:id="rId42"/>
    <p:sldId id="401" r:id="rId43"/>
    <p:sldId id="402" r:id="rId44"/>
    <p:sldId id="403" r:id="rId45"/>
    <p:sldId id="404" r:id="rId46"/>
    <p:sldId id="310" r:id="rId47"/>
    <p:sldId id="284" r:id="rId48"/>
    <p:sldId id="285" r:id="rId49"/>
    <p:sldId id="286" r:id="rId50"/>
    <p:sldId id="287" r:id="rId51"/>
    <p:sldId id="289" r:id="rId52"/>
    <p:sldId id="396" r:id="rId53"/>
    <p:sldId id="397" r:id="rId54"/>
    <p:sldId id="398" r:id="rId55"/>
    <p:sldId id="399" r:id="rId56"/>
    <p:sldId id="288" r:id="rId57"/>
    <p:sldId id="290" r:id="rId58"/>
    <p:sldId id="291" r:id="rId59"/>
    <p:sldId id="293" r:id="rId60"/>
    <p:sldId id="383" r:id="rId61"/>
    <p:sldId id="384" r:id="rId62"/>
    <p:sldId id="385" r:id="rId63"/>
    <p:sldId id="386" r:id="rId64"/>
    <p:sldId id="389" r:id="rId65"/>
    <p:sldId id="387" r:id="rId66"/>
    <p:sldId id="388" r:id="rId67"/>
    <p:sldId id="292" r:id="rId68"/>
    <p:sldId id="294" r:id="rId69"/>
    <p:sldId id="295" r:id="rId70"/>
    <p:sldId id="297" r:id="rId71"/>
    <p:sldId id="390" r:id="rId72"/>
    <p:sldId id="391" r:id="rId73"/>
    <p:sldId id="392" r:id="rId74"/>
    <p:sldId id="393" r:id="rId75"/>
    <p:sldId id="394" r:id="rId76"/>
    <p:sldId id="395" r:id="rId77"/>
    <p:sldId id="296" r:id="rId78"/>
    <p:sldId id="312" r:id="rId79"/>
    <p:sldId id="313" r:id="rId80"/>
    <p:sldId id="314" r:id="rId81"/>
    <p:sldId id="315" r:id="rId82"/>
    <p:sldId id="317" r:id="rId83"/>
    <p:sldId id="318" r:id="rId84"/>
    <p:sldId id="380" r:id="rId85"/>
    <p:sldId id="381" r:id="rId86"/>
    <p:sldId id="382" r:id="rId87"/>
    <p:sldId id="316" r:id="rId88"/>
    <p:sldId id="319" r:id="rId89"/>
    <p:sldId id="320" r:id="rId90"/>
    <p:sldId id="322" r:id="rId91"/>
    <p:sldId id="367" r:id="rId92"/>
    <p:sldId id="368" r:id="rId93"/>
    <p:sldId id="369" r:id="rId94"/>
    <p:sldId id="370" r:id="rId95"/>
    <p:sldId id="371" r:id="rId96"/>
    <p:sldId id="372" r:id="rId97"/>
    <p:sldId id="321" r:id="rId98"/>
    <p:sldId id="323" r:id="rId99"/>
    <p:sldId id="324" r:id="rId100"/>
    <p:sldId id="326" r:id="rId101"/>
    <p:sldId id="328" r:id="rId102"/>
    <p:sldId id="373" r:id="rId103"/>
    <p:sldId id="374" r:id="rId104"/>
    <p:sldId id="375" r:id="rId105"/>
    <p:sldId id="376" r:id="rId106"/>
    <p:sldId id="377" r:id="rId107"/>
    <p:sldId id="378" r:id="rId108"/>
    <p:sldId id="379" r:id="rId109"/>
    <p:sldId id="325" r:id="rId110"/>
    <p:sldId id="329" r:id="rId111"/>
    <p:sldId id="330" r:id="rId112"/>
    <p:sldId id="331" r:id="rId113"/>
    <p:sldId id="332" r:id="rId114"/>
    <p:sldId id="333" r:id="rId115"/>
    <p:sldId id="351" r:id="rId116"/>
    <p:sldId id="352" r:id="rId117"/>
    <p:sldId id="353" r:id="rId118"/>
    <p:sldId id="354" r:id="rId119"/>
    <p:sldId id="355" r:id="rId120"/>
    <p:sldId id="356" r:id="rId121"/>
    <p:sldId id="357" r:id="rId122"/>
    <p:sldId id="358" r:id="rId123"/>
    <p:sldId id="361" r:id="rId124"/>
    <p:sldId id="363" r:id="rId125"/>
    <p:sldId id="340" r:id="rId126"/>
    <p:sldId id="344" r:id="rId127"/>
    <p:sldId id="343" r:id="rId128"/>
    <p:sldId id="345" r:id="rId129"/>
    <p:sldId id="349" r:id="rId130"/>
    <p:sldId id="350" r:id="rId131"/>
    <p:sldId id="346" r:id="rId132"/>
    <p:sldId id="347" r:id="rId133"/>
    <p:sldId id="342" r:id="rId134"/>
    <p:sldId id="422" r:id="rId135"/>
    <p:sldId id="423" r:id="rId136"/>
    <p:sldId id="424" r:id="rId13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58" autoAdjust="0"/>
    <p:restoredTop sz="94660"/>
  </p:normalViewPr>
  <p:slideViewPr>
    <p:cSldViewPr>
      <p:cViewPr varScale="1">
        <p:scale>
          <a:sx n="91" d="100"/>
          <a:sy n="91" d="100"/>
        </p:scale>
        <p:origin x="936" y="6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2708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notesMaster" Target="notesMasters/notesMaster1.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slide" Target="slides/slide120.xml"/><Relationship Id="rId129" Type="http://schemas.openxmlformats.org/officeDocument/2006/relationships/slide" Target="slides/slide125.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32" Type="http://schemas.openxmlformats.org/officeDocument/2006/relationships/slide" Target="slides/slide128.xml"/><Relationship Id="rId14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slide" Target="slides/slide13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3C8FF2F-3AEA-4AD8-BAE1-A60EFD101CD8}" type="datetimeFigureOut">
              <a:rPr lang="en-US" smtClean="0"/>
              <a:t>8/20/2019</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9CA4B34-8B64-4CED-A52E-C0B09E9B4927}" type="slidenum">
              <a:rPr lang="en-US" smtClean="0"/>
              <a:t>‹#›</a:t>
            </a:fld>
            <a:endParaRPr lang="en-US" dirty="0"/>
          </a:p>
        </p:txBody>
      </p:sp>
    </p:spTree>
    <p:extLst>
      <p:ext uri="{BB962C8B-B14F-4D97-AF65-F5344CB8AC3E}">
        <p14:creationId xmlns:p14="http://schemas.microsoft.com/office/powerpoint/2010/main" val="409808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fontAlgn="base">
              <a:spcBef>
                <a:spcPct val="0"/>
              </a:spcBef>
              <a:spcAft>
                <a:spcPct val="0"/>
              </a:spcAft>
              <a:defRPr/>
            </a:pPr>
            <a:fld id="{E09BD7EC-0F76-4126-B5B1-9CB233C544EE}" type="slidenum">
              <a:rPr lang="en-US">
                <a:solidFill>
                  <a:srgbClr val="000000"/>
                </a:solidFill>
                <a:latin typeface="Arial" charset="0"/>
              </a:rPr>
              <a:pPr defTabSz="931774" fontAlgn="base">
                <a:spcBef>
                  <a:spcPct val="0"/>
                </a:spcBef>
                <a:spcAft>
                  <a:spcPct val="0"/>
                </a:spcAft>
                <a:defRPr/>
              </a:pPr>
              <a:t>1</a:t>
            </a:fld>
            <a:endParaRPr lang="en-US" dirty="0">
              <a:solidFill>
                <a:srgbClr val="000000"/>
              </a:solidFill>
              <a:latin typeface="Arial" charset="0"/>
            </a:endParaRPr>
          </a:p>
        </p:txBody>
      </p:sp>
    </p:spTree>
    <p:extLst>
      <p:ext uri="{BB962C8B-B14F-4D97-AF65-F5344CB8AC3E}">
        <p14:creationId xmlns:p14="http://schemas.microsoft.com/office/powerpoint/2010/main" val="3882156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9BD7EC-0F76-4126-B5B1-9CB233C544E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9061893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9BD7EC-0F76-4126-B5B1-9CB233C544E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80139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9BD7EC-0F76-4126-B5B1-9CB233C544E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62770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9BD7EC-0F76-4126-B5B1-9CB233C544E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32770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9BD7EC-0F76-4126-B5B1-9CB233C544E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7728641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9BD7EC-0F76-4126-B5B1-9CB233C544E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705991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9BD7EC-0F76-4126-B5B1-9CB233C544E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89269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9BD7EC-0F76-4126-B5B1-9CB233C544E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2151461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9BD7EC-0F76-4126-B5B1-9CB233C544E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771989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9BD7EC-0F76-4126-B5B1-9CB233C544E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880523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9BD7EC-0F76-4126-B5B1-9CB233C544E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12377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fontAlgn="base">
              <a:spcBef>
                <a:spcPct val="0"/>
              </a:spcBef>
              <a:spcAft>
                <a:spcPct val="0"/>
              </a:spcAft>
              <a:defRPr/>
            </a:pPr>
            <a:fld id="{E09BD7EC-0F76-4126-B5B1-9CB233C544EE}" type="slidenum">
              <a:rPr lang="en-US">
                <a:solidFill>
                  <a:srgbClr val="000000"/>
                </a:solidFill>
                <a:latin typeface="Arial" charset="0"/>
              </a:rPr>
              <a:pPr defTabSz="931774" fontAlgn="base">
                <a:spcBef>
                  <a:spcPct val="0"/>
                </a:spcBef>
                <a:spcAft>
                  <a:spcPct val="0"/>
                </a:spcAft>
                <a:defRPr/>
              </a:pPr>
              <a:t>10</a:t>
            </a:fld>
            <a:endParaRPr lang="en-US" dirty="0">
              <a:solidFill>
                <a:srgbClr val="000000"/>
              </a:solidFill>
              <a:latin typeface="Arial" charset="0"/>
            </a:endParaRPr>
          </a:p>
        </p:txBody>
      </p:sp>
    </p:spTree>
    <p:extLst>
      <p:ext uri="{BB962C8B-B14F-4D97-AF65-F5344CB8AC3E}">
        <p14:creationId xmlns:p14="http://schemas.microsoft.com/office/powerpoint/2010/main" val="40990177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9BD7EC-0F76-4126-B5B1-9CB233C544E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978161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9BD7EC-0F76-4126-B5B1-9CB233C544E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6897274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9BD7EC-0F76-4126-B5B1-9CB233C544E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48290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9BD7EC-0F76-4126-B5B1-9CB233C544E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995058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9BD7EC-0F76-4126-B5B1-9CB233C544E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6097472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9BD7EC-0F76-4126-B5B1-9CB233C544E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965947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9BD7EC-0F76-4126-B5B1-9CB233C544E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2831130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9BD7EC-0F76-4126-B5B1-9CB233C544E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919209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9BD7EC-0F76-4126-B5B1-9CB233C544E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9335363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9BD7EC-0F76-4126-B5B1-9CB233C544E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79206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9BD7EC-0F76-4126-B5B1-9CB233C544E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553044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9BD7EC-0F76-4126-B5B1-9CB233C544E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03219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9BD7EC-0F76-4126-B5B1-9CB233C544E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2530019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9BD7EC-0F76-4126-B5B1-9CB233C544E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990657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9BD7EC-0F76-4126-B5B1-9CB233C544E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275315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9BD7EC-0F76-4126-B5B1-9CB233C544E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341066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9BD7EC-0F76-4126-B5B1-9CB233C544E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388179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9BD7EC-0F76-4126-B5B1-9CB233C544E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8101591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9BD7EC-0F76-4126-B5B1-9CB233C544E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63092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9BD7EC-0F76-4126-B5B1-9CB233C544E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7195324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9BD7EC-0F76-4126-B5B1-9CB233C544E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20145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9BD7EC-0F76-4126-B5B1-9CB233C544E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7234675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9BD7EC-0F76-4126-B5B1-9CB233C544E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331256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9BD7EC-0F76-4126-B5B1-9CB233C544E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192311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9BD7EC-0F76-4126-B5B1-9CB233C544E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176610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9BD7EC-0F76-4126-B5B1-9CB233C544E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911396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9BD7EC-0F76-4126-B5B1-9CB233C544E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276703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9BD7EC-0F76-4126-B5B1-9CB233C544E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572837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9BD7EC-0F76-4126-B5B1-9CB233C544E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239286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9BD7EC-0F76-4126-B5B1-9CB233C544E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4237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9BD7EC-0F76-4126-B5B1-9CB233C544E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690541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9BD7EC-0F76-4126-B5B1-9CB233C544E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88539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9BD7EC-0F76-4126-B5B1-9CB233C544E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289619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9BD7EC-0F76-4126-B5B1-9CB233C544E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7277802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9BD7EC-0F76-4126-B5B1-9CB233C544E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84706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9BD7EC-0F76-4126-B5B1-9CB233C544E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859421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9BD7EC-0F76-4126-B5B1-9CB233C544E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8395668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9BD7EC-0F76-4126-B5B1-9CB233C544E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95407116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9BD7EC-0F76-4126-B5B1-9CB233C544E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503330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9BD7EC-0F76-4126-B5B1-9CB233C544E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9670457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9BD7EC-0F76-4126-B5B1-9CB233C544E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1949192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9BD7EC-0F76-4126-B5B1-9CB233C544E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23395380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9BD7EC-0F76-4126-B5B1-9CB233C544E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48509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9BD7EC-0F76-4126-B5B1-9CB233C544E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2435851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9BD7EC-0F76-4126-B5B1-9CB233C544E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3880893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9BD7EC-0F76-4126-B5B1-9CB233C544E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12242236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9BD7EC-0F76-4126-B5B1-9CB233C544E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6695504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9BD7EC-0F76-4126-B5B1-9CB233C544E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7976755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9BD7EC-0F76-4126-B5B1-9CB233C544E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22966583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9BD7EC-0F76-4126-B5B1-9CB233C544E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8501533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9BD7EC-0F76-4126-B5B1-9CB233C544E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9324731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9BD7EC-0F76-4126-B5B1-9CB233C544E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8659675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9BD7EC-0F76-4126-B5B1-9CB233C544E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14289026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9BD7EC-0F76-4126-B5B1-9CB233C544E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93</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31010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9BD7EC-0F76-4126-B5B1-9CB233C544E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4657389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9BD7EC-0F76-4126-B5B1-9CB233C544E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9260708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9BD7EC-0F76-4126-B5B1-9CB233C544E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36609778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9BD7EC-0F76-4126-B5B1-9CB233C544E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7953318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9BD7EC-0F76-4126-B5B1-9CB233C544E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2164268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9BD7EC-0F76-4126-B5B1-9CB233C544E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101</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5339366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9BD7EC-0F76-4126-B5B1-9CB233C544E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1892705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9BD7EC-0F76-4126-B5B1-9CB233C544E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103</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30105587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9BD7EC-0F76-4126-B5B1-9CB233C544E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190323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9BD7EC-0F76-4126-B5B1-9CB233C544E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26379079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9BD7EC-0F76-4126-B5B1-9CB233C544E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08967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9BD7EC-0F76-4126-B5B1-9CB233C544E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3623219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Abstract: </a:t>
            </a:r>
          </a:p>
          <a:p>
            <a:r>
              <a:rPr lang="en-US" sz="1200" b="0" i="0" kern="1200" dirty="0">
                <a:solidFill>
                  <a:schemeClr val="tx1"/>
                </a:solidFill>
                <a:effectLst/>
                <a:latin typeface="+mn-lt"/>
                <a:ea typeface="+mn-ea"/>
                <a:cs typeface="+mn-cs"/>
              </a:rPr>
              <a:t>    Discuss and develop short and long term strategies for the development of the DoD workforce in the application of additive manufacturing technology as it applies to their respective field. The objective is to identify gaps and prioritize needs within different stakeholder groups within the DoD workforce.</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There will be three distinct sub-groups focused on the particular needs and challenges within these communities and the groups they engage (e.g. what information do leadership, peers, and others need to know?). Sub-working group outputs from the workshop will include a list of stakeholders and opportunities/roadblocks identified for their sub-working group as they apply to short and long-term strategies.</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Sub-groups:</a:t>
            </a:r>
          </a:p>
          <a:p>
            <a:r>
              <a:rPr lang="en-US" sz="1200" b="0" i="0" kern="1200" dirty="0">
                <a:solidFill>
                  <a:schemeClr val="tx1"/>
                </a:solidFill>
                <a:effectLst/>
                <a:latin typeface="+mn-lt"/>
                <a:ea typeface="+mn-ea"/>
                <a:cs typeface="+mn-cs"/>
              </a:rPr>
              <a:t>    AM technician training and certification for the conventional supply chain as well as </a:t>
            </a:r>
          </a:p>
          <a:p>
            <a:r>
              <a:rPr lang="en-US" sz="1200" b="0" i="0" kern="1200" dirty="0">
                <a:solidFill>
                  <a:schemeClr val="tx1"/>
                </a:solidFill>
                <a:effectLst/>
                <a:latin typeface="+mn-lt"/>
                <a:ea typeface="+mn-ea"/>
                <a:cs typeface="+mn-cs"/>
              </a:rPr>
              <a:t>forward deployed and tactical applications.</a:t>
            </a:r>
          </a:p>
          <a:p>
            <a:r>
              <a:rPr lang="en-US" sz="1200" b="0" i="0" kern="1200" dirty="0">
                <a:solidFill>
                  <a:schemeClr val="tx1"/>
                </a:solidFill>
                <a:effectLst/>
                <a:latin typeface="+mn-lt"/>
                <a:ea typeface="+mn-ea"/>
                <a:cs typeface="+mn-cs"/>
              </a:rPr>
              <a:t>    DoD engineering education and training requirements (conventional supply chain focus)</a:t>
            </a:r>
          </a:p>
          <a:p>
            <a:r>
              <a:rPr lang="en-US" sz="1200" b="0" i="0" kern="1200" dirty="0">
                <a:solidFill>
                  <a:schemeClr val="tx1"/>
                </a:solidFill>
                <a:effectLst/>
                <a:latin typeface="+mn-lt"/>
                <a:ea typeface="+mn-ea"/>
                <a:cs typeface="+mn-cs"/>
              </a:rPr>
              <a:t>    DoD acquisition of professional education and training requirements</a:t>
            </a:r>
          </a:p>
          <a:p>
            <a:endParaRPr lang="en-US" dirty="0"/>
          </a:p>
        </p:txBody>
      </p:sp>
      <p:sp>
        <p:nvSpPr>
          <p:cNvPr id="4" name="Slide Number Placeholder 3"/>
          <p:cNvSpPr>
            <a:spLocks noGrp="1"/>
          </p:cNvSpPr>
          <p:nvPr>
            <p:ph type="sldNum" sz="quarter" idx="5"/>
          </p:nvPr>
        </p:nvSpPr>
        <p:spPr/>
        <p:txBody>
          <a:bodyPr/>
          <a:lstStyle/>
          <a:p>
            <a:fld id="{79CA4B34-8B64-4CED-A52E-C0B09E9B4927}" type="slidenum">
              <a:rPr lang="en-US" smtClean="0"/>
              <a:t>108</a:t>
            </a:fld>
            <a:endParaRPr lang="en-US"/>
          </a:p>
        </p:txBody>
      </p:sp>
    </p:spTree>
    <p:extLst>
      <p:ext uri="{BB962C8B-B14F-4D97-AF65-F5344CB8AC3E}">
        <p14:creationId xmlns:p14="http://schemas.microsoft.com/office/powerpoint/2010/main" val="282476329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Primary construct: Supply chain &gt; Secondary construct Product lifecycle.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9BD7EC-0F76-4126-B5B1-9CB233C544E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8519132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9BD7EC-0F76-4126-B5B1-9CB233C544E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9940425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9BD7EC-0F76-4126-B5B1-9CB233C544E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111</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8837381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5050" y="468313"/>
            <a:ext cx="4787900" cy="35909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CA4B34-8B64-4CED-A52E-C0B09E9B4927}" type="slidenum">
              <a:rPr lang="en-US" smtClean="0"/>
              <a:t>112</a:t>
            </a:fld>
            <a:endParaRPr lang="en-US"/>
          </a:p>
        </p:txBody>
      </p:sp>
    </p:spTree>
    <p:extLst>
      <p:ext uri="{BB962C8B-B14F-4D97-AF65-F5344CB8AC3E}">
        <p14:creationId xmlns:p14="http://schemas.microsoft.com/office/powerpoint/2010/main" val="421313667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5050" y="468313"/>
            <a:ext cx="4787900" cy="3590925"/>
          </a:xfrm>
        </p:spPr>
      </p:sp>
      <p:sp>
        <p:nvSpPr>
          <p:cNvPr id="3" name="Notes Placeholder 2"/>
          <p:cNvSpPr>
            <a:spLocks noGrp="1"/>
          </p:cNvSpPr>
          <p:nvPr>
            <p:ph type="body" idx="1"/>
          </p:nvPr>
        </p:nvSpPr>
        <p:spPr/>
        <p:txBody>
          <a:bodyPr/>
          <a:lstStyle/>
          <a:p>
            <a:r>
              <a:rPr lang="en-US" sz="1200" b="1" i="1" kern="1200" dirty="0" smtClean="0">
                <a:solidFill>
                  <a:schemeClr val="tx1"/>
                </a:solidFill>
                <a:effectLst/>
                <a:latin typeface="+mn-lt"/>
                <a:ea typeface="+mn-ea"/>
                <a:cs typeface="+mn-cs"/>
              </a:rPr>
              <a:t>Slide 4 - Where did the list of 38 AM and AM relevant tasks come from (was this from an earlier Army meeting?  Would Adrian know this?)</a:t>
            </a:r>
            <a:endParaRPr lang="en-US" b="1" i="1" dirty="0"/>
          </a:p>
        </p:txBody>
      </p:sp>
      <p:sp>
        <p:nvSpPr>
          <p:cNvPr id="4" name="Slide Number Placeholder 3"/>
          <p:cNvSpPr>
            <a:spLocks noGrp="1"/>
          </p:cNvSpPr>
          <p:nvPr>
            <p:ph type="sldNum" sz="quarter" idx="10"/>
          </p:nvPr>
        </p:nvSpPr>
        <p:spPr/>
        <p:txBody>
          <a:bodyPr/>
          <a:lstStyle/>
          <a:p>
            <a:fld id="{79CA4B34-8B64-4CED-A52E-C0B09E9B4927}" type="slidenum">
              <a:rPr lang="en-US" smtClean="0"/>
              <a:t>113</a:t>
            </a:fld>
            <a:endParaRPr lang="en-US"/>
          </a:p>
        </p:txBody>
      </p:sp>
    </p:spTree>
    <p:extLst>
      <p:ext uri="{BB962C8B-B14F-4D97-AF65-F5344CB8AC3E}">
        <p14:creationId xmlns:p14="http://schemas.microsoft.com/office/powerpoint/2010/main" val="420314110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5050" y="468313"/>
            <a:ext cx="4787900" cy="35909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CA4B34-8B64-4CED-A52E-C0B09E9B4927}" type="slidenum">
              <a:rPr lang="en-US" smtClean="0"/>
              <a:t>114</a:t>
            </a:fld>
            <a:endParaRPr lang="en-US"/>
          </a:p>
        </p:txBody>
      </p:sp>
    </p:spTree>
    <p:extLst>
      <p:ext uri="{BB962C8B-B14F-4D97-AF65-F5344CB8AC3E}">
        <p14:creationId xmlns:p14="http://schemas.microsoft.com/office/powerpoint/2010/main" val="177185962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5050" y="468313"/>
            <a:ext cx="4787900" cy="35909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CA4B34-8B64-4CED-A52E-C0B09E9B4927}" type="slidenum">
              <a:rPr lang="en-US" smtClean="0"/>
              <a:t>115</a:t>
            </a:fld>
            <a:endParaRPr lang="en-US"/>
          </a:p>
        </p:txBody>
      </p:sp>
    </p:spTree>
    <p:extLst>
      <p:ext uri="{BB962C8B-B14F-4D97-AF65-F5344CB8AC3E}">
        <p14:creationId xmlns:p14="http://schemas.microsoft.com/office/powerpoint/2010/main" val="310719868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5050" y="468313"/>
            <a:ext cx="4787900" cy="35909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CA4B34-8B64-4CED-A52E-C0B09E9B4927}" type="slidenum">
              <a:rPr lang="en-US" smtClean="0"/>
              <a:t>116</a:t>
            </a:fld>
            <a:endParaRPr lang="en-US"/>
          </a:p>
        </p:txBody>
      </p:sp>
    </p:spTree>
    <p:extLst>
      <p:ext uri="{BB962C8B-B14F-4D97-AF65-F5344CB8AC3E}">
        <p14:creationId xmlns:p14="http://schemas.microsoft.com/office/powerpoint/2010/main" val="246489230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5050" y="468313"/>
            <a:ext cx="4787900" cy="35909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CA4B34-8B64-4CED-A52E-C0B09E9B4927}" type="slidenum">
              <a:rPr lang="en-US" smtClean="0"/>
              <a:t>117</a:t>
            </a:fld>
            <a:endParaRPr lang="en-US"/>
          </a:p>
        </p:txBody>
      </p:sp>
    </p:spTree>
    <p:extLst>
      <p:ext uri="{BB962C8B-B14F-4D97-AF65-F5344CB8AC3E}">
        <p14:creationId xmlns:p14="http://schemas.microsoft.com/office/powerpoint/2010/main" val="2007766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9BD7EC-0F76-4126-B5B1-9CB233C544E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8698296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5050" y="468313"/>
            <a:ext cx="4787900" cy="35909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CA4B34-8B64-4CED-A52E-C0B09E9B4927}" type="slidenum">
              <a:rPr lang="en-US" smtClean="0"/>
              <a:t>118</a:t>
            </a:fld>
            <a:endParaRPr lang="en-US"/>
          </a:p>
        </p:txBody>
      </p:sp>
    </p:spTree>
    <p:extLst>
      <p:ext uri="{BB962C8B-B14F-4D97-AF65-F5344CB8AC3E}">
        <p14:creationId xmlns:p14="http://schemas.microsoft.com/office/powerpoint/2010/main" val="218784782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9BD7EC-0F76-4126-B5B1-9CB233C544E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6781575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9BD7EC-0F76-4126-B5B1-9CB233C544E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736364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9BD7EC-0F76-4126-B5B1-9CB233C544E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121</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6702153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9BD7EC-0F76-4126-B5B1-9CB233C544E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3379482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9BD7EC-0F76-4126-B5B1-9CB233C544E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123</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91372320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9BD7EC-0F76-4126-B5B1-9CB233C544E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5494574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9BD7EC-0F76-4126-B5B1-9CB233C544E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9905337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9BD7EC-0F76-4126-B5B1-9CB233C544E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78099482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9BD7EC-0F76-4126-B5B1-9CB233C544E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80926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04020"/>
            <a:ext cx="7772400" cy="1470025"/>
          </a:xfrm>
        </p:spPr>
        <p:txBody>
          <a:bodyPr/>
          <a:lstStyle/>
          <a:p>
            <a:r>
              <a:rPr lang="en-US"/>
              <a:t>Click to edit Master title style</a:t>
            </a:r>
          </a:p>
        </p:txBody>
      </p:sp>
      <p:sp>
        <p:nvSpPr>
          <p:cNvPr id="3" name="Subtitle 2"/>
          <p:cNvSpPr>
            <a:spLocks noGrp="1"/>
          </p:cNvSpPr>
          <p:nvPr>
            <p:ph type="subTitle" idx="1"/>
          </p:nvPr>
        </p:nvSpPr>
        <p:spPr>
          <a:xfrm>
            <a:off x="685800" y="3886200"/>
            <a:ext cx="6400800" cy="1752600"/>
          </a:xfrm>
        </p:spPr>
        <p:txBody>
          <a:bodyPr/>
          <a:lstStyle>
            <a:lvl1pPr marL="0" indent="0" algn="l">
              <a:buNone/>
              <a:defRPr>
                <a:solidFill>
                  <a:schemeClr val="tx1">
                    <a:tint val="75000"/>
                  </a:schemeClr>
                </a:solidFill>
              </a:defRPr>
            </a:lvl1pPr>
            <a:lvl2pPr marL="443766" indent="0" algn="ctr">
              <a:buNone/>
              <a:defRPr>
                <a:solidFill>
                  <a:schemeClr val="tx1">
                    <a:tint val="75000"/>
                  </a:schemeClr>
                </a:solidFill>
              </a:defRPr>
            </a:lvl2pPr>
            <a:lvl3pPr marL="887531" indent="0" algn="ctr">
              <a:buNone/>
              <a:defRPr>
                <a:solidFill>
                  <a:schemeClr val="tx1">
                    <a:tint val="75000"/>
                  </a:schemeClr>
                </a:solidFill>
              </a:defRPr>
            </a:lvl3pPr>
            <a:lvl4pPr marL="1331297" indent="0" algn="ctr">
              <a:buNone/>
              <a:defRPr>
                <a:solidFill>
                  <a:schemeClr val="tx1">
                    <a:tint val="75000"/>
                  </a:schemeClr>
                </a:solidFill>
              </a:defRPr>
            </a:lvl4pPr>
            <a:lvl5pPr marL="1775061" indent="0" algn="ctr">
              <a:buNone/>
              <a:defRPr>
                <a:solidFill>
                  <a:schemeClr val="tx1">
                    <a:tint val="75000"/>
                  </a:schemeClr>
                </a:solidFill>
              </a:defRPr>
            </a:lvl5pPr>
            <a:lvl6pPr marL="2218827" indent="0" algn="ctr">
              <a:buNone/>
              <a:defRPr>
                <a:solidFill>
                  <a:schemeClr val="tx1">
                    <a:tint val="75000"/>
                  </a:schemeClr>
                </a:solidFill>
              </a:defRPr>
            </a:lvl6pPr>
            <a:lvl7pPr marL="2662593" indent="0" algn="ctr">
              <a:buNone/>
              <a:defRPr>
                <a:solidFill>
                  <a:schemeClr val="tx1">
                    <a:tint val="75000"/>
                  </a:schemeClr>
                </a:solidFill>
              </a:defRPr>
            </a:lvl7pPr>
            <a:lvl8pPr marL="3106359" indent="0" algn="ctr">
              <a:buNone/>
              <a:defRPr>
                <a:solidFill>
                  <a:schemeClr val="tx1">
                    <a:tint val="75000"/>
                  </a:schemeClr>
                </a:solidFill>
              </a:defRPr>
            </a:lvl8pPr>
            <a:lvl9pPr marL="3550125"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a:xfrm>
            <a:off x="6790766" y="6356355"/>
            <a:ext cx="2133600" cy="365125"/>
          </a:xfrm>
        </p:spPr>
        <p:txBody>
          <a:bodyPr/>
          <a:lstStyle/>
          <a:p>
            <a:fld id="{2726C2F5-E77D-45D7-8DF9-278139FB18E6}" type="slidenum">
              <a:rPr lang="en-US" smtClean="0"/>
              <a:t>‹#›</a:t>
            </a:fld>
            <a:endParaRPr lang="en-US" dirty="0"/>
          </a:p>
        </p:txBody>
      </p:sp>
    </p:spTree>
    <p:extLst>
      <p:ext uri="{BB962C8B-B14F-4D97-AF65-F5344CB8AC3E}">
        <p14:creationId xmlns:p14="http://schemas.microsoft.com/office/powerpoint/2010/main" val="2621051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726C2F5-E77D-45D7-8DF9-278139FB18E6}" type="slidenum">
              <a:rPr lang="en-US" smtClean="0"/>
              <a:t>‹#›</a:t>
            </a:fld>
            <a:endParaRPr lang="en-US" dirty="0"/>
          </a:p>
        </p:txBody>
      </p:sp>
    </p:spTree>
    <p:extLst>
      <p:ext uri="{BB962C8B-B14F-4D97-AF65-F5344CB8AC3E}">
        <p14:creationId xmlns:p14="http://schemas.microsoft.com/office/powerpoint/2010/main" val="582776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2726C2F5-E77D-45D7-8DF9-278139FB18E6}" type="slidenum">
              <a:rPr lang="en-US" smtClean="0"/>
              <a:t>‹#›</a:t>
            </a:fld>
            <a:endParaRPr lang="en-US" dirty="0"/>
          </a:p>
        </p:txBody>
      </p:sp>
    </p:spTree>
    <p:extLst>
      <p:ext uri="{BB962C8B-B14F-4D97-AF65-F5344CB8AC3E}">
        <p14:creationId xmlns:p14="http://schemas.microsoft.com/office/powerpoint/2010/main" val="2107310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726C2F5-E77D-45D7-8DF9-278139FB18E6}" type="slidenum">
              <a:rPr lang="en-US" smtClean="0"/>
              <a:t>‹#›</a:t>
            </a:fld>
            <a:endParaRPr lang="en-US" dirty="0"/>
          </a:p>
        </p:txBody>
      </p:sp>
    </p:spTree>
    <p:extLst>
      <p:ext uri="{BB962C8B-B14F-4D97-AF65-F5344CB8AC3E}">
        <p14:creationId xmlns:p14="http://schemas.microsoft.com/office/powerpoint/2010/main" val="2621238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6" name="Picture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4"/>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extLst>
      <p:ext uri="{BB962C8B-B14F-4D97-AF65-F5344CB8AC3E}">
        <p14:creationId xmlns:p14="http://schemas.microsoft.com/office/powerpoint/2010/main" val="371487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One Column">
    <p:spTree>
      <p:nvGrpSpPr>
        <p:cNvPr id="1" name=""/>
        <p:cNvGrpSpPr/>
        <p:nvPr/>
      </p:nvGrpSpPr>
      <p:grpSpPr>
        <a:xfrm>
          <a:off x="0" y="0"/>
          <a:ext cx="0" cy="0"/>
          <a:chOff x="0" y="0"/>
          <a:chExt cx="0" cy="0"/>
        </a:xfrm>
      </p:grpSpPr>
      <p:sp>
        <p:nvSpPr>
          <p:cNvPr id="5" name="Slide Number Placeholder 1"/>
          <p:cNvSpPr>
            <a:spLocks noGrp="1"/>
          </p:cNvSpPr>
          <p:nvPr>
            <p:ph type="sldNum" sz="quarter" idx="4"/>
          </p:nvPr>
        </p:nvSpPr>
        <p:spPr>
          <a:xfrm>
            <a:off x="8515349" y="6432550"/>
            <a:ext cx="603249" cy="365125"/>
          </a:xfrm>
          <a:prstGeom prst="rect">
            <a:avLst/>
          </a:prstGeom>
        </p:spPr>
        <p:txBody>
          <a:bodyPr vert="horz" lIns="91440" tIns="45720" rIns="91440" bIns="45720" rtlCol="0" anchor="ctr"/>
          <a:lstStyle>
            <a:lvl1pPr algn="r">
              <a:defRPr sz="1400">
                <a:solidFill>
                  <a:schemeClr val="bg1"/>
                </a:solidFill>
              </a:defRPr>
            </a:lvl1pPr>
          </a:lstStyle>
          <a:p>
            <a:fld id="{D0406C7E-46EF-B24E-8B25-69D927A08592}" type="slidenum">
              <a:rPr lang="en-US" smtClean="0"/>
              <a:pPr/>
              <a:t>‹#›</a:t>
            </a:fld>
            <a:endParaRPr lang="en-US" dirty="0"/>
          </a:p>
        </p:txBody>
      </p:sp>
      <p:sp>
        <p:nvSpPr>
          <p:cNvPr id="6" name="Title 5"/>
          <p:cNvSpPr>
            <a:spLocks noGrp="1"/>
          </p:cNvSpPr>
          <p:nvPr>
            <p:ph type="title"/>
          </p:nvPr>
        </p:nvSpPr>
        <p:spPr>
          <a:xfrm>
            <a:off x="1097280" y="182880"/>
            <a:ext cx="6949440" cy="731520"/>
          </a:xfrm>
          <a:prstGeom prst="rect">
            <a:avLst/>
          </a:prstGeom>
        </p:spPr>
        <p:txBody>
          <a:bodyPr/>
          <a:lstStyle>
            <a:lvl1pPr>
              <a:defRPr>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8" name="Content Placeholder 7"/>
          <p:cNvSpPr>
            <a:spLocks noGrp="1"/>
          </p:cNvSpPr>
          <p:nvPr>
            <p:ph sz="quarter" idx="10"/>
          </p:nvPr>
        </p:nvSpPr>
        <p:spPr>
          <a:xfrm>
            <a:off x="457200" y="1097280"/>
            <a:ext cx="8229600" cy="5120640"/>
          </a:xfrm>
          <a:prstGeom prst="rect">
            <a:avLst/>
          </a:prstGeom>
        </p:spPr>
        <p:txBody>
          <a:bodyPr/>
          <a:lstStyle>
            <a:lvl1pPr marL="228600" indent="-228600">
              <a:spcBef>
                <a:spcPts val="0"/>
              </a:spcBef>
              <a:spcAft>
                <a:spcPts val="600"/>
              </a:spcAft>
              <a:defRPr sz="2800">
                <a:latin typeface="Times New Roman" panose="02020603050405020304" pitchFamily="18" charset="0"/>
                <a:cs typeface="Times New Roman" panose="02020603050405020304" pitchFamily="18" charset="0"/>
              </a:defRPr>
            </a:lvl1pPr>
            <a:lvl2pPr marL="685800" indent="-228600">
              <a:spcBef>
                <a:spcPts val="0"/>
              </a:spcBef>
              <a:spcAft>
                <a:spcPts val="600"/>
              </a:spcAft>
              <a:defRPr sz="2400">
                <a:latin typeface="Times New Roman" panose="02020603050405020304" pitchFamily="18" charset="0"/>
                <a:cs typeface="Times New Roman" panose="02020603050405020304" pitchFamily="18" charset="0"/>
              </a:defRPr>
            </a:lvl2pPr>
            <a:lvl3pPr>
              <a:spcBef>
                <a:spcPts val="0"/>
              </a:spcBef>
              <a:spcAft>
                <a:spcPts val="600"/>
              </a:spcAft>
              <a:defRPr sz="2000">
                <a:latin typeface="Times New Roman" panose="02020603050405020304" pitchFamily="18" charset="0"/>
                <a:cs typeface="Times New Roman" panose="02020603050405020304" pitchFamily="18" charset="0"/>
              </a:defRPr>
            </a:lvl3pPr>
            <a:lvl4pPr>
              <a:spcBef>
                <a:spcPts val="0"/>
              </a:spcBef>
              <a:spcAft>
                <a:spcPts val="600"/>
              </a:spcAft>
              <a:defRPr sz="1800">
                <a:latin typeface="Times New Roman" panose="02020603050405020304" pitchFamily="18" charset="0"/>
                <a:cs typeface="Times New Roman" panose="02020603050405020304" pitchFamily="18" charset="0"/>
              </a:defRPr>
            </a:lvl4pPr>
            <a:lvl5pPr>
              <a:spcBef>
                <a:spcPts val="0"/>
              </a:spcBef>
              <a:spcAft>
                <a:spcPts val="600"/>
              </a:spcAft>
              <a:defRPr sz="1800">
                <a:latin typeface="Times New Roman" panose="02020603050405020304" pitchFamily="18" charset="0"/>
                <a:cs typeface="Times New Roman" panose="02020603050405020304" pitchFamily="18"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6820972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4479635" y="6535588"/>
            <a:ext cx="184731" cy="271613"/>
          </a:xfrm>
          <a:prstGeom prst="rect">
            <a:avLst/>
          </a:prstGeom>
        </p:spPr>
        <p:txBody>
          <a:bodyPr vert="horz" wrap="none" lIns="91440" tIns="45720" rIns="91440" bIns="45720" rtlCol="0" anchor="b" anchorCtr="1">
            <a:spAutoFit/>
          </a:bodyPr>
          <a:lstStyle>
            <a:lvl1pPr algn="ctr">
              <a:defRPr sz="1165">
                <a:solidFill>
                  <a:schemeClr val="tx1">
                    <a:tint val="75000"/>
                  </a:schemeClr>
                </a:solidFill>
              </a:defRPr>
            </a:lvl1pPr>
          </a:lstStyle>
          <a:p>
            <a:endParaRPr lang="en-US" dirty="0"/>
          </a:p>
        </p:txBody>
      </p:sp>
      <p:sp>
        <p:nvSpPr>
          <p:cNvPr id="2" name="Title Placeholder 1"/>
          <p:cNvSpPr>
            <a:spLocks noGrp="1"/>
          </p:cNvSpPr>
          <p:nvPr>
            <p:ph type="title"/>
          </p:nvPr>
        </p:nvSpPr>
        <p:spPr>
          <a:xfrm>
            <a:off x="457200" y="1060368"/>
            <a:ext cx="8229600" cy="97704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2128782"/>
            <a:ext cx="8229600" cy="399738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5"/>
            <a:ext cx="2133600" cy="365125"/>
          </a:xfrm>
          <a:prstGeom prst="rect">
            <a:avLst/>
          </a:prstGeom>
        </p:spPr>
        <p:txBody>
          <a:bodyPr vert="horz" lIns="91440" tIns="45720" rIns="91440" bIns="45720" rtlCol="0" anchor="ctr"/>
          <a:lstStyle>
            <a:lvl1pPr algn="l">
              <a:defRPr sz="116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5"/>
            <a:ext cx="2133600" cy="365125"/>
          </a:xfrm>
          <a:prstGeom prst="rect">
            <a:avLst/>
          </a:prstGeom>
        </p:spPr>
        <p:txBody>
          <a:bodyPr vert="horz" lIns="91440" tIns="45720" rIns="91440" bIns="45720" rtlCol="0" anchor="ctr"/>
          <a:lstStyle>
            <a:lvl1pPr algn="r">
              <a:defRPr sz="1165">
                <a:solidFill>
                  <a:schemeClr val="tx1">
                    <a:tint val="75000"/>
                  </a:schemeClr>
                </a:solidFill>
              </a:defRPr>
            </a:lvl1pPr>
          </a:lstStyle>
          <a:p>
            <a:fld id="{2726C2F5-E77D-45D7-8DF9-278139FB18E6}" type="slidenum">
              <a:rPr lang="en-US" smtClean="0"/>
              <a:t>‹#›</a:t>
            </a:fld>
            <a:endParaRPr lang="en-US" dirty="0"/>
          </a:p>
        </p:txBody>
      </p:sp>
      <p:pic>
        <p:nvPicPr>
          <p:cNvPr id="11" name="Picture 10" descr="AM_brand_header_43.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9144000" cy="990600"/>
          </a:xfrm>
          <a:prstGeom prst="rect">
            <a:avLst/>
          </a:prstGeom>
        </p:spPr>
      </p:pic>
    </p:spTree>
    <p:extLst>
      <p:ext uri="{BB962C8B-B14F-4D97-AF65-F5344CB8AC3E}">
        <p14:creationId xmlns:p14="http://schemas.microsoft.com/office/powerpoint/2010/main" val="26284152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ftr="0" dt="0"/>
  <p:txStyles>
    <p:titleStyle>
      <a:lvl1pPr algn="l" defTabSz="443766" rtl="0" eaLnBrk="1" latinLnBrk="0" hangingPunct="1">
        <a:spcBef>
          <a:spcPct val="0"/>
        </a:spcBef>
        <a:buNone/>
        <a:defRPr sz="3883" kern="1200">
          <a:solidFill>
            <a:srgbClr val="101643"/>
          </a:solidFill>
          <a:latin typeface="+mj-lt"/>
          <a:ea typeface="+mj-ea"/>
          <a:cs typeface="+mj-cs"/>
        </a:defRPr>
      </a:lvl1pPr>
    </p:titleStyle>
    <p:bodyStyle>
      <a:lvl1pPr marL="332824" indent="-332824" algn="l" defTabSz="443766" rtl="0" eaLnBrk="1" latinLnBrk="0" hangingPunct="1">
        <a:spcBef>
          <a:spcPct val="20000"/>
        </a:spcBef>
        <a:buFont typeface="Arial"/>
        <a:buChar char="•"/>
        <a:defRPr sz="3106" kern="1200">
          <a:solidFill>
            <a:srgbClr val="101643"/>
          </a:solidFill>
          <a:latin typeface="+mn-lt"/>
          <a:ea typeface="+mn-ea"/>
          <a:cs typeface="+mn-cs"/>
        </a:defRPr>
      </a:lvl1pPr>
      <a:lvl2pPr marL="721119" indent="-277354" algn="l" defTabSz="443766" rtl="0" eaLnBrk="1" latinLnBrk="0" hangingPunct="1">
        <a:spcBef>
          <a:spcPct val="20000"/>
        </a:spcBef>
        <a:buFont typeface="Arial"/>
        <a:buChar char="–"/>
        <a:defRPr sz="2718" kern="1200">
          <a:solidFill>
            <a:srgbClr val="101643"/>
          </a:solidFill>
          <a:latin typeface="+mn-lt"/>
          <a:ea typeface="+mn-ea"/>
          <a:cs typeface="+mn-cs"/>
        </a:defRPr>
      </a:lvl2pPr>
      <a:lvl3pPr marL="1109413" indent="-221882" algn="l" defTabSz="443766" rtl="0" eaLnBrk="1" latinLnBrk="0" hangingPunct="1">
        <a:spcBef>
          <a:spcPct val="20000"/>
        </a:spcBef>
        <a:buFont typeface="Arial"/>
        <a:buChar char="•"/>
        <a:defRPr sz="2330" kern="1200">
          <a:solidFill>
            <a:srgbClr val="101643"/>
          </a:solidFill>
          <a:latin typeface="+mn-lt"/>
          <a:ea typeface="+mn-ea"/>
          <a:cs typeface="+mn-cs"/>
        </a:defRPr>
      </a:lvl3pPr>
      <a:lvl4pPr marL="1553179" indent="-221882" algn="l" defTabSz="443766" rtl="0" eaLnBrk="1" latinLnBrk="0" hangingPunct="1">
        <a:spcBef>
          <a:spcPct val="20000"/>
        </a:spcBef>
        <a:buFont typeface="Arial"/>
        <a:buChar char="–"/>
        <a:defRPr sz="1941" kern="1200">
          <a:solidFill>
            <a:srgbClr val="101643"/>
          </a:solidFill>
          <a:latin typeface="+mn-lt"/>
          <a:ea typeface="+mn-ea"/>
          <a:cs typeface="+mn-cs"/>
        </a:defRPr>
      </a:lvl4pPr>
      <a:lvl5pPr marL="1996945" indent="-221882" algn="l" defTabSz="443766" rtl="0" eaLnBrk="1" latinLnBrk="0" hangingPunct="1">
        <a:spcBef>
          <a:spcPct val="20000"/>
        </a:spcBef>
        <a:buFont typeface="Arial"/>
        <a:buChar char="»"/>
        <a:defRPr sz="1941" kern="1200">
          <a:solidFill>
            <a:srgbClr val="101643"/>
          </a:solidFill>
          <a:latin typeface="+mn-lt"/>
          <a:ea typeface="+mn-ea"/>
          <a:cs typeface="+mn-cs"/>
        </a:defRPr>
      </a:lvl5pPr>
      <a:lvl6pPr marL="2440710" indent="-221882" algn="l" defTabSz="443766" rtl="0" eaLnBrk="1" latinLnBrk="0" hangingPunct="1">
        <a:spcBef>
          <a:spcPct val="20000"/>
        </a:spcBef>
        <a:buFont typeface="Arial"/>
        <a:buChar char="•"/>
        <a:defRPr sz="1941" kern="1200">
          <a:solidFill>
            <a:schemeClr val="tx1"/>
          </a:solidFill>
          <a:latin typeface="+mn-lt"/>
          <a:ea typeface="+mn-ea"/>
          <a:cs typeface="+mn-cs"/>
        </a:defRPr>
      </a:lvl6pPr>
      <a:lvl7pPr marL="2884476" indent="-221882" algn="l" defTabSz="443766" rtl="0" eaLnBrk="1" latinLnBrk="0" hangingPunct="1">
        <a:spcBef>
          <a:spcPct val="20000"/>
        </a:spcBef>
        <a:buFont typeface="Arial"/>
        <a:buChar char="•"/>
        <a:defRPr sz="1941" kern="1200">
          <a:solidFill>
            <a:schemeClr val="tx1"/>
          </a:solidFill>
          <a:latin typeface="+mn-lt"/>
          <a:ea typeface="+mn-ea"/>
          <a:cs typeface="+mn-cs"/>
        </a:defRPr>
      </a:lvl7pPr>
      <a:lvl8pPr marL="3328241" indent="-221882" algn="l" defTabSz="443766" rtl="0" eaLnBrk="1" latinLnBrk="0" hangingPunct="1">
        <a:spcBef>
          <a:spcPct val="20000"/>
        </a:spcBef>
        <a:buFont typeface="Arial"/>
        <a:buChar char="•"/>
        <a:defRPr sz="1941" kern="1200">
          <a:solidFill>
            <a:schemeClr val="tx1"/>
          </a:solidFill>
          <a:latin typeface="+mn-lt"/>
          <a:ea typeface="+mn-ea"/>
          <a:cs typeface="+mn-cs"/>
        </a:defRPr>
      </a:lvl8pPr>
      <a:lvl9pPr marL="3772007" indent="-221882" algn="l" defTabSz="443766" rtl="0" eaLnBrk="1" latinLnBrk="0" hangingPunct="1">
        <a:spcBef>
          <a:spcPct val="20000"/>
        </a:spcBef>
        <a:buFont typeface="Arial"/>
        <a:buChar char="•"/>
        <a:defRPr sz="1941" kern="1200">
          <a:solidFill>
            <a:schemeClr val="tx1"/>
          </a:solidFill>
          <a:latin typeface="+mn-lt"/>
          <a:ea typeface="+mn-ea"/>
          <a:cs typeface="+mn-cs"/>
        </a:defRPr>
      </a:lvl9pPr>
    </p:bodyStyle>
    <p:otherStyle>
      <a:defPPr>
        <a:defRPr lang="en-US"/>
      </a:defPPr>
      <a:lvl1pPr marL="0" algn="l" defTabSz="443766" rtl="0" eaLnBrk="1" latinLnBrk="0" hangingPunct="1">
        <a:defRPr sz="1747" kern="1200">
          <a:solidFill>
            <a:schemeClr val="tx1"/>
          </a:solidFill>
          <a:latin typeface="+mn-lt"/>
          <a:ea typeface="+mn-ea"/>
          <a:cs typeface="+mn-cs"/>
        </a:defRPr>
      </a:lvl1pPr>
      <a:lvl2pPr marL="443766" algn="l" defTabSz="443766" rtl="0" eaLnBrk="1" latinLnBrk="0" hangingPunct="1">
        <a:defRPr sz="1747" kern="1200">
          <a:solidFill>
            <a:schemeClr val="tx1"/>
          </a:solidFill>
          <a:latin typeface="+mn-lt"/>
          <a:ea typeface="+mn-ea"/>
          <a:cs typeface="+mn-cs"/>
        </a:defRPr>
      </a:lvl2pPr>
      <a:lvl3pPr marL="887531" algn="l" defTabSz="443766" rtl="0" eaLnBrk="1" latinLnBrk="0" hangingPunct="1">
        <a:defRPr sz="1747" kern="1200">
          <a:solidFill>
            <a:schemeClr val="tx1"/>
          </a:solidFill>
          <a:latin typeface="+mn-lt"/>
          <a:ea typeface="+mn-ea"/>
          <a:cs typeface="+mn-cs"/>
        </a:defRPr>
      </a:lvl3pPr>
      <a:lvl4pPr marL="1331297" algn="l" defTabSz="443766" rtl="0" eaLnBrk="1" latinLnBrk="0" hangingPunct="1">
        <a:defRPr sz="1747" kern="1200">
          <a:solidFill>
            <a:schemeClr val="tx1"/>
          </a:solidFill>
          <a:latin typeface="+mn-lt"/>
          <a:ea typeface="+mn-ea"/>
          <a:cs typeface="+mn-cs"/>
        </a:defRPr>
      </a:lvl4pPr>
      <a:lvl5pPr marL="1775061" algn="l" defTabSz="443766" rtl="0" eaLnBrk="1" latinLnBrk="0" hangingPunct="1">
        <a:defRPr sz="1747" kern="1200">
          <a:solidFill>
            <a:schemeClr val="tx1"/>
          </a:solidFill>
          <a:latin typeface="+mn-lt"/>
          <a:ea typeface="+mn-ea"/>
          <a:cs typeface="+mn-cs"/>
        </a:defRPr>
      </a:lvl5pPr>
      <a:lvl6pPr marL="2218827" algn="l" defTabSz="443766" rtl="0" eaLnBrk="1" latinLnBrk="0" hangingPunct="1">
        <a:defRPr sz="1747" kern="1200">
          <a:solidFill>
            <a:schemeClr val="tx1"/>
          </a:solidFill>
          <a:latin typeface="+mn-lt"/>
          <a:ea typeface="+mn-ea"/>
          <a:cs typeface="+mn-cs"/>
        </a:defRPr>
      </a:lvl6pPr>
      <a:lvl7pPr marL="2662593" algn="l" defTabSz="443766" rtl="0" eaLnBrk="1" latinLnBrk="0" hangingPunct="1">
        <a:defRPr sz="1747" kern="1200">
          <a:solidFill>
            <a:schemeClr val="tx1"/>
          </a:solidFill>
          <a:latin typeface="+mn-lt"/>
          <a:ea typeface="+mn-ea"/>
          <a:cs typeface="+mn-cs"/>
        </a:defRPr>
      </a:lvl7pPr>
      <a:lvl8pPr marL="3106359" algn="l" defTabSz="443766" rtl="0" eaLnBrk="1" latinLnBrk="0" hangingPunct="1">
        <a:defRPr sz="1747" kern="1200">
          <a:solidFill>
            <a:schemeClr val="tx1"/>
          </a:solidFill>
          <a:latin typeface="+mn-lt"/>
          <a:ea typeface="+mn-ea"/>
          <a:cs typeface="+mn-cs"/>
        </a:defRPr>
      </a:lvl8pPr>
      <a:lvl9pPr marL="3550125" algn="l" defTabSz="443766" rtl="0" eaLnBrk="1" latinLnBrk="0" hangingPunct="1">
        <a:defRPr sz="174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0.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hyperlink" Target="https://www.dla.mil/HQ/InformationOperations/Accelerate"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685800" y="1447800"/>
            <a:ext cx="7772400" cy="5502280"/>
          </a:xfrm>
        </p:spPr>
        <p:txBody>
          <a:bodyPr>
            <a:normAutofit fontScale="90000"/>
          </a:bodyPr>
          <a:lstStyle/>
          <a:p>
            <a:pPr algn="ctr"/>
            <a:r>
              <a:rPr lang="en-US" sz="4400" b="1" dirty="0">
                <a:latin typeface="Arial" panose="020B0604020202020204" pitchFamily="34" charset="0"/>
                <a:cs typeface="Arial" panose="020B0604020202020204" pitchFamily="34" charset="0"/>
              </a:rPr>
              <a:t>2019 Additive Manufacturing </a:t>
            </a:r>
            <a:br>
              <a:rPr lang="en-US" sz="4400" b="1" dirty="0">
                <a:latin typeface="Arial" panose="020B0604020202020204" pitchFamily="34" charset="0"/>
                <a:cs typeface="Arial" panose="020B0604020202020204" pitchFamily="34" charset="0"/>
              </a:rPr>
            </a:br>
            <a:r>
              <a:rPr lang="en-US" sz="4400" b="1" dirty="0" smtClean="0">
                <a:latin typeface="Arial" panose="020B0604020202020204" pitchFamily="34" charset="0"/>
                <a:cs typeface="Arial" panose="020B0604020202020204" pitchFamily="34" charset="0"/>
              </a:rPr>
              <a:t>Workshop</a:t>
            </a:r>
            <a:br>
              <a:rPr lang="en-US" sz="4400" b="1" dirty="0" smtClean="0">
                <a:latin typeface="Arial" panose="020B0604020202020204" pitchFamily="34" charset="0"/>
                <a:cs typeface="Arial" panose="020B0604020202020204" pitchFamily="34" charset="0"/>
              </a:rPr>
            </a:br>
            <a:r>
              <a:rPr lang="en-US" sz="4400" b="1" dirty="0">
                <a:latin typeface="Arial" panose="020B0604020202020204" pitchFamily="34" charset="0"/>
                <a:cs typeface="Arial" panose="020B0604020202020204" pitchFamily="34" charset="0"/>
              </a:rPr>
              <a:t/>
            </a:r>
            <a:br>
              <a:rPr lang="en-US" sz="4400" b="1" dirty="0">
                <a:latin typeface="Arial" panose="020B0604020202020204" pitchFamily="34" charset="0"/>
                <a:cs typeface="Arial" panose="020B0604020202020204" pitchFamily="34" charset="0"/>
              </a:rPr>
            </a:br>
            <a:r>
              <a:rPr lang="en-US" sz="4400" b="1" dirty="0" smtClean="0">
                <a:latin typeface="Arial" panose="020B0604020202020204" pitchFamily="34" charset="0"/>
                <a:cs typeface="Arial" panose="020B0604020202020204" pitchFamily="34" charset="0"/>
              </a:rPr>
              <a:t>Final Report</a:t>
            </a:r>
            <a:br>
              <a:rPr lang="en-US" sz="4400" b="1" dirty="0" smtClean="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r>
              <a:rPr lang="en-US" sz="3100" b="1" dirty="0" smtClean="0">
                <a:latin typeface="Arial" panose="020B0604020202020204" pitchFamily="34" charset="0"/>
                <a:cs typeface="Arial" panose="020B0604020202020204" pitchFamily="34" charset="0"/>
              </a:rPr>
              <a:t>18 – 19 June 2019</a:t>
            </a:r>
            <a:br>
              <a:rPr lang="en-US" sz="3100" b="1" dirty="0" smtClean="0">
                <a:latin typeface="Arial" panose="020B0604020202020204" pitchFamily="34" charset="0"/>
                <a:cs typeface="Arial" panose="020B0604020202020204" pitchFamily="34" charset="0"/>
              </a:rPr>
            </a:br>
            <a:r>
              <a:rPr lang="en-US" sz="3100" b="1" dirty="0" smtClean="0">
                <a:solidFill>
                  <a:srgbClr val="FF0000"/>
                </a:solidFill>
                <a:latin typeface="Arial" panose="020B0604020202020204" pitchFamily="34" charset="0"/>
                <a:cs typeface="Arial" panose="020B0604020202020204" pitchFamily="34" charset="0"/>
              </a:rPr>
              <a:t/>
            </a:r>
            <a:br>
              <a:rPr lang="en-US" sz="3100" b="1" dirty="0" smtClean="0">
                <a:solidFill>
                  <a:srgbClr val="FF0000"/>
                </a:solidFill>
                <a:latin typeface="Arial" panose="020B0604020202020204" pitchFamily="34" charset="0"/>
                <a:cs typeface="Arial" panose="020B0604020202020204" pitchFamily="34" charset="0"/>
              </a:rPr>
            </a:br>
            <a:r>
              <a:rPr lang="en-US" sz="2200" b="1" dirty="0" smtClean="0"/>
              <a:t>Lockheed </a:t>
            </a:r>
            <a:r>
              <a:rPr lang="en-US" sz="2200" b="1" dirty="0"/>
              <a:t>Martin Global Vision </a:t>
            </a:r>
            <a:r>
              <a:rPr lang="en-US" sz="2200" b="1" dirty="0" smtClean="0"/>
              <a:t>Center</a:t>
            </a:r>
            <a:br>
              <a:rPr lang="en-US" sz="2200" b="1" dirty="0" smtClean="0"/>
            </a:br>
            <a:r>
              <a:rPr lang="en-US" sz="2200" b="1" dirty="0" smtClean="0"/>
              <a:t>Crystal </a:t>
            </a:r>
            <a:r>
              <a:rPr lang="en-US" sz="2200" b="1" dirty="0"/>
              <a:t>City, </a:t>
            </a:r>
            <a:r>
              <a:rPr lang="en-US" sz="2200" b="1" dirty="0" smtClean="0"/>
              <a:t>VA</a:t>
            </a:r>
            <a:br>
              <a:rPr lang="en-US" sz="2200" b="1" dirty="0" smtClean="0"/>
            </a:br>
            <a:r>
              <a:rPr lang="en-US" sz="2200" b="1" dirty="0" smtClean="0">
                <a:solidFill>
                  <a:srgbClr val="FF0000"/>
                </a:solidFill>
                <a:latin typeface="Arial" panose="020B0604020202020204" pitchFamily="34" charset="0"/>
                <a:cs typeface="Arial" panose="020B0604020202020204" pitchFamily="34" charset="0"/>
              </a:rPr>
              <a:t/>
            </a:r>
            <a:br>
              <a:rPr lang="en-US" sz="2200" b="1" dirty="0" smtClean="0">
                <a:solidFill>
                  <a:srgbClr val="FF0000"/>
                </a:solidFill>
                <a:latin typeface="Arial" panose="020B0604020202020204" pitchFamily="34" charset="0"/>
                <a:cs typeface="Arial" panose="020B0604020202020204" pitchFamily="34" charset="0"/>
              </a:rPr>
            </a:br>
            <a:r>
              <a:rPr lang="en-US" sz="2000" dirty="0"/>
              <a:t>2121 Crystal Drive</a:t>
            </a:r>
            <a:br>
              <a:rPr lang="en-US" sz="2000" dirty="0"/>
            </a:br>
            <a:r>
              <a:rPr lang="en-US" sz="2000" dirty="0"/>
              <a:t>Arlington, VA   22202</a:t>
            </a:r>
            <a:br>
              <a:rPr lang="en-US" sz="2000" dirty="0"/>
            </a:br>
            <a:endParaRPr lang="en-US" sz="2000" b="1"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
        <p:nvSpPr>
          <p:cNvPr id="3" name="Slide Number Placeholder 2"/>
          <p:cNvSpPr>
            <a:spLocks noGrp="1"/>
          </p:cNvSpPr>
          <p:nvPr>
            <p:ph type="sldNum" sz="quarter" idx="12"/>
          </p:nvPr>
        </p:nvSpPr>
        <p:spPr/>
        <p:txBody>
          <a:bodyPr/>
          <a:lstStyle/>
          <a:p>
            <a:pPr marL="0" marR="0" lvl="0" indent="0" algn="r" defTabSz="806867" rtl="0" eaLnBrk="1" fontAlgn="base" latinLnBrk="0" hangingPunct="1">
              <a:lnSpc>
                <a:spcPct val="100000"/>
              </a:lnSpc>
              <a:spcBef>
                <a:spcPct val="0"/>
              </a:spcBef>
              <a:spcAft>
                <a:spcPct val="0"/>
              </a:spcAft>
              <a:buClrTx/>
              <a:buSzTx/>
              <a:buFontTx/>
              <a:buNone/>
              <a:tabLst/>
              <a:defRPr/>
            </a:pPr>
            <a:fld id="{2726C2F5-E77D-45D7-8DF9-278139FB18E6}" type="slidenum">
              <a:rPr kumimoji="0" lang="en-US" sz="1165" b="0" i="0" u="none" strike="noStrike" kern="1200" cap="none" spc="0" normalizeH="0" baseline="0" noProof="0">
                <a:ln>
                  <a:noFill/>
                </a:ln>
                <a:solidFill>
                  <a:prstClr val="black">
                    <a:tint val="75000"/>
                  </a:prstClr>
                </a:solidFill>
                <a:effectLst/>
                <a:uLnTx/>
                <a:uFillTx/>
                <a:latin typeface="Arial" charset="0"/>
                <a:ea typeface="+mn-ea"/>
                <a:cs typeface="+mn-cs"/>
              </a:rPr>
              <a:pPr marL="0" marR="0" lvl="0" indent="0" algn="r" defTabSz="806867" rtl="0" eaLnBrk="1" fontAlgn="base" latinLnBrk="0" hangingPunct="1">
                <a:lnSpc>
                  <a:spcPct val="100000"/>
                </a:lnSpc>
                <a:spcBef>
                  <a:spcPct val="0"/>
                </a:spcBef>
                <a:spcAft>
                  <a:spcPct val="0"/>
                </a:spcAft>
                <a:buClrTx/>
                <a:buSzTx/>
                <a:buFontTx/>
                <a:buNone/>
                <a:tabLst/>
                <a:defRPr/>
              </a:pPr>
              <a:t>1</a:t>
            </a:fld>
            <a:endParaRPr kumimoji="0" lang="en-US" sz="1165"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22880175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
        <p:nvSpPr>
          <p:cNvPr id="2" name="Rectangle 1"/>
          <p:cNvSpPr/>
          <p:nvPr/>
        </p:nvSpPr>
        <p:spPr>
          <a:xfrm>
            <a:off x="3505200" y="957590"/>
            <a:ext cx="251460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AGENDA</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ctangle 2"/>
          <p:cNvSpPr/>
          <p:nvPr/>
        </p:nvSpPr>
        <p:spPr>
          <a:xfrm>
            <a:off x="685800" y="1219200"/>
            <a:ext cx="8153400" cy="5509200"/>
          </a:xfrm>
          <a:prstGeom prst="rect">
            <a:avLst/>
          </a:prstGeom>
        </p:spPr>
        <p:txBody>
          <a:bodyPr wrap="square">
            <a:spAutoFit/>
          </a:bodyPr>
          <a:lstStyle/>
          <a:p>
            <a:pPr>
              <a:spcAft>
                <a:spcPts val="1200"/>
              </a:spcAft>
            </a:pPr>
            <a:r>
              <a:rPr lang="en-US" b="1" u="sng" dirty="0">
                <a:latin typeface="Arial" panose="020B0604020202020204" pitchFamily="34" charset="0"/>
                <a:ea typeface="Calibri" panose="020F0502020204030204" pitchFamily="34" charset="0"/>
                <a:cs typeface="Times New Roman" panose="02020603050405020304" pitchFamily="18" charset="0"/>
              </a:rPr>
              <a:t>June 18 (Day 1)</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spcAft>
                <a:spcPts val="1200"/>
              </a:spcAft>
            </a:pPr>
            <a:r>
              <a:rPr lang="en-US" sz="1600" dirty="0">
                <a:latin typeface="Arial" panose="020B0604020202020204" pitchFamily="34" charset="0"/>
                <a:ea typeface="Calibri" panose="020F0502020204030204" pitchFamily="34" charset="0"/>
                <a:cs typeface="Times New Roman" panose="02020603050405020304" pitchFamily="18" charset="0"/>
              </a:rPr>
              <a:t>7:15 – 8:00 AM	Registration/Badging/Continental Breakfast</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marL="1371600" marR="0" indent="-1371600">
              <a:spcBef>
                <a:spcPts val="0"/>
              </a:spcBef>
              <a:spcAft>
                <a:spcPts val="1200"/>
              </a:spcAft>
            </a:pPr>
            <a:r>
              <a:rPr lang="en-US" sz="1600" dirty="0">
                <a:latin typeface="Arial" panose="020B0604020202020204" pitchFamily="34" charset="0"/>
                <a:ea typeface="Calibri" panose="020F0502020204030204" pitchFamily="34" charset="0"/>
                <a:cs typeface="Times New Roman" panose="02020603050405020304" pitchFamily="18" charset="0"/>
              </a:rPr>
              <a:t>8:00 – 8:10 AM	</a:t>
            </a:r>
            <a:r>
              <a:rPr lang="en-US" sz="1600" dirty="0" smtClean="0">
                <a:latin typeface="Arial" panose="020B0604020202020204" pitchFamily="34" charset="0"/>
                <a:ea typeface="Calibri" panose="020F0502020204030204" pitchFamily="34" charset="0"/>
                <a:cs typeface="Times New Roman" panose="02020603050405020304" pitchFamily="18" charset="0"/>
              </a:rPr>
              <a:t>	Welcome </a:t>
            </a:r>
            <a:r>
              <a:rPr lang="en-US" sz="1600" dirty="0">
                <a:latin typeface="Arial" panose="020B0604020202020204" pitchFamily="34" charset="0"/>
                <a:ea typeface="Calibri" panose="020F0502020204030204" pitchFamily="34" charset="0"/>
                <a:cs typeface="Times New Roman" panose="02020603050405020304" pitchFamily="18" charset="0"/>
              </a:rPr>
              <a:t>and Introductions – Greg Kilchenstein (ODASD Materiel </a:t>
            </a:r>
            <a:r>
              <a:rPr lang="en-US" sz="1600" dirty="0" smtClean="0">
                <a:latin typeface="Arial" panose="020B0604020202020204" pitchFamily="34" charset="0"/>
                <a:ea typeface="Calibri" panose="020F0502020204030204" pitchFamily="34" charset="0"/>
                <a:cs typeface="Times New Roman" panose="02020603050405020304" pitchFamily="18" charset="0"/>
              </a:rPr>
              <a:t>	Readiness</a:t>
            </a:r>
            <a:r>
              <a:rPr lang="en-US" sz="1600" dirty="0">
                <a:latin typeface="Arial" panose="020B0604020202020204" pitchFamily="34" charset="0"/>
                <a:ea typeface="Calibri" panose="020F0502020204030204" pitchFamily="34" charset="0"/>
                <a:cs typeface="Times New Roman" panose="02020603050405020304" pitchFamily="18" charset="0"/>
              </a:rPr>
              <a:t>) </a:t>
            </a:r>
            <a:r>
              <a:rPr lang="en-US" sz="1600" dirty="0" smtClean="0">
                <a:latin typeface="Arial" panose="020B0604020202020204" pitchFamily="34" charset="0"/>
                <a:ea typeface="Calibri" panose="020F0502020204030204" pitchFamily="34" charset="0"/>
                <a:cs typeface="Times New Roman" panose="02020603050405020304" pitchFamily="18" charset="0"/>
              </a:rPr>
              <a:t>/ Steve Linder </a:t>
            </a:r>
            <a:r>
              <a:rPr lang="en-US" sz="1600" dirty="0">
                <a:latin typeface="Arial" panose="020B0604020202020204" pitchFamily="34" charset="0"/>
                <a:ea typeface="Calibri" panose="020F0502020204030204" pitchFamily="34" charset="0"/>
                <a:cs typeface="Times New Roman" panose="02020603050405020304" pitchFamily="18" charset="0"/>
              </a:rPr>
              <a:t>(OUSD Research &amp; Engineering), / </a:t>
            </a:r>
            <a:r>
              <a:rPr lang="en-US" sz="1600" dirty="0" smtClean="0">
                <a:latin typeface="Arial" panose="020B0604020202020204" pitchFamily="34" charset="0"/>
                <a:ea typeface="Calibri" panose="020F0502020204030204" pitchFamily="34" charset="0"/>
                <a:cs typeface="Times New Roman" panose="02020603050405020304" pitchFamily="18" charset="0"/>
              </a:rPr>
              <a:t>	Marilyn </a:t>
            </a:r>
            <a:r>
              <a:rPr lang="en-US" sz="1600" dirty="0" err="1">
                <a:latin typeface="Arial" panose="020B0604020202020204" pitchFamily="34" charset="0"/>
                <a:ea typeface="Calibri" panose="020F0502020204030204" pitchFamily="34" charset="0"/>
                <a:cs typeface="Times New Roman" panose="02020603050405020304" pitchFamily="18" charset="0"/>
              </a:rPr>
              <a:t>Gaska</a:t>
            </a:r>
            <a:r>
              <a:rPr lang="en-US" sz="1600" dirty="0">
                <a:latin typeface="Arial" panose="020B0604020202020204" pitchFamily="34" charset="0"/>
                <a:ea typeface="Calibri" panose="020F0502020204030204" pitchFamily="34" charset="0"/>
                <a:cs typeface="Times New Roman" panose="02020603050405020304" pitchFamily="18" charset="0"/>
              </a:rPr>
              <a:t> (America </a:t>
            </a:r>
            <a:r>
              <a:rPr lang="en-US" sz="1600" dirty="0" smtClean="0">
                <a:latin typeface="Arial" panose="020B0604020202020204" pitchFamily="34" charset="0"/>
                <a:ea typeface="Calibri" panose="020F0502020204030204" pitchFamily="34" charset="0"/>
                <a:cs typeface="Times New Roman" panose="02020603050405020304" pitchFamily="18" charset="0"/>
              </a:rPr>
              <a:t>Makes </a:t>
            </a:r>
            <a:r>
              <a:rPr lang="en-US" sz="1600" dirty="0">
                <a:latin typeface="Arial" panose="020B0604020202020204" pitchFamily="34" charset="0"/>
                <a:ea typeface="Calibri" panose="020F0502020204030204" pitchFamily="34" charset="0"/>
                <a:cs typeface="Times New Roman" panose="02020603050405020304" pitchFamily="18" charset="0"/>
              </a:rPr>
              <a:t>/ </a:t>
            </a:r>
            <a:r>
              <a:rPr lang="en-US" sz="1600" dirty="0" smtClean="0">
                <a:latin typeface="Arial" panose="020B0604020202020204" pitchFamily="34" charset="0"/>
                <a:ea typeface="Calibri" panose="020F0502020204030204" pitchFamily="34" charset="0"/>
                <a:cs typeface="Times New Roman" panose="02020603050405020304" pitchFamily="18" charset="0"/>
              </a:rPr>
              <a:t>Lockheed Martin</a:t>
            </a:r>
            <a:r>
              <a:rPr lang="en-US" sz="1600" dirty="0">
                <a:latin typeface="Arial" panose="020B0604020202020204" pitchFamily="34" charset="0"/>
                <a:ea typeface="Calibri" panose="020F0502020204030204" pitchFamily="34" charset="0"/>
                <a:cs typeface="Times New Roman" panose="02020603050405020304" pitchFamily="18" charset="0"/>
              </a:rPr>
              <a:t>)</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marL="1371600" marR="0" indent="-1371600">
              <a:spcBef>
                <a:spcPts val="0"/>
              </a:spcBef>
              <a:spcAft>
                <a:spcPts val="1200"/>
              </a:spcAft>
            </a:pPr>
            <a:r>
              <a:rPr lang="en-US" sz="1600" dirty="0">
                <a:latin typeface="Arial" panose="020B0604020202020204" pitchFamily="34" charset="0"/>
                <a:ea typeface="Calibri" panose="020F0502020204030204" pitchFamily="34" charset="0"/>
                <a:cs typeface="Times New Roman" panose="02020603050405020304" pitchFamily="18" charset="0"/>
              </a:rPr>
              <a:t>8:10 – 8:40 AM	</a:t>
            </a:r>
            <a:r>
              <a:rPr lang="en-US" sz="1600" dirty="0" smtClean="0">
                <a:latin typeface="Arial" panose="020B0604020202020204" pitchFamily="34" charset="0"/>
                <a:ea typeface="Calibri" panose="020F0502020204030204" pitchFamily="34" charset="0"/>
                <a:cs typeface="Times New Roman" panose="02020603050405020304" pitchFamily="18" charset="0"/>
              </a:rPr>
              <a:t>	Opening </a:t>
            </a:r>
            <a:r>
              <a:rPr lang="en-US" sz="1600" dirty="0">
                <a:latin typeface="Arial" panose="020B0604020202020204" pitchFamily="34" charset="0"/>
                <a:ea typeface="Calibri" panose="020F0502020204030204" pitchFamily="34" charset="0"/>
                <a:cs typeface="Times New Roman" panose="02020603050405020304" pitchFamily="18" charset="0"/>
              </a:rPr>
              <a:t>Remarks – Mr. Rob Gold, (OUSD Research &amp; </a:t>
            </a:r>
            <a:r>
              <a:rPr lang="en-US" sz="1600" dirty="0" smtClean="0">
                <a:latin typeface="Arial" panose="020B0604020202020204" pitchFamily="34" charset="0"/>
                <a:ea typeface="Calibri" panose="020F0502020204030204" pitchFamily="34" charset="0"/>
                <a:cs typeface="Times New Roman" panose="02020603050405020304" pitchFamily="18" charset="0"/>
              </a:rPr>
              <a:t>	Engineering</a:t>
            </a:r>
            <a:r>
              <a:rPr lang="en-US" sz="1600" dirty="0">
                <a:latin typeface="Arial" panose="020B0604020202020204" pitchFamily="34" charset="0"/>
                <a:ea typeface="Calibri" panose="020F0502020204030204" pitchFamily="34" charset="0"/>
                <a:cs typeface="Times New Roman" panose="02020603050405020304" pitchFamily="18" charset="0"/>
              </a:rPr>
              <a:t>) / Mr. Ken </a:t>
            </a:r>
            <a:r>
              <a:rPr lang="en-US" sz="1600" dirty="0" smtClean="0">
                <a:latin typeface="Arial" panose="020B0604020202020204" pitchFamily="34" charset="0"/>
                <a:ea typeface="Calibri" panose="020F0502020204030204" pitchFamily="34" charset="0"/>
                <a:cs typeface="Times New Roman" panose="02020603050405020304" pitchFamily="18" charset="0"/>
              </a:rPr>
              <a:t>Watson (</a:t>
            </a:r>
            <a:r>
              <a:rPr lang="en-US" sz="1600" dirty="0">
                <a:latin typeface="Arial" panose="020B0604020202020204" pitchFamily="34" charset="0"/>
                <a:ea typeface="Calibri" panose="020F0502020204030204" pitchFamily="34" charset="0"/>
                <a:cs typeface="Times New Roman" panose="02020603050405020304" pitchFamily="18" charset="0"/>
              </a:rPr>
              <a:t>DASD Materiel Readiness)</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1200"/>
              </a:spcAft>
            </a:pPr>
            <a:r>
              <a:rPr lang="en-US" sz="1600" dirty="0">
                <a:latin typeface="Arial" panose="020B0604020202020204" pitchFamily="34" charset="0"/>
                <a:ea typeface="Calibri" panose="020F0502020204030204" pitchFamily="34" charset="0"/>
                <a:cs typeface="Times New Roman" panose="02020603050405020304" pitchFamily="18" charset="0"/>
              </a:rPr>
              <a:t>8:40 – 9:40 </a:t>
            </a:r>
            <a:r>
              <a:rPr lang="en-US" sz="1600" dirty="0" smtClean="0">
                <a:latin typeface="Arial" panose="020B0604020202020204" pitchFamily="34" charset="0"/>
                <a:ea typeface="Calibri" panose="020F0502020204030204" pitchFamily="34" charset="0"/>
                <a:cs typeface="Times New Roman" panose="02020603050405020304" pitchFamily="18" charset="0"/>
              </a:rPr>
              <a:t>AM	Workgroup </a:t>
            </a:r>
            <a:r>
              <a:rPr lang="en-US" sz="1600" dirty="0">
                <a:latin typeface="Arial" panose="020B0604020202020204" pitchFamily="34" charset="0"/>
                <a:ea typeface="Calibri" panose="020F0502020204030204" pitchFamily="34" charset="0"/>
                <a:cs typeface="Times New Roman" panose="02020603050405020304" pitchFamily="18" charset="0"/>
              </a:rPr>
              <a:t>Introductory Briefs – Work Group Leaders</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1200"/>
              </a:spcAft>
            </a:pPr>
            <a:r>
              <a:rPr lang="en-US" sz="1600" dirty="0" smtClean="0">
                <a:latin typeface="Arial" panose="020B0604020202020204" pitchFamily="34" charset="0"/>
                <a:ea typeface="Calibri" panose="020F0502020204030204" pitchFamily="34" charset="0"/>
                <a:cs typeface="Times New Roman" panose="02020603050405020304" pitchFamily="18" charset="0"/>
              </a:rPr>
              <a:t>9:40 </a:t>
            </a:r>
            <a:r>
              <a:rPr lang="en-US" sz="1600" dirty="0">
                <a:latin typeface="Arial" panose="020B0604020202020204" pitchFamily="34" charset="0"/>
                <a:ea typeface="Calibri" panose="020F0502020204030204" pitchFamily="34" charset="0"/>
                <a:cs typeface="Times New Roman" panose="02020603050405020304" pitchFamily="18" charset="0"/>
              </a:rPr>
              <a:t>– 10:25 AM	Move to Individual Work Group Rooms</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1200"/>
              </a:spcAft>
            </a:pPr>
            <a:r>
              <a:rPr lang="en-US" sz="1600" dirty="0">
                <a:latin typeface="Arial" panose="020B0604020202020204" pitchFamily="34" charset="0"/>
                <a:ea typeface="Calibri" panose="020F0502020204030204" pitchFamily="34" charset="0"/>
                <a:cs typeface="Times New Roman" panose="02020603050405020304" pitchFamily="18" charset="0"/>
              </a:rPr>
              <a:t>10:25 AM – 12:00 	Work in Individual Work Groups</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1200"/>
              </a:spcAft>
            </a:pPr>
            <a:r>
              <a:rPr lang="en-US" sz="1600" dirty="0">
                <a:latin typeface="Arial" panose="020B0604020202020204" pitchFamily="34" charset="0"/>
                <a:ea typeface="Calibri" panose="020F0502020204030204" pitchFamily="34" charset="0"/>
                <a:cs typeface="Times New Roman" panose="02020603050405020304" pitchFamily="18" charset="0"/>
              </a:rPr>
              <a:t>12:00 – 1:00 PM	Working Lunch</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1200"/>
              </a:spcAft>
            </a:pPr>
            <a:r>
              <a:rPr lang="en-US" sz="1600" dirty="0">
                <a:latin typeface="Arial" panose="020B0604020202020204" pitchFamily="34" charset="0"/>
                <a:ea typeface="Calibri" panose="020F0502020204030204" pitchFamily="34" charset="0"/>
                <a:cs typeface="Times New Roman" panose="02020603050405020304" pitchFamily="18" charset="0"/>
              </a:rPr>
              <a:t>1:00 – 4:00 PM	Work in Individual Work Groups</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1200"/>
              </a:spcAft>
            </a:pPr>
            <a:r>
              <a:rPr lang="en-US" sz="1600" dirty="0">
                <a:latin typeface="Arial" panose="020B0604020202020204" pitchFamily="34" charset="0"/>
                <a:ea typeface="Calibri" panose="020F0502020204030204" pitchFamily="34" charset="0"/>
                <a:cs typeface="Times New Roman" panose="02020603050405020304" pitchFamily="18" charset="0"/>
              </a:rPr>
              <a:t>4:00 – 5:00 PM	Work Group Day 1 Out Briefs and Q&amp;A – </a:t>
            </a:r>
            <a:r>
              <a:rPr lang="en-US" sz="1600" dirty="0" smtClean="0">
                <a:latin typeface="Arial" panose="020B0604020202020204" pitchFamily="34" charset="0"/>
                <a:ea typeface="Calibri" panose="020F0502020204030204" pitchFamily="34" charset="0"/>
                <a:cs typeface="Times New Roman" panose="02020603050405020304" pitchFamily="18" charset="0"/>
              </a:rPr>
              <a:t>WG/Sub-WG </a:t>
            </a:r>
            <a:r>
              <a:rPr lang="en-US" sz="1600" dirty="0">
                <a:latin typeface="Arial" panose="020B0604020202020204" pitchFamily="34" charset="0"/>
                <a:ea typeface="Calibri" panose="020F0502020204030204" pitchFamily="34" charset="0"/>
                <a:cs typeface="Times New Roman" panose="02020603050405020304" pitchFamily="18" charset="0"/>
              </a:rPr>
              <a:t>Leaders</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1200"/>
              </a:spcAft>
            </a:pPr>
            <a:r>
              <a:rPr lang="en-US" sz="1600" dirty="0">
                <a:latin typeface="Arial" panose="020B0604020202020204" pitchFamily="34" charset="0"/>
                <a:ea typeface="Calibri" panose="020F0502020204030204" pitchFamily="34" charset="0"/>
                <a:cs typeface="Times New Roman" panose="02020603050405020304" pitchFamily="18" charset="0"/>
              </a:rPr>
              <a:t>5:00 PM		Adjourn</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1200"/>
              </a:spcAft>
            </a:pPr>
            <a:r>
              <a:rPr lang="en-US" sz="1600" dirty="0">
                <a:latin typeface="Arial" panose="020B0604020202020204" pitchFamily="34" charset="0"/>
                <a:ea typeface="Calibri" panose="020F0502020204030204" pitchFamily="34" charset="0"/>
                <a:cs typeface="Times New Roman" panose="02020603050405020304" pitchFamily="18" charset="0"/>
              </a:rPr>
              <a:t>6:00 – 8:00 PM	No-Host Social at </a:t>
            </a:r>
            <a:r>
              <a:rPr lang="en-US" sz="1600" dirty="0" smtClean="0">
                <a:latin typeface="Arial" panose="020B0604020202020204" pitchFamily="34" charset="0"/>
                <a:ea typeface="Calibri" panose="020F0502020204030204" pitchFamily="34" charset="0"/>
                <a:cs typeface="Times New Roman" panose="02020603050405020304" pitchFamily="18" charset="0"/>
              </a:rPr>
              <a:t>Highline </a:t>
            </a:r>
            <a:r>
              <a:rPr lang="en-US" sz="1600" dirty="0" err="1" smtClean="0">
                <a:latin typeface="Arial" panose="020B0604020202020204" pitchFamily="34" charset="0"/>
                <a:ea typeface="Calibri" panose="020F0502020204030204" pitchFamily="34" charset="0"/>
                <a:cs typeface="Times New Roman" panose="02020603050405020304" pitchFamily="18" charset="0"/>
              </a:rPr>
              <a:t>RxR</a:t>
            </a:r>
            <a:r>
              <a:rPr lang="en-US" sz="1600" dirty="0" smtClean="0">
                <a:latin typeface="Arial" panose="020B0604020202020204" pitchFamily="34" charset="0"/>
                <a:ea typeface="Calibri" panose="020F0502020204030204" pitchFamily="34" charset="0"/>
                <a:cs typeface="Times New Roman" panose="02020603050405020304" pitchFamily="18" charset="0"/>
              </a:rPr>
              <a:t> Beer Hall, 2010 Crystal Dr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2726C2F5-E77D-45D7-8DF9-278139FB18E6}" type="slidenum">
              <a:rPr lang="en-US" smtClean="0"/>
              <a:t>10</a:t>
            </a:fld>
            <a:endParaRPr lang="en-US" dirty="0"/>
          </a:p>
        </p:txBody>
      </p:sp>
    </p:spTree>
    <p:extLst>
      <p:ext uri="{BB962C8B-B14F-4D97-AF65-F5344CB8AC3E}">
        <p14:creationId xmlns:p14="http://schemas.microsoft.com/office/powerpoint/2010/main" val="169294197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
        <p:nvSpPr>
          <p:cNvPr id="5" name="TextBox 4"/>
          <p:cNvSpPr txBox="1"/>
          <p:nvPr/>
        </p:nvSpPr>
        <p:spPr>
          <a:xfrm>
            <a:off x="471447" y="1752600"/>
            <a:ext cx="8458200" cy="4924425"/>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Objectives</a:t>
            </a:r>
            <a:r>
              <a:rPr kumimoji="0" lang="en-US" sz="3200" b="1"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a:t>
            </a:r>
          </a:p>
          <a:p>
            <a:pPr marR="0" lvl="0" algn="l" defTabSz="914400" rtl="0" eaLnBrk="1" fontAlgn="auto" latinLnBrk="0" hangingPunct="1">
              <a:lnSpc>
                <a:spcPct val="100000"/>
              </a:lnSpc>
              <a:spcBef>
                <a:spcPts val="0"/>
              </a:spcBef>
              <a:spcAft>
                <a:spcPts val="0"/>
              </a:spcAft>
              <a:buClrTx/>
              <a:buSzTx/>
              <a:tabLst/>
              <a:defRPr/>
            </a:pPr>
            <a:endParaRPr kumimoji="0" lang="en-US" sz="10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457200" indent="-457200">
              <a:spcBef>
                <a:spcPts val="600"/>
              </a:spcBef>
              <a:spcAft>
                <a:spcPts val="600"/>
              </a:spcAft>
              <a:buFont typeface="Arial" panose="020B0604020202020204" pitchFamily="34" charset="0"/>
              <a:buChar char="•"/>
              <a:defRPr/>
            </a:pPr>
            <a:r>
              <a:rPr lang="en-US" sz="2800" dirty="0">
                <a:solidFill>
                  <a:srgbClr val="002060"/>
                </a:solidFill>
                <a:latin typeface="Arial" panose="020B0604020202020204" pitchFamily="34" charset="0"/>
                <a:cs typeface="Arial" panose="020B0604020202020204" pitchFamily="34" charset="0"/>
              </a:rPr>
              <a:t>Simulate negotiation of </a:t>
            </a:r>
            <a:r>
              <a:rPr lang="en-US" sz="2800" dirty="0" smtClean="0">
                <a:solidFill>
                  <a:srgbClr val="002060"/>
                </a:solidFill>
                <a:latin typeface="Arial" panose="020B0604020202020204" pitchFamily="34" charset="0"/>
                <a:cs typeface="Arial" panose="020B0604020202020204" pitchFamily="34" charset="0"/>
              </a:rPr>
              <a:t>licensing</a:t>
            </a:r>
            <a:r>
              <a:rPr lang="en-US" sz="2800" dirty="0">
                <a:solidFill>
                  <a:srgbClr val="002060"/>
                </a:solidFill>
                <a:latin typeface="Arial" panose="020B0604020202020204" pitchFamily="34" charset="0"/>
                <a:cs typeface="Arial" panose="020B0604020202020204" pitchFamily="34" charset="0"/>
              </a:rPr>
              <a:t> to the government</a:t>
            </a:r>
            <a:r>
              <a:rPr lang="en-US" sz="2800" dirty="0" smtClean="0">
                <a:solidFill>
                  <a:srgbClr val="002060"/>
                </a:solidFill>
                <a:latin typeface="Arial" panose="020B0604020202020204" pitchFamily="34" charset="0"/>
                <a:cs typeface="Arial" panose="020B0604020202020204" pitchFamily="34" charset="0"/>
              </a:rPr>
              <a:t> </a:t>
            </a:r>
            <a:r>
              <a:rPr lang="en-US" sz="2800" dirty="0">
                <a:solidFill>
                  <a:srgbClr val="002060"/>
                </a:solidFill>
                <a:latin typeface="Arial" panose="020B0604020202020204" pitchFamily="34" charset="0"/>
                <a:cs typeface="Arial" panose="020B0604020202020204" pitchFamily="34" charset="0"/>
              </a:rPr>
              <a:t>of data and rights for </a:t>
            </a:r>
            <a:r>
              <a:rPr lang="en-US" sz="2800" dirty="0" smtClean="0">
                <a:solidFill>
                  <a:srgbClr val="002060"/>
                </a:solidFill>
                <a:latin typeface="Arial" panose="020B0604020202020204" pitchFamily="34" charset="0"/>
                <a:cs typeface="Arial" panose="020B0604020202020204" pitchFamily="34" charset="0"/>
              </a:rPr>
              <a:t>AM</a:t>
            </a:r>
            <a:endParaRPr lang="en-US" sz="2800" dirty="0">
              <a:solidFill>
                <a:srgbClr val="002060"/>
              </a:solidFill>
              <a:latin typeface="Arial" panose="020B0604020202020204" pitchFamily="34" charset="0"/>
              <a:cs typeface="Arial" panose="020B0604020202020204" pitchFamily="34" charset="0"/>
            </a:endParaRPr>
          </a:p>
          <a:p>
            <a:pPr marL="457200" marR="0" lvl="0" indent="-4572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2800" dirty="0" smtClean="0">
                <a:solidFill>
                  <a:srgbClr val="002060"/>
                </a:solidFill>
                <a:latin typeface="Arial" panose="020B0604020202020204" pitchFamily="34" charset="0"/>
                <a:cs typeface="Arial" panose="020B0604020202020204" pitchFamily="34" charset="0"/>
              </a:rPr>
              <a:t>Explore flexibility </a:t>
            </a:r>
            <a:r>
              <a:rPr lang="en-US" sz="2800" dirty="0">
                <a:solidFill>
                  <a:srgbClr val="002060"/>
                </a:solidFill>
                <a:latin typeface="Arial" panose="020B0604020202020204" pitchFamily="34" charset="0"/>
                <a:cs typeface="Arial" panose="020B0604020202020204" pitchFamily="34" charset="0"/>
              </a:rPr>
              <a:t>of OTAs, </a:t>
            </a:r>
            <a:r>
              <a:rPr lang="en-US" sz="2800" dirty="0" smtClean="0">
                <a:solidFill>
                  <a:srgbClr val="002060"/>
                </a:solidFill>
                <a:latin typeface="Arial" panose="020B0604020202020204" pitchFamily="34" charset="0"/>
                <a:cs typeface="Arial" panose="020B0604020202020204" pitchFamily="34" charset="0"/>
              </a:rPr>
              <a:t>3Ps, Special </a:t>
            </a:r>
            <a:r>
              <a:rPr lang="en-US" sz="2800" dirty="0">
                <a:solidFill>
                  <a:srgbClr val="002060"/>
                </a:solidFill>
                <a:latin typeface="Arial" panose="020B0604020202020204" pitchFamily="34" charset="0"/>
                <a:cs typeface="Arial" panose="020B0604020202020204" pitchFamily="34" charset="0"/>
              </a:rPr>
              <a:t>Negotiated Licenses, and other </a:t>
            </a:r>
            <a:r>
              <a:rPr lang="en-US" sz="2800" dirty="0" smtClean="0">
                <a:solidFill>
                  <a:srgbClr val="002060"/>
                </a:solidFill>
                <a:latin typeface="Arial" panose="020B0604020202020204" pitchFamily="34" charset="0"/>
                <a:cs typeface="Arial" panose="020B0604020202020204" pitchFamily="34" charset="0"/>
              </a:rPr>
              <a:t>contracting mechanisms in support of same</a:t>
            </a:r>
            <a:endParaRPr kumimoji="0" lang="en-US" sz="28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a:p>
            <a:pPr marL="457200" marR="0" lvl="0" indent="-4572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2800" dirty="0" smtClean="0">
                <a:solidFill>
                  <a:srgbClr val="002060"/>
                </a:solidFill>
                <a:latin typeface="Arial" panose="020B0604020202020204" pitchFamily="34" charset="0"/>
                <a:cs typeface="Arial" panose="020B0604020202020204" pitchFamily="34" charset="0"/>
              </a:rPr>
              <a:t>Identify </a:t>
            </a:r>
            <a:r>
              <a:rPr lang="en-US" sz="2800" dirty="0">
                <a:solidFill>
                  <a:srgbClr val="002060"/>
                </a:solidFill>
                <a:latin typeface="Arial" panose="020B0604020202020204" pitchFamily="34" charset="0"/>
                <a:cs typeface="Arial" panose="020B0604020202020204" pitchFamily="34" charset="0"/>
              </a:rPr>
              <a:t>gaps and opportunities in current IP procedures for </a:t>
            </a:r>
            <a:r>
              <a:rPr lang="en-US" sz="2800" dirty="0" smtClean="0">
                <a:solidFill>
                  <a:srgbClr val="002060"/>
                </a:solidFill>
                <a:latin typeface="Arial" panose="020B0604020202020204" pitchFamily="34" charset="0"/>
                <a:cs typeface="Arial" panose="020B0604020202020204" pitchFamily="34" charset="0"/>
              </a:rPr>
              <a:t>licensing data and rights for AM by the government</a:t>
            </a:r>
            <a:endParaRPr kumimoji="0" lang="en-US" sz="3200" b="0" i="0"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endParaRPr>
          </a:p>
        </p:txBody>
      </p:sp>
      <p:sp>
        <p:nvSpPr>
          <p:cNvPr id="6" name="Rectangle 5"/>
          <p:cNvSpPr/>
          <p:nvPr/>
        </p:nvSpPr>
        <p:spPr>
          <a:xfrm>
            <a:off x="685798" y="1040754"/>
            <a:ext cx="792480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Intellectual Property Management </a:t>
            </a:r>
            <a:r>
              <a:rPr kumimoji="0" lang="en-US" sz="28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Sub-group</a:t>
            </a:r>
            <a:endParaRPr kumimoji="0" lang="en-US" sz="2800" b="0" i="0" u="none" strike="noStrike" kern="1200" cap="none" spc="0" normalizeH="0" baseline="0" noProof="0" dirty="0">
              <a:ln>
                <a:noFill/>
              </a:ln>
              <a:solidFill>
                <a:prstClr val="black"/>
              </a:solidFill>
              <a:effectLst/>
              <a:uLnTx/>
              <a:uFillTx/>
              <a:latin typeface="Calibri"/>
              <a:ea typeface="+mn-ea"/>
            </a:endParaRPr>
          </a:p>
        </p:txBody>
      </p:sp>
      <p:sp>
        <p:nvSpPr>
          <p:cNvPr id="2" name="Slide Number Placeholder 1"/>
          <p:cNvSpPr>
            <a:spLocks noGrp="1"/>
          </p:cNvSpPr>
          <p:nvPr>
            <p:ph type="sldNum" sz="quarter" idx="12"/>
          </p:nvPr>
        </p:nvSpPr>
        <p:spPr/>
        <p:txBody>
          <a:bodyPr/>
          <a:lstStyle/>
          <a:p>
            <a:fld id="{2726C2F5-E77D-45D7-8DF9-278139FB18E6}" type="slidenum">
              <a:rPr lang="en-US" smtClean="0"/>
              <a:t>100</a:t>
            </a:fld>
            <a:endParaRPr lang="en-US" dirty="0"/>
          </a:p>
        </p:txBody>
      </p:sp>
    </p:spTree>
    <p:extLst>
      <p:ext uri="{BB962C8B-B14F-4D97-AF65-F5344CB8AC3E}">
        <p14:creationId xmlns:p14="http://schemas.microsoft.com/office/powerpoint/2010/main" val="361175337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
        <p:nvSpPr>
          <p:cNvPr id="5" name="TextBox 4"/>
          <p:cNvSpPr txBox="1"/>
          <p:nvPr/>
        </p:nvSpPr>
        <p:spPr>
          <a:xfrm>
            <a:off x="471447" y="1828800"/>
            <a:ext cx="8458200" cy="5309146"/>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Actions </a:t>
            </a:r>
            <a:r>
              <a:rPr kumimoji="0" lang="en-US" sz="3200" b="1"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Completed:</a:t>
            </a:r>
          </a:p>
          <a:p>
            <a:pPr marR="0" lvl="0" algn="l" defTabSz="914400" rtl="0" eaLnBrk="1" fontAlgn="auto" latinLnBrk="0" hangingPunct="1">
              <a:lnSpc>
                <a:spcPct val="100000"/>
              </a:lnSpc>
              <a:spcBef>
                <a:spcPts val="0"/>
              </a:spcBef>
              <a:spcAft>
                <a:spcPts val="0"/>
              </a:spcAft>
              <a:buClrTx/>
              <a:buSzTx/>
              <a:tabLst/>
              <a:defRPr/>
            </a:pPr>
            <a:endParaRPr kumimoji="0" lang="en-US" sz="10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Explored two contract vehicles for licensing of IP </a:t>
            </a:r>
            <a:r>
              <a:rPr lang="en-US" sz="2800" dirty="0">
                <a:solidFill>
                  <a:srgbClr val="002060"/>
                </a:solidFill>
                <a:latin typeface="Arial" panose="020B0604020202020204" pitchFamily="34" charset="0"/>
                <a:cs typeface="Arial" panose="020B0604020202020204" pitchFamily="34" charset="0"/>
              </a:rPr>
              <a:t>for AM purposes (3P and OTA)</a:t>
            </a:r>
            <a:endParaRPr kumimoji="0" lang="en-US" sz="28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a:p>
            <a:pPr marL="457200" marR="0" lvl="0" indent="-4572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Identified a number of lessons learned that can be applied to future IP publications</a:t>
            </a:r>
            <a:endParaRPr lang="en-US" sz="2800" dirty="0">
              <a:solidFill>
                <a:srgbClr val="002060"/>
              </a:solidFill>
              <a:latin typeface="Arial" panose="020B0604020202020204" pitchFamily="34" charset="0"/>
              <a:cs typeface="Arial" panose="020B0604020202020204" pitchFamily="34" charset="0"/>
            </a:endParaRPr>
          </a:p>
          <a:p>
            <a:pPr marL="457200" lvl="0" indent="-457200">
              <a:spcBef>
                <a:spcPts val="600"/>
              </a:spcBef>
              <a:spcAft>
                <a:spcPts val="600"/>
              </a:spcAft>
              <a:buFont typeface="Arial" panose="020B0604020202020204" pitchFamily="34" charset="0"/>
              <a:buChar char="•"/>
              <a:defRPr/>
            </a:pPr>
            <a:r>
              <a:rPr kumimoji="0" lang="en-US" sz="28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Identified gaps</a:t>
            </a:r>
            <a:r>
              <a:rPr lang="en-US" sz="2800" dirty="0">
                <a:solidFill>
                  <a:srgbClr val="002060"/>
                </a:solidFill>
                <a:latin typeface="Arial" panose="020B0604020202020204" pitchFamily="34" charset="0"/>
                <a:cs typeface="Arial" panose="020B0604020202020204" pitchFamily="34" charset="0"/>
              </a:rPr>
              <a:t>, e.g., yield standards/AM manufacturing criteria (price per part installed) and DIDs</a:t>
            </a:r>
          </a:p>
          <a:p>
            <a:pPr marL="457200" marR="0" lvl="0" indent="-4572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2800" dirty="0" smtClean="0">
                <a:solidFill>
                  <a:srgbClr val="002060"/>
                </a:solidFill>
                <a:latin typeface="Arial" panose="020B0604020202020204" pitchFamily="34" charset="0"/>
                <a:cs typeface="Arial" panose="020B0604020202020204" pitchFamily="34" charset="0"/>
              </a:rPr>
              <a:t>Explored solutions </a:t>
            </a:r>
            <a:r>
              <a:rPr lang="en-US" sz="2800" dirty="0">
                <a:solidFill>
                  <a:srgbClr val="002060"/>
                </a:solidFill>
                <a:latin typeface="Arial" panose="020B0604020202020204" pitchFamily="34" charset="0"/>
                <a:cs typeface="Arial" panose="020B0604020202020204" pitchFamily="34" charset="0"/>
              </a:rPr>
              <a:t>for warranty </a:t>
            </a:r>
            <a:r>
              <a:rPr lang="en-US" sz="2800" dirty="0" smtClean="0">
                <a:solidFill>
                  <a:srgbClr val="002060"/>
                </a:solidFill>
                <a:latin typeface="Arial" panose="020B0604020202020204" pitchFamily="34" charset="0"/>
                <a:cs typeface="Arial" panose="020B0604020202020204" pitchFamily="34" charset="0"/>
              </a:rPr>
              <a:t>challenges</a:t>
            </a:r>
            <a:endParaRPr lang="en-US" sz="2800" dirty="0">
              <a:solidFill>
                <a:srgbClr val="002060"/>
              </a:solidFill>
              <a:latin typeface="Arial" panose="020B0604020202020204" pitchFamily="34" charset="0"/>
              <a:cs typeface="Arial" panose="020B0604020202020204" pitchFamily="34" charset="0"/>
            </a:endParaRPr>
          </a:p>
          <a:p>
            <a:pPr marL="457200" marR="0" lvl="0" indent="-4572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8" name="Rectangle 7"/>
          <p:cNvSpPr/>
          <p:nvPr/>
        </p:nvSpPr>
        <p:spPr>
          <a:xfrm>
            <a:off x="685798" y="1040754"/>
            <a:ext cx="792480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Intellectual Property Management </a:t>
            </a:r>
            <a:r>
              <a:rPr kumimoji="0" lang="en-US" sz="28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Sub-group</a:t>
            </a:r>
            <a:endParaRPr kumimoji="0" lang="en-US" sz="2800" b="0" i="0" u="none" strike="noStrike" kern="1200" cap="none" spc="0" normalizeH="0" baseline="0" noProof="0" dirty="0">
              <a:ln>
                <a:noFill/>
              </a:ln>
              <a:solidFill>
                <a:prstClr val="black"/>
              </a:solidFill>
              <a:effectLst/>
              <a:uLnTx/>
              <a:uFillTx/>
              <a:latin typeface="Calibri"/>
              <a:ea typeface="+mn-ea"/>
            </a:endParaRPr>
          </a:p>
        </p:txBody>
      </p:sp>
      <p:sp>
        <p:nvSpPr>
          <p:cNvPr id="2" name="Slide Number Placeholder 1"/>
          <p:cNvSpPr>
            <a:spLocks noGrp="1"/>
          </p:cNvSpPr>
          <p:nvPr>
            <p:ph type="sldNum" sz="quarter" idx="12"/>
          </p:nvPr>
        </p:nvSpPr>
        <p:spPr/>
        <p:txBody>
          <a:bodyPr/>
          <a:lstStyle/>
          <a:p>
            <a:fld id="{2726C2F5-E77D-45D7-8DF9-278139FB18E6}" type="slidenum">
              <a:rPr lang="en-US" smtClean="0"/>
              <a:t>101</a:t>
            </a:fld>
            <a:endParaRPr lang="en-US" dirty="0"/>
          </a:p>
        </p:txBody>
      </p:sp>
    </p:spTree>
    <p:extLst>
      <p:ext uri="{BB962C8B-B14F-4D97-AF65-F5344CB8AC3E}">
        <p14:creationId xmlns:p14="http://schemas.microsoft.com/office/powerpoint/2010/main" val="125105489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
        <p:nvSpPr>
          <p:cNvPr id="5" name="TextBox 4"/>
          <p:cNvSpPr txBox="1"/>
          <p:nvPr/>
        </p:nvSpPr>
        <p:spPr>
          <a:xfrm>
            <a:off x="463309" y="1752600"/>
            <a:ext cx="8458200" cy="4924425"/>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Actions </a:t>
            </a:r>
            <a:r>
              <a:rPr kumimoji="0" lang="en-US" sz="3200" b="1"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Ongoing:</a:t>
            </a:r>
            <a:endParaRPr kumimoji="0" 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Prepare executive summary</a:t>
            </a:r>
          </a:p>
          <a:p>
            <a:pPr marL="457200" marR="0" lvl="0" indent="-4572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2800" dirty="0">
                <a:solidFill>
                  <a:srgbClr val="002060"/>
                </a:solidFill>
                <a:latin typeface="Arial" panose="020B0604020202020204" pitchFamily="34" charset="0"/>
                <a:cs typeface="Arial" panose="020B0604020202020204" pitchFamily="34" charset="0"/>
              </a:rPr>
              <a:t>Request consideration of a negotiation of with widely different evaluation factors (i.e</a:t>
            </a:r>
            <a:r>
              <a:rPr lang="en-US" sz="2800" dirty="0" smtClean="0">
                <a:solidFill>
                  <a:srgbClr val="002060"/>
                </a:solidFill>
                <a:latin typeface="Arial" panose="020B0604020202020204" pitchFamily="34" charset="0"/>
                <a:cs typeface="Arial" panose="020B0604020202020204" pitchFamily="34" charset="0"/>
              </a:rPr>
              <a:t>., </a:t>
            </a:r>
            <a:r>
              <a:rPr lang="en-US" sz="2800" dirty="0">
                <a:solidFill>
                  <a:srgbClr val="002060"/>
                </a:solidFill>
                <a:latin typeface="Arial" panose="020B0604020202020204" pitchFamily="34" charset="0"/>
                <a:cs typeface="Arial" panose="020B0604020202020204" pitchFamily="34" charset="0"/>
              </a:rPr>
              <a:t>strict vs loose), potentially unmanned aviation system for a flight critical component</a:t>
            </a:r>
          </a:p>
          <a:p>
            <a:pPr marL="457200" marR="0" lvl="0" indent="-4572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2800" dirty="0">
                <a:solidFill>
                  <a:srgbClr val="002060"/>
                </a:solidFill>
                <a:latin typeface="Arial" panose="020B0604020202020204" pitchFamily="34" charset="0"/>
                <a:cs typeface="Arial" panose="020B0604020202020204" pitchFamily="34" charset="0"/>
              </a:rPr>
              <a:t>Consider publishing AMIP Guide for industry and government </a:t>
            </a:r>
          </a:p>
          <a:p>
            <a:pPr marL="457200" marR="0" lvl="0" indent="-4572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Consider role of DCMA in licensing 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endParaRPr>
          </a:p>
        </p:txBody>
      </p:sp>
      <p:sp>
        <p:nvSpPr>
          <p:cNvPr id="8" name="Rectangle 7"/>
          <p:cNvSpPr/>
          <p:nvPr/>
        </p:nvSpPr>
        <p:spPr>
          <a:xfrm>
            <a:off x="685798" y="1040754"/>
            <a:ext cx="792480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Intellectual Property Management </a:t>
            </a:r>
            <a:r>
              <a:rPr kumimoji="0" lang="en-US" sz="28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Sub-group</a:t>
            </a:r>
            <a:endParaRPr kumimoji="0" lang="en-US" sz="2800" b="0" i="0" u="none" strike="noStrike" kern="1200" cap="none" spc="0" normalizeH="0" baseline="0" noProof="0" dirty="0">
              <a:ln>
                <a:noFill/>
              </a:ln>
              <a:solidFill>
                <a:prstClr val="black"/>
              </a:solidFill>
              <a:effectLst/>
              <a:uLnTx/>
              <a:uFillTx/>
              <a:latin typeface="Calibri"/>
              <a:ea typeface="+mn-ea"/>
            </a:endParaRPr>
          </a:p>
        </p:txBody>
      </p:sp>
      <p:sp>
        <p:nvSpPr>
          <p:cNvPr id="2" name="Slide Number Placeholder 1"/>
          <p:cNvSpPr>
            <a:spLocks noGrp="1"/>
          </p:cNvSpPr>
          <p:nvPr>
            <p:ph type="sldNum" sz="quarter" idx="12"/>
          </p:nvPr>
        </p:nvSpPr>
        <p:spPr/>
        <p:txBody>
          <a:bodyPr/>
          <a:lstStyle/>
          <a:p>
            <a:fld id="{2726C2F5-E77D-45D7-8DF9-278139FB18E6}" type="slidenum">
              <a:rPr lang="en-US" smtClean="0"/>
              <a:t>102</a:t>
            </a:fld>
            <a:endParaRPr lang="en-US" dirty="0"/>
          </a:p>
        </p:txBody>
      </p:sp>
    </p:spTree>
    <p:extLst>
      <p:ext uri="{BB962C8B-B14F-4D97-AF65-F5344CB8AC3E}">
        <p14:creationId xmlns:p14="http://schemas.microsoft.com/office/powerpoint/2010/main" val="427094998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
        <p:nvSpPr>
          <p:cNvPr id="5" name="TextBox 4"/>
          <p:cNvSpPr txBox="1"/>
          <p:nvPr/>
        </p:nvSpPr>
        <p:spPr>
          <a:xfrm>
            <a:off x="471447" y="1828800"/>
            <a:ext cx="8458200" cy="7109639"/>
          </a:xfrm>
          <a:prstGeom prst="rect">
            <a:avLst/>
          </a:prstGeom>
          <a:noFill/>
        </p:spPr>
        <p:txBody>
          <a:bodyPr wrap="square" rtlCol="0">
            <a:spAutoFit/>
          </a:bodyPr>
          <a:lstStyle/>
          <a:p>
            <a:pPr lvl="0">
              <a:defRPr/>
            </a:pPr>
            <a:r>
              <a:rPr lang="en-US" sz="2800" b="1" dirty="0">
                <a:solidFill>
                  <a:srgbClr val="002060"/>
                </a:solidFill>
                <a:latin typeface="Arial" panose="020B0604020202020204" pitchFamily="34" charset="0"/>
                <a:cs typeface="Arial" panose="020B0604020202020204" pitchFamily="34" charset="0"/>
              </a:rPr>
              <a:t>Challenges / Gaps Identified</a:t>
            </a:r>
            <a:r>
              <a:rPr lang="en-US" sz="2800" b="1" dirty="0" smtClean="0">
                <a:solidFill>
                  <a:srgbClr val="002060"/>
                </a:solidFill>
                <a:latin typeface="Arial" panose="020B0604020202020204" pitchFamily="34" charset="0"/>
                <a:cs typeface="Arial" panose="020B0604020202020204" pitchFamily="34" charset="0"/>
              </a:rPr>
              <a:t>:</a:t>
            </a:r>
            <a:endParaRPr lang="en-US" sz="1200" b="1" dirty="0" smtClean="0">
              <a:solidFill>
                <a:srgbClr val="002060"/>
              </a:solidFill>
              <a:latin typeface="Arial" panose="020B0604020202020204" pitchFamily="34" charset="0"/>
              <a:cs typeface="Arial" panose="020B0604020202020204" pitchFamily="34" charset="0"/>
            </a:endParaRPr>
          </a:p>
          <a:p>
            <a:pPr lvl="0">
              <a:defRPr/>
            </a:pPr>
            <a:r>
              <a:rPr lang="en-US" sz="1200" b="1" dirty="0" smtClean="0">
                <a:solidFill>
                  <a:srgbClr val="002060"/>
                </a:solidFill>
                <a:latin typeface="Arial" panose="020B0604020202020204" pitchFamily="34" charset="0"/>
                <a:cs typeface="Arial" panose="020B0604020202020204" pitchFamily="34" charset="0"/>
              </a:rPr>
              <a:t> </a:t>
            </a:r>
            <a:endParaRPr lang="en-US" sz="1200" b="1" dirty="0">
              <a:solidFill>
                <a:srgbClr val="002060"/>
              </a:solidFill>
              <a:latin typeface="Arial" panose="020B0604020202020204" pitchFamily="34" charset="0"/>
              <a:cs typeface="Arial" panose="020B0604020202020204" pitchFamily="34" charset="0"/>
            </a:endParaRPr>
          </a:p>
          <a:p>
            <a:pPr marL="457200" lvl="0" indent="-457200">
              <a:spcBef>
                <a:spcPts val="600"/>
              </a:spcBef>
              <a:spcAft>
                <a:spcPts val="600"/>
              </a:spcAft>
              <a:buFont typeface="Arial" panose="020B0604020202020204" pitchFamily="34" charset="0"/>
              <a:buChar char="•"/>
              <a:defRPr/>
            </a:pPr>
            <a:r>
              <a:rPr lang="en-US" sz="2800" dirty="0">
                <a:solidFill>
                  <a:srgbClr val="002060"/>
                </a:solidFill>
                <a:latin typeface="Arial" panose="020B0604020202020204" pitchFamily="34" charset="0"/>
                <a:cs typeface="Arial" panose="020B0604020202020204" pitchFamily="34" charset="0"/>
              </a:rPr>
              <a:t>Have more acquisition and program professionals in </a:t>
            </a:r>
            <a:r>
              <a:rPr lang="en-US" sz="2800" dirty="0" smtClean="0">
                <a:solidFill>
                  <a:srgbClr val="002060"/>
                </a:solidFill>
                <a:latin typeface="Arial" panose="020B0604020202020204" pitchFamily="34" charset="0"/>
                <a:cs typeface="Arial" panose="020B0604020202020204" pitchFamily="34" charset="0"/>
              </a:rPr>
              <a:t>next Simulation</a:t>
            </a:r>
            <a:endParaRPr lang="en-US" sz="2800" dirty="0">
              <a:solidFill>
                <a:srgbClr val="002060"/>
              </a:solidFill>
              <a:latin typeface="Arial" panose="020B0604020202020204" pitchFamily="34" charset="0"/>
              <a:cs typeface="Arial" panose="020B0604020202020204" pitchFamily="34" charset="0"/>
            </a:endParaRPr>
          </a:p>
          <a:p>
            <a:pPr marL="457200" lvl="0" indent="-457200">
              <a:spcBef>
                <a:spcPts val="600"/>
              </a:spcBef>
              <a:spcAft>
                <a:spcPts val="600"/>
              </a:spcAft>
              <a:buFont typeface="Arial" panose="020B0604020202020204" pitchFamily="34" charset="0"/>
              <a:buChar char="•"/>
              <a:defRPr/>
            </a:pPr>
            <a:r>
              <a:rPr lang="en-US" sz="2800" dirty="0">
                <a:solidFill>
                  <a:srgbClr val="002060"/>
                </a:solidFill>
                <a:latin typeface="Arial" panose="020B0604020202020204" pitchFamily="34" charset="0"/>
                <a:cs typeface="Arial" panose="020B0604020202020204" pitchFamily="34" charset="0"/>
              </a:rPr>
              <a:t>Need to develop common lexicon for AM</a:t>
            </a:r>
          </a:p>
          <a:p>
            <a:pPr marL="457200" lvl="0" indent="-457200">
              <a:spcBef>
                <a:spcPts val="600"/>
              </a:spcBef>
              <a:spcAft>
                <a:spcPts val="600"/>
              </a:spcAft>
              <a:buFont typeface="Arial" panose="020B0604020202020204" pitchFamily="34" charset="0"/>
              <a:buChar char="•"/>
              <a:defRPr/>
            </a:pPr>
            <a:r>
              <a:rPr lang="en-US" sz="2800" dirty="0">
                <a:solidFill>
                  <a:srgbClr val="002060"/>
                </a:solidFill>
                <a:latin typeface="Arial" panose="020B0604020202020204" pitchFamily="34" charset="0"/>
                <a:cs typeface="Arial" panose="020B0604020202020204" pitchFamily="34" charset="0"/>
              </a:rPr>
              <a:t>Government application of OTAs are too similar to DFARS; not taking advantage of flexibility, defaulting to DFARS</a:t>
            </a:r>
          </a:p>
          <a:p>
            <a:pPr marL="457200" lvl="0" indent="-457200">
              <a:spcBef>
                <a:spcPts val="600"/>
              </a:spcBef>
              <a:spcAft>
                <a:spcPts val="600"/>
              </a:spcAft>
              <a:buFont typeface="Arial" panose="020B0604020202020204" pitchFamily="34" charset="0"/>
              <a:buChar char="•"/>
              <a:defRPr/>
            </a:pPr>
            <a:r>
              <a:rPr lang="en-US" sz="2800" dirty="0">
                <a:solidFill>
                  <a:srgbClr val="002060"/>
                </a:solidFill>
                <a:latin typeface="Arial" panose="020B0604020202020204" pitchFamily="34" charset="0"/>
                <a:cs typeface="Arial" panose="020B0604020202020204" pitchFamily="34" charset="0"/>
              </a:rPr>
              <a:t>Need template for Specially Negotiated License Rights limited to program use</a:t>
            </a:r>
          </a:p>
          <a:p>
            <a:pPr lvl="0">
              <a:spcBef>
                <a:spcPts val="600"/>
              </a:spcBef>
              <a:spcAft>
                <a:spcPts val="600"/>
              </a:spcAft>
              <a:defRPr/>
            </a:pPr>
            <a:endParaRPr lang="en-US" sz="1200" dirty="0">
              <a:solidFill>
                <a:srgbClr val="4F81BD">
                  <a:lumMod val="50000"/>
                </a:srgbClr>
              </a:solidFill>
              <a:latin typeface="Arial" panose="020B0604020202020204" pitchFamily="34" charset="0"/>
              <a:cs typeface="Arial" panose="020B0604020202020204" pitchFamily="34" charset="0"/>
            </a:endParaRPr>
          </a:p>
          <a:p>
            <a:pPr lvl="0">
              <a:spcBef>
                <a:spcPts val="600"/>
              </a:spcBef>
              <a:spcAft>
                <a:spcPts val="600"/>
              </a:spcAft>
              <a:defRPr/>
            </a:pPr>
            <a:r>
              <a:rPr lang="en-US" sz="1200" dirty="0">
                <a:solidFill>
                  <a:srgbClr val="4F81BD">
                    <a:lumMod val="50000"/>
                  </a:srgbClr>
                </a:solidFill>
                <a:latin typeface="Arial" panose="020B0604020202020204" pitchFamily="34" charset="0"/>
                <a:cs typeface="Arial" panose="020B0604020202020204" pitchFamily="34" charset="0"/>
              </a:rPr>
              <a:t> </a:t>
            </a:r>
          </a:p>
          <a:p>
            <a:pPr lvl="0">
              <a:defRPr/>
            </a:pPr>
            <a:endParaRPr lang="en-US" sz="1200" dirty="0">
              <a:solidFill>
                <a:srgbClr val="4F81BD">
                  <a:lumMod val="50000"/>
                </a:srgbClr>
              </a:solidFill>
              <a:latin typeface="Arial" panose="020B0604020202020204" pitchFamily="34" charset="0"/>
              <a:cs typeface="Arial" panose="020B0604020202020204" pitchFamily="34" charset="0"/>
            </a:endParaRPr>
          </a:p>
          <a:p>
            <a:pPr lvl="0">
              <a:defRPr/>
            </a:pPr>
            <a:endParaRPr lang="en-US" sz="1200" dirty="0">
              <a:solidFill>
                <a:srgbClr val="4F81BD">
                  <a:lumMod val="50000"/>
                </a:srgbClr>
              </a:solidFill>
              <a:latin typeface="Arial" panose="020B0604020202020204" pitchFamily="34" charset="0"/>
              <a:cs typeface="Arial" panose="020B0604020202020204" pitchFamily="34" charset="0"/>
            </a:endParaRPr>
          </a:p>
          <a:p>
            <a:pPr lvl="0">
              <a:defRPr/>
            </a:pPr>
            <a:endParaRPr lang="en-US" sz="2800" dirty="0">
              <a:solidFill>
                <a:srgbClr val="4F81BD">
                  <a:lumMod val="50000"/>
                </a:srgbClr>
              </a:solidFill>
              <a:latin typeface="Arial" panose="020B0604020202020204" pitchFamily="34" charset="0"/>
              <a:cs typeface="Arial" panose="020B0604020202020204" pitchFamily="34" charset="0"/>
            </a:endParaRPr>
          </a:p>
          <a:p>
            <a:pPr lvl="0">
              <a:defRPr/>
            </a:pPr>
            <a:endParaRPr lang="en-US" sz="2800" dirty="0">
              <a:solidFill>
                <a:srgbClr val="4F81BD">
                  <a:lumMod val="50000"/>
                </a:srgbClr>
              </a:solidFill>
              <a:latin typeface="Arial" panose="020B0604020202020204" pitchFamily="34" charset="0"/>
              <a:cs typeface="Arial" panose="020B0604020202020204" pitchFamily="34" charset="0"/>
            </a:endParaRPr>
          </a:p>
          <a:p>
            <a:pPr lvl="0">
              <a:defRPr/>
            </a:pPr>
            <a:endParaRPr lang="en-US" sz="2800" dirty="0">
              <a:solidFill>
                <a:srgbClr val="4F81BD">
                  <a:lumMod val="50000"/>
                </a:srgbClr>
              </a:solidFill>
              <a:latin typeface="Arial" panose="020B0604020202020204" pitchFamily="34" charset="0"/>
              <a:cs typeface="Arial" panose="020B0604020202020204" pitchFamily="34" charset="0"/>
            </a:endParaRPr>
          </a:p>
        </p:txBody>
      </p:sp>
      <p:sp>
        <p:nvSpPr>
          <p:cNvPr id="8" name="Rectangle 7"/>
          <p:cNvSpPr/>
          <p:nvPr/>
        </p:nvSpPr>
        <p:spPr>
          <a:xfrm>
            <a:off x="762000" y="1143000"/>
            <a:ext cx="792480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Intellectual Property Management </a:t>
            </a:r>
            <a:r>
              <a:rPr kumimoji="0" lang="en-US" sz="28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Sub-group</a:t>
            </a:r>
            <a:endParaRPr kumimoji="0" lang="en-US" sz="2800" b="0" i="0" u="none" strike="noStrike" kern="1200" cap="none" spc="0" normalizeH="0" baseline="0" noProof="0" dirty="0">
              <a:ln>
                <a:noFill/>
              </a:ln>
              <a:solidFill>
                <a:prstClr val="black"/>
              </a:solidFill>
              <a:effectLst/>
              <a:uLnTx/>
              <a:uFillTx/>
              <a:latin typeface="Calibri"/>
              <a:ea typeface="+mn-ea"/>
            </a:endParaRPr>
          </a:p>
        </p:txBody>
      </p:sp>
      <p:sp>
        <p:nvSpPr>
          <p:cNvPr id="2" name="Slide Number Placeholder 1"/>
          <p:cNvSpPr>
            <a:spLocks noGrp="1"/>
          </p:cNvSpPr>
          <p:nvPr>
            <p:ph type="sldNum" sz="quarter" idx="12"/>
          </p:nvPr>
        </p:nvSpPr>
        <p:spPr/>
        <p:txBody>
          <a:bodyPr/>
          <a:lstStyle/>
          <a:p>
            <a:fld id="{2726C2F5-E77D-45D7-8DF9-278139FB18E6}" type="slidenum">
              <a:rPr lang="en-US" smtClean="0"/>
              <a:t>103</a:t>
            </a:fld>
            <a:endParaRPr lang="en-US" dirty="0"/>
          </a:p>
        </p:txBody>
      </p:sp>
    </p:spTree>
    <p:extLst>
      <p:ext uri="{BB962C8B-B14F-4D97-AF65-F5344CB8AC3E}">
        <p14:creationId xmlns:p14="http://schemas.microsoft.com/office/powerpoint/2010/main" val="308677994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
        <p:nvSpPr>
          <p:cNvPr id="5" name="TextBox 4"/>
          <p:cNvSpPr txBox="1"/>
          <p:nvPr/>
        </p:nvSpPr>
        <p:spPr>
          <a:xfrm>
            <a:off x="438156" y="1752600"/>
            <a:ext cx="8458200" cy="4970591"/>
          </a:xfrm>
          <a:prstGeom prst="rect">
            <a:avLst/>
          </a:prstGeom>
          <a:noFill/>
        </p:spPr>
        <p:txBody>
          <a:bodyPr wrap="square" rtlCol="0">
            <a:spAutoFit/>
          </a:bodyPr>
          <a:lstStyle/>
          <a:p>
            <a:pPr lvl="0">
              <a:defRPr/>
            </a:pPr>
            <a:r>
              <a:rPr lang="en-US" sz="3200" b="1" dirty="0">
                <a:solidFill>
                  <a:srgbClr val="002060"/>
                </a:solidFill>
                <a:latin typeface="Arial" panose="020B0604020202020204" pitchFamily="34" charset="0"/>
                <a:cs typeface="Arial" panose="020B0604020202020204" pitchFamily="34" charset="0"/>
              </a:rPr>
              <a:t>Key Takeaways: </a:t>
            </a:r>
            <a:endParaRPr lang="en-US" sz="3200" b="1" dirty="0" smtClean="0">
              <a:solidFill>
                <a:srgbClr val="002060"/>
              </a:solidFill>
              <a:latin typeface="Arial" panose="020B0604020202020204" pitchFamily="34" charset="0"/>
              <a:cs typeface="Arial" panose="020B0604020202020204" pitchFamily="34" charset="0"/>
            </a:endParaRPr>
          </a:p>
          <a:p>
            <a:pPr lvl="0">
              <a:defRPr/>
            </a:pPr>
            <a:endParaRPr lang="en-US" sz="1000" b="1" dirty="0">
              <a:solidFill>
                <a:srgbClr val="002060"/>
              </a:solidFill>
              <a:latin typeface="Arial" panose="020B0604020202020204" pitchFamily="34" charset="0"/>
              <a:cs typeface="Arial" panose="020B0604020202020204" pitchFamily="34" charset="0"/>
            </a:endParaRPr>
          </a:p>
          <a:p>
            <a:pPr marL="457200" lvl="0" indent="-457200">
              <a:spcBef>
                <a:spcPts val="600"/>
              </a:spcBef>
              <a:buFont typeface="Arial" panose="020B0604020202020204" pitchFamily="34" charset="0"/>
              <a:buChar char="•"/>
              <a:defRPr/>
            </a:pPr>
            <a:r>
              <a:rPr lang="en-US" sz="2600" dirty="0">
                <a:solidFill>
                  <a:srgbClr val="002060"/>
                </a:solidFill>
                <a:latin typeface="Arial" panose="020B0604020202020204" pitchFamily="34" charset="0"/>
                <a:cs typeface="Arial" panose="020B0604020202020204" pitchFamily="34" charset="0"/>
              </a:rPr>
              <a:t>Gov’t recognition of need to incentivize industry (GPR and Unlimited Data Rights is a disincentive to industry) and </a:t>
            </a:r>
            <a:r>
              <a:rPr lang="en-US" sz="2600" dirty="0" smtClean="0">
                <a:solidFill>
                  <a:srgbClr val="002060"/>
                </a:solidFill>
                <a:latin typeface="Arial" panose="020B0604020202020204" pitchFamily="34" charset="0"/>
                <a:cs typeface="Arial" panose="020B0604020202020204" pitchFamily="34" charset="0"/>
              </a:rPr>
              <a:t>limit </a:t>
            </a:r>
            <a:r>
              <a:rPr lang="en-US" sz="2600" dirty="0">
                <a:solidFill>
                  <a:srgbClr val="002060"/>
                </a:solidFill>
                <a:latin typeface="Arial" panose="020B0604020202020204" pitchFamily="34" charset="0"/>
                <a:cs typeface="Arial" panose="020B0604020202020204" pitchFamily="34" charset="0"/>
              </a:rPr>
              <a:t>options/drives up cost</a:t>
            </a:r>
          </a:p>
          <a:p>
            <a:pPr marL="457200" indent="-457200">
              <a:spcBef>
                <a:spcPts val="600"/>
              </a:spcBef>
              <a:buFont typeface="Arial" panose="020B0604020202020204" pitchFamily="34" charset="0"/>
              <a:buChar char="•"/>
              <a:defRPr/>
            </a:pPr>
            <a:r>
              <a:rPr lang="en-US" sz="2600" dirty="0">
                <a:solidFill>
                  <a:srgbClr val="002060"/>
                </a:solidFill>
                <a:latin typeface="Arial" panose="020B0604020202020204" pitchFamily="34" charset="0"/>
                <a:cs typeface="Arial" panose="020B0604020202020204" pitchFamily="34" charset="0"/>
              </a:rPr>
              <a:t>Gov’t </a:t>
            </a:r>
            <a:r>
              <a:rPr lang="en-US" sz="2600" dirty="0" smtClean="0">
                <a:solidFill>
                  <a:srgbClr val="002060"/>
                </a:solidFill>
                <a:latin typeface="Arial" panose="020B0604020202020204" pitchFamily="34" charset="0"/>
                <a:cs typeface="Arial" panose="020B0604020202020204" pitchFamily="34" charset="0"/>
              </a:rPr>
              <a:t>cannot ask for “everything, just in case;” Gov’t must better identify its data needs and target rights more narrowly to meet needs</a:t>
            </a:r>
            <a:endParaRPr lang="en-US" sz="2600" dirty="0">
              <a:solidFill>
                <a:srgbClr val="002060"/>
              </a:solidFill>
              <a:latin typeface="Arial" panose="020B0604020202020204" pitchFamily="34" charset="0"/>
              <a:cs typeface="Arial" panose="020B0604020202020204" pitchFamily="34" charset="0"/>
            </a:endParaRPr>
          </a:p>
          <a:p>
            <a:pPr marL="457200" lvl="0" indent="-457200">
              <a:spcBef>
                <a:spcPts val="600"/>
              </a:spcBef>
              <a:buFont typeface="Arial" panose="020B0604020202020204" pitchFamily="34" charset="0"/>
              <a:buChar char="•"/>
              <a:defRPr/>
            </a:pPr>
            <a:r>
              <a:rPr lang="en-US" sz="2600" dirty="0">
                <a:solidFill>
                  <a:srgbClr val="002060"/>
                </a:solidFill>
                <a:latin typeface="Arial" panose="020B0604020202020204" pitchFamily="34" charset="0"/>
                <a:cs typeface="Arial" panose="020B0604020202020204" pitchFamily="34" charset="0"/>
              </a:rPr>
              <a:t>Risk profile for AM approach is different, requires changes to contracting approach, e.g</a:t>
            </a:r>
            <a:r>
              <a:rPr lang="en-US" sz="2600" dirty="0" smtClean="0">
                <a:solidFill>
                  <a:srgbClr val="002060"/>
                </a:solidFill>
                <a:latin typeface="Arial" panose="020B0604020202020204" pitchFamily="34" charset="0"/>
                <a:cs typeface="Arial" panose="020B0604020202020204" pitchFamily="34" charset="0"/>
              </a:rPr>
              <a:t>., OEM profit </a:t>
            </a:r>
            <a:r>
              <a:rPr lang="en-US" sz="2600" dirty="0">
                <a:solidFill>
                  <a:srgbClr val="002060"/>
                </a:solidFill>
                <a:latin typeface="Arial" panose="020B0604020202020204" pitchFamily="34" charset="0"/>
                <a:cs typeface="Arial" panose="020B0604020202020204" pitchFamily="34" charset="0"/>
              </a:rPr>
              <a:t>mechanism might no longer be sustainment, but licensing (not AM unique</a:t>
            </a:r>
            <a:r>
              <a:rPr lang="en-US" sz="2600" dirty="0" smtClean="0">
                <a:solidFill>
                  <a:srgbClr val="002060"/>
                </a:solidFill>
                <a:latin typeface="Arial" panose="020B0604020202020204" pitchFamily="34" charset="0"/>
                <a:cs typeface="Arial" panose="020B0604020202020204" pitchFamily="34" charset="0"/>
              </a:rPr>
              <a:t>)</a:t>
            </a:r>
            <a:endParaRPr lang="en-US" sz="2600" dirty="0">
              <a:solidFill>
                <a:srgbClr val="4F81BD">
                  <a:lumMod val="50000"/>
                </a:srgbClr>
              </a:solidFill>
              <a:latin typeface="Arial" panose="020B0604020202020204" pitchFamily="34" charset="0"/>
              <a:cs typeface="Arial" panose="020B0604020202020204" pitchFamily="34" charset="0"/>
            </a:endParaRPr>
          </a:p>
        </p:txBody>
      </p:sp>
      <p:sp>
        <p:nvSpPr>
          <p:cNvPr id="8" name="Rectangle 7"/>
          <p:cNvSpPr/>
          <p:nvPr/>
        </p:nvSpPr>
        <p:spPr>
          <a:xfrm>
            <a:off x="704856" y="1143000"/>
            <a:ext cx="792480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Intellectual Property Management </a:t>
            </a:r>
            <a:r>
              <a:rPr kumimoji="0" lang="en-US" sz="28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Sub-group</a:t>
            </a:r>
            <a:endParaRPr kumimoji="0" lang="en-US" sz="2800" b="0" i="0" u="none" strike="noStrike" kern="1200" cap="none" spc="0" normalizeH="0" baseline="0" noProof="0" dirty="0">
              <a:ln>
                <a:noFill/>
              </a:ln>
              <a:solidFill>
                <a:prstClr val="black"/>
              </a:solidFill>
              <a:effectLst/>
              <a:uLnTx/>
              <a:uFillTx/>
              <a:latin typeface="Calibri"/>
              <a:ea typeface="+mn-ea"/>
            </a:endParaRPr>
          </a:p>
        </p:txBody>
      </p:sp>
      <p:sp>
        <p:nvSpPr>
          <p:cNvPr id="2" name="Slide Number Placeholder 1"/>
          <p:cNvSpPr>
            <a:spLocks noGrp="1"/>
          </p:cNvSpPr>
          <p:nvPr>
            <p:ph type="sldNum" sz="quarter" idx="12"/>
          </p:nvPr>
        </p:nvSpPr>
        <p:spPr/>
        <p:txBody>
          <a:bodyPr/>
          <a:lstStyle/>
          <a:p>
            <a:fld id="{2726C2F5-E77D-45D7-8DF9-278139FB18E6}" type="slidenum">
              <a:rPr lang="en-US" smtClean="0"/>
              <a:t>104</a:t>
            </a:fld>
            <a:endParaRPr lang="en-US" dirty="0"/>
          </a:p>
        </p:txBody>
      </p:sp>
    </p:spTree>
    <p:extLst>
      <p:ext uri="{BB962C8B-B14F-4D97-AF65-F5344CB8AC3E}">
        <p14:creationId xmlns:p14="http://schemas.microsoft.com/office/powerpoint/2010/main" val="278591430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8" y="1828800"/>
            <a:ext cx="8229600" cy="977046"/>
          </a:xfrm>
        </p:spPr>
        <p:txBody>
          <a:bodyPr>
            <a:noAutofit/>
          </a:bodyPr>
          <a:lstStyle/>
          <a:p>
            <a:r>
              <a:rPr lang="en-US" sz="3200" b="1" dirty="0" smtClean="0">
                <a:solidFill>
                  <a:srgbClr val="002060"/>
                </a:solidFill>
                <a:latin typeface="Arial" panose="020B0604020202020204" pitchFamily="34" charset="0"/>
                <a:cs typeface="Arial" panose="020B0604020202020204" pitchFamily="34" charset="0"/>
              </a:rPr>
              <a:t>Key Takeaways (cont.): </a:t>
            </a:r>
            <a:r>
              <a:rPr lang="en-US" sz="3200" b="1" dirty="0">
                <a:solidFill>
                  <a:srgbClr val="002060"/>
                </a:solidFill>
                <a:latin typeface="Arial" panose="020B0604020202020204" pitchFamily="34" charset="0"/>
                <a:cs typeface="Arial" panose="020B0604020202020204" pitchFamily="34" charset="0"/>
              </a:rPr>
              <a:t/>
            </a:r>
            <a:br>
              <a:rPr lang="en-US" sz="3200" b="1" dirty="0">
                <a:solidFill>
                  <a:srgbClr val="002060"/>
                </a:solidFill>
                <a:latin typeface="Arial" panose="020B0604020202020204" pitchFamily="34" charset="0"/>
                <a:cs typeface="Arial" panose="020B0604020202020204" pitchFamily="34" charset="0"/>
              </a:rPr>
            </a:br>
            <a:endParaRPr lang="en-US" sz="3200" b="1" dirty="0">
              <a:solidFill>
                <a:srgbClr val="002060"/>
              </a:solidFill>
            </a:endParaRPr>
          </a:p>
        </p:txBody>
      </p:sp>
      <p:sp>
        <p:nvSpPr>
          <p:cNvPr id="3" name="Content Placeholder 2"/>
          <p:cNvSpPr>
            <a:spLocks noGrp="1"/>
          </p:cNvSpPr>
          <p:nvPr>
            <p:ph idx="1"/>
          </p:nvPr>
        </p:nvSpPr>
        <p:spPr>
          <a:xfrm>
            <a:off x="457200" y="2474541"/>
            <a:ext cx="8229600" cy="4729218"/>
          </a:xfrm>
        </p:spPr>
        <p:txBody>
          <a:bodyPr/>
          <a:lstStyle/>
          <a:p>
            <a:r>
              <a:rPr lang="en-US" sz="2800" dirty="0" smtClean="0">
                <a:solidFill>
                  <a:srgbClr val="002060"/>
                </a:solidFill>
                <a:latin typeface="Arial" panose="020B0604020202020204" pitchFamily="34" charset="0"/>
                <a:cs typeface="Arial" panose="020B0604020202020204" pitchFamily="34" charset="0"/>
              </a:rPr>
              <a:t>Gained insights into partner’s viewpoint</a:t>
            </a:r>
          </a:p>
          <a:p>
            <a:pPr lvl="1"/>
            <a:r>
              <a:rPr lang="en-US" sz="2800" dirty="0" smtClean="0">
                <a:solidFill>
                  <a:srgbClr val="002060"/>
                </a:solidFill>
                <a:latin typeface="Arial" panose="020B0604020202020204" pitchFamily="34" charset="0"/>
                <a:cs typeface="Arial" panose="020B0604020202020204" pitchFamily="34" charset="0"/>
              </a:rPr>
              <a:t>OEM: Non Recurring Engineering cost recoupment and profit</a:t>
            </a:r>
          </a:p>
          <a:p>
            <a:pPr lvl="1"/>
            <a:r>
              <a:rPr lang="en-US" sz="2800" dirty="0" err="1" smtClean="0">
                <a:solidFill>
                  <a:srgbClr val="002060"/>
                </a:solidFill>
                <a:latin typeface="Arial" panose="020B0604020202020204" pitchFamily="34" charset="0"/>
                <a:cs typeface="Arial" panose="020B0604020202020204" pitchFamily="34" charset="0"/>
              </a:rPr>
              <a:t>Gov</a:t>
            </a:r>
            <a:r>
              <a:rPr lang="en-US" sz="2800" dirty="0" smtClean="0">
                <a:solidFill>
                  <a:srgbClr val="002060"/>
                </a:solidFill>
                <a:latin typeface="Arial" panose="020B0604020202020204" pitchFamily="34" charset="0"/>
                <a:cs typeface="Arial" panose="020B0604020202020204" pitchFamily="34" charset="0"/>
              </a:rPr>
              <a:t>: State Objectives, not Requirements</a:t>
            </a:r>
          </a:p>
          <a:p>
            <a:r>
              <a:rPr lang="en-US" sz="2800" dirty="0" smtClean="0">
                <a:solidFill>
                  <a:srgbClr val="002060"/>
                </a:solidFill>
                <a:latin typeface="Arial" panose="020B0604020202020204" pitchFamily="34" charset="0"/>
                <a:cs typeface="Arial" panose="020B0604020202020204" pitchFamily="34" charset="0"/>
              </a:rPr>
              <a:t>Explored </a:t>
            </a:r>
            <a:r>
              <a:rPr lang="en-US" sz="2800" dirty="0">
                <a:solidFill>
                  <a:srgbClr val="002060"/>
                </a:solidFill>
                <a:latin typeface="Arial" panose="020B0604020202020204" pitchFamily="34" charset="0"/>
                <a:cs typeface="Arial" panose="020B0604020202020204" pitchFamily="34" charset="0"/>
              </a:rPr>
              <a:t>+/- of “Pay for Performance,” e.g., </a:t>
            </a:r>
            <a:r>
              <a:rPr lang="en-US" sz="2800" dirty="0" smtClean="0">
                <a:solidFill>
                  <a:srgbClr val="002060"/>
                </a:solidFill>
                <a:latin typeface="Arial" panose="020B0604020202020204" pitchFamily="34" charset="0"/>
                <a:cs typeface="Arial" panose="020B0604020202020204" pitchFamily="34" charset="0"/>
              </a:rPr>
              <a:t>tracking</a:t>
            </a:r>
          </a:p>
          <a:p>
            <a:r>
              <a:rPr lang="en-US" sz="2800" dirty="0" smtClean="0">
                <a:solidFill>
                  <a:srgbClr val="002060"/>
                </a:solidFill>
                <a:latin typeface="Arial" panose="020B0604020202020204" pitchFamily="34" charset="0"/>
                <a:cs typeface="Arial" panose="020B0604020202020204" pitchFamily="34" charset="0"/>
              </a:rPr>
              <a:t>Need for Flexibility and Novel Approaches</a:t>
            </a:r>
            <a:endParaRPr lang="en-US" sz="2800" dirty="0">
              <a:solidFill>
                <a:srgbClr val="002060"/>
              </a:solidFill>
              <a:latin typeface="Arial" panose="020B0604020202020204" pitchFamily="34" charset="0"/>
              <a:cs typeface="Arial" panose="020B0604020202020204" pitchFamily="34" charset="0"/>
            </a:endParaRPr>
          </a:p>
          <a:p>
            <a:endParaRPr lang="en-US" sz="3200" dirty="0">
              <a:solidFill>
                <a:srgbClr val="4F81BD">
                  <a:lumMod val="50000"/>
                </a:srgbClr>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2"/>
          </p:nvPr>
        </p:nvSpPr>
        <p:spPr/>
        <p:txBody>
          <a:bodyPr/>
          <a:lstStyle/>
          <a:p>
            <a:fld id="{2726C2F5-E77D-45D7-8DF9-278139FB18E6}" type="slidenum">
              <a:rPr lang="en-US" smtClean="0"/>
              <a:t>105</a:t>
            </a:fld>
            <a:endParaRPr lang="en-US" dirty="0"/>
          </a:p>
        </p:txBody>
      </p:sp>
      <p:sp>
        <p:nvSpPr>
          <p:cNvPr id="5" name="Rectangle 4"/>
          <p:cNvSpPr/>
          <p:nvPr/>
        </p:nvSpPr>
        <p:spPr>
          <a:xfrm>
            <a:off x="685798" y="1040754"/>
            <a:ext cx="792480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Intellectual Property Management </a:t>
            </a:r>
            <a:r>
              <a:rPr kumimoji="0" lang="en-US" sz="28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Sub-group</a:t>
            </a:r>
            <a:endParaRPr kumimoji="0" lang="en-US" sz="2800" b="0" i="0" u="none" strike="noStrike" kern="1200" cap="none" spc="0" normalizeH="0" baseline="0" noProof="0" dirty="0">
              <a:ln>
                <a:noFill/>
              </a:ln>
              <a:solidFill>
                <a:prstClr val="black"/>
              </a:solidFill>
              <a:effectLst/>
              <a:uLnTx/>
              <a:uFillTx/>
              <a:latin typeface="Calibri"/>
              <a:ea typeface="+mn-ea"/>
            </a:endParaRPr>
          </a:p>
        </p:txBody>
      </p:sp>
    </p:spTree>
    <p:extLst>
      <p:ext uri="{BB962C8B-B14F-4D97-AF65-F5344CB8AC3E}">
        <p14:creationId xmlns:p14="http://schemas.microsoft.com/office/powerpoint/2010/main" val="426350371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
        <p:nvSpPr>
          <p:cNvPr id="6" name="TextBox 5"/>
          <p:cNvSpPr txBox="1"/>
          <p:nvPr/>
        </p:nvSpPr>
        <p:spPr>
          <a:xfrm>
            <a:off x="454300" y="2018891"/>
            <a:ext cx="8387797" cy="4801314"/>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Mike </a:t>
            </a: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Acosta	</a:t>
            </a:r>
            <a:r>
              <a:rPr kumimoji="0" lang="en-US" sz="18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Marine </a:t>
            </a: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Corps Systems Command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Howard Marotto	Phillips Corporation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Alan </a:t>
            </a: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Liu	</a:t>
            </a:r>
            <a:r>
              <a:rPr kumimoji="0" lang="en-US" sz="18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Defense </a:t>
            </a: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Logistics Agency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Amy </a:t>
            </a:r>
            <a:r>
              <a:rPr kumimoji="0" lang="en-US" sz="1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Hoage</a:t>
            </a: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3rd </a:t>
            </a: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Dimension Industrial 3D Printing Company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Gregory </a:t>
            </a:r>
            <a:r>
              <a:rPr kumimoji="0" lang="en-US" sz="1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Yukish</a:t>
            </a: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Aleph Objects, Inc.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Will Cottrell	</a:t>
            </a:r>
            <a:r>
              <a:rPr kumimoji="0" lang="en-US" sz="18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Raytheon</a:t>
            </a:r>
            <a:endPar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Mike </a:t>
            </a:r>
            <a:r>
              <a:rPr kumimoji="0" lang="en-US" sz="1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Anslinger</a:t>
            </a: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Raytheon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Eleanor Mitch	</a:t>
            </a:r>
            <a:r>
              <a:rPr kumimoji="0" lang="en-US" sz="18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14bis </a:t>
            </a: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Supply Tracking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Joe Randall	</a:t>
            </a:r>
            <a:r>
              <a:rPr kumimoji="0" lang="en-US" sz="18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Lockheed </a:t>
            </a: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Martin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Kelly </a:t>
            </a:r>
            <a:r>
              <a:rPr kumimoji="0" lang="en-US" sz="1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Kyes</a:t>
            </a: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Boeing</a:t>
            </a:r>
            <a:endPar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Matthew </a:t>
            </a: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Harman	Boeing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Michael Minter	Lockheed Martin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Cynthia K. Waters	NSWC </a:t>
            </a:r>
            <a:r>
              <a:rPr kumimoji="0" lang="en-US" sz="1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Carderock</a:t>
            </a: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Division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Timothy </a:t>
            </a:r>
            <a:r>
              <a:rPr kumimoji="0" lang="en-US" sz="1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Slabouz</a:t>
            </a: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USMC</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Bob Held	</a:t>
            </a:r>
            <a:r>
              <a:rPr kumimoji="0" lang="en-US" sz="18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Held </a:t>
            </a: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Intellectual Property, </a:t>
            </a:r>
            <a:r>
              <a:rPr kumimoji="0" lang="en-US" sz="18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LLC</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Michael </a:t>
            </a:r>
            <a:r>
              <a:rPr kumimoji="0" lang="en-US" sz="1800" b="0"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Yukish</a:t>
            </a:r>
            <a:r>
              <a:rPr kumimoji="0" lang="en-US" sz="18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Penn State University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Barry </a:t>
            </a:r>
            <a:r>
              <a:rPr kumimoji="0" lang="en-US" sz="1800" b="0"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Edelberg</a:t>
            </a:r>
            <a:r>
              <a:rPr kumimoji="0" lang="en-US" sz="18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Office of Naval Research</a:t>
            </a:r>
            <a:endPar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8" name="Rectangle 7"/>
          <p:cNvSpPr/>
          <p:nvPr/>
        </p:nvSpPr>
        <p:spPr>
          <a:xfrm>
            <a:off x="2248822" y="1290223"/>
            <a:ext cx="5091963"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Members</a:t>
            </a:r>
            <a:endParaRPr kumimoji="0" lang="en-US" sz="2800" b="0" i="0" u="none" strike="noStrike" kern="1200" cap="none" spc="0" normalizeH="0" baseline="0" noProof="0" dirty="0">
              <a:ln>
                <a:noFill/>
              </a:ln>
              <a:solidFill>
                <a:srgbClr val="002060"/>
              </a:solidFill>
              <a:effectLst/>
              <a:uLnTx/>
              <a:uFillTx/>
              <a:latin typeface="Calibri"/>
              <a:ea typeface="+mn-ea"/>
              <a:cs typeface="+mn-cs"/>
            </a:endParaRPr>
          </a:p>
        </p:txBody>
      </p:sp>
      <p:sp>
        <p:nvSpPr>
          <p:cNvPr id="9" name="Rectangle 8"/>
          <p:cNvSpPr/>
          <p:nvPr/>
        </p:nvSpPr>
        <p:spPr>
          <a:xfrm>
            <a:off x="685798" y="1040754"/>
            <a:ext cx="792480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Intellectual Property Management </a:t>
            </a:r>
            <a:r>
              <a:rPr kumimoji="0" lang="en-US" sz="28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Sub-group</a:t>
            </a:r>
            <a:endParaRPr kumimoji="0" lang="en-US" sz="2800" b="0" i="0" u="none" strike="noStrike" kern="1200" cap="none" spc="0" normalizeH="0" baseline="0" noProof="0" dirty="0">
              <a:ln>
                <a:noFill/>
              </a:ln>
              <a:solidFill>
                <a:prstClr val="black"/>
              </a:solidFill>
              <a:effectLst/>
              <a:uLnTx/>
              <a:uFillTx/>
              <a:latin typeface="Calibri"/>
              <a:ea typeface="+mn-ea"/>
            </a:endParaRPr>
          </a:p>
        </p:txBody>
      </p:sp>
      <p:sp>
        <p:nvSpPr>
          <p:cNvPr id="2" name="Slide Number Placeholder 1"/>
          <p:cNvSpPr>
            <a:spLocks noGrp="1"/>
          </p:cNvSpPr>
          <p:nvPr>
            <p:ph type="sldNum" sz="quarter" idx="12"/>
          </p:nvPr>
        </p:nvSpPr>
        <p:spPr/>
        <p:txBody>
          <a:bodyPr/>
          <a:lstStyle/>
          <a:p>
            <a:fld id="{2726C2F5-E77D-45D7-8DF9-278139FB18E6}" type="slidenum">
              <a:rPr lang="en-US" smtClean="0"/>
              <a:t>106</a:t>
            </a:fld>
            <a:endParaRPr lang="en-US" dirty="0"/>
          </a:p>
        </p:txBody>
      </p:sp>
    </p:spTree>
    <p:extLst>
      <p:ext uri="{BB962C8B-B14F-4D97-AF65-F5344CB8AC3E}">
        <p14:creationId xmlns:p14="http://schemas.microsoft.com/office/powerpoint/2010/main" val="67997834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819400"/>
            <a:ext cx="9144000" cy="205740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1"/>
          <p:cNvSpPr>
            <a:spLocks noGrp="1"/>
          </p:cNvSpPr>
          <p:nvPr>
            <p:ph type="ctrTitle"/>
          </p:nvPr>
        </p:nvSpPr>
        <p:spPr>
          <a:xfrm>
            <a:off x="914400" y="1676400"/>
            <a:ext cx="7086600" cy="5502280"/>
          </a:xfrm>
        </p:spPr>
        <p:txBody>
          <a:bodyPr>
            <a:normAutofit fontScale="90000"/>
          </a:bodyPr>
          <a:lstStyle/>
          <a:p>
            <a:pPr algn="ctr"/>
            <a:r>
              <a:rPr lang="en-US" b="1" dirty="0">
                <a:latin typeface="Arial" panose="020B0604020202020204" pitchFamily="34" charset="0"/>
                <a:cs typeface="Arial" panose="020B0604020202020204" pitchFamily="34" charset="0"/>
              </a:rPr>
              <a:t>2019 Additive Manufacturing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Workshop</a:t>
            </a:r>
            <a:br>
              <a:rPr lang="en-US" b="1" dirty="0">
                <a:latin typeface="Arial" panose="020B0604020202020204" pitchFamily="34" charset="0"/>
                <a:cs typeface="Arial" panose="020B0604020202020204" pitchFamily="34" charset="0"/>
              </a:rPr>
            </a:br>
            <a:r>
              <a:rPr lang="en-US" b="1" dirty="0">
                <a:solidFill>
                  <a:srgbClr val="FF0000"/>
                </a:solidFill>
                <a:latin typeface="Arial" panose="020B0604020202020204" pitchFamily="34" charset="0"/>
                <a:cs typeface="Arial" panose="020B0604020202020204" pitchFamily="34" charset="0"/>
              </a:rPr>
              <a:t/>
            </a:r>
            <a:br>
              <a:rPr lang="en-US" b="1" dirty="0">
                <a:solidFill>
                  <a:srgbClr val="FF0000"/>
                </a:solidFill>
                <a:latin typeface="Arial" panose="020B0604020202020204" pitchFamily="34" charset="0"/>
                <a:cs typeface="Arial" panose="020B0604020202020204" pitchFamily="34" charset="0"/>
              </a:rPr>
            </a:br>
            <a:r>
              <a:rPr lang="en-US" b="1" dirty="0">
                <a:solidFill>
                  <a:srgbClr val="FF0000"/>
                </a:solidFill>
                <a:latin typeface="Arial" panose="020B0604020202020204" pitchFamily="34" charset="0"/>
                <a:cs typeface="Arial" panose="020B0604020202020204" pitchFamily="34" charset="0"/>
              </a:rPr>
              <a:t/>
            </a:r>
            <a:br>
              <a:rPr lang="en-US" b="1" dirty="0">
                <a:solidFill>
                  <a:srgbClr val="FF0000"/>
                </a:solidFill>
                <a:latin typeface="Arial" panose="020B0604020202020204" pitchFamily="34" charset="0"/>
                <a:cs typeface="Arial" panose="020B0604020202020204" pitchFamily="34" charset="0"/>
              </a:rPr>
            </a:br>
            <a:r>
              <a:rPr lang="en-US" b="1" dirty="0">
                <a:solidFill>
                  <a:schemeClr val="bg1"/>
                </a:solidFill>
                <a:latin typeface="Arial" panose="020B0604020202020204" pitchFamily="34" charset="0"/>
                <a:cs typeface="Arial" panose="020B0604020202020204" pitchFamily="34" charset="0"/>
              </a:rPr>
              <a:t>Workforce </a:t>
            </a:r>
            <a:r>
              <a:rPr lang="en-US" b="1" dirty="0" smtClean="0">
                <a:solidFill>
                  <a:schemeClr val="bg1"/>
                </a:solidFill>
                <a:latin typeface="Arial" panose="020B0604020202020204" pitchFamily="34" charset="0"/>
                <a:cs typeface="Arial" panose="020B0604020202020204" pitchFamily="34" charset="0"/>
              </a:rPr>
              <a:t>Development Working Group</a:t>
            </a:r>
            <a:r>
              <a:rPr lang="en-US" b="1" dirty="0">
                <a:solidFill>
                  <a:schemeClr val="bg1"/>
                </a:solidFill>
                <a:latin typeface="Arial" panose="020B0604020202020204" pitchFamily="34" charset="0"/>
                <a:cs typeface="Arial" panose="020B0604020202020204" pitchFamily="34" charset="0"/>
              </a:rPr>
              <a:t/>
            </a:r>
            <a:br>
              <a:rPr lang="en-US" b="1" dirty="0">
                <a:solidFill>
                  <a:schemeClr val="bg1"/>
                </a:solidFill>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r>
              <a:rPr lang="en-US" sz="3100" b="1" dirty="0" smtClean="0">
                <a:solidFill>
                  <a:srgbClr val="002060"/>
                </a:solidFill>
                <a:latin typeface="Arial" panose="020B0604020202020204" pitchFamily="34" charset="0"/>
                <a:cs typeface="Arial" panose="020B0604020202020204" pitchFamily="34" charset="0"/>
              </a:rPr>
              <a:t>Co </a:t>
            </a:r>
            <a:r>
              <a:rPr lang="en-US" sz="3100" b="1" dirty="0">
                <a:solidFill>
                  <a:srgbClr val="002060"/>
                </a:solidFill>
                <a:latin typeface="Arial" panose="020B0604020202020204" pitchFamily="34" charset="0"/>
                <a:cs typeface="Arial" panose="020B0604020202020204" pitchFamily="34" charset="0"/>
              </a:rPr>
              <a:t>Leads:</a:t>
            </a:r>
            <a:br>
              <a:rPr lang="en-US" sz="3100" b="1" dirty="0">
                <a:solidFill>
                  <a:srgbClr val="002060"/>
                </a:solidFill>
                <a:latin typeface="Arial" panose="020B0604020202020204" pitchFamily="34" charset="0"/>
                <a:cs typeface="Arial" panose="020B0604020202020204" pitchFamily="34" charset="0"/>
              </a:rPr>
            </a:br>
            <a:r>
              <a:rPr lang="en-US" sz="3100" b="1" dirty="0">
                <a:solidFill>
                  <a:srgbClr val="FF0000"/>
                </a:solidFill>
                <a:latin typeface="Arial" panose="020B0604020202020204" pitchFamily="34" charset="0"/>
                <a:cs typeface="Arial" panose="020B0604020202020204" pitchFamily="34" charset="0"/>
              </a:rPr>
              <a:t>Michael Britt-Crane</a:t>
            </a:r>
            <a:br>
              <a:rPr lang="en-US" sz="3100" b="1" dirty="0">
                <a:solidFill>
                  <a:srgbClr val="FF0000"/>
                </a:solidFill>
                <a:latin typeface="Arial" panose="020B0604020202020204" pitchFamily="34" charset="0"/>
                <a:cs typeface="Arial" panose="020B0604020202020204" pitchFamily="34" charset="0"/>
              </a:rPr>
            </a:br>
            <a:r>
              <a:rPr lang="en-US" sz="3100" b="1" dirty="0">
                <a:solidFill>
                  <a:srgbClr val="FF0000"/>
                </a:solidFill>
                <a:latin typeface="Arial" panose="020B0604020202020204" pitchFamily="34" charset="0"/>
                <a:cs typeface="Arial" panose="020B0604020202020204" pitchFamily="34" charset="0"/>
              </a:rPr>
              <a:t>Jim Davis</a:t>
            </a:r>
            <a:br>
              <a:rPr lang="en-US" sz="3100" b="1" dirty="0">
                <a:solidFill>
                  <a:srgbClr val="FF0000"/>
                </a:solidFill>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marL="0" marR="0" lvl="0" indent="0" algn="r" defTabSz="806867" rtl="0" eaLnBrk="1" fontAlgn="base" latinLnBrk="0" hangingPunct="1">
              <a:lnSpc>
                <a:spcPct val="100000"/>
              </a:lnSpc>
              <a:spcBef>
                <a:spcPct val="0"/>
              </a:spcBef>
              <a:spcAft>
                <a:spcPct val="0"/>
              </a:spcAft>
              <a:buClrTx/>
              <a:buSzTx/>
              <a:buFontTx/>
              <a:buNone/>
              <a:tabLst/>
              <a:defRPr/>
            </a:pPr>
            <a:fld id="{2726C2F5-E77D-45D7-8DF9-278139FB18E6}" type="slidenum">
              <a:rPr kumimoji="0" lang="en-US" sz="1165" b="0" i="0" u="none" strike="noStrike" kern="1200" cap="none" spc="0" normalizeH="0" baseline="0" noProof="0">
                <a:ln>
                  <a:noFill/>
                </a:ln>
                <a:solidFill>
                  <a:prstClr val="black">
                    <a:tint val="75000"/>
                  </a:prstClr>
                </a:solidFill>
                <a:effectLst/>
                <a:uLnTx/>
                <a:uFillTx/>
                <a:latin typeface="Arial" charset="0"/>
                <a:ea typeface="+mn-ea"/>
                <a:cs typeface="+mn-cs"/>
              </a:rPr>
              <a:pPr marL="0" marR="0" lvl="0" indent="0" algn="r" defTabSz="806867" rtl="0" eaLnBrk="1" fontAlgn="base" latinLnBrk="0" hangingPunct="1">
                <a:lnSpc>
                  <a:spcPct val="100000"/>
                </a:lnSpc>
                <a:spcBef>
                  <a:spcPct val="0"/>
                </a:spcBef>
                <a:spcAft>
                  <a:spcPct val="0"/>
                </a:spcAft>
                <a:buClrTx/>
                <a:buSzTx/>
                <a:buFontTx/>
                <a:buNone/>
                <a:tabLst/>
                <a:defRPr/>
              </a:pPr>
              <a:t>107</a:t>
            </a:fld>
            <a:endParaRPr kumimoji="0" lang="en-US" sz="1165"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
        <p:nvSpPr>
          <p:cNvPr id="2" name="Rectangle 1">
            <a:extLst>
              <a:ext uri="{FF2B5EF4-FFF2-40B4-BE49-F238E27FC236}">
                <a16:creationId xmlns:a16="http://schemas.microsoft.com/office/drawing/2014/main" id="{0A4D7D41-B94D-0C4D-92B9-E5F1C378B6F3}"/>
              </a:ext>
            </a:extLst>
          </p:cNvPr>
          <p:cNvSpPr/>
          <p:nvPr/>
        </p:nvSpPr>
        <p:spPr>
          <a:xfrm>
            <a:off x="5943600" y="178998"/>
            <a:ext cx="2895600" cy="506802"/>
          </a:xfrm>
          <a:prstGeom prst="rect">
            <a:avLst/>
          </a:prstGeom>
          <a:solidFill>
            <a:srgbClr val="1423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20E5258-2642-3F40-8D5B-D6BC2CFBC9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8391" y="207934"/>
            <a:ext cx="3114609" cy="55406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Tree>
    <p:extLst>
      <p:ext uri="{BB962C8B-B14F-4D97-AF65-F5344CB8AC3E}">
        <p14:creationId xmlns:p14="http://schemas.microsoft.com/office/powerpoint/2010/main" val="279766867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02CA17DD-F4AA-754E-8B1A-F515B9CCF06B}"/>
              </a:ext>
            </a:extLst>
          </p:cNvPr>
          <p:cNvSpPr/>
          <p:nvPr/>
        </p:nvSpPr>
        <p:spPr>
          <a:xfrm>
            <a:off x="0" y="652561"/>
            <a:ext cx="9144000" cy="3957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CA9D8E02-0AF0-614B-B58A-DF17A1BED80F}"/>
              </a:ext>
            </a:extLst>
          </p:cNvPr>
          <p:cNvSpPr>
            <a:spLocks noGrp="1"/>
          </p:cNvSpPr>
          <p:nvPr>
            <p:ph type="sldNum" sz="quarter" idx="12"/>
          </p:nvPr>
        </p:nvSpPr>
        <p:spPr/>
        <p:txBody>
          <a:bodyPr/>
          <a:lstStyle/>
          <a:p>
            <a:fld id="{2726C2F5-E77D-45D7-8DF9-278139FB18E6}" type="slidenum">
              <a:rPr lang="en-US" smtClean="0"/>
              <a:t>108</a:t>
            </a:fld>
            <a:endParaRPr lang="en-US" dirty="0"/>
          </a:p>
        </p:txBody>
      </p:sp>
      <p:grpSp>
        <p:nvGrpSpPr>
          <p:cNvPr id="11" name="Group 10">
            <a:extLst>
              <a:ext uri="{FF2B5EF4-FFF2-40B4-BE49-F238E27FC236}">
                <a16:creationId xmlns:a16="http://schemas.microsoft.com/office/drawing/2014/main" id="{C713530B-6F32-9743-A3F1-25F7F4DA6FBC}"/>
              </a:ext>
            </a:extLst>
          </p:cNvPr>
          <p:cNvGrpSpPr/>
          <p:nvPr/>
        </p:nvGrpSpPr>
        <p:grpSpPr>
          <a:xfrm>
            <a:off x="3341204" y="2398426"/>
            <a:ext cx="2447434" cy="1150551"/>
            <a:chOff x="3033861" y="1350099"/>
            <a:chExt cx="2161877" cy="1297126"/>
          </a:xfrm>
        </p:grpSpPr>
        <p:sp>
          <p:nvSpPr>
            <p:cNvPr id="12" name="Rounded Rectangle 11">
              <a:extLst>
                <a:ext uri="{FF2B5EF4-FFF2-40B4-BE49-F238E27FC236}">
                  <a16:creationId xmlns:a16="http://schemas.microsoft.com/office/drawing/2014/main" id="{686DBCB4-1617-5C4C-ABB9-6451DEBE82A4}"/>
                </a:ext>
              </a:extLst>
            </p:cNvPr>
            <p:cNvSpPr/>
            <p:nvPr/>
          </p:nvSpPr>
          <p:spPr>
            <a:xfrm>
              <a:off x="3033861" y="1350099"/>
              <a:ext cx="2161877" cy="129712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ounded Rectangle 4">
              <a:extLst>
                <a:ext uri="{FF2B5EF4-FFF2-40B4-BE49-F238E27FC236}">
                  <a16:creationId xmlns:a16="http://schemas.microsoft.com/office/drawing/2014/main" id="{6645B7C2-484E-994C-82C8-F7B4B21D1461}"/>
                </a:ext>
              </a:extLst>
            </p:cNvPr>
            <p:cNvSpPr txBox="1"/>
            <p:nvPr/>
          </p:nvSpPr>
          <p:spPr>
            <a:xfrm>
              <a:off x="3071853" y="1388091"/>
              <a:ext cx="2085893" cy="12211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3360" tIns="213360" rIns="213360" bIns="213360" numCol="1" spcCol="1270" anchor="ctr" anchorCtr="0">
              <a:noAutofit/>
            </a:bodyPr>
            <a:lstStyle/>
            <a:p>
              <a:pPr marL="0" lvl="0" indent="0" algn="ctr" defTabSz="2489200">
                <a:lnSpc>
                  <a:spcPct val="90000"/>
                </a:lnSpc>
                <a:spcBef>
                  <a:spcPct val="0"/>
                </a:spcBef>
                <a:spcAft>
                  <a:spcPct val="35000"/>
                </a:spcAft>
                <a:buNone/>
              </a:pPr>
              <a:r>
                <a:rPr lang="en-US" sz="2400" b="1" kern="1200" dirty="0"/>
                <a:t>Acquisition</a:t>
              </a:r>
            </a:p>
            <a:p>
              <a:pPr marL="0" lvl="0" indent="0" algn="ctr" defTabSz="2489200">
                <a:lnSpc>
                  <a:spcPct val="90000"/>
                </a:lnSpc>
                <a:spcBef>
                  <a:spcPct val="0"/>
                </a:spcBef>
                <a:spcAft>
                  <a:spcPct val="35000"/>
                </a:spcAft>
                <a:buNone/>
              </a:pPr>
              <a:r>
                <a:rPr lang="en-US" sz="2400" b="1" dirty="0"/>
                <a:t>Professionals</a:t>
              </a:r>
              <a:endParaRPr lang="en-US" sz="2400" b="1" kern="1200" dirty="0"/>
            </a:p>
          </p:txBody>
        </p:sp>
      </p:grpSp>
      <p:grpSp>
        <p:nvGrpSpPr>
          <p:cNvPr id="14" name="Group 13">
            <a:extLst>
              <a:ext uri="{FF2B5EF4-FFF2-40B4-BE49-F238E27FC236}">
                <a16:creationId xmlns:a16="http://schemas.microsoft.com/office/drawing/2014/main" id="{7D9A15E7-EE23-4E4E-9606-B8ADD2BA3B1A}"/>
              </a:ext>
            </a:extLst>
          </p:cNvPr>
          <p:cNvGrpSpPr/>
          <p:nvPr/>
        </p:nvGrpSpPr>
        <p:grpSpPr>
          <a:xfrm>
            <a:off x="3341204" y="1179226"/>
            <a:ext cx="2447434" cy="1150551"/>
            <a:chOff x="3033861" y="1350099"/>
            <a:chExt cx="2161877" cy="1297126"/>
          </a:xfrm>
        </p:grpSpPr>
        <p:sp>
          <p:nvSpPr>
            <p:cNvPr id="15" name="Rounded Rectangle 14">
              <a:extLst>
                <a:ext uri="{FF2B5EF4-FFF2-40B4-BE49-F238E27FC236}">
                  <a16:creationId xmlns:a16="http://schemas.microsoft.com/office/drawing/2014/main" id="{FDCA7C69-C6CC-3C43-AF97-944D9DAA447E}"/>
                </a:ext>
              </a:extLst>
            </p:cNvPr>
            <p:cNvSpPr/>
            <p:nvPr/>
          </p:nvSpPr>
          <p:spPr>
            <a:xfrm>
              <a:off x="3033861" y="1350099"/>
              <a:ext cx="2161877" cy="129712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ounded Rectangle 4">
              <a:extLst>
                <a:ext uri="{FF2B5EF4-FFF2-40B4-BE49-F238E27FC236}">
                  <a16:creationId xmlns:a16="http://schemas.microsoft.com/office/drawing/2014/main" id="{249E8810-6038-B148-A8A5-36854E055252}"/>
                </a:ext>
              </a:extLst>
            </p:cNvPr>
            <p:cNvSpPr txBox="1"/>
            <p:nvPr/>
          </p:nvSpPr>
          <p:spPr>
            <a:xfrm>
              <a:off x="3071853" y="1388091"/>
              <a:ext cx="2085893" cy="12211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3360" tIns="213360" rIns="213360" bIns="213360" numCol="1" spcCol="1270" anchor="ctr" anchorCtr="0">
              <a:noAutofit/>
            </a:bodyPr>
            <a:lstStyle/>
            <a:p>
              <a:pPr marL="0" lvl="0" indent="0" algn="ctr" defTabSz="2489200">
                <a:lnSpc>
                  <a:spcPct val="90000"/>
                </a:lnSpc>
                <a:spcBef>
                  <a:spcPct val="0"/>
                </a:spcBef>
                <a:spcAft>
                  <a:spcPct val="35000"/>
                </a:spcAft>
                <a:buNone/>
              </a:pPr>
              <a:r>
                <a:rPr lang="en-US" sz="2400" b="1" dirty="0"/>
                <a:t>Engineering and Design</a:t>
              </a:r>
              <a:endParaRPr lang="en-US" sz="2400" b="1" kern="1200" dirty="0"/>
            </a:p>
          </p:txBody>
        </p:sp>
      </p:grpSp>
      <p:grpSp>
        <p:nvGrpSpPr>
          <p:cNvPr id="17" name="Group 16">
            <a:extLst>
              <a:ext uri="{FF2B5EF4-FFF2-40B4-BE49-F238E27FC236}">
                <a16:creationId xmlns:a16="http://schemas.microsoft.com/office/drawing/2014/main" id="{069CF2EF-83B6-BB41-BFE8-ABB74B00CBB6}"/>
              </a:ext>
            </a:extLst>
          </p:cNvPr>
          <p:cNvGrpSpPr/>
          <p:nvPr/>
        </p:nvGrpSpPr>
        <p:grpSpPr>
          <a:xfrm>
            <a:off x="3343766" y="4842651"/>
            <a:ext cx="2447434" cy="1150551"/>
            <a:chOff x="3033861" y="1350099"/>
            <a:chExt cx="2161877" cy="1297126"/>
          </a:xfrm>
        </p:grpSpPr>
        <p:sp>
          <p:nvSpPr>
            <p:cNvPr id="18" name="Rounded Rectangle 17">
              <a:extLst>
                <a:ext uri="{FF2B5EF4-FFF2-40B4-BE49-F238E27FC236}">
                  <a16:creationId xmlns:a16="http://schemas.microsoft.com/office/drawing/2014/main" id="{8BEBF104-BB58-3244-BA8D-8C6B18097D93}"/>
                </a:ext>
              </a:extLst>
            </p:cNvPr>
            <p:cNvSpPr/>
            <p:nvPr/>
          </p:nvSpPr>
          <p:spPr>
            <a:xfrm>
              <a:off x="3033861" y="1350099"/>
              <a:ext cx="2161877" cy="129712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Rounded Rectangle 4">
              <a:extLst>
                <a:ext uri="{FF2B5EF4-FFF2-40B4-BE49-F238E27FC236}">
                  <a16:creationId xmlns:a16="http://schemas.microsoft.com/office/drawing/2014/main" id="{59FD312A-3F86-5140-AE33-40E5F9817A02}"/>
                </a:ext>
              </a:extLst>
            </p:cNvPr>
            <p:cNvSpPr txBox="1"/>
            <p:nvPr/>
          </p:nvSpPr>
          <p:spPr>
            <a:xfrm>
              <a:off x="3071853" y="1388091"/>
              <a:ext cx="2085893" cy="12211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3360" tIns="213360" rIns="213360" bIns="213360" numCol="1" spcCol="1270" anchor="ctr" anchorCtr="0">
              <a:noAutofit/>
            </a:bodyPr>
            <a:lstStyle/>
            <a:p>
              <a:pPr marL="0" lvl="0" indent="0" algn="ctr" defTabSz="2489200">
                <a:lnSpc>
                  <a:spcPct val="90000"/>
                </a:lnSpc>
                <a:spcBef>
                  <a:spcPct val="0"/>
                </a:spcBef>
                <a:spcAft>
                  <a:spcPts val="600"/>
                </a:spcAft>
                <a:buNone/>
              </a:pPr>
              <a:r>
                <a:rPr lang="en-US" sz="2400" b="1" kern="1200" dirty="0"/>
                <a:t>Tactical Applications &amp;</a:t>
              </a:r>
            </a:p>
            <a:p>
              <a:pPr marL="0" lvl="0" indent="0" algn="ctr" defTabSz="2489200">
                <a:lnSpc>
                  <a:spcPct val="90000"/>
                </a:lnSpc>
                <a:spcBef>
                  <a:spcPct val="0"/>
                </a:spcBef>
                <a:spcAft>
                  <a:spcPts val="600"/>
                </a:spcAft>
                <a:buNone/>
              </a:pPr>
              <a:r>
                <a:rPr lang="en-US" sz="1900" b="1" dirty="0"/>
                <a:t>Operationalization </a:t>
              </a:r>
              <a:endParaRPr lang="en-US" sz="1900" b="1" kern="1200" dirty="0"/>
            </a:p>
          </p:txBody>
        </p:sp>
      </p:grpSp>
      <p:grpSp>
        <p:nvGrpSpPr>
          <p:cNvPr id="21" name="Group 20">
            <a:extLst>
              <a:ext uri="{FF2B5EF4-FFF2-40B4-BE49-F238E27FC236}">
                <a16:creationId xmlns:a16="http://schemas.microsoft.com/office/drawing/2014/main" id="{55ACA394-6FDC-6D44-A1BD-D2753A528C38}"/>
              </a:ext>
            </a:extLst>
          </p:cNvPr>
          <p:cNvGrpSpPr/>
          <p:nvPr/>
        </p:nvGrpSpPr>
        <p:grpSpPr>
          <a:xfrm>
            <a:off x="2818283" y="3319005"/>
            <a:ext cx="458317" cy="536145"/>
            <a:chOff x="2385298" y="1730589"/>
            <a:chExt cx="458317" cy="536145"/>
          </a:xfrm>
        </p:grpSpPr>
        <p:sp>
          <p:nvSpPr>
            <p:cNvPr id="22" name="Right Arrow 21">
              <a:extLst>
                <a:ext uri="{FF2B5EF4-FFF2-40B4-BE49-F238E27FC236}">
                  <a16:creationId xmlns:a16="http://schemas.microsoft.com/office/drawing/2014/main" id="{DB1AE679-3653-6C4D-A9BC-005109AADF98}"/>
                </a:ext>
              </a:extLst>
            </p:cNvPr>
            <p:cNvSpPr/>
            <p:nvPr/>
          </p:nvSpPr>
          <p:spPr>
            <a:xfrm>
              <a:off x="2385298" y="1730589"/>
              <a:ext cx="458317" cy="536145"/>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3" name="Right Arrow 4">
              <a:extLst>
                <a:ext uri="{FF2B5EF4-FFF2-40B4-BE49-F238E27FC236}">
                  <a16:creationId xmlns:a16="http://schemas.microsoft.com/office/drawing/2014/main" id="{B6F91FCD-7B2E-8C4E-8155-04E7713AD6A7}"/>
                </a:ext>
              </a:extLst>
            </p:cNvPr>
            <p:cNvSpPr txBox="1"/>
            <p:nvPr/>
          </p:nvSpPr>
          <p:spPr>
            <a:xfrm>
              <a:off x="2385298" y="1837818"/>
              <a:ext cx="320822" cy="3216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p:txBody>
        </p:sp>
      </p:grpSp>
      <p:grpSp>
        <p:nvGrpSpPr>
          <p:cNvPr id="24" name="Group 23">
            <a:extLst>
              <a:ext uri="{FF2B5EF4-FFF2-40B4-BE49-F238E27FC236}">
                <a16:creationId xmlns:a16="http://schemas.microsoft.com/office/drawing/2014/main" id="{47AB3ACB-F040-0443-9DA8-28AA4BAE3BB3}"/>
              </a:ext>
            </a:extLst>
          </p:cNvPr>
          <p:cNvGrpSpPr/>
          <p:nvPr/>
        </p:nvGrpSpPr>
        <p:grpSpPr>
          <a:xfrm>
            <a:off x="5928695" y="3322847"/>
            <a:ext cx="458317" cy="536145"/>
            <a:chOff x="2385298" y="1730589"/>
            <a:chExt cx="458317" cy="536145"/>
          </a:xfrm>
        </p:grpSpPr>
        <p:sp>
          <p:nvSpPr>
            <p:cNvPr id="25" name="Right Arrow 24">
              <a:extLst>
                <a:ext uri="{FF2B5EF4-FFF2-40B4-BE49-F238E27FC236}">
                  <a16:creationId xmlns:a16="http://schemas.microsoft.com/office/drawing/2014/main" id="{DE243602-33DE-F44C-9929-D3986E522CD2}"/>
                </a:ext>
              </a:extLst>
            </p:cNvPr>
            <p:cNvSpPr/>
            <p:nvPr/>
          </p:nvSpPr>
          <p:spPr>
            <a:xfrm>
              <a:off x="2385298" y="1730589"/>
              <a:ext cx="458317" cy="536145"/>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6" name="Right Arrow 4">
              <a:extLst>
                <a:ext uri="{FF2B5EF4-FFF2-40B4-BE49-F238E27FC236}">
                  <a16:creationId xmlns:a16="http://schemas.microsoft.com/office/drawing/2014/main" id="{A2979B38-DCBE-3F4A-BE4C-46223C29B656}"/>
                </a:ext>
              </a:extLst>
            </p:cNvPr>
            <p:cNvSpPr txBox="1"/>
            <p:nvPr/>
          </p:nvSpPr>
          <p:spPr>
            <a:xfrm>
              <a:off x="2385298" y="1837818"/>
              <a:ext cx="320822" cy="3216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p:txBody>
        </p:sp>
      </p:grpSp>
      <p:grpSp>
        <p:nvGrpSpPr>
          <p:cNvPr id="27" name="Group 26">
            <a:extLst>
              <a:ext uri="{FF2B5EF4-FFF2-40B4-BE49-F238E27FC236}">
                <a16:creationId xmlns:a16="http://schemas.microsoft.com/office/drawing/2014/main" id="{4DE59895-F61C-6D45-A518-A2A32C326879}"/>
              </a:ext>
            </a:extLst>
          </p:cNvPr>
          <p:cNvGrpSpPr/>
          <p:nvPr/>
        </p:nvGrpSpPr>
        <p:grpSpPr>
          <a:xfrm>
            <a:off x="3341204" y="3617626"/>
            <a:ext cx="2447434" cy="1150551"/>
            <a:chOff x="3033861" y="1350099"/>
            <a:chExt cx="2161877" cy="1297126"/>
          </a:xfrm>
        </p:grpSpPr>
        <p:sp>
          <p:nvSpPr>
            <p:cNvPr id="28" name="Rounded Rectangle 27">
              <a:extLst>
                <a:ext uri="{FF2B5EF4-FFF2-40B4-BE49-F238E27FC236}">
                  <a16:creationId xmlns:a16="http://schemas.microsoft.com/office/drawing/2014/main" id="{E4BEE31F-5F6A-3F48-BD5B-664FA2E5EE67}"/>
                </a:ext>
              </a:extLst>
            </p:cNvPr>
            <p:cNvSpPr/>
            <p:nvPr/>
          </p:nvSpPr>
          <p:spPr>
            <a:xfrm>
              <a:off x="3033861" y="1350099"/>
              <a:ext cx="2161877" cy="129712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Rounded Rectangle 4">
              <a:extLst>
                <a:ext uri="{FF2B5EF4-FFF2-40B4-BE49-F238E27FC236}">
                  <a16:creationId xmlns:a16="http://schemas.microsoft.com/office/drawing/2014/main" id="{1F1022CF-39FA-914A-9F1B-A2C304DC9275}"/>
                </a:ext>
              </a:extLst>
            </p:cNvPr>
            <p:cNvSpPr txBox="1"/>
            <p:nvPr/>
          </p:nvSpPr>
          <p:spPr>
            <a:xfrm>
              <a:off x="3071853" y="1388091"/>
              <a:ext cx="2085893" cy="12211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3360" tIns="213360" rIns="213360" bIns="213360" numCol="1" spcCol="1270" anchor="ctr" anchorCtr="0">
              <a:noAutofit/>
            </a:bodyPr>
            <a:lstStyle/>
            <a:p>
              <a:pPr marL="0" lvl="0" indent="0" algn="ctr" defTabSz="2489200">
                <a:lnSpc>
                  <a:spcPct val="90000"/>
                </a:lnSpc>
                <a:spcBef>
                  <a:spcPct val="0"/>
                </a:spcBef>
                <a:spcAft>
                  <a:spcPct val="35000"/>
                </a:spcAft>
                <a:buNone/>
              </a:pPr>
              <a:r>
                <a:rPr lang="en-US" sz="2400" b="1" kern="1200" dirty="0"/>
                <a:t>Technician Workforce </a:t>
              </a:r>
            </a:p>
          </p:txBody>
        </p:sp>
      </p:grpSp>
      <p:grpSp>
        <p:nvGrpSpPr>
          <p:cNvPr id="30" name="Group 29">
            <a:extLst>
              <a:ext uri="{FF2B5EF4-FFF2-40B4-BE49-F238E27FC236}">
                <a16:creationId xmlns:a16="http://schemas.microsoft.com/office/drawing/2014/main" id="{48976654-36A0-B944-8DB9-A134A0EE147C}"/>
              </a:ext>
            </a:extLst>
          </p:cNvPr>
          <p:cNvGrpSpPr/>
          <p:nvPr/>
        </p:nvGrpSpPr>
        <p:grpSpPr>
          <a:xfrm>
            <a:off x="219566" y="1948777"/>
            <a:ext cx="2447434" cy="3276600"/>
            <a:chOff x="3033861" y="1350099"/>
            <a:chExt cx="2161877" cy="1297126"/>
          </a:xfrm>
        </p:grpSpPr>
        <p:sp>
          <p:nvSpPr>
            <p:cNvPr id="31" name="Rounded Rectangle 30">
              <a:extLst>
                <a:ext uri="{FF2B5EF4-FFF2-40B4-BE49-F238E27FC236}">
                  <a16:creationId xmlns:a16="http://schemas.microsoft.com/office/drawing/2014/main" id="{BE3AD84A-2C6E-494C-82AD-D37334E16A76}"/>
                </a:ext>
              </a:extLst>
            </p:cNvPr>
            <p:cNvSpPr/>
            <p:nvPr/>
          </p:nvSpPr>
          <p:spPr>
            <a:xfrm>
              <a:off x="3033861" y="1350099"/>
              <a:ext cx="2161877" cy="129712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Rounded Rectangle 4">
              <a:extLst>
                <a:ext uri="{FF2B5EF4-FFF2-40B4-BE49-F238E27FC236}">
                  <a16:creationId xmlns:a16="http://schemas.microsoft.com/office/drawing/2014/main" id="{099231FE-A734-0245-84D1-DB42AE0A4D9A}"/>
                </a:ext>
              </a:extLst>
            </p:cNvPr>
            <p:cNvSpPr txBox="1"/>
            <p:nvPr/>
          </p:nvSpPr>
          <p:spPr>
            <a:xfrm>
              <a:off x="3071853" y="1388091"/>
              <a:ext cx="2085893" cy="12211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3360" tIns="213360" rIns="213360" bIns="213360" numCol="1" spcCol="1270" anchor="ctr" anchorCtr="0">
              <a:noAutofit/>
            </a:bodyPr>
            <a:lstStyle/>
            <a:p>
              <a:pPr marL="0" lvl="0" indent="0" algn="ctr" defTabSz="2489200">
                <a:lnSpc>
                  <a:spcPct val="90000"/>
                </a:lnSpc>
                <a:spcBef>
                  <a:spcPct val="0"/>
                </a:spcBef>
                <a:spcAft>
                  <a:spcPct val="35000"/>
                </a:spcAft>
                <a:buNone/>
              </a:pPr>
              <a:r>
                <a:rPr lang="en-US" sz="2400" b="1" kern="1200" dirty="0"/>
                <a:t>Full Workforce Working Group</a:t>
              </a:r>
            </a:p>
          </p:txBody>
        </p:sp>
      </p:grpSp>
      <p:grpSp>
        <p:nvGrpSpPr>
          <p:cNvPr id="36" name="Group 35">
            <a:extLst>
              <a:ext uri="{FF2B5EF4-FFF2-40B4-BE49-F238E27FC236}">
                <a16:creationId xmlns:a16="http://schemas.microsoft.com/office/drawing/2014/main" id="{7A4ECC20-624F-8645-835B-ACB2C805CEC6}"/>
              </a:ext>
            </a:extLst>
          </p:cNvPr>
          <p:cNvGrpSpPr/>
          <p:nvPr/>
        </p:nvGrpSpPr>
        <p:grpSpPr>
          <a:xfrm>
            <a:off x="6467965" y="1948777"/>
            <a:ext cx="2571141" cy="3276600"/>
            <a:chOff x="3033861" y="1350099"/>
            <a:chExt cx="2161877" cy="1297126"/>
          </a:xfrm>
        </p:grpSpPr>
        <p:sp>
          <p:nvSpPr>
            <p:cNvPr id="37" name="Rounded Rectangle 36">
              <a:extLst>
                <a:ext uri="{FF2B5EF4-FFF2-40B4-BE49-F238E27FC236}">
                  <a16:creationId xmlns:a16="http://schemas.microsoft.com/office/drawing/2014/main" id="{361D9F4D-001B-4D43-B786-48F7DEBB60DD}"/>
                </a:ext>
              </a:extLst>
            </p:cNvPr>
            <p:cNvSpPr/>
            <p:nvPr/>
          </p:nvSpPr>
          <p:spPr>
            <a:xfrm>
              <a:off x="3033861" y="1350099"/>
              <a:ext cx="2161877" cy="129712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Rounded Rectangle 4">
              <a:extLst>
                <a:ext uri="{FF2B5EF4-FFF2-40B4-BE49-F238E27FC236}">
                  <a16:creationId xmlns:a16="http://schemas.microsoft.com/office/drawing/2014/main" id="{893694F9-831B-C244-A858-64249F45B0E2}"/>
                </a:ext>
              </a:extLst>
            </p:cNvPr>
            <p:cNvSpPr txBox="1"/>
            <p:nvPr/>
          </p:nvSpPr>
          <p:spPr>
            <a:xfrm>
              <a:off x="3071853" y="1388091"/>
              <a:ext cx="2085893" cy="12211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3360" tIns="213360" rIns="213360" bIns="213360" numCol="1" spcCol="1270" anchor="ctr" anchorCtr="0">
              <a:noAutofit/>
            </a:bodyPr>
            <a:lstStyle/>
            <a:p>
              <a:pPr marL="0" lvl="0" indent="0" algn="ctr" defTabSz="2489200">
                <a:lnSpc>
                  <a:spcPct val="90000"/>
                </a:lnSpc>
                <a:spcBef>
                  <a:spcPct val="0"/>
                </a:spcBef>
                <a:spcAft>
                  <a:spcPct val="35000"/>
                </a:spcAft>
                <a:buNone/>
              </a:pPr>
              <a:r>
                <a:rPr lang="en-US" sz="2400" b="1" kern="1200" dirty="0"/>
                <a:t>Full Workforce Working Group</a:t>
              </a:r>
              <a:endParaRPr lang="en-US" dirty="0"/>
            </a:p>
          </p:txBody>
        </p:sp>
      </p:grpSp>
      <p:sp>
        <p:nvSpPr>
          <p:cNvPr id="39" name="Rounded Rectangle 4">
            <a:extLst>
              <a:ext uri="{FF2B5EF4-FFF2-40B4-BE49-F238E27FC236}">
                <a16:creationId xmlns:a16="http://schemas.microsoft.com/office/drawing/2014/main" id="{5DD452AD-3EE9-7E47-90FA-300706CA3360}"/>
              </a:ext>
            </a:extLst>
          </p:cNvPr>
          <p:cNvSpPr txBox="1"/>
          <p:nvPr/>
        </p:nvSpPr>
        <p:spPr>
          <a:xfrm>
            <a:off x="219566" y="5596607"/>
            <a:ext cx="2461103" cy="13657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3360" tIns="213360" rIns="213360" bIns="213360" numCol="1" spcCol="1270" anchor="t" anchorCtr="0">
            <a:noAutofit/>
          </a:bodyPr>
          <a:lstStyle/>
          <a:p>
            <a:pPr lvl="0" defTabSz="2489200">
              <a:spcBef>
                <a:spcPct val="0"/>
              </a:spcBef>
            </a:pPr>
            <a:r>
              <a:rPr lang="en-US" sz="1600" dirty="0">
                <a:solidFill>
                  <a:schemeClr val="tx1"/>
                </a:solidFill>
              </a:rPr>
              <a:t>- Define workforce</a:t>
            </a:r>
          </a:p>
          <a:p>
            <a:pPr lvl="0" defTabSz="2489200">
              <a:spcBef>
                <a:spcPct val="0"/>
              </a:spcBef>
              <a:spcAft>
                <a:spcPts val="600"/>
              </a:spcAft>
            </a:pPr>
            <a:r>
              <a:rPr lang="en-US" sz="1600" dirty="0">
                <a:solidFill>
                  <a:schemeClr val="tx1"/>
                </a:solidFill>
              </a:rPr>
              <a:t>   Segmentation</a:t>
            </a:r>
          </a:p>
          <a:p>
            <a:pPr lvl="0" defTabSz="2489200">
              <a:spcBef>
                <a:spcPct val="0"/>
              </a:spcBef>
              <a:spcAft>
                <a:spcPts val="600"/>
              </a:spcAft>
            </a:pPr>
            <a:r>
              <a:rPr lang="en-US" sz="1600" dirty="0">
                <a:solidFill>
                  <a:schemeClr val="tx1"/>
                </a:solidFill>
              </a:rPr>
              <a:t>- Identify Topics </a:t>
            </a:r>
          </a:p>
          <a:p>
            <a:pPr lvl="0" defTabSz="2489200">
              <a:spcBef>
                <a:spcPct val="0"/>
              </a:spcBef>
            </a:pPr>
            <a:r>
              <a:rPr lang="en-US" sz="1600" dirty="0">
                <a:solidFill>
                  <a:schemeClr val="tx1"/>
                </a:solidFill>
              </a:rPr>
              <a:t>    </a:t>
            </a:r>
          </a:p>
          <a:p>
            <a:pPr lvl="0" defTabSz="2489200">
              <a:spcBef>
                <a:spcPct val="0"/>
              </a:spcBef>
            </a:pPr>
            <a:endParaRPr lang="en-US" sz="1600" kern="1200" dirty="0">
              <a:solidFill>
                <a:schemeClr val="tx1"/>
              </a:solidFill>
            </a:endParaRPr>
          </a:p>
        </p:txBody>
      </p:sp>
      <p:sp>
        <p:nvSpPr>
          <p:cNvPr id="40" name="Rounded Rectangle 4">
            <a:extLst>
              <a:ext uri="{FF2B5EF4-FFF2-40B4-BE49-F238E27FC236}">
                <a16:creationId xmlns:a16="http://schemas.microsoft.com/office/drawing/2014/main" id="{B21B1D83-3D61-4646-8B77-D2C8C4E1027D}"/>
              </a:ext>
            </a:extLst>
          </p:cNvPr>
          <p:cNvSpPr txBox="1"/>
          <p:nvPr/>
        </p:nvSpPr>
        <p:spPr>
          <a:xfrm>
            <a:off x="3157783" y="5959503"/>
            <a:ext cx="2971800" cy="6698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3360" tIns="213360" rIns="213360" bIns="213360" numCol="1" spcCol="1270" anchor="t" anchorCtr="0">
            <a:noAutofit/>
          </a:bodyPr>
          <a:lstStyle/>
          <a:p>
            <a:pPr lvl="0" defTabSz="2489200">
              <a:spcBef>
                <a:spcPct val="0"/>
              </a:spcBef>
            </a:pPr>
            <a:r>
              <a:rPr lang="en-US" sz="1600" dirty="0">
                <a:solidFill>
                  <a:schemeClr val="tx1"/>
                </a:solidFill>
              </a:rPr>
              <a:t>- Identify roles, tasks, &amp; </a:t>
            </a:r>
            <a:r>
              <a:rPr lang="en-US" sz="1600" dirty="0" smtClean="0">
                <a:solidFill>
                  <a:schemeClr val="tx1"/>
                </a:solidFill>
              </a:rPr>
              <a:t>KSAs</a:t>
            </a:r>
            <a:endParaRPr lang="en-US" sz="1600" dirty="0">
              <a:solidFill>
                <a:schemeClr val="tx1"/>
              </a:solidFill>
            </a:endParaRPr>
          </a:p>
        </p:txBody>
      </p:sp>
      <p:sp>
        <p:nvSpPr>
          <p:cNvPr id="42" name="Rounded Rectangle 4">
            <a:extLst>
              <a:ext uri="{FF2B5EF4-FFF2-40B4-BE49-F238E27FC236}">
                <a16:creationId xmlns:a16="http://schemas.microsoft.com/office/drawing/2014/main" id="{0D64AE52-4BBD-224D-BFDC-468DF7B660C2}"/>
              </a:ext>
            </a:extLst>
          </p:cNvPr>
          <p:cNvSpPr txBox="1"/>
          <p:nvPr/>
        </p:nvSpPr>
        <p:spPr>
          <a:xfrm>
            <a:off x="6467965" y="5596537"/>
            <a:ext cx="2504114" cy="13657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3360" tIns="213360" rIns="213360" bIns="213360" numCol="1" spcCol="1270" anchor="t" anchorCtr="0">
            <a:noAutofit/>
          </a:bodyPr>
          <a:lstStyle/>
          <a:p>
            <a:pPr lvl="0" defTabSz="2489200">
              <a:spcBef>
                <a:spcPct val="0"/>
              </a:spcBef>
            </a:pPr>
            <a:r>
              <a:rPr lang="en-US" sz="1600" dirty="0">
                <a:solidFill>
                  <a:schemeClr val="tx1"/>
                </a:solidFill>
              </a:rPr>
              <a:t>- Identify commonalities, </a:t>
            </a:r>
          </a:p>
          <a:p>
            <a:pPr lvl="0" defTabSz="2489200">
              <a:spcBef>
                <a:spcPct val="0"/>
              </a:spcBef>
              <a:spcAft>
                <a:spcPts val="600"/>
              </a:spcAft>
            </a:pPr>
            <a:r>
              <a:rPr lang="en-US" sz="1600" dirty="0">
                <a:solidFill>
                  <a:schemeClr val="tx1"/>
                </a:solidFill>
              </a:rPr>
              <a:t>   gaps, and priorities</a:t>
            </a:r>
          </a:p>
          <a:p>
            <a:pPr lvl="0" defTabSz="2489200">
              <a:spcBef>
                <a:spcPct val="0"/>
              </a:spcBef>
              <a:spcAft>
                <a:spcPts val="600"/>
              </a:spcAft>
            </a:pPr>
            <a:r>
              <a:rPr lang="en-US" sz="1600" dirty="0">
                <a:solidFill>
                  <a:schemeClr val="tx1"/>
                </a:solidFill>
              </a:rPr>
              <a:t>- Identify actions</a:t>
            </a:r>
          </a:p>
          <a:p>
            <a:pPr lvl="0" defTabSz="2489200">
              <a:spcBef>
                <a:spcPct val="0"/>
              </a:spcBef>
            </a:pPr>
            <a:r>
              <a:rPr lang="en-US" sz="1600" dirty="0">
                <a:solidFill>
                  <a:schemeClr val="tx1"/>
                </a:solidFill>
              </a:rPr>
              <a:t>    </a:t>
            </a:r>
          </a:p>
          <a:p>
            <a:pPr lvl="0" defTabSz="2489200">
              <a:spcBef>
                <a:spcPct val="0"/>
              </a:spcBef>
            </a:pPr>
            <a:endParaRPr lang="en-US" sz="1600" kern="1200" dirty="0">
              <a:solidFill>
                <a:schemeClr val="tx1"/>
              </a:solidFill>
            </a:endParaRPr>
          </a:p>
        </p:txBody>
      </p:sp>
      <p:sp>
        <p:nvSpPr>
          <p:cNvPr id="44" name="Rectangle 43">
            <a:extLst>
              <a:ext uri="{FF2B5EF4-FFF2-40B4-BE49-F238E27FC236}">
                <a16:creationId xmlns:a16="http://schemas.microsoft.com/office/drawing/2014/main" id="{1AD990E3-1CE8-6044-A046-6D8BAD287B9A}"/>
              </a:ext>
            </a:extLst>
          </p:cNvPr>
          <p:cNvSpPr/>
          <p:nvPr/>
        </p:nvSpPr>
        <p:spPr>
          <a:xfrm>
            <a:off x="643183" y="621397"/>
            <a:ext cx="8001000" cy="584775"/>
          </a:xfrm>
          <a:prstGeom prst="rect">
            <a:avLst/>
          </a:prstGeom>
        </p:spPr>
        <p:txBody>
          <a:bodyPr wrap="square">
            <a:spAutoFit/>
          </a:bodyPr>
          <a:lstStyle/>
          <a:p>
            <a:pPr lvl="0">
              <a:defRPr/>
            </a:pPr>
            <a:r>
              <a:rPr lang="en-US" sz="3200" b="1" dirty="0">
                <a:solidFill>
                  <a:srgbClr val="FF0000"/>
                </a:solidFill>
                <a:latin typeface="Arial" panose="020B0604020202020204" pitchFamily="34" charset="0"/>
                <a:cs typeface="Arial" panose="020B0604020202020204" pitchFamily="34" charset="0"/>
              </a:rPr>
              <a:t>Workforce Development </a:t>
            </a:r>
            <a:r>
              <a:rPr kumimoji="0" lang="en-US" sz="32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Working </a:t>
            </a:r>
            <a:r>
              <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Group</a:t>
            </a:r>
            <a:endParaRPr kumimoji="0" lang="en-US" sz="3200" b="0" i="0" u="none" strike="noStrike" kern="1200" cap="none" spc="0" normalizeH="0" baseline="0" noProof="0" dirty="0">
              <a:ln>
                <a:noFill/>
              </a:ln>
              <a:solidFill>
                <a:prstClr val="black"/>
              </a:solidFill>
              <a:effectLst/>
              <a:uLnTx/>
              <a:uFillTx/>
              <a:latin typeface="Calibri"/>
              <a:ea typeface="+mn-ea"/>
            </a:endParaRPr>
          </a:p>
        </p:txBody>
      </p:sp>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91" y="83974"/>
            <a:ext cx="3114609" cy="554066"/>
          </a:xfrm>
          <a:prstGeom prst="rect">
            <a:avLst/>
          </a:prstGeom>
        </p:spPr>
      </p:pic>
    </p:spTree>
    <p:extLst>
      <p:ext uri="{BB962C8B-B14F-4D97-AF65-F5344CB8AC3E}">
        <p14:creationId xmlns:p14="http://schemas.microsoft.com/office/powerpoint/2010/main" val="400894981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7235" y="2315559"/>
            <a:ext cx="8367754" cy="4693593"/>
          </a:xfrm>
          <a:prstGeom prst="rect">
            <a:avLst/>
          </a:prstGeom>
          <a:noFill/>
        </p:spPr>
        <p:txBody>
          <a:bodyPr wrap="square" rtlCol="0">
            <a:spAutoFit/>
          </a:bodyPr>
          <a:lstStyle/>
          <a:p>
            <a:pPr marL="457200" lvl="0" indent="-457200">
              <a:spcAft>
                <a:spcPts val="600"/>
              </a:spcAft>
              <a:buFont typeface="Arial" panose="020B0604020202020204" pitchFamily="34" charset="0"/>
              <a:buChar char="•"/>
              <a:defRPr/>
            </a:pPr>
            <a:r>
              <a:rPr lang="en-US" sz="2400" dirty="0">
                <a:solidFill>
                  <a:srgbClr val="002060"/>
                </a:solidFill>
                <a:latin typeface="Arial" panose="020B0604020202020204" pitchFamily="34" charset="0"/>
                <a:cs typeface="Arial" panose="020B0604020202020204" pitchFamily="34" charset="0"/>
              </a:rPr>
              <a:t>Identify AM workforce segmentation </a:t>
            </a:r>
          </a:p>
          <a:p>
            <a:pPr marL="457200" indent="-457200">
              <a:spcAft>
                <a:spcPts val="600"/>
              </a:spcAft>
              <a:buFont typeface="Arial" panose="020B0604020202020204" pitchFamily="34" charset="0"/>
              <a:buChar char="•"/>
              <a:defRPr/>
            </a:pPr>
            <a:r>
              <a:rPr lang="en-US" sz="2400" dirty="0">
                <a:solidFill>
                  <a:srgbClr val="002060"/>
                </a:solidFill>
                <a:latin typeface="Arial" panose="020B0604020202020204" pitchFamily="34" charset="0"/>
                <a:cs typeface="Arial" panose="020B0604020202020204" pitchFamily="34" charset="0"/>
              </a:rPr>
              <a:t>Identify job roles (current and near future)</a:t>
            </a:r>
          </a:p>
          <a:p>
            <a:pPr marL="457200" lvl="0" indent="-457200">
              <a:spcAft>
                <a:spcPts val="600"/>
              </a:spcAft>
              <a:buFont typeface="Arial" panose="020B0604020202020204" pitchFamily="34" charset="0"/>
              <a:buChar char="•"/>
              <a:defRPr/>
            </a:pPr>
            <a:r>
              <a:rPr lang="en-US" sz="2400" dirty="0">
                <a:solidFill>
                  <a:srgbClr val="002060"/>
                </a:solidFill>
                <a:latin typeface="Arial" panose="020B0604020202020204" pitchFamily="34" charset="0"/>
                <a:cs typeface="Arial" panose="020B0604020202020204" pitchFamily="34" charset="0"/>
              </a:rPr>
              <a:t>Identify tasks (work to be done)</a:t>
            </a:r>
          </a:p>
          <a:p>
            <a:pPr marL="457200" lvl="0" indent="-457200">
              <a:spcAft>
                <a:spcPts val="600"/>
              </a:spcAft>
              <a:buFont typeface="Arial" panose="020B0604020202020204" pitchFamily="34" charset="0"/>
              <a:buChar char="•"/>
              <a:defRPr/>
            </a:pPr>
            <a:r>
              <a:rPr lang="en-US" sz="2400" dirty="0">
                <a:solidFill>
                  <a:srgbClr val="002060"/>
                </a:solidFill>
                <a:latin typeface="Arial" panose="020B0604020202020204" pitchFamily="34" charset="0"/>
                <a:cs typeface="Arial" panose="020B0604020202020204" pitchFamily="34" charset="0"/>
              </a:rPr>
              <a:t>Identify knowledge, skills, and abilities (KSA) of critical roles</a:t>
            </a:r>
          </a:p>
          <a:p>
            <a:pPr marL="457200" lvl="0" indent="-457200">
              <a:spcAft>
                <a:spcPts val="600"/>
              </a:spcAft>
              <a:buFont typeface="Arial" panose="020B0604020202020204" pitchFamily="34" charset="0"/>
              <a:buChar char="•"/>
              <a:defRPr/>
            </a:pPr>
            <a:r>
              <a:rPr lang="en-US" sz="2400" dirty="0">
                <a:solidFill>
                  <a:srgbClr val="002060"/>
                </a:solidFill>
                <a:latin typeface="Arial" panose="020B0604020202020204" pitchFamily="34" charset="0"/>
                <a:cs typeface="Arial" panose="020B0604020202020204" pitchFamily="34" charset="0"/>
              </a:rPr>
              <a:t>Map KSAs to training (knowledge/skills developmental mapping)</a:t>
            </a:r>
          </a:p>
          <a:p>
            <a:pPr marL="457200" lvl="0" indent="-457200">
              <a:spcAft>
                <a:spcPts val="600"/>
              </a:spcAft>
              <a:buFont typeface="Arial" panose="020B0604020202020204" pitchFamily="34" charset="0"/>
              <a:buChar char="•"/>
              <a:defRPr/>
            </a:pPr>
            <a:r>
              <a:rPr lang="en-US" sz="2400" dirty="0">
                <a:solidFill>
                  <a:srgbClr val="002060"/>
                </a:solidFill>
                <a:latin typeface="Arial" panose="020B0604020202020204" pitchFamily="34" charset="0"/>
                <a:cs typeface="Arial" panose="020B0604020202020204" pitchFamily="34" charset="0"/>
              </a:rPr>
              <a:t>Identify training gaps and priorities (inputs to joint workforce development roadmap)</a:t>
            </a:r>
          </a:p>
          <a:p>
            <a:pPr marL="457200" lvl="0" indent="-457200">
              <a:spcAft>
                <a:spcPts val="600"/>
              </a:spcAft>
              <a:buFont typeface="Arial" panose="020B0604020202020204" pitchFamily="34" charset="0"/>
              <a:buChar char="•"/>
              <a:defRPr/>
            </a:pPr>
            <a:r>
              <a:rPr lang="en-US" sz="2400" dirty="0">
                <a:solidFill>
                  <a:srgbClr val="002060"/>
                </a:solidFill>
                <a:latin typeface="Arial" panose="020B0604020202020204" pitchFamily="34" charset="0"/>
                <a:cs typeface="Arial" panose="020B0604020202020204" pitchFamily="34" charset="0"/>
              </a:rPr>
              <a:t>Identify follow-on actions</a:t>
            </a:r>
            <a:endParaRPr kumimoji="0" lang="en-US" sz="2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6" name="Rectangle 5"/>
          <p:cNvSpPr/>
          <p:nvPr/>
        </p:nvSpPr>
        <p:spPr>
          <a:xfrm>
            <a:off x="571500" y="1066800"/>
            <a:ext cx="8001000" cy="584775"/>
          </a:xfrm>
          <a:prstGeom prst="rect">
            <a:avLst/>
          </a:prstGeom>
        </p:spPr>
        <p:txBody>
          <a:bodyPr wrap="square">
            <a:spAutoFit/>
          </a:bodyPr>
          <a:lstStyle/>
          <a:p>
            <a:pPr lvl="0">
              <a:defRPr/>
            </a:pPr>
            <a:r>
              <a:rPr lang="en-US" sz="3200" b="1" dirty="0">
                <a:solidFill>
                  <a:srgbClr val="FF0000"/>
                </a:solidFill>
                <a:latin typeface="Arial" panose="020B0604020202020204" pitchFamily="34" charset="0"/>
                <a:cs typeface="Arial" panose="020B0604020202020204" pitchFamily="34" charset="0"/>
              </a:rPr>
              <a:t>Workforce Development </a:t>
            </a:r>
            <a:r>
              <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Working Group</a:t>
            </a:r>
            <a:endParaRPr kumimoji="0" lang="en-US" sz="3200" b="0" i="0" u="none" strike="noStrike" kern="1200" cap="none" spc="0" normalizeH="0" baseline="0" noProof="0" dirty="0">
              <a:ln>
                <a:noFill/>
              </a:ln>
              <a:solidFill>
                <a:prstClr val="black"/>
              </a:solidFill>
              <a:effectLst/>
              <a:uLnTx/>
              <a:uFillTx/>
              <a:latin typeface="Calibri"/>
              <a:ea typeface="+mn-ea"/>
            </a:endParaRPr>
          </a:p>
        </p:txBody>
      </p:sp>
      <p:sp>
        <p:nvSpPr>
          <p:cNvPr id="3" name="Rectangle 2"/>
          <p:cNvSpPr/>
          <p:nvPr/>
        </p:nvSpPr>
        <p:spPr>
          <a:xfrm>
            <a:off x="304800" y="1792339"/>
            <a:ext cx="2124299" cy="523220"/>
          </a:xfrm>
          <a:prstGeom prst="rect">
            <a:avLst/>
          </a:prstGeom>
        </p:spPr>
        <p:txBody>
          <a:bodyPr wrap="none">
            <a:spAutoFit/>
          </a:bodyPr>
          <a:lstStyle/>
          <a:p>
            <a:r>
              <a:rPr lang="en-US" sz="2800" b="1" dirty="0" smtClean="0">
                <a:solidFill>
                  <a:srgbClr val="002060"/>
                </a:solidFill>
                <a:latin typeface="Arial" panose="020B0604020202020204" pitchFamily="34" charset="0"/>
                <a:cs typeface="Arial" panose="020B0604020202020204" pitchFamily="34" charset="0"/>
              </a:rPr>
              <a:t>Objectives:</a:t>
            </a:r>
            <a:endParaRPr lang="en-US" sz="2800" b="1" dirty="0">
              <a:solidFill>
                <a:srgbClr val="002060"/>
              </a:solidFill>
            </a:endParaRPr>
          </a:p>
        </p:txBody>
      </p:sp>
      <p:sp>
        <p:nvSpPr>
          <p:cNvPr id="8" name="Rectangle 7">
            <a:extLst>
              <a:ext uri="{FF2B5EF4-FFF2-40B4-BE49-F238E27FC236}">
                <a16:creationId xmlns:a16="http://schemas.microsoft.com/office/drawing/2014/main" id="{15B50DA3-B7B8-FA45-923C-E14AB64CB058}"/>
              </a:ext>
            </a:extLst>
          </p:cNvPr>
          <p:cNvSpPr/>
          <p:nvPr/>
        </p:nvSpPr>
        <p:spPr>
          <a:xfrm>
            <a:off x="5943600" y="178998"/>
            <a:ext cx="2895600" cy="506802"/>
          </a:xfrm>
          <a:prstGeom prst="rect">
            <a:avLst/>
          </a:prstGeom>
          <a:solidFill>
            <a:srgbClr val="1423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4399498-8882-AC41-AE88-5808B42B1E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8391" y="207934"/>
            <a:ext cx="3114609" cy="554066"/>
          </a:xfrm>
          <a:prstGeom prst="rect">
            <a:avLst/>
          </a:prstGeom>
        </p:spPr>
      </p:pic>
      <p:sp>
        <p:nvSpPr>
          <p:cNvPr id="2" name="Slide Number Placeholder 1"/>
          <p:cNvSpPr>
            <a:spLocks noGrp="1"/>
          </p:cNvSpPr>
          <p:nvPr>
            <p:ph type="sldNum" sz="quarter" idx="12"/>
          </p:nvPr>
        </p:nvSpPr>
        <p:spPr/>
        <p:txBody>
          <a:bodyPr/>
          <a:lstStyle/>
          <a:p>
            <a:fld id="{2726C2F5-E77D-45D7-8DF9-278139FB18E6}" type="slidenum">
              <a:rPr lang="en-US" smtClean="0"/>
              <a:t>109</a:t>
            </a:fld>
            <a:endParaRPr lang="en-US" dirty="0"/>
          </a:p>
        </p:txBody>
      </p:sp>
    </p:spTree>
    <p:extLst>
      <p:ext uri="{BB962C8B-B14F-4D97-AF65-F5344CB8AC3E}">
        <p14:creationId xmlns:p14="http://schemas.microsoft.com/office/powerpoint/2010/main" val="2221085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726C2F5-E77D-45D7-8DF9-278139FB18E6}" type="slidenum">
              <a:rPr lang="en-US" smtClean="0"/>
              <a:t>11</a:t>
            </a:fld>
            <a:endParaRPr lang="en-US" dirty="0"/>
          </a:p>
        </p:txBody>
      </p:sp>
      <p:sp>
        <p:nvSpPr>
          <p:cNvPr id="5" name="Rectangle 4"/>
          <p:cNvSpPr/>
          <p:nvPr/>
        </p:nvSpPr>
        <p:spPr>
          <a:xfrm>
            <a:off x="762000" y="1371600"/>
            <a:ext cx="8153400" cy="5755422"/>
          </a:xfrm>
          <a:prstGeom prst="rect">
            <a:avLst/>
          </a:prstGeom>
        </p:spPr>
        <p:txBody>
          <a:bodyPr wrap="square">
            <a:spAutoFit/>
          </a:bodyPr>
          <a:lstStyle/>
          <a:p>
            <a:pPr>
              <a:spcAft>
                <a:spcPts val="1200"/>
              </a:spcAft>
            </a:pPr>
            <a:r>
              <a:rPr lang="en-US" b="1" u="sng" dirty="0" smtClean="0">
                <a:latin typeface="Arial" panose="020B0604020202020204" pitchFamily="34" charset="0"/>
                <a:ea typeface="Calibri" panose="020F0502020204030204" pitchFamily="34" charset="0"/>
                <a:cs typeface="Times New Roman" panose="02020603050405020304" pitchFamily="18" charset="0"/>
              </a:rPr>
              <a:t>June </a:t>
            </a:r>
            <a:r>
              <a:rPr lang="en-US" b="1" u="sng" dirty="0">
                <a:latin typeface="Arial" panose="020B0604020202020204" pitchFamily="34" charset="0"/>
                <a:ea typeface="Calibri" panose="020F0502020204030204" pitchFamily="34" charset="0"/>
                <a:cs typeface="Times New Roman" panose="02020603050405020304" pitchFamily="18" charset="0"/>
              </a:rPr>
              <a:t>19 (Day 2)</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spcAft>
                <a:spcPts val="1200"/>
              </a:spcAft>
            </a:pPr>
            <a:r>
              <a:rPr lang="en-US" dirty="0">
                <a:latin typeface="Arial" panose="020B0604020202020204" pitchFamily="34" charset="0"/>
                <a:ea typeface="Calibri" panose="020F0502020204030204" pitchFamily="34" charset="0"/>
                <a:cs typeface="Times New Roman" panose="02020603050405020304" pitchFamily="18" charset="0"/>
              </a:rPr>
              <a:t>7:15 – 8:00 AM	Gather/Continental Breakfast/Coffee</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1371600" marR="0" indent="-1371600">
              <a:spcBef>
                <a:spcPts val="0"/>
              </a:spcBef>
              <a:spcAft>
                <a:spcPts val="1200"/>
              </a:spcAft>
            </a:pPr>
            <a:r>
              <a:rPr lang="en-US" dirty="0">
                <a:latin typeface="Arial" panose="020B0604020202020204" pitchFamily="34" charset="0"/>
                <a:ea typeface="Calibri" panose="020F0502020204030204" pitchFamily="34" charset="0"/>
                <a:cs typeface="Times New Roman" panose="02020603050405020304" pitchFamily="18" charset="0"/>
              </a:rPr>
              <a:t>8:00 – 8:15 </a:t>
            </a:r>
            <a:r>
              <a:rPr lang="en-US" dirty="0" smtClean="0">
                <a:latin typeface="Arial" panose="020B0604020202020204" pitchFamily="34" charset="0"/>
                <a:ea typeface="Calibri" panose="020F0502020204030204" pitchFamily="34" charset="0"/>
                <a:cs typeface="Times New Roman" panose="02020603050405020304" pitchFamily="18" charset="0"/>
              </a:rPr>
              <a:t>AM	Welcome </a:t>
            </a:r>
            <a:r>
              <a:rPr lang="en-US" dirty="0">
                <a:latin typeface="Arial" panose="020B0604020202020204" pitchFamily="34" charset="0"/>
                <a:ea typeface="Calibri" panose="020F0502020204030204" pitchFamily="34" charset="0"/>
                <a:cs typeface="Times New Roman" panose="02020603050405020304" pitchFamily="18" charset="0"/>
              </a:rPr>
              <a:t>Back; Plan of the Day – Greg Kilchenstein / Steve </a:t>
            </a:r>
            <a:r>
              <a:rPr lang="en-US" dirty="0" smtClean="0">
                <a:latin typeface="Arial" panose="020B0604020202020204" pitchFamily="34" charset="0"/>
                <a:ea typeface="Calibri" panose="020F0502020204030204" pitchFamily="34" charset="0"/>
                <a:cs typeface="Times New Roman" panose="02020603050405020304" pitchFamily="18" charset="0"/>
              </a:rPr>
              <a:t>	Linder </a:t>
            </a:r>
            <a:r>
              <a:rPr lang="en-US" dirty="0">
                <a:latin typeface="Arial" panose="020B0604020202020204" pitchFamily="34" charset="0"/>
                <a:ea typeface="Calibri" panose="020F0502020204030204" pitchFamily="34" charset="0"/>
                <a:cs typeface="Times New Roman" panose="02020603050405020304" pitchFamily="18" charset="0"/>
              </a:rPr>
              <a:t>/ </a:t>
            </a:r>
            <a:r>
              <a:rPr lang="en-US" dirty="0" smtClean="0">
                <a:latin typeface="Arial" panose="020B0604020202020204" pitchFamily="34" charset="0"/>
                <a:ea typeface="Calibri" panose="020F0502020204030204" pitchFamily="34" charset="0"/>
                <a:cs typeface="Times New Roman" panose="02020603050405020304" pitchFamily="18" charset="0"/>
              </a:rPr>
              <a:t>	Marilyn </a:t>
            </a:r>
            <a:r>
              <a:rPr lang="en-US" dirty="0" err="1">
                <a:latin typeface="Arial" panose="020B0604020202020204" pitchFamily="34" charset="0"/>
                <a:ea typeface="Calibri" panose="020F0502020204030204" pitchFamily="34" charset="0"/>
                <a:cs typeface="Times New Roman" panose="02020603050405020304" pitchFamily="18" charset="0"/>
              </a:rPr>
              <a:t>Gaska</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1371600" marR="0" indent="-1371600">
              <a:spcBef>
                <a:spcPts val="0"/>
              </a:spcBef>
              <a:spcAft>
                <a:spcPts val="1200"/>
              </a:spcAft>
            </a:pPr>
            <a:r>
              <a:rPr lang="en-US" dirty="0">
                <a:latin typeface="Arial" panose="020B0604020202020204" pitchFamily="34" charset="0"/>
                <a:ea typeface="Calibri" panose="020F0502020204030204" pitchFamily="34" charset="0"/>
                <a:cs typeface="Times New Roman" panose="02020603050405020304" pitchFamily="18" charset="0"/>
              </a:rPr>
              <a:t>8:15 – 9:00 </a:t>
            </a:r>
            <a:r>
              <a:rPr lang="en-US" dirty="0" smtClean="0">
                <a:latin typeface="Arial" panose="020B0604020202020204" pitchFamily="34" charset="0"/>
                <a:ea typeface="Calibri" panose="020F0502020204030204" pitchFamily="34" charset="0"/>
                <a:cs typeface="Times New Roman" panose="02020603050405020304" pitchFamily="18" charset="0"/>
              </a:rPr>
              <a:t>AM	Individual </a:t>
            </a:r>
            <a:r>
              <a:rPr lang="en-US" dirty="0">
                <a:latin typeface="Arial" panose="020B0604020202020204" pitchFamily="34" charset="0"/>
                <a:ea typeface="Calibri" panose="020F0502020204030204" pitchFamily="34" charset="0"/>
                <a:cs typeface="Times New Roman" panose="02020603050405020304" pitchFamily="18" charset="0"/>
              </a:rPr>
              <a:t>Work Group Policy Tenet Review and </a:t>
            </a:r>
            <a:r>
              <a:rPr lang="en-US" dirty="0" smtClean="0">
                <a:latin typeface="Arial" panose="020B0604020202020204" pitchFamily="34" charset="0"/>
                <a:ea typeface="Calibri" panose="020F0502020204030204" pitchFamily="34" charset="0"/>
                <a:cs typeface="Times New Roman" panose="02020603050405020304" pitchFamily="18" charset="0"/>
              </a:rPr>
              <a:t>	Development</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spcAft>
                <a:spcPts val="1200"/>
              </a:spcAft>
            </a:pPr>
            <a:r>
              <a:rPr lang="en-US" dirty="0">
                <a:latin typeface="Arial" panose="020B0604020202020204" pitchFamily="34" charset="0"/>
                <a:ea typeface="Calibri" panose="020F0502020204030204" pitchFamily="34" charset="0"/>
                <a:cs typeface="Times New Roman" panose="02020603050405020304" pitchFamily="18" charset="0"/>
              </a:rPr>
              <a:t>9:00 AM – 12:00 	Work in Individual Work Groups</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spcAft>
                <a:spcPts val="1200"/>
              </a:spcAft>
            </a:pPr>
            <a:r>
              <a:rPr lang="en-US" dirty="0">
                <a:latin typeface="Arial" panose="020B0604020202020204" pitchFamily="34" charset="0"/>
                <a:ea typeface="Calibri" panose="020F0502020204030204" pitchFamily="34" charset="0"/>
                <a:cs typeface="Times New Roman" panose="02020603050405020304" pitchFamily="18" charset="0"/>
              </a:rPr>
              <a:t>12:00 – 1:00 PM	Lunch</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spcAft>
                <a:spcPts val="1200"/>
              </a:spcAft>
            </a:pPr>
            <a:r>
              <a:rPr lang="en-US" dirty="0">
                <a:latin typeface="Arial" panose="020B0604020202020204" pitchFamily="34" charset="0"/>
                <a:ea typeface="Calibri" panose="020F0502020204030204" pitchFamily="34" charset="0"/>
                <a:cs typeface="Times New Roman" panose="02020603050405020304" pitchFamily="18" charset="0"/>
              </a:rPr>
              <a:t>1:00 – 3:00 PM	Work in Individual Work Groups</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spcAft>
                <a:spcPts val="1200"/>
              </a:spcAft>
            </a:pPr>
            <a:r>
              <a:rPr lang="en-US" dirty="0">
                <a:latin typeface="Arial" panose="020B0604020202020204" pitchFamily="34" charset="0"/>
                <a:ea typeface="Calibri" panose="020F0502020204030204" pitchFamily="34" charset="0"/>
                <a:cs typeface="Times New Roman" panose="02020603050405020304" pitchFamily="18" charset="0"/>
              </a:rPr>
              <a:t>3:00 – 4:30 PM	Work Group Day 2 Outbriefs and Q&amp;A – </a:t>
            </a:r>
            <a:r>
              <a:rPr lang="en-US" dirty="0" smtClean="0">
                <a:latin typeface="Arial" panose="020B0604020202020204" pitchFamily="34" charset="0"/>
                <a:ea typeface="Calibri" panose="020F0502020204030204" pitchFamily="34" charset="0"/>
                <a:cs typeface="Times New Roman" panose="02020603050405020304" pitchFamily="18" charset="0"/>
              </a:rPr>
              <a:t>WG/Sub-WG			Leaders</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457200" marR="0" indent="-457200">
              <a:spcBef>
                <a:spcPts val="0"/>
              </a:spcBef>
              <a:spcAft>
                <a:spcPts val="1200"/>
              </a:spcAft>
            </a:pPr>
            <a:r>
              <a:rPr lang="en-US" dirty="0">
                <a:latin typeface="Arial" panose="020B0604020202020204" pitchFamily="34" charset="0"/>
                <a:ea typeface="Calibri" panose="020F0502020204030204" pitchFamily="34" charset="0"/>
                <a:cs typeface="Times New Roman" panose="02020603050405020304" pitchFamily="18" charset="0"/>
              </a:rPr>
              <a:t>4:30 – 5:00 PM	Wrap-Up – Mr. Rob Gold, Mr. Ken Watson, Steve Linder, </a:t>
            </a:r>
            <a:br>
              <a:rPr lang="en-US" dirty="0">
                <a:latin typeface="Arial" panose="020B0604020202020204" pitchFamily="34" charset="0"/>
                <a:ea typeface="Calibri" panose="020F0502020204030204" pitchFamily="34" charset="0"/>
                <a:cs typeface="Times New Roman" panose="02020603050405020304" pitchFamily="18" charset="0"/>
              </a:rPr>
            </a:br>
            <a:r>
              <a:rPr lang="en-US" dirty="0">
                <a:latin typeface="Arial" panose="020B0604020202020204" pitchFamily="34" charset="0"/>
                <a:ea typeface="Calibri" panose="020F0502020204030204" pitchFamily="34" charset="0"/>
                <a:cs typeface="Times New Roman" panose="02020603050405020304" pitchFamily="18" charset="0"/>
              </a:rPr>
              <a:t>                     </a:t>
            </a:r>
            <a:r>
              <a:rPr lang="en-US" dirty="0" smtClean="0">
                <a:latin typeface="Arial" panose="020B0604020202020204" pitchFamily="34" charset="0"/>
                <a:ea typeface="Calibri" panose="020F0502020204030204" pitchFamily="34" charset="0"/>
                <a:cs typeface="Times New Roman" panose="02020603050405020304" pitchFamily="18" charset="0"/>
              </a:rPr>
              <a:t>	Greg </a:t>
            </a:r>
            <a:r>
              <a:rPr lang="en-US" dirty="0">
                <a:latin typeface="Arial" panose="020B0604020202020204" pitchFamily="34" charset="0"/>
                <a:ea typeface="Calibri" panose="020F0502020204030204" pitchFamily="34" charset="0"/>
                <a:cs typeface="Times New Roman" panose="02020603050405020304" pitchFamily="18" charset="0"/>
              </a:rPr>
              <a:t>Kilchenstein</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spcAft>
                <a:spcPts val="1200"/>
              </a:spcAft>
            </a:pPr>
            <a:r>
              <a:rPr lang="en-US" dirty="0">
                <a:latin typeface="Arial" panose="020B0604020202020204" pitchFamily="34" charset="0"/>
                <a:ea typeface="Calibri" panose="020F0502020204030204" pitchFamily="34" charset="0"/>
                <a:cs typeface="Times New Roman" panose="02020603050405020304" pitchFamily="18" charset="0"/>
              </a:rPr>
              <a:t>5:00 PM		</a:t>
            </a:r>
            <a:r>
              <a:rPr lang="en-US" dirty="0" smtClean="0">
                <a:latin typeface="Arial" panose="020B0604020202020204" pitchFamily="34" charset="0"/>
                <a:ea typeface="Calibri" panose="020F0502020204030204" pitchFamily="34" charset="0"/>
                <a:cs typeface="Times New Roman" panose="02020603050405020304" pitchFamily="18" charset="0"/>
              </a:rPr>
              <a:t>Adjourn</a:t>
            </a:r>
            <a:r>
              <a:rPr lang="en-US" b="1" dirty="0">
                <a:latin typeface="Arial" panose="020B0604020202020204" pitchFamily="34" charset="0"/>
                <a:ea typeface="Calibri" panose="020F0502020204030204" pitchFamily="34" charset="0"/>
                <a:cs typeface="Times New Roman" panose="02020603050405020304" pitchFamily="18" charset="0"/>
              </a:rPr>
              <a:t>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spcAft>
                <a:spcPts val="1200"/>
              </a:spcAft>
            </a:pPr>
            <a:r>
              <a:rPr lang="en-US" sz="1600" b="1" dirty="0">
                <a:latin typeface="Arial" panose="020B0604020202020204" pitchFamily="34" charset="0"/>
                <a:ea typeface="Calibri" panose="020F0502020204030204" pitchFamily="34"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3505200" y="990600"/>
            <a:ext cx="251460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AGENDA</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Tree>
    <p:extLst>
      <p:ext uri="{BB962C8B-B14F-4D97-AF65-F5344CB8AC3E}">
        <p14:creationId xmlns:p14="http://schemas.microsoft.com/office/powerpoint/2010/main" val="191523252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1720" y="1752600"/>
            <a:ext cx="8220559" cy="4985980"/>
          </a:xfrm>
          <a:prstGeom prst="rect">
            <a:avLst/>
          </a:prstGeom>
          <a:noFill/>
        </p:spPr>
        <p:txBody>
          <a:bodyPr wrap="square" rtlCol="0">
            <a:spAutoFit/>
          </a:bodyPr>
          <a:lstStyle/>
          <a:p>
            <a:pPr lvl="0">
              <a:lnSpc>
                <a:spcPct val="120000"/>
              </a:lnSpc>
              <a:defRPr/>
            </a:pPr>
            <a:r>
              <a:rPr lang="en-US" sz="2800" b="1" dirty="0" smtClean="0">
                <a:solidFill>
                  <a:srgbClr val="002060"/>
                </a:solidFill>
                <a:latin typeface="Arial" panose="020B0604020202020204" pitchFamily="34" charset="0"/>
                <a:cs typeface="Arial" panose="020B0604020202020204" pitchFamily="34" charset="0"/>
              </a:rPr>
              <a:t>Agenda (Day One):</a:t>
            </a:r>
          </a:p>
          <a:p>
            <a:pPr lvl="0">
              <a:lnSpc>
                <a:spcPct val="120000"/>
              </a:lnSpc>
              <a:defRPr/>
            </a:pPr>
            <a:endParaRPr lang="en-US" sz="1200" b="1" dirty="0">
              <a:solidFill>
                <a:srgbClr val="002060"/>
              </a:solidFill>
              <a:latin typeface="Arial" panose="020B0604020202020204" pitchFamily="34" charset="0"/>
              <a:cs typeface="Arial" panose="020B0604020202020204" pitchFamily="34" charset="0"/>
            </a:endParaRPr>
          </a:p>
          <a:p>
            <a:pPr marL="457200" lvl="0" indent="-457200">
              <a:lnSpc>
                <a:spcPct val="120000"/>
              </a:lnSpc>
              <a:buFont typeface="Arial" panose="020B0604020202020204" pitchFamily="34" charset="0"/>
              <a:buChar char="•"/>
              <a:defRPr/>
            </a:pPr>
            <a:r>
              <a:rPr lang="en-US" sz="2500" dirty="0">
                <a:solidFill>
                  <a:srgbClr val="002060"/>
                </a:solidFill>
                <a:latin typeface="Arial" panose="020B0604020202020204" pitchFamily="34" charset="0"/>
                <a:cs typeface="Arial" panose="020B0604020202020204" pitchFamily="34" charset="0"/>
              </a:rPr>
              <a:t>Identify DoD AM workforce segmentation across the DoD supply chain and product lifecycle.</a:t>
            </a:r>
          </a:p>
          <a:p>
            <a:pPr marL="457200" lvl="0" indent="-457200">
              <a:lnSpc>
                <a:spcPct val="120000"/>
              </a:lnSpc>
              <a:buFont typeface="Arial" panose="020B0604020202020204" pitchFamily="34" charset="0"/>
              <a:buChar char="•"/>
              <a:defRPr/>
            </a:pPr>
            <a:r>
              <a:rPr lang="en-US" sz="2500" dirty="0">
                <a:solidFill>
                  <a:srgbClr val="002060"/>
                </a:solidFill>
                <a:latin typeface="Arial" panose="020B0604020202020204" pitchFamily="34" charset="0"/>
                <a:cs typeface="Arial" panose="020B0604020202020204" pitchFamily="34" charset="0"/>
              </a:rPr>
              <a:t>Within each segment, capture AM work tasks.</a:t>
            </a:r>
          </a:p>
          <a:p>
            <a:pPr marL="457200" lvl="0" indent="-457200">
              <a:lnSpc>
                <a:spcPct val="120000"/>
              </a:lnSpc>
              <a:buFont typeface="Arial" panose="020B0604020202020204" pitchFamily="34" charset="0"/>
              <a:buChar char="•"/>
              <a:defRPr/>
            </a:pPr>
            <a:r>
              <a:rPr lang="en-US" sz="2500" dirty="0">
                <a:solidFill>
                  <a:srgbClr val="002060"/>
                </a:solidFill>
                <a:latin typeface="Arial" panose="020B0604020202020204" pitchFamily="34" charset="0"/>
                <a:cs typeface="Arial" panose="020B0604020202020204" pitchFamily="34" charset="0"/>
              </a:rPr>
              <a:t>Identify tasks that are common within the workforce segment and those specific to roles or occupations.</a:t>
            </a:r>
          </a:p>
          <a:p>
            <a:pPr marL="457200" lvl="0" indent="-457200">
              <a:lnSpc>
                <a:spcPct val="120000"/>
              </a:lnSpc>
              <a:buFont typeface="Arial" panose="020B0604020202020204" pitchFamily="34" charset="0"/>
              <a:buChar char="•"/>
              <a:defRPr/>
            </a:pPr>
            <a:r>
              <a:rPr lang="en-US" sz="2500" dirty="0">
                <a:solidFill>
                  <a:srgbClr val="002060"/>
                </a:solidFill>
                <a:latin typeface="Arial" panose="020B0604020202020204" pitchFamily="34" charset="0"/>
                <a:cs typeface="Arial" panose="020B0604020202020204" pitchFamily="34" charset="0"/>
              </a:rPr>
              <a:t>Identify missing tasks, roles, or workforce populations. </a:t>
            </a:r>
          </a:p>
          <a:p>
            <a:pPr marL="457200" lvl="0" indent="-457200">
              <a:lnSpc>
                <a:spcPct val="120000"/>
              </a:lnSpc>
              <a:buFont typeface="Arial" panose="020B0604020202020204" pitchFamily="34" charset="0"/>
              <a:buChar char="•"/>
              <a:defRPr/>
            </a:pPr>
            <a:r>
              <a:rPr lang="en-US" sz="2500" dirty="0">
                <a:solidFill>
                  <a:srgbClr val="002060"/>
                </a:solidFill>
                <a:latin typeface="Arial" panose="020B0604020202020204" pitchFamily="34" charset="0"/>
                <a:cs typeface="Arial" panose="020B0604020202020204" pitchFamily="34" charset="0"/>
              </a:rPr>
              <a:t>Identify critical job roles or occupations.</a:t>
            </a:r>
          </a:p>
          <a:p>
            <a:pPr marL="457200" lvl="0" indent="-457200">
              <a:lnSpc>
                <a:spcPct val="120000"/>
              </a:lnSpc>
              <a:buFont typeface="Arial" panose="020B0604020202020204" pitchFamily="34" charset="0"/>
              <a:buChar char="•"/>
              <a:defRPr/>
            </a:pPr>
            <a:r>
              <a:rPr lang="en-US" sz="2500" dirty="0">
                <a:solidFill>
                  <a:srgbClr val="002060"/>
                </a:solidFill>
                <a:latin typeface="Arial" panose="020B0604020202020204" pitchFamily="34" charset="0"/>
                <a:cs typeface="Arial" panose="020B0604020202020204" pitchFamily="34" charset="0"/>
              </a:rPr>
              <a:t>Day 1 out brief.</a:t>
            </a:r>
          </a:p>
        </p:txBody>
      </p:sp>
      <p:sp>
        <p:nvSpPr>
          <p:cNvPr id="6" name="Rectangle 5"/>
          <p:cNvSpPr/>
          <p:nvPr/>
        </p:nvSpPr>
        <p:spPr>
          <a:xfrm>
            <a:off x="571500" y="1066800"/>
            <a:ext cx="8001000" cy="584775"/>
          </a:xfrm>
          <a:prstGeom prst="rect">
            <a:avLst/>
          </a:prstGeom>
        </p:spPr>
        <p:txBody>
          <a:bodyPr wrap="square">
            <a:spAutoFit/>
          </a:bodyPr>
          <a:lstStyle/>
          <a:p>
            <a:pPr lvl="0">
              <a:defRPr/>
            </a:pPr>
            <a:r>
              <a:rPr lang="en-US" sz="3200" b="1" dirty="0">
                <a:solidFill>
                  <a:srgbClr val="FF0000"/>
                </a:solidFill>
                <a:latin typeface="Arial" panose="020B0604020202020204" pitchFamily="34" charset="0"/>
                <a:cs typeface="Arial" panose="020B0604020202020204" pitchFamily="34" charset="0"/>
              </a:rPr>
              <a:t>Workforce Development </a:t>
            </a:r>
            <a:r>
              <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Working Group</a:t>
            </a:r>
            <a:endParaRPr kumimoji="0" lang="en-US" sz="3200" b="0" i="0" u="none" strike="noStrike" kern="1200" cap="none" spc="0" normalizeH="0" baseline="0" noProof="0" dirty="0">
              <a:ln>
                <a:noFill/>
              </a:ln>
              <a:solidFill>
                <a:prstClr val="black"/>
              </a:solidFill>
              <a:effectLst/>
              <a:uLnTx/>
              <a:uFillTx/>
              <a:latin typeface="Calibri"/>
              <a:ea typeface="+mn-ea"/>
            </a:endParaRPr>
          </a:p>
        </p:txBody>
      </p:sp>
      <p:sp>
        <p:nvSpPr>
          <p:cNvPr id="9" name="Rectangle 8">
            <a:extLst>
              <a:ext uri="{FF2B5EF4-FFF2-40B4-BE49-F238E27FC236}">
                <a16:creationId xmlns:a16="http://schemas.microsoft.com/office/drawing/2014/main" id="{C36E6879-4846-484A-AB41-796827F45754}"/>
              </a:ext>
            </a:extLst>
          </p:cNvPr>
          <p:cNvSpPr/>
          <p:nvPr/>
        </p:nvSpPr>
        <p:spPr>
          <a:xfrm>
            <a:off x="5943600" y="178998"/>
            <a:ext cx="2895600" cy="506802"/>
          </a:xfrm>
          <a:prstGeom prst="rect">
            <a:avLst/>
          </a:prstGeom>
          <a:solidFill>
            <a:srgbClr val="1423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DC48417-DA4E-A044-B983-2BF65829AB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8391" y="207934"/>
            <a:ext cx="3114609" cy="554066"/>
          </a:xfrm>
          <a:prstGeom prst="rect">
            <a:avLst/>
          </a:prstGeom>
        </p:spPr>
      </p:pic>
      <p:sp>
        <p:nvSpPr>
          <p:cNvPr id="2" name="Slide Number Placeholder 1"/>
          <p:cNvSpPr>
            <a:spLocks noGrp="1"/>
          </p:cNvSpPr>
          <p:nvPr>
            <p:ph type="sldNum" sz="quarter" idx="12"/>
          </p:nvPr>
        </p:nvSpPr>
        <p:spPr/>
        <p:txBody>
          <a:bodyPr/>
          <a:lstStyle/>
          <a:p>
            <a:fld id="{2726C2F5-E77D-45D7-8DF9-278139FB18E6}" type="slidenum">
              <a:rPr lang="en-US" smtClean="0"/>
              <a:t>110</a:t>
            </a:fld>
            <a:endParaRPr lang="en-US" dirty="0"/>
          </a:p>
        </p:txBody>
      </p:sp>
    </p:spTree>
    <p:extLst>
      <p:ext uri="{BB962C8B-B14F-4D97-AF65-F5344CB8AC3E}">
        <p14:creationId xmlns:p14="http://schemas.microsoft.com/office/powerpoint/2010/main" val="162541725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2441" y="1905000"/>
            <a:ext cx="8220559" cy="4524315"/>
          </a:xfrm>
          <a:prstGeom prst="rect">
            <a:avLst/>
          </a:prstGeom>
          <a:noFill/>
        </p:spPr>
        <p:txBody>
          <a:bodyPr wrap="square" rtlCol="0">
            <a:spAutoFit/>
          </a:bodyPr>
          <a:lstStyle/>
          <a:p>
            <a:pPr lvl="0">
              <a:lnSpc>
                <a:spcPct val="120000"/>
              </a:lnSpc>
              <a:defRPr/>
            </a:pPr>
            <a:r>
              <a:rPr lang="en-US" sz="2800" b="1" dirty="0" smtClean="0">
                <a:solidFill>
                  <a:srgbClr val="002060"/>
                </a:solidFill>
                <a:latin typeface="Arial" panose="020B0604020202020204" pitchFamily="34" charset="0"/>
                <a:cs typeface="Arial" panose="020B0604020202020204" pitchFamily="34" charset="0"/>
              </a:rPr>
              <a:t>Agenda (Day Two):</a:t>
            </a:r>
          </a:p>
          <a:p>
            <a:pPr lvl="0">
              <a:lnSpc>
                <a:spcPct val="120000"/>
              </a:lnSpc>
              <a:defRPr/>
            </a:pPr>
            <a:endParaRPr lang="en-US" sz="1200" b="1" dirty="0">
              <a:solidFill>
                <a:srgbClr val="002060"/>
              </a:solidFill>
              <a:latin typeface="Arial" panose="020B0604020202020204" pitchFamily="34" charset="0"/>
              <a:cs typeface="Arial" panose="020B0604020202020204" pitchFamily="34" charset="0"/>
            </a:endParaRPr>
          </a:p>
          <a:p>
            <a:pPr marL="457200" lvl="0" indent="-457200">
              <a:lnSpc>
                <a:spcPct val="120000"/>
              </a:lnSpc>
              <a:buFont typeface="Arial" panose="020B0604020202020204" pitchFamily="34" charset="0"/>
              <a:buChar char="•"/>
              <a:defRPr/>
            </a:pPr>
            <a:r>
              <a:rPr lang="en-US" sz="2500" dirty="0">
                <a:solidFill>
                  <a:srgbClr val="002060"/>
                </a:solidFill>
                <a:latin typeface="Arial" panose="020B0604020202020204" pitchFamily="34" charset="0"/>
                <a:cs typeface="Arial" panose="020B0604020202020204" pitchFamily="34" charset="0"/>
              </a:rPr>
              <a:t>Based on tasks identified on day one, identify KSAs for critical job roles or occupations (three/four).</a:t>
            </a:r>
          </a:p>
          <a:p>
            <a:pPr marL="457200" lvl="0" indent="-457200">
              <a:lnSpc>
                <a:spcPct val="120000"/>
              </a:lnSpc>
              <a:buFont typeface="Arial" panose="020B0604020202020204" pitchFamily="34" charset="0"/>
              <a:buChar char="•"/>
              <a:defRPr/>
            </a:pPr>
            <a:r>
              <a:rPr lang="en-US" sz="2500" dirty="0">
                <a:solidFill>
                  <a:srgbClr val="002060"/>
                </a:solidFill>
                <a:latin typeface="Arial" panose="020B0604020202020204" pitchFamily="34" charset="0"/>
                <a:cs typeface="Arial" panose="020B0604020202020204" pitchFamily="34" charset="0"/>
              </a:rPr>
              <a:t>Categorize KSAs into general, tool specific, and organization or mission specific KSAs.</a:t>
            </a:r>
          </a:p>
          <a:p>
            <a:pPr marL="457200" lvl="0" indent="-457200">
              <a:lnSpc>
                <a:spcPct val="120000"/>
              </a:lnSpc>
              <a:buFont typeface="Arial" panose="020B0604020202020204" pitchFamily="34" charset="0"/>
              <a:buChar char="•"/>
              <a:defRPr/>
            </a:pPr>
            <a:r>
              <a:rPr lang="en-US" sz="2500" dirty="0">
                <a:solidFill>
                  <a:srgbClr val="002060"/>
                </a:solidFill>
                <a:latin typeface="Arial" panose="020B0604020202020204" pitchFamily="34" charset="0"/>
                <a:cs typeface="Arial" panose="020B0604020202020204" pitchFamily="34" charset="0"/>
              </a:rPr>
              <a:t>Identify current training that covers each KSA. </a:t>
            </a:r>
          </a:p>
          <a:p>
            <a:pPr marL="457200" lvl="0" indent="-457200">
              <a:lnSpc>
                <a:spcPct val="120000"/>
              </a:lnSpc>
              <a:buFont typeface="Arial" panose="020B0604020202020204" pitchFamily="34" charset="0"/>
              <a:buChar char="•"/>
              <a:defRPr/>
            </a:pPr>
            <a:r>
              <a:rPr lang="en-US" sz="2500" dirty="0">
                <a:solidFill>
                  <a:srgbClr val="002060"/>
                </a:solidFill>
                <a:latin typeface="Arial" panose="020B0604020202020204" pitchFamily="34" charset="0"/>
                <a:cs typeface="Arial" panose="020B0604020202020204" pitchFamily="34" charset="0"/>
              </a:rPr>
              <a:t>Identify training gaps, priorities, and a joint roadmap to close gaps including CY2019 actions.</a:t>
            </a:r>
          </a:p>
          <a:p>
            <a:pPr marL="457200" lvl="0" indent="-457200">
              <a:lnSpc>
                <a:spcPct val="120000"/>
              </a:lnSpc>
              <a:buFont typeface="Arial" panose="020B0604020202020204" pitchFamily="34" charset="0"/>
              <a:buChar char="•"/>
              <a:defRPr/>
            </a:pPr>
            <a:r>
              <a:rPr lang="en-US" sz="2500" dirty="0">
                <a:solidFill>
                  <a:srgbClr val="002060"/>
                </a:solidFill>
                <a:latin typeface="Arial" panose="020B0604020202020204" pitchFamily="34" charset="0"/>
                <a:cs typeface="Arial" panose="020B0604020202020204" pitchFamily="34" charset="0"/>
              </a:rPr>
              <a:t>Day 2 out brief.</a:t>
            </a:r>
          </a:p>
        </p:txBody>
      </p:sp>
      <p:sp>
        <p:nvSpPr>
          <p:cNvPr id="6" name="Rectangle 5"/>
          <p:cNvSpPr/>
          <p:nvPr/>
        </p:nvSpPr>
        <p:spPr>
          <a:xfrm>
            <a:off x="571500" y="1066800"/>
            <a:ext cx="8001000" cy="584775"/>
          </a:xfrm>
          <a:prstGeom prst="rect">
            <a:avLst/>
          </a:prstGeom>
        </p:spPr>
        <p:txBody>
          <a:bodyPr wrap="square">
            <a:spAutoFit/>
          </a:bodyPr>
          <a:lstStyle/>
          <a:p>
            <a:pPr lvl="0">
              <a:defRPr/>
            </a:pPr>
            <a:r>
              <a:rPr lang="en-US" sz="3200" b="1" dirty="0">
                <a:solidFill>
                  <a:srgbClr val="FF0000"/>
                </a:solidFill>
                <a:latin typeface="Arial" panose="020B0604020202020204" pitchFamily="34" charset="0"/>
                <a:cs typeface="Arial" panose="020B0604020202020204" pitchFamily="34" charset="0"/>
              </a:rPr>
              <a:t>Workforce Development </a:t>
            </a:r>
            <a:r>
              <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Working Group</a:t>
            </a:r>
            <a:endParaRPr kumimoji="0" lang="en-US" sz="3200" b="0" i="0" u="none" strike="noStrike" kern="1200" cap="none" spc="0" normalizeH="0" baseline="0" noProof="0" dirty="0">
              <a:ln>
                <a:noFill/>
              </a:ln>
              <a:solidFill>
                <a:prstClr val="black"/>
              </a:solidFill>
              <a:effectLst/>
              <a:uLnTx/>
              <a:uFillTx/>
              <a:latin typeface="Calibri"/>
              <a:ea typeface="+mn-ea"/>
            </a:endParaRPr>
          </a:p>
        </p:txBody>
      </p:sp>
      <p:sp>
        <p:nvSpPr>
          <p:cNvPr id="9" name="Rectangle 8">
            <a:extLst>
              <a:ext uri="{FF2B5EF4-FFF2-40B4-BE49-F238E27FC236}">
                <a16:creationId xmlns:a16="http://schemas.microsoft.com/office/drawing/2014/main" id="{51D3A4A8-5177-0F4C-B3E9-9F19AF29674C}"/>
              </a:ext>
            </a:extLst>
          </p:cNvPr>
          <p:cNvSpPr/>
          <p:nvPr/>
        </p:nvSpPr>
        <p:spPr>
          <a:xfrm>
            <a:off x="5943600" y="178998"/>
            <a:ext cx="2895600" cy="506802"/>
          </a:xfrm>
          <a:prstGeom prst="rect">
            <a:avLst/>
          </a:prstGeom>
          <a:solidFill>
            <a:srgbClr val="1423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8391" y="207934"/>
            <a:ext cx="3114609" cy="554066"/>
          </a:xfrm>
          <a:prstGeom prst="rect">
            <a:avLst/>
          </a:prstGeom>
        </p:spPr>
      </p:pic>
      <p:sp>
        <p:nvSpPr>
          <p:cNvPr id="2" name="Slide Number Placeholder 1"/>
          <p:cNvSpPr>
            <a:spLocks noGrp="1"/>
          </p:cNvSpPr>
          <p:nvPr>
            <p:ph type="sldNum" sz="quarter" idx="12"/>
          </p:nvPr>
        </p:nvSpPr>
        <p:spPr/>
        <p:txBody>
          <a:bodyPr/>
          <a:lstStyle/>
          <a:p>
            <a:fld id="{2726C2F5-E77D-45D7-8DF9-278139FB18E6}" type="slidenum">
              <a:rPr lang="en-US" smtClean="0"/>
              <a:t>111</a:t>
            </a:fld>
            <a:endParaRPr lang="en-US" dirty="0"/>
          </a:p>
        </p:txBody>
      </p:sp>
    </p:spTree>
    <p:extLst>
      <p:ext uri="{BB962C8B-B14F-4D97-AF65-F5344CB8AC3E}">
        <p14:creationId xmlns:p14="http://schemas.microsoft.com/office/powerpoint/2010/main" val="323181843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9D4BC-5BF9-124F-8B6A-E716E654EDDA}"/>
              </a:ext>
            </a:extLst>
          </p:cNvPr>
          <p:cNvSpPr>
            <a:spLocks noGrp="1"/>
          </p:cNvSpPr>
          <p:nvPr>
            <p:ph type="title"/>
          </p:nvPr>
        </p:nvSpPr>
        <p:spPr>
          <a:xfrm>
            <a:off x="368531" y="1483924"/>
            <a:ext cx="8229600" cy="977046"/>
          </a:xfrm>
        </p:spPr>
        <p:txBody>
          <a:bodyPr>
            <a:normAutofit/>
          </a:bodyPr>
          <a:lstStyle/>
          <a:p>
            <a:r>
              <a:rPr lang="en-US" sz="2800" b="1" dirty="0">
                <a:solidFill>
                  <a:srgbClr val="002060"/>
                </a:solidFill>
                <a:latin typeface="Arial" panose="020B0604020202020204" pitchFamily="34" charset="0"/>
                <a:cs typeface="Arial" panose="020B0604020202020204" pitchFamily="34" charset="0"/>
              </a:rPr>
              <a:t>Taxonomy </a:t>
            </a:r>
          </a:p>
        </p:txBody>
      </p:sp>
      <p:sp>
        <p:nvSpPr>
          <p:cNvPr id="3" name="Content Placeholder 2">
            <a:extLst>
              <a:ext uri="{FF2B5EF4-FFF2-40B4-BE49-F238E27FC236}">
                <a16:creationId xmlns:a16="http://schemas.microsoft.com/office/drawing/2014/main" id="{1BF58BA3-D9C2-E14C-AE0F-7276E3E122AE}"/>
              </a:ext>
            </a:extLst>
          </p:cNvPr>
          <p:cNvSpPr>
            <a:spLocks noGrp="1"/>
          </p:cNvSpPr>
          <p:nvPr>
            <p:ph idx="1"/>
          </p:nvPr>
        </p:nvSpPr>
        <p:spPr>
          <a:xfrm>
            <a:off x="457200" y="2286000"/>
            <a:ext cx="8229600" cy="3997385"/>
          </a:xfrm>
        </p:spPr>
        <p:txBody>
          <a:bodyPr>
            <a:normAutofit/>
          </a:bodyPr>
          <a:lstStyle/>
          <a:p>
            <a:pPr>
              <a:lnSpc>
                <a:spcPct val="150000"/>
              </a:lnSpc>
              <a:buFont typeface="Helvetica" pitchFamily="2" charset="0"/>
              <a:buChar char="-"/>
            </a:pPr>
            <a:r>
              <a:rPr lang="en-US" sz="2600" b="1" dirty="0">
                <a:solidFill>
                  <a:srgbClr val="002060"/>
                </a:solidFill>
              </a:rPr>
              <a:t>Tasks 				e.g. print part, qualify part</a:t>
            </a:r>
          </a:p>
          <a:p>
            <a:pPr>
              <a:lnSpc>
                <a:spcPct val="110000"/>
              </a:lnSpc>
              <a:buFont typeface="Helvetica" pitchFamily="2" charset="0"/>
              <a:buChar char="-"/>
            </a:pPr>
            <a:r>
              <a:rPr lang="en-US" sz="2600" b="1" dirty="0">
                <a:solidFill>
                  <a:srgbClr val="002060"/>
                </a:solidFill>
              </a:rPr>
              <a:t>Job roles 			e.g. maintenance tech., design engr., </a:t>
            </a:r>
          </a:p>
          <a:p>
            <a:pPr marL="0" indent="0">
              <a:lnSpc>
                <a:spcPct val="90000"/>
              </a:lnSpc>
              <a:spcBef>
                <a:spcPts val="0"/>
              </a:spcBef>
              <a:spcAft>
                <a:spcPts val="1200"/>
              </a:spcAft>
              <a:buNone/>
            </a:pPr>
            <a:r>
              <a:rPr lang="en-US" sz="2600" b="1" dirty="0">
                <a:solidFill>
                  <a:srgbClr val="002060"/>
                </a:solidFill>
              </a:rPr>
              <a:t>							  operation tech., production engr.  </a:t>
            </a:r>
          </a:p>
          <a:p>
            <a:pPr>
              <a:lnSpc>
                <a:spcPct val="110000"/>
              </a:lnSpc>
              <a:buFont typeface="Helvetica" pitchFamily="2" charset="0"/>
              <a:buChar char="-"/>
            </a:pPr>
            <a:r>
              <a:rPr lang="en-US" sz="2600" dirty="0">
                <a:solidFill>
                  <a:srgbClr val="002060"/>
                </a:solidFill>
              </a:rPr>
              <a:t>KSA 				Knowledge, skills, &amp; abilities required </a:t>
            </a:r>
          </a:p>
          <a:p>
            <a:pPr marL="0" indent="0">
              <a:lnSpc>
                <a:spcPct val="90000"/>
              </a:lnSpc>
              <a:spcBef>
                <a:spcPts val="0"/>
              </a:spcBef>
              <a:buNone/>
            </a:pPr>
            <a:r>
              <a:rPr lang="en-US" sz="2600" dirty="0">
                <a:solidFill>
                  <a:srgbClr val="002060"/>
                </a:solidFill>
              </a:rPr>
              <a:t>							  for a given job role. (Competencies)</a:t>
            </a:r>
          </a:p>
          <a:p>
            <a:pPr>
              <a:lnSpc>
                <a:spcPct val="150000"/>
              </a:lnSpc>
              <a:buFont typeface="Helvetica" pitchFamily="2" charset="0"/>
              <a:buChar char="-"/>
            </a:pPr>
            <a:r>
              <a:rPr lang="en-US" sz="2600" dirty="0">
                <a:solidFill>
                  <a:srgbClr val="002060"/>
                </a:solidFill>
              </a:rPr>
              <a:t>Occupation 		Comprising one or more job roles</a:t>
            </a:r>
          </a:p>
          <a:p>
            <a:pPr>
              <a:lnSpc>
                <a:spcPct val="150000"/>
              </a:lnSpc>
              <a:buFont typeface="Helvetica" pitchFamily="2" charset="0"/>
              <a:buChar char="-"/>
            </a:pPr>
            <a:r>
              <a:rPr lang="en-US" sz="2600" b="1" dirty="0">
                <a:solidFill>
                  <a:srgbClr val="002060"/>
                </a:solidFill>
              </a:rPr>
              <a:t>Segment			Broad categorization of AM WF</a:t>
            </a:r>
          </a:p>
        </p:txBody>
      </p:sp>
      <p:sp>
        <p:nvSpPr>
          <p:cNvPr id="4" name="Slide Number Placeholder 3">
            <a:extLst>
              <a:ext uri="{FF2B5EF4-FFF2-40B4-BE49-F238E27FC236}">
                <a16:creationId xmlns:a16="http://schemas.microsoft.com/office/drawing/2014/main" id="{7752012A-782C-B049-9BE4-B3C7B1938E72}"/>
              </a:ext>
            </a:extLst>
          </p:cNvPr>
          <p:cNvSpPr>
            <a:spLocks noGrp="1"/>
          </p:cNvSpPr>
          <p:nvPr>
            <p:ph type="sldNum" sz="quarter" idx="12"/>
          </p:nvPr>
        </p:nvSpPr>
        <p:spPr/>
        <p:txBody>
          <a:bodyPr/>
          <a:lstStyle/>
          <a:p>
            <a:fld id="{2726C2F5-E77D-45D7-8DF9-278139FB18E6}" type="slidenum">
              <a:rPr lang="en-US" smtClean="0"/>
              <a:t>112</a:t>
            </a:fld>
            <a:endParaRPr lang="en-US" dirty="0"/>
          </a:p>
        </p:txBody>
      </p:sp>
      <p:pic>
        <p:nvPicPr>
          <p:cNvPr id="7" name="Picture 6">
            <a:extLst>
              <a:ext uri="{FF2B5EF4-FFF2-40B4-BE49-F238E27FC236}">
                <a16:creationId xmlns:a16="http://schemas.microsoft.com/office/drawing/2014/main" id="{FA7DAF84-C3F5-9247-B6D5-EA20E710F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
        <p:nvSpPr>
          <p:cNvPr id="6" name="Rectangle 5"/>
          <p:cNvSpPr/>
          <p:nvPr/>
        </p:nvSpPr>
        <p:spPr>
          <a:xfrm>
            <a:off x="609600" y="1060368"/>
            <a:ext cx="8001000" cy="584775"/>
          </a:xfrm>
          <a:prstGeom prst="rect">
            <a:avLst/>
          </a:prstGeom>
        </p:spPr>
        <p:txBody>
          <a:bodyPr wrap="square">
            <a:spAutoFit/>
          </a:bodyPr>
          <a:lstStyle/>
          <a:p>
            <a:pPr lvl="0">
              <a:defRPr/>
            </a:pPr>
            <a:r>
              <a:rPr lang="en-US" sz="3200" b="1" dirty="0">
                <a:solidFill>
                  <a:srgbClr val="FF0000"/>
                </a:solidFill>
                <a:latin typeface="Arial" panose="020B0604020202020204" pitchFamily="34" charset="0"/>
                <a:cs typeface="Arial" panose="020B0604020202020204" pitchFamily="34" charset="0"/>
              </a:rPr>
              <a:t>Workforce Development </a:t>
            </a:r>
            <a:r>
              <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Working Group</a:t>
            </a:r>
            <a:endParaRPr kumimoji="0" lang="en-US" sz="3200" b="0" i="0" u="none" strike="noStrike" kern="1200" cap="none" spc="0" normalizeH="0" baseline="0" noProof="0" dirty="0">
              <a:ln>
                <a:noFill/>
              </a:ln>
              <a:solidFill>
                <a:prstClr val="black"/>
              </a:solidFill>
              <a:effectLst/>
              <a:uLnTx/>
              <a:uFillTx/>
              <a:latin typeface="Calibri"/>
              <a:ea typeface="+mn-ea"/>
            </a:endParaRPr>
          </a:p>
        </p:txBody>
      </p:sp>
    </p:spTree>
    <p:extLst>
      <p:ext uri="{BB962C8B-B14F-4D97-AF65-F5344CB8AC3E}">
        <p14:creationId xmlns:p14="http://schemas.microsoft.com/office/powerpoint/2010/main" val="410615635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32876F4-EB5E-3446-B666-703EFE7EB764}"/>
              </a:ext>
            </a:extLst>
          </p:cNvPr>
          <p:cNvSpPr>
            <a:spLocks noGrp="1"/>
          </p:cNvSpPr>
          <p:nvPr>
            <p:ph type="sldNum" sz="quarter" idx="12"/>
          </p:nvPr>
        </p:nvSpPr>
        <p:spPr/>
        <p:txBody>
          <a:bodyPr/>
          <a:lstStyle/>
          <a:p>
            <a:fld id="{2726C2F5-E77D-45D7-8DF9-278139FB18E6}" type="slidenum">
              <a:rPr lang="en-US" smtClean="0"/>
              <a:t>113</a:t>
            </a:fld>
            <a:endParaRPr lang="en-US" dirty="0"/>
          </a:p>
        </p:txBody>
      </p:sp>
      <p:pic>
        <p:nvPicPr>
          <p:cNvPr id="8" name="Picture 7">
            <a:extLst>
              <a:ext uri="{FF2B5EF4-FFF2-40B4-BE49-F238E27FC236}">
                <a16:creationId xmlns:a16="http://schemas.microsoft.com/office/drawing/2014/main" id="{DB76EC02-2A1D-7442-B43D-18E61C402E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
        <p:nvSpPr>
          <p:cNvPr id="10" name="Content Placeholder 9">
            <a:extLst>
              <a:ext uri="{FF2B5EF4-FFF2-40B4-BE49-F238E27FC236}">
                <a16:creationId xmlns:a16="http://schemas.microsoft.com/office/drawing/2014/main" id="{09F053FD-85BB-AC46-B850-E0EC12FA1199}"/>
              </a:ext>
            </a:extLst>
          </p:cNvPr>
          <p:cNvSpPr>
            <a:spLocks noGrp="1"/>
          </p:cNvSpPr>
          <p:nvPr>
            <p:ph idx="1"/>
          </p:nvPr>
        </p:nvSpPr>
        <p:spPr>
          <a:xfrm>
            <a:off x="425335" y="2033702"/>
            <a:ext cx="8382000" cy="5105400"/>
          </a:xfrm>
        </p:spPr>
        <p:txBody>
          <a:bodyPr>
            <a:noAutofit/>
          </a:bodyPr>
          <a:lstStyle/>
          <a:p>
            <a:r>
              <a:rPr lang="en-US" sz="2200" dirty="0">
                <a:solidFill>
                  <a:srgbClr val="002060"/>
                </a:solidFill>
                <a:latin typeface="Arial" panose="020B0604020202020204" pitchFamily="34" charset="0"/>
                <a:cs typeface="Arial" panose="020B0604020202020204" pitchFamily="34" charset="0"/>
              </a:rPr>
              <a:t>Refined list of 38 AM and AM relevant tasks and knowledge areas</a:t>
            </a:r>
          </a:p>
          <a:p>
            <a:r>
              <a:rPr lang="en-US" sz="2200" dirty="0">
                <a:solidFill>
                  <a:srgbClr val="002060"/>
                </a:solidFill>
                <a:latin typeface="Arial" panose="020B0604020202020204" pitchFamily="34" charset="0"/>
                <a:cs typeface="Arial" panose="020B0604020202020204" pitchFamily="34" charset="0"/>
              </a:rPr>
              <a:t>4 Task categories aligned to technical roadmap: </a:t>
            </a:r>
          </a:p>
          <a:p>
            <a:pPr lvl="1"/>
            <a:r>
              <a:rPr lang="en-US" sz="2200" dirty="0">
                <a:solidFill>
                  <a:srgbClr val="002060"/>
                </a:solidFill>
                <a:latin typeface="Arial" panose="020B0604020202020204" pitchFamily="34" charset="0"/>
                <a:cs typeface="Arial" panose="020B0604020202020204" pitchFamily="34" charset="0"/>
              </a:rPr>
              <a:t>Design, Process, Supply, Material </a:t>
            </a:r>
          </a:p>
          <a:p>
            <a:r>
              <a:rPr lang="en-US" sz="2200" dirty="0">
                <a:solidFill>
                  <a:srgbClr val="002060"/>
                </a:solidFill>
                <a:latin typeface="Arial" panose="020B0604020202020204" pitchFamily="34" charset="0"/>
                <a:cs typeface="Arial" panose="020B0604020202020204" pitchFamily="34" charset="0"/>
              </a:rPr>
              <a:t>3 defined AM workforce Segments: </a:t>
            </a:r>
          </a:p>
          <a:p>
            <a:pPr marL="0" indent="0">
              <a:buNone/>
            </a:pPr>
            <a:r>
              <a:rPr lang="en-US" sz="2200" dirty="0">
                <a:solidFill>
                  <a:srgbClr val="002060"/>
                </a:solidFill>
                <a:latin typeface="Arial" panose="020B0604020202020204" pitchFamily="34" charset="0"/>
                <a:cs typeface="Arial" panose="020B0604020202020204" pitchFamily="34" charset="0"/>
              </a:rPr>
              <a:t>    Engineering, AM Users, Acquisition Professionals </a:t>
            </a:r>
          </a:p>
          <a:p>
            <a:pPr lvl="1"/>
            <a:r>
              <a:rPr lang="en-US" sz="2200" dirty="0">
                <a:solidFill>
                  <a:srgbClr val="002060"/>
                </a:solidFill>
                <a:latin typeface="Arial" panose="020B0604020202020204" pitchFamily="34" charset="0"/>
                <a:cs typeface="Arial" panose="020B0604020202020204" pitchFamily="34" charset="0"/>
              </a:rPr>
              <a:t>8 Engineering and AM user job roles </a:t>
            </a:r>
          </a:p>
          <a:p>
            <a:pPr lvl="1"/>
            <a:r>
              <a:rPr lang="en-US" sz="2200" dirty="0">
                <a:solidFill>
                  <a:srgbClr val="002060"/>
                </a:solidFill>
                <a:latin typeface="Arial" panose="020B0604020202020204" pitchFamily="34" charset="0"/>
                <a:cs typeface="Arial" panose="020B0604020202020204" pitchFamily="34" charset="0"/>
              </a:rPr>
              <a:t>Up to 12 Acquisition career fields</a:t>
            </a:r>
          </a:p>
          <a:p>
            <a:r>
              <a:rPr lang="en-US" sz="2200" dirty="0">
                <a:solidFill>
                  <a:srgbClr val="002060"/>
                </a:solidFill>
                <a:latin typeface="Arial" panose="020B0604020202020204" pitchFamily="34" charset="0"/>
                <a:cs typeface="Arial" panose="020B0604020202020204" pitchFamily="34" charset="0"/>
              </a:rPr>
              <a:t>Discussion of ongoing DoD AM training &amp; education</a:t>
            </a:r>
          </a:p>
          <a:p>
            <a:r>
              <a:rPr lang="en-US" sz="2200" dirty="0">
                <a:solidFill>
                  <a:srgbClr val="002060"/>
                </a:solidFill>
                <a:latin typeface="Arial" panose="020B0604020202020204" pitchFamily="34" charset="0"/>
                <a:cs typeface="Arial" panose="020B0604020202020204" pitchFamily="34" charset="0"/>
              </a:rPr>
              <a:t>Discussion of Outreach: executive and general population approach  </a:t>
            </a:r>
          </a:p>
          <a:p>
            <a:r>
              <a:rPr lang="en-US" sz="2200" dirty="0">
                <a:solidFill>
                  <a:srgbClr val="002060"/>
                </a:solidFill>
                <a:latin typeface="Arial" panose="020B0604020202020204" pitchFamily="34" charset="0"/>
                <a:cs typeface="Arial" panose="020B0604020202020204" pitchFamily="34" charset="0"/>
              </a:rPr>
              <a:t>First cut at characterizing training needs for each job role </a:t>
            </a:r>
          </a:p>
          <a:p>
            <a:endParaRPr lang="en-US" sz="2400" dirty="0">
              <a:solidFill>
                <a:srgbClr val="002060"/>
              </a:solidFill>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1B40B64F-C0E2-7340-98C3-616EE841006B}"/>
              </a:ext>
            </a:extLst>
          </p:cNvPr>
          <p:cNvSpPr>
            <a:spLocks noGrp="1"/>
          </p:cNvSpPr>
          <p:nvPr>
            <p:ph type="title"/>
          </p:nvPr>
        </p:nvSpPr>
        <p:spPr>
          <a:xfrm>
            <a:off x="387928" y="1293278"/>
            <a:ext cx="8229600" cy="977046"/>
          </a:xfrm>
        </p:spPr>
        <p:txBody>
          <a:bodyPr>
            <a:normAutofit/>
          </a:bodyPr>
          <a:lstStyle/>
          <a:p>
            <a:r>
              <a:rPr lang="en-US" sz="2800" b="1" dirty="0">
                <a:latin typeface="Arial" panose="020B0604020202020204" pitchFamily="34" charset="0"/>
                <a:cs typeface="Arial" panose="020B0604020202020204" pitchFamily="34" charset="0"/>
              </a:rPr>
              <a:t>Outputs </a:t>
            </a:r>
          </a:p>
        </p:txBody>
      </p:sp>
      <p:sp>
        <p:nvSpPr>
          <p:cNvPr id="6" name="Rectangle 5"/>
          <p:cNvSpPr/>
          <p:nvPr/>
        </p:nvSpPr>
        <p:spPr>
          <a:xfrm>
            <a:off x="647700" y="945125"/>
            <a:ext cx="8001000" cy="584775"/>
          </a:xfrm>
          <a:prstGeom prst="rect">
            <a:avLst/>
          </a:prstGeom>
        </p:spPr>
        <p:txBody>
          <a:bodyPr wrap="square">
            <a:spAutoFit/>
          </a:bodyPr>
          <a:lstStyle/>
          <a:p>
            <a:pPr lvl="0">
              <a:defRPr/>
            </a:pPr>
            <a:r>
              <a:rPr lang="en-US" sz="3200" b="1" dirty="0">
                <a:solidFill>
                  <a:srgbClr val="FF0000"/>
                </a:solidFill>
                <a:latin typeface="Arial" panose="020B0604020202020204" pitchFamily="34" charset="0"/>
                <a:cs typeface="Arial" panose="020B0604020202020204" pitchFamily="34" charset="0"/>
              </a:rPr>
              <a:t>Workforce Development </a:t>
            </a:r>
            <a:r>
              <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Working Group</a:t>
            </a:r>
            <a:endParaRPr kumimoji="0" lang="en-US" sz="3200" b="0" i="0" u="none" strike="noStrike" kern="1200" cap="none" spc="0" normalizeH="0" baseline="0" noProof="0" dirty="0">
              <a:ln>
                <a:noFill/>
              </a:ln>
              <a:solidFill>
                <a:prstClr val="black"/>
              </a:solidFill>
              <a:effectLst/>
              <a:uLnTx/>
              <a:uFillTx/>
              <a:latin typeface="Calibri"/>
              <a:ea typeface="+mn-ea"/>
            </a:endParaRPr>
          </a:p>
        </p:txBody>
      </p:sp>
    </p:spTree>
    <p:extLst>
      <p:ext uri="{BB962C8B-B14F-4D97-AF65-F5344CB8AC3E}">
        <p14:creationId xmlns:p14="http://schemas.microsoft.com/office/powerpoint/2010/main" val="137216706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29DAAC-6D73-614F-A5CD-2D16347CBF11}"/>
              </a:ext>
            </a:extLst>
          </p:cNvPr>
          <p:cNvSpPr>
            <a:spLocks noGrp="1"/>
          </p:cNvSpPr>
          <p:nvPr>
            <p:ph idx="1"/>
          </p:nvPr>
        </p:nvSpPr>
        <p:spPr>
          <a:xfrm>
            <a:off x="394855" y="2541532"/>
            <a:ext cx="8229600" cy="3997385"/>
          </a:xfrm>
        </p:spPr>
        <p:txBody>
          <a:bodyPr>
            <a:normAutofit/>
          </a:bodyPr>
          <a:lstStyle/>
          <a:p>
            <a:pPr marL="0" indent="0">
              <a:buNone/>
            </a:pPr>
            <a:r>
              <a:rPr lang="en-US" sz="2000" u="sng" dirty="0">
                <a:solidFill>
                  <a:srgbClr val="002060"/>
                </a:solidFill>
                <a:latin typeface="Arial" panose="020B0604020202020204" pitchFamily="34" charset="0"/>
                <a:cs typeface="Arial" panose="020B0604020202020204" pitchFamily="34" charset="0"/>
              </a:rPr>
              <a:t>Engineering, Design, and S&amp;T </a:t>
            </a:r>
          </a:p>
          <a:p>
            <a:pPr lvl="1"/>
            <a:r>
              <a:rPr lang="en-US" sz="2000" dirty="0">
                <a:solidFill>
                  <a:srgbClr val="002060"/>
                </a:solidFill>
                <a:latin typeface="Arial" panose="020B0604020202020204" pitchFamily="34" charset="0"/>
                <a:cs typeface="Arial" panose="020B0604020202020204" pitchFamily="34" charset="0"/>
              </a:rPr>
              <a:t>Engineers in the acquisition world that are not business ops professionals </a:t>
            </a:r>
          </a:p>
          <a:p>
            <a:pPr lvl="1"/>
            <a:r>
              <a:rPr lang="en-US" sz="2000" dirty="0">
                <a:solidFill>
                  <a:srgbClr val="002060"/>
                </a:solidFill>
                <a:latin typeface="Arial" panose="020B0604020202020204" pitchFamily="34" charset="0"/>
                <a:cs typeface="Arial" panose="020B0604020202020204" pitchFamily="34" charset="0"/>
              </a:rPr>
              <a:t>Civilian and Uniform</a:t>
            </a:r>
          </a:p>
          <a:p>
            <a:pPr marL="0" lvl="0" indent="0">
              <a:buNone/>
            </a:pPr>
            <a:r>
              <a:rPr lang="en-US" sz="2000" u="sng" dirty="0">
                <a:solidFill>
                  <a:srgbClr val="002060"/>
                </a:solidFill>
                <a:latin typeface="Arial" panose="020B0604020202020204" pitchFamily="34" charset="0"/>
                <a:cs typeface="Arial" panose="020B0604020202020204" pitchFamily="34" charset="0"/>
              </a:rPr>
              <a:t>Job Roles </a:t>
            </a:r>
          </a:p>
          <a:p>
            <a:pPr lvl="1"/>
            <a:r>
              <a:rPr lang="en-US" sz="2000" dirty="0">
                <a:solidFill>
                  <a:srgbClr val="002060"/>
                </a:solidFill>
                <a:latin typeface="Arial" panose="020B0604020202020204" pitchFamily="34" charset="0"/>
                <a:cs typeface="Arial" panose="020B0604020202020204" pitchFamily="34" charset="0"/>
              </a:rPr>
              <a:t>Design Engineer</a:t>
            </a:r>
          </a:p>
          <a:p>
            <a:pPr lvl="1"/>
            <a:r>
              <a:rPr lang="en-US" sz="2000" dirty="0">
                <a:solidFill>
                  <a:srgbClr val="002060"/>
                </a:solidFill>
                <a:latin typeface="Arial" panose="020B0604020202020204" pitchFamily="34" charset="0"/>
                <a:cs typeface="Arial" panose="020B0604020202020204" pitchFamily="34" charset="0"/>
              </a:rPr>
              <a:t>Production Support Engineer: Shop floor, machine operation oversite</a:t>
            </a:r>
          </a:p>
          <a:p>
            <a:pPr lvl="1"/>
            <a:r>
              <a:rPr lang="en-US" sz="2000" dirty="0">
                <a:solidFill>
                  <a:srgbClr val="002060"/>
                </a:solidFill>
                <a:latin typeface="Arial" panose="020B0604020202020204" pitchFamily="34" charset="0"/>
                <a:cs typeface="Arial" panose="020B0604020202020204" pitchFamily="34" charset="0"/>
              </a:rPr>
              <a:t>Process: Production process design and prove out, producibility (machine specific) </a:t>
            </a:r>
          </a:p>
          <a:p>
            <a:pPr lvl="1"/>
            <a:r>
              <a:rPr lang="en-US" sz="2000" dirty="0">
                <a:solidFill>
                  <a:srgbClr val="002060"/>
                </a:solidFill>
                <a:latin typeface="Arial" panose="020B0604020202020204" pitchFamily="34" charset="0"/>
                <a:cs typeface="Arial" panose="020B0604020202020204" pitchFamily="34" charset="0"/>
              </a:rPr>
              <a:t>Test &amp; Evaluation: DT, NDT, Qual./Cert., etc. (does QA belong?)</a:t>
            </a:r>
          </a:p>
        </p:txBody>
      </p:sp>
      <p:sp>
        <p:nvSpPr>
          <p:cNvPr id="4" name="Slide Number Placeholder 3">
            <a:extLst>
              <a:ext uri="{FF2B5EF4-FFF2-40B4-BE49-F238E27FC236}">
                <a16:creationId xmlns:a16="http://schemas.microsoft.com/office/drawing/2014/main" id="{52765198-EE10-6F4D-877C-C2464EAD4579}"/>
              </a:ext>
            </a:extLst>
          </p:cNvPr>
          <p:cNvSpPr>
            <a:spLocks noGrp="1"/>
          </p:cNvSpPr>
          <p:nvPr>
            <p:ph type="sldNum" sz="quarter" idx="12"/>
          </p:nvPr>
        </p:nvSpPr>
        <p:spPr/>
        <p:txBody>
          <a:bodyPr/>
          <a:lstStyle/>
          <a:p>
            <a:fld id="{2726C2F5-E77D-45D7-8DF9-278139FB18E6}" type="slidenum">
              <a:rPr lang="en-US" smtClean="0"/>
              <a:t>114</a:t>
            </a:fld>
            <a:endParaRPr lang="en-US" dirty="0"/>
          </a:p>
        </p:txBody>
      </p:sp>
      <p:pic>
        <p:nvPicPr>
          <p:cNvPr id="7" name="Picture 6">
            <a:extLst>
              <a:ext uri="{FF2B5EF4-FFF2-40B4-BE49-F238E27FC236}">
                <a16:creationId xmlns:a16="http://schemas.microsoft.com/office/drawing/2014/main" id="{971D63C7-A4CE-D24B-9DF3-78F0D864B1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
        <p:nvSpPr>
          <p:cNvPr id="6" name="Rectangle 5"/>
          <p:cNvSpPr/>
          <p:nvPr/>
        </p:nvSpPr>
        <p:spPr>
          <a:xfrm>
            <a:off x="609600" y="1060368"/>
            <a:ext cx="8001000" cy="584775"/>
          </a:xfrm>
          <a:prstGeom prst="rect">
            <a:avLst/>
          </a:prstGeom>
        </p:spPr>
        <p:txBody>
          <a:bodyPr wrap="square">
            <a:spAutoFit/>
          </a:bodyPr>
          <a:lstStyle/>
          <a:p>
            <a:pPr lvl="0">
              <a:defRPr/>
            </a:pPr>
            <a:r>
              <a:rPr lang="en-US" sz="3200" b="1" dirty="0">
                <a:solidFill>
                  <a:srgbClr val="FF0000"/>
                </a:solidFill>
                <a:latin typeface="Arial" panose="020B0604020202020204" pitchFamily="34" charset="0"/>
                <a:cs typeface="Arial" panose="020B0604020202020204" pitchFamily="34" charset="0"/>
              </a:rPr>
              <a:t>Workforce Development </a:t>
            </a:r>
            <a:r>
              <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Working Group</a:t>
            </a:r>
            <a:endParaRPr kumimoji="0" lang="en-US" sz="3200" b="0" i="0" u="none" strike="noStrike" kern="1200" cap="none" spc="0" normalizeH="0" baseline="0" noProof="0" dirty="0">
              <a:ln>
                <a:noFill/>
              </a:ln>
              <a:solidFill>
                <a:prstClr val="black"/>
              </a:solidFill>
              <a:effectLst/>
              <a:uLnTx/>
              <a:uFillTx/>
              <a:latin typeface="Calibri"/>
              <a:ea typeface="+mn-ea"/>
            </a:endParaRPr>
          </a:p>
        </p:txBody>
      </p:sp>
      <p:sp>
        <p:nvSpPr>
          <p:cNvPr id="8" name="Title 1">
            <a:extLst>
              <a:ext uri="{FF2B5EF4-FFF2-40B4-BE49-F238E27FC236}">
                <a16:creationId xmlns:a16="http://schemas.microsoft.com/office/drawing/2014/main" id="{34B11343-A0FE-C24E-8277-5A2EBE67012C}"/>
              </a:ext>
            </a:extLst>
          </p:cNvPr>
          <p:cNvSpPr>
            <a:spLocks noGrp="1"/>
          </p:cNvSpPr>
          <p:nvPr>
            <p:ph type="title"/>
          </p:nvPr>
        </p:nvSpPr>
        <p:spPr>
          <a:xfrm>
            <a:off x="381000" y="1564486"/>
            <a:ext cx="8229600" cy="977046"/>
          </a:xfrm>
        </p:spPr>
        <p:txBody>
          <a:bodyPr>
            <a:normAutofit/>
          </a:bodyPr>
          <a:lstStyle/>
          <a:p>
            <a:r>
              <a:rPr lang="en-US" sz="3200" b="1" dirty="0">
                <a:latin typeface="Arial" panose="020B0604020202020204" pitchFamily="34" charset="0"/>
                <a:cs typeface="Arial" panose="020B0604020202020204" pitchFamily="34" charset="0"/>
              </a:rPr>
              <a:t>Engineering </a:t>
            </a:r>
            <a:r>
              <a:rPr lang="en-US" sz="3200" b="1" dirty="0" smtClean="0">
                <a:latin typeface="Arial" panose="020B0604020202020204" pitchFamily="34" charset="0"/>
                <a:cs typeface="Arial" panose="020B0604020202020204" pitchFamily="34" charset="0"/>
              </a:rPr>
              <a:t>Workforce</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425798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11343-A0FE-C24E-8277-5A2EBE67012C}"/>
              </a:ext>
            </a:extLst>
          </p:cNvPr>
          <p:cNvSpPr>
            <a:spLocks noGrp="1"/>
          </p:cNvSpPr>
          <p:nvPr>
            <p:ph type="title"/>
          </p:nvPr>
        </p:nvSpPr>
        <p:spPr>
          <a:xfrm>
            <a:off x="339790" y="1429421"/>
            <a:ext cx="8229600" cy="977046"/>
          </a:xfrm>
        </p:spPr>
        <p:txBody>
          <a:bodyPr>
            <a:normAutofit/>
          </a:bodyPr>
          <a:lstStyle/>
          <a:p>
            <a:r>
              <a:rPr lang="en-US" sz="3200" b="1" dirty="0">
                <a:latin typeface="Arial" panose="020B0604020202020204" pitchFamily="34" charset="0"/>
                <a:cs typeface="Arial" panose="020B0604020202020204" pitchFamily="34" charset="0"/>
              </a:rPr>
              <a:t>Engineering Courses</a:t>
            </a:r>
          </a:p>
        </p:txBody>
      </p:sp>
      <p:sp>
        <p:nvSpPr>
          <p:cNvPr id="4" name="Slide Number Placeholder 3">
            <a:extLst>
              <a:ext uri="{FF2B5EF4-FFF2-40B4-BE49-F238E27FC236}">
                <a16:creationId xmlns:a16="http://schemas.microsoft.com/office/drawing/2014/main" id="{5A4A700F-B0ED-5440-96E8-4CD18531B6A2}"/>
              </a:ext>
            </a:extLst>
          </p:cNvPr>
          <p:cNvSpPr>
            <a:spLocks noGrp="1"/>
          </p:cNvSpPr>
          <p:nvPr>
            <p:ph type="sldNum" sz="quarter" idx="12"/>
          </p:nvPr>
        </p:nvSpPr>
        <p:spPr/>
        <p:txBody>
          <a:bodyPr/>
          <a:lstStyle/>
          <a:p>
            <a:fld id="{2726C2F5-E77D-45D7-8DF9-278139FB18E6}" type="slidenum">
              <a:rPr lang="en-US" smtClean="0"/>
              <a:t>115</a:t>
            </a:fld>
            <a:endParaRPr lang="en-US" dirty="0"/>
          </a:p>
        </p:txBody>
      </p:sp>
      <p:sp>
        <p:nvSpPr>
          <p:cNvPr id="5" name="Content Placeholder 2">
            <a:extLst>
              <a:ext uri="{FF2B5EF4-FFF2-40B4-BE49-F238E27FC236}">
                <a16:creationId xmlns:a16="http://schemas.microsoft.com/office/drawing/2014/main" id="{50FF46A0-EDC4-A24B-806F-FC50823F76B0}"/>
              </a:ext>
            </a:extLst>
          </p:cNvPr>
          <p:cNvSpPr>
            <a:spLocks noGrp="1"/>
          </p:cNvSpPr>
          <p:nvPr>
            <p:ph idx="1"/>
          </p:nvPr>
        </p:nvSpPr>
        <p:spPr>
          <a:xfrm>
            <a:off x="339790" y="2302641"/>
            <a:ext cx="4464628" cy="4351338"/>
          </a:xfrm>
        </p:spPr>
        <p:txBody>
          <a:bodyPr>
            <a:normAutofit fontScale="62500" lnSpcReduction="20000"/>
          </a:bodyPr>
          <a:lstStyle/>
          <a:p>
            <a:pPr marL="0" indent="0">
              <a:buNone/>
            </a:pPr>
            <a:r>
              <a:rPr lang="en-US" u="sng" dirty="0">
                <a:solidFill>
                  <a:srgbClr val="002060"/>
                </a:solidFill>
              </a:rPr>
              <a:t>Basic DFA &amp; Printer Use</a:t>
            </a:r>
            <a:endParaRPr lang="en-US" dirty="0">
              <a:solidFill>
                <a:srgbClr val="002060"/>
              </a:solidFill>
            </a:endParaRPr>
          </a:p>
          <a:p>
            <a:r>
              <a:rPr lang="en-US" dirty="0">
                <a:solidFill>
                  <a:srgbClr val="002060"/>
                </a:solidFill>
              </a:rPr>
              <a:t>DFA, Reverse engineering, Machine capabilities, Troubleshooting parts </a:t>
            </a:r>
          </a:p>
          <a:p>
            <a:r>
              <a:rPr lang="en-US" i="1" dirty="0">
                <a:solidFill>
                  <a:srgbClr val="002060"/>
                </a:solidFill>
              </a:rPr>
              <a:t>Level 1</a:t>
            </a:r>
            <a:r>
              <a:rPr lang="en-US" dirty="0">
                <a:solidFill>
                  <a:srgbClr val="002060"/>
                </a:solidFill>
              </a:rPr>
              <a:t> (2-3 days)</a:t>
            </a:r>
          </a:p>
          <a:p>
            <a:r>
              <a:rPr lang="en-US" i="1" dirty="0">
                <a:solidFill>
                  <a:srgbClr val="002060"/>
                </a:solidFill>
              </a:rPr>
              <a:t>Level 2</a:t>
            </a:r>
            <a:r>
              <a:rPr lang="en-US" dirty="0">
                <a:solidFill>
                  <a:srgbClr val="002060"/>
                </a:solidFill>
              </a:rPr>
              <a:t> (1 week )</a:t>
            </a:r>
          </a:p>
          <a:p>
            <a:pPr marL="0" indent="0">
              <a:buNone/>
            </a:pPr>
            <a:endParaRPr lang="en-US" dirty="0">
              <a:solidFill>
                <a:srgbClr val="002060"/>
              </a:solidFill>
            </a:endParaRPr>
          </a:p>
          <a:p>
            <a:pPr marL="0" indent="0">
              <a:buNone/>
            </a:pPr>
            <a:r>
              <a:rPr lang="en-US" u="sng" dirty="0">
                <a:solidFill>
                  <a:srgbClr val="002060"/>
                </a:solidFill>
              </a:rPr>
              <a:t>Troubleshooting, Advanced Use, &amp; Basic Maintenance </a:t>
            </a:r>
            <a:endParaRPr lang="en-US" dirty="0">
              <a:solidFill>
                <a:srgbClr val="002060"/>
              </a:solidFill>
            </a:endParaRPr>
          </a:p>
          <a:p>
            <a:r>
              <a:rPr lang="en-US" dirty="0">
                <a:solidFill>
                  <a:srgbClr val="002060"/>
                </a:solidFill>
              </a:rPr>
              <a:t>Deep on troubleshooting and use (machine specific)  </a:t>
            </a:r>
          </a:p>
          <a:p>
            <a:pPr marL="0" indent="0">
              <a:buNone/>
            </a:pPr>
            <a:r>
              <a:rPr lang="en-US" dirty="0">
                <a:solidFill>
                  <a:srgbClr val="002060"/>
                </a:solidFill>
              </a:rPr>
              <a:t> </a:t>
            </a:r>
          </a:p>
          <a:p>
            <a:pPr marL="0" indent="0">
              <a:buNone/>
            </a:pPr>
            <a:r>
              <a:rPr lang="en-US" u="sng" dirty="0">
                <a:solidFill>
                  <a:srgbClr val="002060"/>
                </a:solidFill>
              </a:rPr>
              <a:t>Advanced DFA </a:t>
            </a:r>
            <a:endParaRPr lang="en-US" dirty="0">
              <a:solidFill>
                <a:srgbClr val="002060"/>
              </a:solidFill>
            </a:endParaRPr>
          </a:p>
          <a:p>
            <a:r>
              <a:rPr lang="en-US" dirty="0">
                <a:solidFill>
                  <a:srgbClr val="002060"/>
                </a:solidFill>
              </a:rPr>
              <a:t>Topology optimization </a:t>
            </a:r>
          </a:p>
          <a:p>
            <a:r>
              <a:rPr lang="en-US" dirty="0">
                <a:solidFill>
                  <a:srgbClr val="002060"/>
                </a:solidFill>
              </a:rPr>
              <a:t>Simulation, FEA</a:t>
            </a:r>
          </a:p>
          <a:p>
            <a:r>
              <a:rPr lang="en-US" dirty="0">
                <a:solidFill>
                  <a:srgbClr val="002060"/>
                </a:solidFill>
              </a:rPr>
              <a:t>Advanced DFA software </a:t>
            </a:r>
          </a:p>
          <a:p>
            <a:endParaRPr lang="en-US" dirty="0">
              <a:solidFill>
                <a:srgbClr val="002060"/>
              </a:solidFill>
            </a:endParaRPr>
          </a:p>
          <a:p>
            <a:endParaRPr lang="en-US" dirty="0">
              <a:solidFill>
                <a:srgbClr val="002060"/>
              </a:solidFill>
            </a:endParaRPr>
          </a:p>
        </p:txBody>
      </p:sp>
      <p:sp>
        <p:nvSpPr>
          <p:cNvPr id="6" name="Rectangle 5">
            <a:extLst>
              <a:ext uri="{FF2B5EF4-FFF2-40B4-BE49-F238E27FC236}">
                <a16:creationId xmlns:a16="http://schemas.microsoft.com/office/drawing/2014/main" id="{6D54C761-35FF-1740-A78B-3EE5359B1F75}"/>
              </a:ext>
            </a:extLst>
          </p:cNvPr>
          <p:cNvSpPr/>
          <p:nvPr/>
        </p:nvSpPr>
        <p:spPr>
          <a:xfrm>
            <a:off x="4800261" y="2294819"/>
            <a:ext cx="3903164" cy="2585323"/>
          </a:xfrm>
          <a:prstGeom prst="rect">
            <a:avLst/>
          </a:prstGeom>
        </p:spPr>
        <p:txBody>
          <a:bodyPr wrap="square">
            <a:spAutoFit/>
          </a:bodyPr>
          <a:lstStyle/>
          <a:p>
            <a:r>
              <a:rPr lang="en-US" u="sng" dirty="0">
                <a:solidFill>
                  <a:srgbClr val="002060"/>
                </a:solidFill>
              </a:rPr>
              <a:t>AM Materials</a:t>
            </a:r>
            <a:r>
              <a:rPr lang="en-US" dirty="0">
                <a:solidFill>
                  <a:srgbClr val="002060"/>
                </a:solidFill>
              </a:rPr>
              <a:t> </a:t>
            </a:r>
          </a:p>
          <a:p>
            <a:pPr marL="285750" indent="-285750">
              <a:buFont typeface="Arial" panose="020B0604020202020204" pitchFamily="34" charset="0"/>
              <a:buChar char="•"/>
            </a:pPr>
            <a:r>
              <a:rPr lang="en-US" dirty="0">
                <a:solidFill>
                  <a:srgbClr val="002060"/>
                </a:solidFill>
              </a:rPr>
              <a:t>Material and process specific (starting with machine specific </a:t>
            </a:r>
          </a:p>
          <a:p>
            <a:pPr marL="285750" indent="-285750">
              <a:buFont typeface="Arial" panose="020B0604020202020204" pitchFamily="34" charset="0"/>
              <a:buChar char="•"/>
            </a:pPr>
            <a:r>
              <a:rPr lang="en-US" dirty="0">
                <a:solidFill>
                  <a:srgbClr val="002060"/>
                </a:solidFill>
              </a:rPr>
              <a:t>Tied directly to material characterization </a:t>
            </a:r>
          </a:p>
          <a:p>
            <a:pPr marL="285750" indent="-285750">
              <a:buFont typeface="Arial" panose="020B0604020202020204" pitchFamily="34" charset="0"/>
              <a:buChar char="•"/>
            </a:pPr>
            <a:r>
              <a:rPr lang="en-US" dirty="0">
                <a:solidFill>
                  <a:srgbClr val="002060"/>
                </a:solidFill>
              </a:rPr>
              <a:t>Detect defects </a:t>
            </a:r>
          </a:p>
          <a:p>
            <a:pPr marL="285750" indent="-285750">
              <a:buFont typeface="Arial" panose="020B0604020202020204" pitchFamily="34" charset="0"/>
              <a:buChar char="•"/>
            </a:pPr>
            <a:r>
              <a:rPr lang="en-US" dirty="0">
                <a:solidFill>
                  <a:srgbClr val="002060"/>
                </a:solidFill>
              </a:rPr>
              <a:t>NDE  </a:t>
            </a:r>
          </a:p>
          <a:p>
            <a:r>
              <a:rPr lang="en-US" dirty="0">
                <a:solidFill>
                  <a:srgbClr val="002060"/>
                </a:solidFill>
              </a:rPr>
              <a:t> </a:t>
            </a:r>
          </a:p>
          <a:p>
            <a:r>
              <a:rPr lang="en-US" u="sng" dirty="0">
                <a:solidFill>
                  <a:srgbClr val="002060"/>
                </a:solidFill>
              </a:rPr>
              <a:t>Part Screening and Selection (triage) </a:t>
            </a:r>
            <a:endParaRPr lang="en-US" dirty="0">
              <a:solidFill>
                <a:srgbClr val="002060"/>
              </a:solidFill>
            </a:endParaRPr>
          </a:p>
        </p:txBody>
      </p:sp>
      <p:pic>
        <p:nvPicPr>
          <p:cNvPr id="7" name="Picture 6">
            <a:extLst>
              <a:ext uri="{FF2B5EF4-FFF2-40B4-BE49-F238E27FC236}">
                <a16:creationId xmlns:a16="http://schemas.microsoft.com/office/drawing/2014/main" id="{6E9AF27E-DE13-1C4D-A237-C9E83284A5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
        <p:nvSpPr>
          <p:cNvPr id="8" name="Rectangle 7"/>
          <p:cNvSpPr/>
          <p:nvPr/>
        </p:nvSpPr>
        <p:spPr>
          <a:xfrm>
            <a:off x="659476" y="964116"/>
            <a:ext cx="8001000" cy="584775"/>
          </a:xfrm>
          <a:prstGeom prst="rect">
            <a:avLst/>
          </a:prstGeom>
        </p:spPr>
        <p:txBody>
          <a:bodyPr wrap="square">
            <a:spAutoFit/>
          </a:bodyPr>
          <a:lstStyle/>
          <a:p>
            <a:pPr lvl="0">
              <a:defRPr/>
            </a:pPr>
            <a:r>
              <a:rPr lang="en-US" sz="3200" b="1" dirty="0">
                <a:solidFill>
                  <a:srgbClr val="FF0000"/>
                </a:solidFill>
                <a:latin typeface="Arial" panose="020B0604020202020204" pitchFamily="34" charset="0"/>
                <a:cs typeface="Arial" panose="020B0604020202020204" pitchFamily="34" charset="0"/>
              </a:rPr>
              <a:t>Workforce Development </a:t>
            </a:r>
            <a:r>
              <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Working Group</a:t>
            </a:r>
            <a:endParaRPr kumimoji="0" lang="en-US" sz="3200" b="0" i="0" u="none" strike="noStrike" kern="1200" cap="none" spc="0" normalizeH="0" baseline="0" noProof="0" dirty="0">
              <a:ln>
                <a:noFill/>
              </a:ln>
              <a:solidFill>
                <a:prstClr val="black"/>
              </a:solidFill>
              <a:effectLst/>
              <a:uLnTx/>
              <a:uFillTx/>
              <a:latin typeface="Calibri"/>
              <a:ea typeface="+mn-ea"/>
            </a:endParaRPr>
          </a:p>
        </p:txBody>
      </p:sp>
    </p:spTree>
    <p:extLst>
      <p:ext uri="{BB962C8B-B14F-4D97-AF65-F5344CB8AC3E}">
        <p14:creationId xmlns:p14="http://schemas.microsoft.com/office/powerpoint/2010/main" val="126892888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9C3EA-5FBD-7E4C-8897-A74742F8FFF3}"/>
              </a:ext>
            </a:extLst>
          </p:cNvPr>
          <p:cNvSpPr>
            <a:spLocks noGrp="1"/>
          </p:cNvSpPr>
          <p:nvPr>
            <p:ph type="title"/>
          </p:nvPr>
        </p:nvSpPr>
        <p:spPr>
          <a:xfrm>
            <a:off x="152400" y="1381850"/>
            <a:ext cx="8229600" cy="977046"/>
          </a:xfrm>
        </p:spPr>
        <p:txBody>
          <a:bodyPr>
            <a:normAutofit/>
          </a:bodyPr>
          <a:lstStyle/>
          <a:p>
            <a:r>
              <a:rPr lang="en-US" sz="3200" b="1" dirty="0">
                <a:latin typeface="Arial" panose="020B0604020202020204" pitchFamily="34" charset="0"/>
                <a:cs typeface="Arial" panose="020B0604020202020204" pitchFamily="34" charset="0"/>
              </a:rPr>
              <a:t>Engineering Course Mapping</a:t>
            </a:r>
          </a:p>
        </p:txBody>
      </p:sp>
      <p:sp>
        <p:nvSpPr>
          <p:cNvPr id="4" name="Slide Number Placeholder 3">
            <a:extLst>
              <a:ext uri="{FF2B5EF4-FFF2-40B4-BE49-F238E27FC236}">
                <a16:creationId xmlns:a16="http://schemas.microsoft.com/office/drawing/2014/main" id="{5EE49170-CE03-9940-AA82-9089289C0737}"/>
              </a:ext>
            </a:extLst>
          </p:cNvPr>
          <p:cNvSpPr>
            <a:spLocks noGrp="1"/>
          </p:cNvSpPr>
          <p:nvPr>
            <p:ph type="sldNum" sz="quarter" idx="12"/>
          </p:nvPr>
        </p:nvSpPr>
        <p:spPr/>
        <p:txBody>
          <a:bodyPr/>
          <a:lstStyle/>
          <a:p>
            <a:fld id="{2726C2F5-E77D-45D7-8DF9-278139FB18E6}" type="slidenum">
              <a:rPr lang="en-US" smtClean="0"/>
              <a:t>116</a:t>
            </a:fld>
            <a:endParaRPr lang="en-US" dirty="0"/>
          </a:p>
        </p:txBody>
      </p:sp>
      <p:sp>
        <p:nvSpPr>
          <p:cNvPr id="5" name="Content Placeholder 2">
            <a:extLst>
              <a:ext uri="{FF2B5EF4-FFF2-40B4-BE49-F238E27FC236}">
                <a16:creationId xmlns:a16="http://schemas.microsoft.com/office/drawing/2014/main" id="{753E3399-71B7-9143-B31D-2FC953B67998}"/>
              </a:ext>
            </a:extLst>
          </p:cNvPr>
          <p:cNvSpPr>
            <a:spLocks noGrp="1"/>
          </p:cNvSpPr>
          <p:nvPr>
            <p:ph idx="1"/>
          </p:nvPr>
        </p:nvSpPr>
        <p:spPr>
          <a:xfrm>
            <a:off x="190500" y="2370142"/>
            <a:ext cx="4495801" cy="4351338"/>
          </a:xfrm>
        </p:spPr>
        <p:txBody>
          <a:bodyPr>
            <a:normAutofit fontScale="92500"/>
          </a:bodyPr>
          <a:lstStyle/>
          <a:p>
            <a:pPr marL="0" indent="0">
              <a:buNone/>
            </a:pPr>
            <a:r>
              <a:rPr lang="en-US" sz="2200" b="1" dirty="0">
                <a:solidFill>
                  <a:srgbClr val="002060"/>
                </a:solidFill>
                <a:latin typeface="Arial" panose="020B0604020202020204" pitchFamily="34" charset="0"/>
                <a:cs typeface="Arial" panose="020B0604020202020204" pitchFamily="34" charset="0"/>
              </a:rPr>
              <a:t>Design Engineers </a:t>
            </a:r>
            <a:endParaRPr lang="en-US" sz="2200" dirty="0">
              <a:solidFill>
                <a:srgbClr val="002060"/>
              </a:solidFill>
              <a:latin typeface="Arial" panose="020B0604020202020204" pitchFamily="34" charset="0"/>
              <a:cs typeface="Arial" panose="020B0604020202020204" pitchFamily="34" charset="0"/>
            </a:endParaRPr>
          </a:p>
          <a:p>
            <a:r>
              <a:rPr lang="en-US" sz="2200" dirty="0">
                <a:solidFill>
                  <a:srgbClr val="002060"/>
                </a:solidFill>
                <a:latin typeface="Arial" panose="020B0604020202020204" pitchFamily="34" charset="0"/>
                <a:cs typeface="Arial" panose="020B0604020202020204" pitchFamily="34" charset="0"/>
              </a:rPr>
              <a:t>Basic DFA &amp; Printer Use (</a:t>
            </a:r>
            <a:r>
              <a:rPr lang="en-US" sz="2200" i="1" dirty="0">
                <a:solidFill>
                  <a:srgbClr val="002060"/>
                </a:solidFill>
                <a:latin typeface="Arial" panose="020B0604020202020204" pitchFamily="34" charset="0"/>
                <a:cs typeface="Arial" panose="020B0604020202020204" pitchFamily="34" charset="0"/>
              </a:rPr>
              <a:t>Level 2)</a:t>
            </a:r>
            <a:r>
              <a:rPr lang="en-US" sz="2200" dirty="0">
                <a:solidFill>
                  <a:srgbClr val="002060"/>
                </a:solidFill>
                <a:latin typeface="Arial" panose="020B0604020202020204" pitchFamily="34" charset="0"/>
                <a:cs typeface="Arial" panose="020B0604020202020204" pitchFamily="34" charset="0"/>
              </a:rPr>
              <a:t> </a:t>
            </a:r>
          </a:p>
          <a:p>
            <a:r>
              <a:rPr lang="en-US" sz="2200" dirty="0">
                <a:solidFill>
                  <a:srgbClr val="002060"/>
                </a:solidFill>
                <a:latin typeface="Arial" panose="020B0604020202020204" pitchFamily="34" charset="0"/>
                <a:cs typeface="Arial" panose="020B0604020202020204" pitchFamily="34" charset="0"/>
              </a:rPr>
              <a:t>Part Screening and Selection (triage) </a:t>
            </a:r>
          </a:p>
          <a:p>
            <a:r>
              <a:rPr lang="en-US" sz="2200" dirty="0">
                <a:solidFill>
                  <a:srgbClr val="002060"/>
                </a:solidFill>
                <a:latin typeface="Arial" panose="020B0604020202020204" pitchFamily="34" charset="0"/>
                <a:cs typeface="Arial" panose="020B0604020202020204" pitchFamily="34" charset="0"/>
              </a:rPr>
              <a:t>Advanced DFA </a:t>
            </a:r>
          </a:p>
          <a:p>
            <a:pPr marL="0" indent="0">
              <a:buNone/>
            </a:pPr>
            <a:endParaRPr lang="en-US" sz="2200" dirty="0">
              <a:solidFill>
                <a:srgbClr val="002060"/>
              </a:solidFill>
              <a:latin typeface="Arial" panose="020B0604020202020204" pitchFamily="34" charset="0"/>
              <a:cs typeface="Arial" panose="020B0604020202020204" pitchFamily="34" charset="0"/>
            </a:endParaRPr>
          </a:p>
          <a:p>
            <a:pPr marL="0" indent="0">
              <a:buNone/>
            </a:pPr>
            <a:r>
              <a:rPr lang="en-US" sz="2200" b="1" dirty="0">
                <a:solidFill>
                  <a:srgbClr val="002060"/>
                </a:solidFill>
                <a:latin typeface="Arial" panose="020B0604020202020204" pitchFamily="34" charset="0"/>
                <a:cs typeface="Arial" panose="020B0604020202020204" pitchFamily="34" charset="0"/>
              </a:rPr>
              <a:t>Production Process Engineers (Future)</a:t>
            </a:r>
            <a:endParaRPr lang="en-US" sz="2200" dirty="0">
              <a:solidFill>
                <a:srgbClr val="002060"/>
              </a:solidFill>
              <a:latin typeface="Arial" panose="020B0604020202020204" pitchFamily="34" charset="0"/>
              <a:cs typeface="Arial" panose="020B0604020202020204" pitchFamily="34" charset="0"/>
            </a:endParaRPr>
          </a:p>
          <a:p>
            <a:r>
              <a:rPr lang="en-US" sz="2200" dirty="0">
                <a:solidFill>
                  <a:srgbClr val="002060"/>
                </a:solidFill>
                <a:latin typeface="Arial" panose="020B0604020202020204" pitchFamily="34" charset="0"/>
                <a:cs typeface="Arial" panose="020B0604020202020204" pitchFamily="34" charset="0"/>
              </a:rPr>
              <a:t>Basic DFA &amp; Printer Use (</a:t>
            </a:r>
            <a:r>
              <a:rPr lang="en-US" sz="2200" i="1" dirty="0">
                <a:solidFill>
                  <a:srgbClr val="002060"/>
                </a:solidFill>
                <a:latin typeface="Arial" panose="020B0604020202020204" pitchFamily="34" charset="0"/>
                <a:cs typeface="Arial" panose="020B0604020202020204" pitchFamily="34" charset="0"/>
              </a:rPr>
              <a:t>Level 2)</a:t>
            </a:r>
            <a:r>
              <a:rPr lang="en-US" sz="2200" dirty="0">
                <a:solidFill>
                  <a:srgbClr val="002060"/>
                </a:solidFill>
                <a:latin typeface="Arial" panose="020B0604020202020204" pitchFamily="34" charset="0"/>
                <a:cs typeface="Arial" panose="020B0604020202020204" pitchFamily="34" charset="0"/>
              </a:rPr>
              <a:t> </a:t>
            </a:r>
          </a:p>
          <a:p>
            <a:r>
              <a:rPr lang="en-US" sz="2200" dirty="0">
                <a:solidFill>
                  <a:srgbClr val="002060"/>
                </a:solidFill>
                <a:latin typeface="Arial" panose="020B0604020202020204" pitchFamily="34" charset="0"/>
                <a:cs typeface="Arial" panose="020B0604020202020204" pitchFamily="34" charset="0"/>
              </a:rPr>
              <a:t>Troubleshooting, Advanced Use, and Basic Maintenance </a:t>
            </a:r>
          </a:p>
          <a:p>
            <a:endParaRPr lang="en-US" sz="2200" dirty="0">
              <a:solidFill>
                <a:srgbClr val="002060"/>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B3E6B2B2-3805-024F-9A10-C3FCC7603ED5}"/>
              </a:ext>
            </a:extLst>
          </p:cNvPr>
          <p:cNvSpPr txBox="1">
            <a:spLocks/>
          </p:cNvSpPr>
          <p:nvPr/>
        </p:nvSpPr>
        <p:spPr>
          <a:xfrm>
            <a:off x="4724400" y="2370142"/>
            <a:ext cx="44958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b="1" dirty="0">
                <a:solidFill>
                  <a:srgbClr val="002060"/>
                </a:solidFill>
              </a:rPr>
              <a:t>Production Support Engineers </a:t>
            </a:r>
            <a:endParaRPr lang="en-US" sz="2200" dirty="0">
              <a:solidFill>
                <a:srgbClr val="002060"/>
              </a:solidFill>
            </a:endParaRPr>
          </a:p>
          <a:p>
            <a:r>
              <a:rPr lang="en-US" sz="2200" dirty="0">
                <a:solidFill>
                  <a:srgbClr val="002060"/>
                </a:solidFill>
              </a:rPr>
              <a:t>Basic DFA &amp; Printer Use (</a:t>
            </a:r>
            <a:r>
              <a:rPr lang="en-US" sz="2200" i="1" dirty="0">
                <a:solidFill>
                  <a:srgbClr val="002060"/>
                </a:solidFill>
              </a:rPr>
              <a:t>Level 2</a:t>
            </a:r>
            <a:r>
              <a:rPr lang="en-US" sz="2200" dirty="0">
                <a:solidFill>
                  <a:srgbClr val="002060"/>
                </a:solidFill>
              </a:rPr>
              <a:t>)</a:t>
            </a:r>
          </a:p>
          <a:p>
            <a:r>
              <a:rPr lang="en-US" sz="2200" dirty="0">
                <a:solidFill>
                  <a:srgbClr val="002060"/>
                </a:solidFill>
              </a:rPr>
              <a:t>Troubleshooting, Advanced Use, and Basic Maintenance</a:t>
            </a:r>
          </a:p>
          <a:p>
            <a:pPr marL="0" indent="0">
              <a:buFont typeface="Arial" panose="020B0604020202020204" pitchFamily="34" charset="0"/>
              <a:buNone/>
            </a:pPr>
            <a:endParaRPr lang="en-US" sz="3200" b="1" dirty="0">
              <a:solidFill>
                <a:srgbClr val="002060"/>
              </a:solidFill>
            </a:endParaRPr>
          </a:p>
          <a:p>
            <a:pPr marL="0" indent="0">
              <a:buFont typeface="Arial" panose="020B0604020202020204" pitchFamily="34" charset="0"/>
              <a:buNone/>
            </a:pPr>
            <a:r>
              <a:rPr lang="en-US" sz="2200" b="1" dirty="0" smtClean="0">
                <a:solidFill>
                  <a:srgbClr val="002060"/>
                </a:solidFill>
              </a:rPr>
              <a:t>Test </a:t>
            </a:r>
            <a:r>
              <a:rPr lang="en-US" sz="2200" b="1" dirty="0">
                <a:solidFill>
                  <a:srgbClr val="002060"/>
                </a:solidFill>
              </a:rPr>
              <a:t>&amp; Evaluation</a:t>
            </a:r>
            <a:endParaRPr lang="en-US" sz="2200" dirty="0">
              <a:solidFill>
                <a:srgbClr val="002060"/>
              </a:solidFill>
            </a:endParaRPr>
          </a:p>
          <a:p>
            <a:r>
              <a:rPr lang="en-US" sz="2200" dirty="0">
                <a:solidFill>
                  <a:srgbClr val="002060"/>
                </a:solidFill>
              </a:rPr>
              <a:t>Basic DFA &amp; Printer Use (</a:t>
            </a:r>
            <a:r>
              <a:rPr lang="en-US" sz="2200" i="1" dirty="0">
                <a:solidFill>
                  <a:srgbClr val="002060"/>
                </a:solidFill>
              </a:rPr>
              <a:t>Level 1</a:t>
            </a:r>
            <a:r>
              <a:rPr lang="en-US" sz="2200" dirty="0">
                <a:solidFill>
                  <a:srgbClr val="002060"/>
                </a:solidFill>
              </a:rPr>
              <a:t>)</a:t>
            </a:r>
          </a:p>
          <a:p>
            <a:r>
              <a:rPr lang="en-US" sz="2200" dirty="0">
                <a:solidFill>
                  <a:srgbClr val="002060"/>
                </a:solidFill>
              </a:rPr>
              <a:t>AM Materials </a:t>
            </a:r>
          </a:p>
          <a:p>
            <a:pPr marL="0" indent="0">
              <a:buFont typeface="Arial" panose="020B0604020202020204" pitchFamily="34" charset="0"/>
              <a:buNone/>
            </a:pPr>
            <a:r>
              <a:rPr lang="en-US" sz="2200" dirty="0">
                <a:solidFill>
                  <a:srgbClr val="002060"/>
                </a:solidFill>
              </a:rPr>
              <a:t> </a:t>
            </a:r>
          </a:p>
          <a:p>
            <a:pPr marL="0" indent="0">
              <a:buFont typeface="Arial" panose="020B0604020202020204" pitchFamily="34" charset="0"/>
              <a:buNone/>
            </a:pPr>
            <a:endParaRPr lang="en-US" sz="2200" dirty="0"/>
          </a:p>
          <a:p>
            <a:endParaRPr lang="en-US" sz="2200" dirty="0"/>
          </a:p>
        </p:txBody>
      </p:sp>
      <p:pic>
        <p:nvPicPr>
          <p:cNvPr id="7" name="Picture 6">
            <a:extLst>
              <a:ext uri="{FF2B5EF4-FFF2-40B4-BE49-F238E27FC236}">
                <a16:creationId xmlns:a16="http://schemas.microsoft.com/office/drawing/2014/main" id="{19B9A62F-8E12-A143-ADAA-599C2A169F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
        <p:nvSpPr>
          <p:cNvPr id="8" name="Rectangle 7"/>
          <p:cNvSpPr/>
          <p:nvPr/>
        </p:nvSpPr>
        <p:spPr>
          <a:xfrm>
            <a:off x="609600" y="914400"/>
            <a:ext cx="8001000" cy="584775"/>
          </a:xfrm>
          <a:prstGeom prst="rect">
            <a:avLst/>
          </a:prstGeom>
        </p:spPr>
        <p:txBody>
          <a:bodyPr wrap="square">
            <a:spAutoFit/>
          </a:bodyPr>
          <a:lstStyle/>
          <a:p>
            <a:pPr lvl="0">
              <a:defRPr/>
            </a:pPr>
            <a:r>
              <a:rPr lang="en-US" sz="3200" b="1" dirty="0">
                <a:solidFill>
                  <a:srgbClr val="FF0000"/>
                </a:solidFill>
                <a:latin typeface="Arial" panose="020B0604020202020204" pitchFamily="34" charset="0"/>
                <a:cs typeface="Arial" panose="020B0604020202020204" pitchFamily="34" charset="0"/>
              </a:rPr>
              <a:t>Workforce Development </a:t>
            </a:r>
            <a:r>
              <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Working Group</a:t>
            </a:r>
            <a:endParaRPr kumimoji="0" lang="en-US" sz="3200" b="0" i="0" u="none" strike="noStrike" kern="1200" cap="none" spc="0" normalizeH="0" baseline="0" noProof="0" dirty="0">
              <a:ln>
                <a:noFill/>
              </a:ln>
              <a:solidFill>
                <a:prstClr val="black"/>
              </a:solidFill>
              <a:effectLst/>
              <a:uLnTx/>
              <a:uFillTx/>
              <a:latin typeface="Calibri"/>
              <a:ea typeface="+mn-ea"/>
            </a:endParaRPr>
          </a:p>
        </p:txBody>
      </p:sp>
    </p:spTree>
    <p:extLst>
      <p:ext uri="{BB962C8B-B14F-4D97-AF65-F5344CB8AC3E}">
        <p14:creationId xmlns:p14="http://schemas.microsoft.com/office/powerpoint/2010/main" val="362950493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0157D-0914-E64E-8DE1-0B21E3B65781}"/>
              </a:ext>
            </a:extLst>
          </p:cNvPr>
          <p:cNvSpPr>
            <a:spLocks noGrp="1"/>
          </p:cNvSpPr>
          <p:nvPr>
            <p:ph type="title"/>
          </p:nvPr>
        </p:nvSpPr>
        <p:spPr>
          <a:xfrm>
            <a:off x="361604" y="1649299"/>
            <a:ext cx="8229600" cy="977046"/>
          </a:xfrm>
        </p:spPr>
        <p:txBody>
          <a:bodyPr>
            <a:normAutofit/>
          </a:bodyPr>
          <a:lstStyle/>
          <a:p>
            <a:r>
              <a:rPr lang="en-US" sz="3200" b="1" dirty="0">
                <a:latin typeface="Arial" panose="020B0604020202020204" pitchFamily="34" charset="0"/>
                <a:cs typeface="Arial" panose="020B0604020202020204" pitchFamily="34" charset="0"/>
              </a:rPr>
              <a:t>AM Users and Tactical Applications</a:t>
            </a:r>
          </a:p>
        </p:txBody>
      </p:sp>
      <p:sp>
        <p:nvSpPr>
          <p:cNvPr id="3" name="Content Placeholder 2">
            <a:extLst>
              <a:ext uri="{FF2B5EF4-FFF2-40B4-BE49-F238E27FC236}">
                <a16:creationId xmlns:a16="http://schemas.microsoft.com/office/drawing/2014/main" id="{C58CA9B7-1743-8C49-B8AB-5A1D187EAB63}"/>
              </a:ext>
            </a:extLst>
          </p:cNvPr>
          <p:cNvSpPr>
            <a:spLocks noGrp="1"/>
          </p:cNvSpPr>
          <p:nvPr>
            <p:ph idx="1"/>
          </p:nvPr>
        </p:nvSpPr>
        <p:spPr>
          <a:xfrm>
            <a:off x="495300" y="2737950"/>
            <a:ext cx="8229600" cy="3997385"/>
          </a:xfrm>
        </p:spPr>
        <p:txBody>
          <a:bodyPr>
            <a:normAutofit fontScale="92500"/>
          </a:bodyPr>
          <a:lstStyle/>
          <a:p>
            <a:pPr marL="514350" indent="-514350">
              <a:buFont typeface="+mj-lt"/>
              <a:buAutoNum type="arabicPeriod"/>
            </a:pPr>
            <a:r>
              <a:rPr lang="en-US" sz="3000" dirty="0">
                <a:latin typeface="Arial" panose="020B0604020202020204" pitchFamily="34" charset="0"/>
                <a:cs typeface="Arial" panose="020B0604020202020204" pitchFamily="34" charset="0"/>
              </a:rPr>
              <a:t>Industrial Technician – trained technical users</a:t>
            </a:r>
          </a:p>
          <a:p>
            <a:pPr marL="514350" indent="-514350">
              <a:buFont typeface="+mj-lt"/>
              <a:buAutoNum type="arabicPeriod"/>
            </a:pPr>
            <a:r>
              <a:rPr lang="en-US" sz="3000" dirty="0">
                <a:latin typeface="Arial" panose="020B0604020202020204" pitchFamily="34" charset="0"/>
                <a:cs typeface="Arial" panose="020B0604020202020204" pitchFamily="34" charset="0"/>
              </a:rPr>
              <a:t>Military Technician – depot, allied trade (machinists, welders, etc.)</a:t>
            </a:r>
          </a:p>
          <a:p>
            <a:pPr marL="514350" indent="-514350">
              <a:buFont typeface="+mj-lt"/>
              <a:buAutoNum type="arabicPeriod"/>
            </a:pPr>
            <a:r>
              <a:rPr lang="en-US" sz="3000" dirty="0">
                <a:latin typeface="Arial" panose="020B0604020202020204" pitchFamily="34" charset="0"/>
                <a:cs typeface="Arial" panose="020B0604020202020204" pitchFamily="34" charset="0"/>
              </a:rPr>
              <a:t>General Users – anyone with no prior technical experience/AM </a:t>
            </a:r>
            <a:r>
              <a:rPr lang="en-US" sz="3000" dirty="0" smtClean="0">
                <a:latin typeface="Arial" panose="020B0604020202020204" pitchFamily="34" charset="0"/>
                <a:cs typeface="Arial" panose="020B0604020202020204" pitchFamily="34" charset="0"/>
              </a:rPr>
              <a:t>experience</a:t>
            </a:r>
          </a:p>
          <a:p>
            <a:pPr marL="514350" indent="-514350">
              <a:buFont typeface="+mj-lt"/>
              <a:buAutoNum type="arabicPeriod"/>
            </a:pPr>
            <a:endParaRPr lang="en-US" sz="1700" dirty="0">
              <a:latin typeface="Arial" panose="020B0604020202020204" pitchFamily="34" charset="0"/>
              <a:cs typeface="Arial" panose="020B0604020202020204" pitchFamily="34" charset="0"/>
            </a:endParaRPr>
          </a:p>
          <a:p>
            <a:pPr marL="0" indent="0">
              <a:buNone/>
            </a:pPr>
            <a:r>
              <a:rPr lang="en-US" sz="3000" dirty="0" smtClean="0">
                <a:latin typeface="Arial" panose="020B0604020202020204" pitchFamily="34" charset="0"/>
                <a:cs typeface="Arial" panose="020B0604020202020204" pitchFamily="34" charset="0"/>
              </a:rPr>
              <a:t>Technicians </a:t>
            </a:r>
            <a:r>
              <a:rPr lang="en-US" sz="3000" dirty="0">
                <a:latin typeface="Arial" panose="020B0604020202020204" pitchFamily="34" charset="0"/>
                <a:cs typeface="Arial" panose="020B0604020202020204" pitchFamily="34" charset="0"/>
              </a:rPr>
              <a:t>within the acquisition supply chain and users outside the conventional supply chain</a:t>
            </a:r>
          </a:p>
          <a:p>
            <a:pPr marL="0" indent="0">
              <a:buNone/>
            </a:pPr>
            <a:endParaRPr lang="en-US" dirty="0"/>
          </a:p>
        </p:txBody>
      </p:sp>
      <p:sp>
        <p:nvSpPr>
          <p:cNvPr id="4" name="Slide Number Placeholder 3">
            <a:extLst>
              <a:ext uri="{FF2B5EF4-FFF2-40B4-BE49-F238E27FC236}">
                <a16:creationId xmlns:a16="http://schemas.microsoft.com/office/drawing/2014/main" id="{BABFD1D3-0A37-C747-8F5C-12CC53BB0F9D}"/>
              </a:ext>
            </a:extLst>
          </p:cNvPr>
          <p:cNvSpPr>
            <a:spLocks noGrp="1"/>
          </p:cNvSpPr>
          <p:nvPr>
            <p:ph type="sldNum" sz="quarter" idx="12"/>
          </p:nvPr>
        </p:nvSpPr>
        <p:spPr/>
        <p:txBody>
          <a:bodyPr/>
          <a:lstStyle/>
          <a:p>
            <a:fld id="{2726C2F5-E77D-45D7-8DF9-278139FB18E6}" type="slidenum">
              <a:rPr lang="en-US" smtClean="0"/>
              <a:t>117</a:t>
            </a:fld>
            <a:endParaRPr lang="en-US" dirty="0"/>
          </a:p>
        </p:txBody>
      </p:sp>
      <p:pic>
        <p:nvPicPr>
          <p:cNvPr id="5" name="Picture 4">
            <a:extLst>
              <a:ext uri="{FF2B5EF4-FFF2-40B4-BE49-F238E27FC236}">
                <a16:creationId xmlns:a16="http://schemas.microsoft.com/office/drawing/2014/main" id="{F6EA9289-D915-0640-90B7-A6D7B9C2B4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
        <p:nvSpPr>
          <p:cNvPr id="6" name="Rectangle 5"/>
          <p:cNvSpPr/>
          <p:nvPr/>
        </p:nvSpPr>
        <p:spPr>
          <a:xfrm>
            <a:off x="609600" y="1060368"/>
            <a:ext cx="8001000" cy="584775"/>
          </a:xfrm>
          <a:prstGeom prst="rect">
            <a:avLst/>
          </a:prstGeom>
        </p:spPr>
        <p:txBody>
          <a:bodyPr wrap="square">
            <a:spAutoFit/>
          </a:bodyPr>
          <a:lstStyle/>
          <a:p>
            <a:pPr lvl="0">
              <a:defRPr/>
            </a:pPr>
            <a:r>
              <a:rPr lang="en-US" sz="3200" b="1" dirty="0">
                <a:solidFill>
                  <a:srgbClr val="FF0000"/>
                </a:solidFill>
                <a:latin typeface="Arial" panose="020B0604020202020204" pitchFamily="34" charset="0"/>
                <a:cs typeface="Arial" panose="020B0604020202020204" pitchFamily="34" charset="0"/>
              </a:rPr>
              <a:t>Workforce Development </a:t>
            </a:r>
            <a:r>
              <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Working Group</a:t>
            </a:r>
            <a:endParaRPr kumimoji="0" lang="en-US" sz="3200" b="0" i="0" u="none" strike="noStrike" kern="1200" cap="none" spc="0" normalizeH="0" baseline="0" noProof="0" dirty="0">
              <a:ln>
                <a:noFill/>
              </a:ln>
              <a:solidFill>
                <a:prstClr val="black"/>
              </a:solidFill>
              <a:effectLst/>
              <a:uLnTx/>
              <a:uFillTx/>
              <a:latin typeface="Calibri"/>
              <a:ea typeface="+mn-ea"/>
            </a:endParaRPr>
          </a:p>
        </p:txBody>
      </p:sp>
    </p:spTree>
    <p:extLst>
      <p:ext uri="{BB962C8B-B14F-4D97-AF65-F5344CB8AC3E}">
        <p14:creationId xmlns:p14="http://schemas.microsoft.com/office/powerpoint/2010/main" val="351143601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6DA31-0B91-3248-8643-DE26464F0637}"/>
              </a:ext>
            </a:extLst>
          </p:cNvPr>
          <p:cNvSpPr>
            <a:spLocks noGrp="1"/>
          </p:cNvSpPr>
          <p:nvPr>
            <p:ph type="title"/>
          </p:nvPr>
        </p:nvSpPr>
        <p:spPr>
          <a:xfrm>
            <a:off x="390698" y="1483924"/>
            <a:ext cx="8229600" cy="977046"/>
          </a:xfrm>
        </p:spPr>
        <p:txBody>
          <a:bodyPr>
            <a:normAutofit/>
          </a:bodyPr>
          <a:lstStyle/>
          <a:p>
            <a:r>
              <a:rPr lang="en-US" sz="2800" b="1" dirty="0">
                <a:latin typeface="Arial" panose="020B0604020202020204" pitchFamily="34" charset="0"/>
                <a:cs typeface="Arial" panose="020B0604020202020204" pitchFamily="34" charset="0"/>
              </a:rPr>
              <a:t>Acquisition Workforce</a:t>
            </a:r>
          </a:p>
        </p:txBody>
      </p:sp>
      <p:sp>
        <p:nvSpPr>
          <p:cNvPr id="3" name="Content Placeholder 2">
            <a:extLst>
              <a:ext uri="{FF2B5EF4-FFF2-40B4-BE49-F238E27FC236}">
                <a16:creationId xmlns:a16="http://schemas.microsoft.com/office/drawing/2014/main" id="{2E29DAAC-6D73-614F-A5CD-2D16347CBF11}"/>
              </a:ext>
            </a:extLst>
          </p:cNvPr>
          <p:cNvSpPr>
            <a:spLocks noGrp="1"/>
          </p:cNvSpPr>
          <p:nvPr>
            <p:ph idx="1"/>
          </p:nvPr>
        </p:nvSpPr>
        <p:spPr>
          <a:xfrm>
            <a:off x="495300" y="2209800"/>
            <a:ext cx="8229600" cy="4511680"/>
          </a:xfrm>
        </p:spPr>
        <p:txBody>
          <a:bodyPr>
            <a:noAutofit/>
          </a:bodyPr>
          <a:lstStyle/>
          <a:p>
            <a:r>
              <a:rPr lang="en-US" sz="2400" dirty="0">
                <a:solidFill>
                  <a:srgbClr val="002060"/>
                </a:solidFill>
                <a:latin typeface="Arial" panose="020B0604020202020204" pitchFamily="34" charset="0"/>
                <a:cs typeface="Arial" panose="020B0604020202020204" pitchFamily="34" charset="0"/>
              </a:rPr>
              <a:t>The Defense Acquisition workforce is responsible for the development of DoD systems. There are 15 functional areas to include military and civilian, program managers, systems engineers, logisticians, cost estimates, contract officers, finance, and many more. </a:t>
            </a:r>
          </a:p>
          <a:p>
            <a:r>
              <a:rPr lang="en-US" sz="2400" dirty="0">
                <a:solidFill>
                  <a:srgbClr val="002060"/>
                </a:solidFill>
                <a:latin typeface="Arial" panose="020B0604020202020204" pitchFamily="34" charset="0"/>
                <a:cs typeface="Arial" panose="020B0604020202020204" pitchFamily="34" charset="0"/>
              </a:rPr>
              <a:t>Cost, schedule, performance</a:t>
            </a:r>
          </a:p>
          <a:p>
            <a:pPr lvl="1"/>
            <a:r>
              <a:rPr lang="en-US" sz="2400" dirty="0">
                <a:solidFill>
                  <a:srgbClr val="002060"/>
                </a:solidFill>
                <a:latin typeface="Arial" panose="020B0604020202020204" pitchFamily="34" charset="0"/>
                <a:cs typeface="Arial" panose="020B0604020202020204" pitchFamily="34" charset="0"/>
              </a:rPr>
              <a:t>It could be cheaper</a:t>
            </a:r>
          </a:p>
          <a:p>
            <a:pPr lvl="1"/>
            <a:r>
              <a:rPr lang="en-US" sz="2400" dirty="0">
                <a:solidFill>
                  <a:srgbClr val="002060"/>
                </a:solidFill>
                <a:latin typeface="Arial" panose="020B0604020202020204" pitchFamily="34" charset="0"/>
                <a:cs typeface="Arial" panose="020B0604020202020204" pitchFamily="34" charset="0"/>
              </a:rPr>
              <a:t>It could have higher or lower reliability</a:t>
            </a:r>
          </a:p>
          <a:p>
            <a:pPr lvl="1"/>
            <a:r>
              <a:rPr lang="en-US" sz="2400" dirty="0">
                <a:solidFill>
                  <a:srgbClr val="002060"/>
                </a:solidFill>
                <a:latin typeface="Arial" panose="020B0604020202020204" pitchFamily="34" charset="0"/>
                <a:cs typeface="Arial" panose="020B0604020202020204" pitchFamily="34" charset="0"/>
              </a:rPr>
              <a:t>Impact of non-availability</a:t>
            </a:r>
          </a:p>
          <a:p>
            <a:r>
              <a:rPr lang="en-US" sz="2400" dirty="0">
                <a:solidFill>
                  <a:srgbClr val="002060"/>
                </a:solidFill>
                <a:latin typeface="Arial" panose="020B0604020202020204" pitchFamily="34" charset="0"/>
                <a:cs typeface="Arial" panose="020B0604020202020204" pitchFamily="34" charset="0"/>
              </a:rPr>
              <a:t>Job Roles</a:t>
            </a:r>
          </a:p>
          <a:p>
            <a:pPr lvl="1"/>
            <a:r>
              <a:rPr lang="en-US" sz="2400" dirty="0">
                <a:solidFill>
                  <a:srgbClr val="002060"/>
                </a:solidFill>
                <a:latin typeface="Arial" panose="020B0604020202020204" pitchFamily="34" charset="0"/>
                <a:cs typeface="Arial" panose="020B0604020202020204" pitchFamily="34" charset="0"/>
              </a:rPr>
              <a:t>Driven by Title 10 Chapter 87</a:t>
            </a:r>
          </a:p>
        </p:txBody>
      </p:sp>
      <p:sp>
        <p:nvSpPr>
          <p:cNvPr id="4" name="Slide Number Placeholder 3">
            <a:extLst>
              <a:ext uri="{FF2B5EF4-FFF2-40B4-BE49-F238E27FC236}">
                <a16:creationId xmlns:a16="http://schemas.microsoft.com/office/drawing/2014/main" id="{52765198-EE10-6F4D-877C-C2464EAD4579}"/>
              </a:ext>
            </a:extLst>
          </p:cNvPr>
          <p:cNvSpPr>
            <a:spLocks noGrp="1"/>
          </p:cNvSpPr>
          <p:nvPr>
            <p:ph type="sldNum" sz="quarter" idx="12"/>
          </p:nvPr>
        </p:nvSpPr>
        <p:spPr/>
        <p:txBody>
          <a:bodyPr/>
          <a:lstStyle/>
          <a:p>
            <a:fld id="{2726C2F5-E77D-45D7-8DF9-278139FB18E6}" type="slidenum">
              <a:rPr lang="en-US" smtClean="0"/>
              <a:t>118</a:t>
            </a:fld>
            <a:endParaRPr lang="en-US" dirty="0"/>
          </a:p>
        </p:txBody>
      </p:sp>
      <p:pic>
        <p:nvPicPr>
          <p:cNvPr id="7" name="Picture 6">
            <a:extLst>
              <a:ext uri="{FF2B5EF4-FFF2-40B4-BE49-F238E27FC236}">
                <a16:creationId xmlns:a16="http://schemas.microsoft.com/office/drawing/2014/main" id="{402B442A-ECBF-B346-8FEB-05DD70990E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
        <p:nvSpPr>
          <p:cNvPr id="6" name="Rectangle 5"/>
          <p:cNvSpPr/>
          <p:nvPr/>
        </p:nvSpPr>
        <p:spPr>
          <a:xfrm>
            <a:off x="609600" y="1060368"/>
            <a:ext cx="8001000" cy="584775"/>
          </a:xfrm>
          <a:prstGeom prst="rect">
            <a:avLst/>
          </a:prstGeom>
        </p:spPr>
        <p:txBody>
          <a:bodyPr wrap="square">
            <a:spAutoFit/>
          </a:bodyPr>
          <a:lstStyle/>
          <a:p>
            <a:pPr lvl="0">
              <a:defRPr/>
            </a:pPr>
            <a:r>
              <a:rPr lang="en-US" sz="3200" b="1" dirty="0">
                <a:solidFill>
                  <a:srgbClr val="FF0000"/>
                </a:solidFill>
                <a:latin typeface="Arial" panose="020B0604020202020204" pitchFamily="34" charset="0"/>
                <a:cs typeface="Arial" panose="020B0604020202020204" pitchFamily="34" charset="0"/>
              </a:rPr>
              <a:t>Workforce Development </a:t>
            </a:r>
            <a:r>
              <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Working Group</a:t>
            </a:r>
            <a:endParaRPr kumimoji="0" lang="en-US" sz="3200" b="0" i="0" u="none" strike="noStrike" kern="1200" cap="none" spc="0" normalizeH="0" baseline="0" noProof="0" dirty="0">
              <a:ln>
                <a:noFill/>
              </a:ln>
              <a:solidFill>
                <a:prstClr val="black"/>
              </a:solidFill>
              <a:effectLst/>
              <a:uLnTx/>
              <a:uFillTx/>
              <a:latin typeface="Calibri"/>
              <a:ea typeface="+mn-ea"/>
            </a:endParaRPr>
          </a:p>
        </p:txBody>
      </p:sp>
    </p:spTree>
    <p:extLst>
      <p:ext uri="{BB962C8B-B14F-4D97-AF65-F5344CB8AC3E}">
        <p14:creationId xmlns:p14="http://schemas.microsoft.com/office/powerpoint/2010/main" val="105545319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
        <p:nvSpPr>
          <p:cNvPr id="5" name="TextBox 4"/>
          <p:cNvSpPr txBox="1"/>
          <p:nvPr/>
        </p:nvSpPr>
        <p:spPr>
          <a:xfrm>
            <a:off x="3079381" y="2081918"/>
            <a:ext cx="5867400" cy="3708708"/>
          </a:xfrm>
          <a:prstGeom prst="rect">
            <a:avLst/>
          </a:prstGeom>
          <a:noFill/>
        </p:spPr>
        <p:txBody>
          <a:bodyPr wrap="square" rtlCol="0">
            <a:spAutoFit/>
          </a:bodyPr>
          <a:lstStyle/>
          <a:p>
            <a:r>
              <a:rPr lang="en-US" b="1" dirty="0">
                <a:solidFill>
                  <a:srgbClr val="002060"/>
                </a:solidFill>
              </a:rPr>
              <a:t>AM 101  - </a:t>
            </a:r>
            <a:r>
              <a:rPr lang="en-US" dirty="0">
                <a:solidFill>
                  <a:srgbClr val="002060"/>
                </a:solidFill>
              </a:rPr>
              <a:t>Work with DoD SMEs in assessing commercially available courseware (multiple delivery modes) to identify single vender that covers the foundational knowledge of AM.  Learning will be provided to all acquisition professionals.</a:t>
            </a:r>
          </a:p>
          <a:p>
            <a:endParaRPr lang="en-US" sz="900" dirty="0">
              <a:solidFill>
                <a:srgbClr val="002060"/>
              </a:solidFill>
            </a:endParaRPr>
          </a:p>
          <a:p>
            <a:pPr marL="512763"/>
            <a:r>
              <a:rPr lang="en-US" b="1" dirty="0">
                <a:solidFill>
                  <a:srgbClr val="002060"/>
                </a:solidFill>
              </a:rPr>
              <a:t>CAREER FIELDS</a:t>
            </a:r>
            <a:r>
              <a:rPr lang="en-US" dirty="0">
                <a:solidFill>
                  <a:srgbClr val="002060"/>
                </a:solidFill>
              </a:rPr>
              <a:t> – Work with the functional leads to identify knowledge requirements unique to their career field, determine best mode of delivery, build content</a:t>
            </a:r>
          </a:p>
          <a:p>
            <a:pPr marL="512763"/>
            <a:endParaRPr lang="en-US" sz="1000" b="1" dirty="0">
              <a:solidFill>
                <a:srgbClr val="002060"/>
              </a:solidFill>
            </a:endParaRPr>
          </a:p>
          <a:p>
            <a:pPr marL="1316038"/>
            <a:r>
              <a:rPr lang="en-US" b="1" dirty="0">
                <a:solidFill>
                  <a:srgbClr val="002060"/>
                </a:solidFill>
              </a:rPr>
              <a:t>COMMUNICATION STRATEGY</a:t>
            </a:r>
            <a:r>
              <a:rPr lang="en-US" dirty="0">
                <a:solidFill>
                  <a:srgbClr val="002060"/>
                </a:solidFill>
              </a:rPr>
              <a:t> – To build awareness of learning availability as well as other supporting materials</a:t>
            </a:r>
            <a:endParaRPr lang="en-US" b="1" dirty="0">
              <a:solidFill>
                <a:srgbClr val="002060"/>
              </a:solidFill>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endParaRPr>
          </a:p>
        </p:txBody>
      </p:sp>
      <p:sp>
        <p:nvSpPr>
          <p:cNvPr id="2" name="Rectangle 1"/>
          <p:cNvSpPr/>
          <p:nvPr/>
        </p:nvSpPr>
        <p:spPr>
          <a:xfrm>
            <a:off x="82918" y="1462507"/>
            <a:ext cx="5930163"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Acquisition</a:t>
            </a:r>
            <a:r>
              <a:rPr kumimoji="0" lang="en-US" sz="3200" b="1" i="0"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Professionals</a:t>
            </a:r>
            <a:endParaRPr kumimoji="0" lang="en-US" sz="3200" b="0" i="0" u="none" strike="noStrike" kern="1200" cap="none" spc="0" normalizeH="0" baseline="0" noProof="0" dirty="0">
              <a:ln>
                <a:noFill/>
              </a:ln>
              <a:solidFill>
                <a:srgbClr val="002060"/>
              </a:solidFill>
              <a:effectLst/>
              <a:uLnTx/>
              <a:uFillTx/>
              <a:latin typeface="Calibri"/>
              <a:ea typeface="+mn-ea"/>
            </a:endParaRPr>
          </a:p>
        </p:txBody>
      </p:sp>
      <p:sp>
        <p:nvSpPr>
          <p:cNvPr id="3" name="Isosceles Triangle 2"/>
          <p:cNvSpPr>
            <a:spLocks noChangeAspect="1"/>
          </p:cNvSpPr>
          <p:nvPr/>
        </p:nvSpPr>
        <p:spPr>
          <a:xfrm>
            <a:off x="228600" y="2413308"/>
            <a:ext cx="4343400" cy="3034532"/>
          </a:xfrm>
          <a:prstGeom prst="triangle">
            <a:avLst/>
          </a:prstGeom>
        </p:spPr>
        <p:style>
          <a:lnRef idx="1">
            <a:schemeClr val="accent1"/>
          </a:lnRef>
          <a:fillRef idx="3">
            <a:schemeClr val="accent1"/>
          </a:fillRef>
          <a:effectRef idx="2">
            <a:schemeClr val="accent1"/>
          </a:effectRef>
          <a:fontRef idx="minor">
            <a:schemeClr val="lt1"/>
          </a:fontRef>
        </p:style>
        <p:txBody>
          <a:bodyPr rtlCol="0" anchor="t"/>
          <a:lstStyle/>
          <a:p>
            <a:pPr algn="ctr"/>
            <a:r>
              <a:rPr lang="en-US" dirty="0"/>
              <a:t>Learning specific to needs of impacted </a:t>
            </a:r>
            <a:r>
              <a:rPr lang="en-US" b="1" dirty="0"/>
              <a:t>career fields</a:t>
            </a:r>
          </a:p>
        </p:txBody>
      </p:sp>
      <p:sp>
        <p:nvSpPr>
          <p:cNvPr id="6" name="Isosceles Triangle 5"/>
          <p:cNvSpPr>
            <a:spLocks noChangeAspect="1"/>
          </p:cNvSpPr>
          <p:nvPr/>
        </p:nvSpPr>
        <p:spPr>
          <a:xfrm>
            <a:off x="1418696" y="2417419"/>
            <a:ext cx="1963208" cy="1371600"/>
          </a:xfrm>
          <a:prstGeom prst="triangl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a:p>
            <a:pPr algn="ctr"/>
            <a:r>
              <a:rPr lang="en-US" dirty="0"/>
              <a:t>AM 101</a:t>
            </a:r>
          </a:p>
          <a:p>
            <a:pPr algn="ctr"/>
            <a:endParaRPr lang="en-US" dirty="0"/>
          </a:p>
          <a:p>
            <a:pPr algn="ctr"/>
            <a:endParaRPr lang="en-US" dirty="0"/>
          </a:p>
        </p:txBody>
      </p:sp>
      <p:graphicFrame>
        <p:nvGraphicFramePr>
          <p:cNvPr id="4" name="Table 3"/>
          <p:cNvGraphicFramePr>
            <a:graphicFrameLocks noGrp="1"/>
          </p:cNvGraphicFramePr>
          <p:nvPr/>
        </p:nvGraphicFramePr>
        <p:xfrm>
          <a:off x="304404" y="5633910"/>
          <a:ext cx="8382396" cy="1071690"/>
        </p:xfrm>
        <a:graphic>
          <a:graphicData uri="http://schemas.openxmlformats.org/drawingml/2006/table">
            <a:tbl>
              <a:tblPr firstRow="1" bandRow="1">
                <a:tableStyleId>{BC89EF96-8CEA-46FF-86C4-4CE0E7609802}</a:tableStyleId>
              </a:tblPr>
              <a:tblGrid>
                <a:gridCol w="2794132">
                  <a:extLst>
                    <a:ext uri="{9D8B030D-6E8A-4147-A177-3AD203B41FA5}">
                      <a16:colId xmlns:a16="http://schemas.microsoft.com/office/drawing/2014/main" val="3104720389"/>
                    </a:ext>
                  </a:extLst>
                </a:gridCol>
                <a:gridCol w="2794132">
                  <a:extLst>
                    <a:ext uri="{9D8B030D-6E8A-4147-A177-3AD203B41FA5}">
                      <a16:colId xmlns:a16="http://schemas.microsoft.com/office/drawing/2014/main" val="237408617"/>
                    </a:ext>
                  </a:extLst>
                </a:gridCol>
                <a:gridCol w="2794132">
                  <a:extLst>
                    <a:ext uri="{9D8B030D-6E8A-4147-A177-3AD203B41FA5}">
                      <a16:colId xmlns:a16="http://schemas.microsoft.com/office/drawing/2014/main" val="2780334519"/>
                    </a:ext>
                  </a:extLst>
                </a:gridCol>
              </a:tblGrid>
              <a:tr h="1071690">
                <a:tc>
                  <a:txBody>
                    <a:bodyPr/>
                    <a:lstStyle/>
                    <a:p>
                      <a:pPr marL="0" lvl="1" indent="0"/>
                      <a:r>
                        <a:rPr lang="en-US" sz="1600" dirty="0"/>
                        <a:t>Auditing</a:t>
                      </a:r>
                    </a:p>
                    <a:p>
                      <a:pPr marL="0" lvl="1" indent="0"/>
                      <a:r>
                        <a:rPr lang="en-US" sz="1600" dirty="0"/>
                        <a:t>Business-CE</a:t>
                      </a:r>
                    </a:p>
                    <a:p>
                      <a:pPr marL="0" lvl="1" indent="0"/>
                      <a:r>
                        <a:rPr lang="en-US" sz="1600" dirty="0"/>
                        <a:t>Business-FM</a:t>
                      </a:r>
                    </a:p>
                    <a:p>
                      <a:pPr marL="0" marR="0" lvl="1" indent="0" algn="l" defTabSz="443766" rtl="0" eaLnBrk="1" fontAlgn="auto" latinLnBrk="0" hangingPunct="1">
                        <a:lnSpc>
                          <a:spcPct val="100000"/>
                        </a:lnSpc>
                        <a:spcBef>
                          <a:spcPts val="0"/>
                        </a:spcBef>
                        <a:spcAft>
                          <a:spcPts val="0"/>
                        </a:spcAft>
                        <a:buClrTx/>
                        <a:buSzTx/>
                        <a:buFontTx/>
                        <a:buNone/>
                        <a:tabLst/>
                        <a:defRPr/>
                      </a:pPr>
                      <a:r>
                        <a:rPr lang="en-US" sz="1600" dirty="0"/>
                        <a:t>Program Management</a:t>
                      </a:r>
                    </a:p>
                  </a:txBody>
                  <a:tcPr>
                    <a:solidFill>
                      <a:schemeClr val="bg1"/>
                    </a:solidFill>
                  </a:tcPr>
                </a:tc>
                <a:tc>
                  <a:txBody>
                    <a:bodyPr/>
                    <a:lstStyle/>
                    <a:p>
                      <a:pPr marL="0" lvl="1" indent="0"/>
                      <a:r>
                        <a:rPr lang="en-US" sz="1600" dirty="0"/>
                        <a:t>Science and Technology Manager</a:t>
                      </a:r>
                    </a:p>
                    <a:p>
                      <a:pPr marL="0" lvl="1" indent="0"/>
                      <a:r>
                        <a:rPr lang="en-US" sz="1600" dirty="0"/>
                        <a:t>Engineering</a:t>
                      </a:r>
                    </a:p>
                    <a:p>
                      <a:pPr marL="0" lvl="1" indent="0"/>
                      <a:r>
                        <a:rPr lang="en-US" sz="1600" dirty="0"/>
                        <a:t>Test &amp; Evaluation</a:t>
                      </a:r>
                    </a:p>
                  </a:txBody>
                  <a:tcPr>
                    <a:solidFill>
                      <a:schemeClr val="bg1"/>
                    </a:solidFill>
                  </a:tcPr>
                </a:tc>
                <a:tc>
                  <a:txBody>
                    <a:bodyPr/>
                    <a:lstStyle/>
                    <a:p>
                      <a:pPr marL="0" lvl="1" indent="0"/>
                      <a:r>
                        <a:rPr lang="en-US" sz="1600" dirty="0"/>
                        <a:t>Contracting </a:t>
                      </a:r>
                    </a:p>
                    <a:p>
                      <a:pPr marL="0" lvl="1" indent="0"/>
                      <a:r>
                        <a:rPr lang="en-US" sz="1600" dirty="0"/>
                        <a:t>Life Cycle Logistics</a:t>
                      </a:r>
                    </a:p>
                    <a:p>
                      <a:pPr marL="0" lvl="1" indent="0"/>
                      <a:r>
                        <a:rPr lang="en-US" sz="1600" dirty="0"/>
                        <a:t>Production, Quality &amp; Manufacturing</a:t>
                      </a:r>
                    </a:p>
                  </a:txBody>
                  <a:tcPr>
                    <a:solidFill>
                      <a:schemeClr val="bg1"/>
                    </a:solidFill>
                  </a:tcPr>
                </a:tc>
                <a:extLst>
                  <a:ext uri="{0D108BD9-81ED-4DB2-BD59-A6C34878D82A}">
                    <a16:rowId xmlns:a16="http://schemas.microsoft.com/office/drawing/2014/main" val="2797779607"/>
                  </a:ext>
                </a:extLst>
              </a:tr>
            </a:tbl>
          </a:graphicData>
        </a:graphic>
      </p:graphicFrame>
      <p:sp>
        <p:nvSpPr>
          <p:cNvPr id="8" name="Left Arrow 7"/>
          <p:cNvSpPr/>
          <p:nvPr/>
        </p:nvSpPr>
        <p:spPr>
          <a:xfrm rot="18297616">
            <a:off x="-413823" y="3586573"/>
            <a:ext cx="2868502" cy="484632"/>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Communication Strategy</a:t>
            </a:r>
          </a:p>
        </p:txBody>
      </p:sp>
      <p:sp>
        <p:nvSpPr>
          <p:cNvPr id="9" name="Rectangle 8"/>
          <p:cNvSpPr/>
          <p:nvPr/>
        </p:nvSpPr>
        <p:spPr>
          <a:xfrm>
            <a:off x="677487" y="951513"/>
            <a:ext cx="8001000" cy="584775"/>
          </a:xfrm>
          <a:prstGeom prst="rect">
            <a:avLst/>
          </a:prstGeom>
        </p:spPr>
        <p:txBody>
          <a:bodyPr wrap="square">
            <a:spAutoFit/>
          </a:bodyPr>
          <a:lstStyle/>
          <a:p>
            <a:pPr lvl="0">
              <a:defRPr/>
            </a:pPr>
            <a:r>
              <a:rPr lang="en-US" sz="3200" b="1" dirty="0">
                <a:solidFill>
                  <a:srgbClr val="FF0000"/>
                </a:solidFill>
                <a:latin typeface="Arial" panose="020B0604020202020204" pitchFamily="34" charset="0"/>
                <a:cs typeface="Arial" panose="020B0604020202020204" pitchFamily="34" charset="0"/>
              </a:rPr>
              <a:t>Workforce Development </a:t>
            </a:r>
            <a:r>
              <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Working Group</a:t>
            </a:r>
            <a:endParaRPr kumimoji="0" lang="en-US" sz="3200" b="0" i="0" u="none" strike="noStrike" kern="1200" cap="none" spc="0" normalizeH="0" baseline="0" noProof="0" dirty="0">
              <a:ln>
                <a:noFill/>
              </a:ln>
              <a:solidFill>
                <a:prstClr val="black"/>
              </a:solidFill>
              <a:effectLst/>
              <a:uLnTx/>
              <a:uFillTx/>
              <a:latin typeface="Calibri"/>
              <a:ea typeface="+mn-ea"/>
            </a:endParaRPr>
          </a:p>
        </p:txBody>
      </p:sp>
      <p:sp>
        <p:nvSpPr>
          <p:cNvPr id="10" name="Slide Number Placeholder 9"/>
          <p:cNvSpPr>
            <a:spLocks noGrp="1"/>
          </p:cNvSpPr>
          <p:nvPr>
            <p:ph type="sldNum" sz="quarter" idx="12"/>
          </p:nvPr>
        </p:nvSpPr>
        <p:spPr/>
        <p:txBody>
          <a:bodyPr/>
          <a:lstStyle/>
          <a:p>
            <a:fld id="{2726C2F5-E77D-45D7-8DF9-278139FB18E6}" type="slidenum">
              <a:rPr lang="en-US" smtClean="0"/>
              <a:t>119</a:t>
            </a:fld>
            <a:endParaRPr lang="en-US" dirty="0"/>
          </a:p>
        </p:txBody>
      </p:sp>
    </p:spTree>
    <p:extLst>
      <p:ext uri="{BB962C8B-B14F-4D97-AF65-F5344CB8AC3E}">
        <p14:creationId xmlns:p14="http://schemas.microsoft.com/office/powerpoint/2010/main" val="2432063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19400"/>
            <a:ext cx="9144000" cy="205740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1"/>
          <p:cNvSpPr>
            <a:spLocks noGrp="1"/>
          </p:cNvSpPr>
          <p:nvPr>
            <p:ph type="ctrTitle"/>
          </p:nvPr>
        </p:nvSpPr>
        <p:spPr>
          <a:xfrm>
            <a:off x="685800" y="1219200"/>
            <a:ext cx="7772400" cy="5502280"/>
          </a:xfrm>
        </p:spPr>
        <p:txBody>
          <a:bodyPr>
            <a:normAutofit fontScale="90000"/>
          </a:bodyPr>
          <a:lstStyle/>
          <a:p>
            <a:pPr algn="ctr"/>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2019 </a:t>
            </a:r>
            <a:r>
              <a:rPr lang="en-US" b="1" dirty="0">
                <a:latin typeface="Arial" panose="020B0604020202020204" pitchFamily="34" charset="0"/>
                <a:cs typeface="Arial" panose="020B0604020202020204" pitchFamily="34" charset="0"/>
              </a:rPr>
              <a:t>Additive Manufacturing </a:t>
            </a:r>
            <a:br>
              <a:rPr lang="en-US" b="1" dirty="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Workshop</a:t>
            </a: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r>
              <a:rPr lang="en-US" b="1" dirty="0" smtClean="0">
                <a:solidFill>
                  <a:srgbClr val="FF0000"/>
                </a:solidFill>
                <a:latin typeface="Arial" panose="020B0604020202020204" pitchFamily="34" charset="0"/>
                <a:cs typeface="Arial" panose="020B0604020202020204" pitchFamily="34" charset="0"/>
              </a:rPr>
              <a:t/>
            </a:r>
            <a:br>
              <a:rPr lang="en-US" b="1" dirty="0" smtClean="0">
                <a:solidFill>
                  <a:srgbClr val="FF0000"/>
                </a:solidFill>
                <a:latin typeface="Arial" panose="020B0604020202020204" pitchFamily="34" charset="0"/>
                <a:cs typeface="Arial" panose="020B0604020202020204" pitchFamily="34" charset="0"/>
              </a:rPr>
            </a:br>
            <a:r>
              <a:rPr lang="en-US" b="1" dirty="0" smtClean="0">
                <a:solidFill>
                  <a:srgbClr val="FF0000"/>
                </a:solidFill>
                <a:latin typeface="Arial" panose="020B0604020202020204" pitchFamily="34" charset="0"/>
                <a:cs typeface="Arial" panose="020B0604020202020204" pitchFamily="34" charset="0"/>
              </a:rPr>
              <a:t/>
            </a:r>
            <a:br>
              <a:rPr lang="en-US" b="1" dirty="0" smtClean="0">
                <a:solidFill>
                  <a:srgbClr val="FF0000"/>
                </a:solidFill>
                <a:latin typeface="Arial" panose="020B0604020202020204" pitchFamily="34" charset="0"/>
                <a:cs typeface="Arial" panose="020B0604020202020204" pitchFamily="34" charset="0"/>
              </a:rPr>
            </a:br>
            <a:r>
              <a:rPr lang="en-US" b="1" dirty="0" smtClean="0">
                <a:solidFill>
                  <a:schemeClr val="bg1"/>
                </a:solidFill>
                <a:latin typeface="Arial" panose="020B0604020202020204" pitchFamily="34" charset="0"/>
                <a:cs typeface="Arial" panose="020B0604020202020204" pitchFamily="34" charset="0"/>
              </a:rPr>
              <a:t>Data Standards and Data / Model Sharing Working Group</a:t>
            </a:r>
            <a:br>
              <a:rPr lang="en-US" b="1" dirty="0" smtClean="0">
                <a:solidFill>
                  <a:schemeClr val="bg1"/>
                </a:solidFill>
                <a:latin typeface="Arial" panose="020B0604020202020204" pitchFamily="34" charset="0"/>
                <a:cs typeface="Arial" panose="020B0604020202020204" pitchFamily="34" charset="0"/>
              </a:rPr>
            </a:br>
            <a:r>
              <a:rPr lang="en-US" b="1" dirty="0">
                <a:solidFill>
                  <a:schemeClr val="bg1"/>
                </a:solidFill>
                <a:latin typeface="Arial" panose="020B0604020202020204" pitchFamily="34" charset="0"/>
                <a:cs typeface="Arial" panose="020B0604020202020204" pitchFamily="34" charset="0"/>
              </a:rPr>
              <a:t/>
            </a:r>
            <a:br>
              <a:rPr lang="en-US" b="1" dirty="0">
                <a:solidFill>
                  <a:schemeClr val="bg1"/>
                </a:solidFill>
                <a:latin typeface="Arial" panose="020B0604020202020204" pitchFamily="34" charset="0"/>
                <a:cs typeface="Arial" panose="020B0604020202020204" pitchFamily="34" charset="0"/>
              </a:rPr>
            </a:br>
            <a:r>
              <a:rPr lang="en-US" sz="3100" b="1" dirty="0" smtClean="0">
                <a:solidFill>
                  <a:srgbClr val="002060"/>
                </a:solidFill>
                <a:latin typeface="Arial" panose="020B0604020202020204" pitchFamily="34" charset="0"/>
                <a:cs typeface="Arial" panose="020B0604020202020204" pitchFamily="34" charset="0"/>
              </a:rPr>
              <a:t>Co Leads:</a:t>
            </a:r>
            <a:br>
              <a:rPr lang="en-US" sz="3100" b="1" dirty="0" smtClean="0">
                <a:solidFill>
                  <a:srgbClr val="002060"/>
                </a:solidFill>
                <a:latin typeface="Arial" panose="020B0604020202020204" pitchFamily="34" charset="0"/>
                <a:cs typeface="Arial" panose="020B0604020202020204" pitchFamily="34" charset="0"/>
              </a:rPr>
            </a:br>
            <a:r>
              <a:rPr lang="en-US" sz="3100" b="1" dirty="0">
                <a:solidFill>
                  <a:srgbClr val="FF0000"/>
                </a:solidFill>
                <a:latin typeface="Arial" panose="020B0604020202020204" pitchFamily="34" charset="0"/>
                <a:cs typeface="Arial" panose="020B0604020202020204" pitchFamily="34" charset="0"/>
              </a:rPr>
              <a:t>CDR Patrick Veith</a:t>
            </a:r>
            <a:br>
              <a:rPr lang="en-US" sz="3100" b="1" dirty="0">
                <a:solidFill>
                  <a:srgbClr val="FF0000"/>
                </a:solidFill>
                <a:latin typeface="Arial" panose="020B0604020202020204" pitchFamily="34" charset="0"/>
                <a:cs typeface="Arial" panose="020B0604020202020204" pitchFamily="34" charset="0"/>
              </a:rPr>
            </a:br>
            <a:r>
              <a:rPr lang="en-US" sz="3100" b="1" dirty="0">
                <a:solidFill>
                  <a:srgbClr val="FF0000"/>
                </a:solidFill>
                <a:latin typeface="Arial" panose="020B0604020202020204" pitchFamily="34" charset="0"/>
                <a:cs typeface="Arial" panose="020B0604020202020204" pitchFamily="34" charset="0"/>
              </a:rPr>
              <a:t>Kelly </a:t>
            </a:r>
            <a:r>
              <a:rPr lang="en-US" sz="3100" b="1" dirty="0" smtClean="0">
                <a:solidFill>
                  <a:srgbClr val="FF0000"/>
                </a:solidFill>
                <a:latin typeface="Arial" panose="020B0604020202020204" pitchFamily="34" charset="0"/>
                <a:cs typeface="Arial" panose="020B0604020202020204" pitchFamily="34" charset="0"/>
              </a:rPr>
              <a:t>Visconti</a:t>
            </a:r>
            <a:r>
              <a:rPr lang="en-US" sz="3100" b="1" dirty="0">
                <a:solidFill>
                  <a:srgbClr val="FF0000"/>
                </a:solidFill>
                <a:latin typeface="Arial" panose="020B0604020202020204" pitchFamily="34" charset="0"/>
                <a:cs typeface="Arial" panose="020B0604020202020204" pitchFamily="34" charset="0"/>
              </a:rPr>
              <a:t/>
            </a:r>
            <a:br>
              <a:rPr lang="en-US" sz="3100" b="1" dirty="0">
                <a:solidFill>
                  <a:srgbClr val="FF0000"/>
                </a:solidFill>
                <a:latin typeface="Arial" panose="020B0604020202020204" pitchFamily="34" charset="0"/>
                <a:cs typeface="Arial" panose="020B0604020202020204" pitchFamily="34" charset="0"/>
              </a:rPr>
            </a:br>
            <a:r>
              <a:rPr lang="en-US" sz="3100" b="1" dirty="0" smtClean="0">
                <a:solidFill>
                  <a:srgbClr val="FF0000"/>
                </a:solidFill>
                <a:latin typeface="Arial" panose="020B0604020202020204" pitchFamily="34" charset="0"/>
                <a:cs typeface="Arial" panose="020B0604020202020204" pitchFamily="34" charset="0"/>
              </a:rPr>
              <a:t> </a:t>
            </a:r>
            <a:r>
              <a:rPr lang="en-US" sz="3100" b="1" dirty="0">
                <a:solidFill>
                  <a:srgbClr val="FF0000"/>
                </a:solidFill>
                <a:latin typeface="Arial" panose="020B0604020202020204" pitchFamily="34" charset="0"/>
                <a:cs typeface="Arial" panose="020B0604020202020204" pitchFamily="34" charset="0"/>
              </a:rPr>
              <a:t/>
            </a:r>
            <a:br>
              <a:rPr lang="en-US" sz="3100" b="1" dirty="0">
                <a:solidFill>
                  <a:srgbClr val="FF0000"/>
                </a:solidFill>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
        <p:nvSpPr>
          <p:cNvPr id="3" name="Slide Number Placeholder 2"/>
          <p:cNvSpPr>
            <a:spLocks noGrp="1"/>
          </p:cNvSpPr>
          <p:nvPr>
            <p:ph type="sldNum" sz="quarter" idx="12"/>
          </p:nvPr>
        </p:nvSpPr>
        <p:spPr/>
        <p:txBody>
          <a:bodyPr/>
          <a:lstStyle/>
          <a:p>
            <a:pPr marL="0" marR="0" lvl="0" indent="0" algn="r" defTabSz="806867" rtl="0" eaLnBrk="1" fontAlgn="base" latinLnBrk="0" hangingPunct="1">
              <a:lnSpc>
                <a:spcPct val="100000"/>
              </a:lnSpc>
              <a:spcBef>
                <a:spcPct val="0"/>
              </a:spcBef>
              <a:spcAft>
                <a:spcPct val="0"/>
              </a:spcAft>
              <a:buClrTx/>
              <a:buSzTx/>
              <a:buFontTx/>
              <a:buNone/>
              <a:tabLst/>
              <a:defRPr/>
            </a:pPr>
            <a:fld id="{2726C2F5-E77D-45D7-8DF9-278139FB18E6}" type="slidenum">
              <a:rPr kumimoji="0" lang="en-US" sz="1165" b="0" i="0" u="none" strike="noStrike" kern="1200" cap="none" spc="0" normalizeH="0" baseline="0" noProof="0">
                <a:ln>
                  <a:noFill/>
                </a:ln>
                <a:solidFill>
                  <a:prstClr val="black">
                    <a:tint val="75000"/>
                  </a:prstClr>
                </a:solidFill>
                <a:effectLst/>
                <a:uLnTx/>
                <a:uFillTx/>
                <a:latin typeface="Arial" charset="0"/>
                <a:ea typeface="+mn-ea"/>
                <a:cs typeface="+mn-cs"/>
              </a:rPr>
              <a:pPr marL="0" marR="0" lvl="0" indent="0" algn="r" defTabSz="806867" rtl="0" eaLnBrk="1" fontAlgn="base" latinLnBrk="0" hangingPunct="1">
                <a:lnSpc>
                  <a:spcPct val="100000"/>
                </a:lnSpc>
                <a:spcBef>
                  <a:spcPct val="0"/>
                </a:spcBef>
                <a:spcAft>
                  <a:spcPct val="0"/>
                </a:spcAft>
                <a:buClrTx/>
                <a:buSzTx/>
                <a:buFontTx/>
                <a:buNone/>
                <a:tabLst/>
                <a:defRPr/>
              </a:pPr>
              <a:t>12</a:t>
            </a:fld>
            <a:endParaRPr kumimoji="0" lang="en-US" sz="1165"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1237820678"/>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71500" y="1066800"/>
            <a:ext cx="8001000" cy="584775"/>
          </a:xfrm>
          <a:prstGeom prst="rect">
            <a:avLst/>
          </a:prstGeom>
        </p:spPr>
        <p:txBody>
          <a:bodyPr wrap="square">
            <a:spAutoFit/>
          </a:bodyPr>
          <a:lstStyle/>
          <a:p>
            <a:pPr lvl="0">
              <a:defRPr/>
            </a:pPr>
            <a:r>
              <a:rPr lang="en-US" sz="3200" b="1" dirty="0">
                <a:solidFill>
                  <a:srgbClr val="FF0000"/>
                </a:solidFill>
                <a:latin typeface="Arial" panose="020B0604020202020204" pitchFamily="34" charset="0"/>
                <a:cs typeface="Arial" panose="020B0604020202020204" pitchFamily="34" charset="0"/>
              </a:rPr>
              <a:t>Workforce Development </a:t>
            </a:r>
            <a:r>
              <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Working Group</a:t>
            </a:r>
            <a:endParaRPr kumimoji="0" lang="en-US" sz="3200" b="0" i="0" u="none" strike="noStrike" kern="1200" cap="none" spc="0" normalizeH="0" baseline="0" noProof="0" dirty="0">
              <a:ln>
                <a:noFill/>
              </a:ln>
              <a:solidFill>
                <a:prstClr val="black"/>
              </a:solidFill>
              <a:effectLst/>
              <a:uLnTx/>
              <a:uFillTx/>
              <a:latin typeface="Calibri"/>
              <a:ea typeface="+mn-ea"/>
            </a:endParaRPr>
          </a:p>
        </p:txBody>
      </p:sp>
      <p:sp>
        <p:nvSpPr>
          <p:cNvPr id="9" name="Rectangle 8"/>
          <p:cNvSpPr/>
          <p:nvPr/>
        </p:nvSpPr>
        <p:spPr>
          <a:xfrm>
            <a:off x="3505200" y="1684826"/>
            <a:ext cx="1537600" cy="461665"/>
          </a:xfrm>
          <a:prstGeom prst="rect">
            <a:avLst/>
          </a:prstGeom>
        </p:spPr>
        <p:txBody>
          <a:bodyPr wrap="none">
            <a:spAutoFit/>
          </a:bodyPr>
          <a:lstStyle/>
          <a:p>
            <a:r>
              <a:rPr lang="en-US" sz="2400" b="1" dirty="0">
                <a:solidFill>
                  <a:srgbClr val="002060"/>
                </a:solidFill>
                <a:latin typeface="Arial" panose="020B0604020202020204" pitchFamily="34" charset="0"/>
                <a:cs typeface="Arial" panose="020B0604020202020204" pitchFamily="34" charset="0"/>
              </a:rPr>
              <a:t>Members</a:t>
            </a:r>
            <a:endParaRPr lang="en-US" sz="2400" b="1" dirty="0">
              <a:solidFill>
                <a:srgbClr val="002060"/>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357396951"/>
              </p:ext>
            </p:extLst>
          </p:nvPr>
        </p:nvGraphicFramePr>
        <p:xfrm>
          <a:off x="571500" y="2209801"/>
          <a:ext cx="7863840" cy="4513984"/>
        </p:xfrm>
        <a:graphic>
          <a:graphicData uri="http://schemas.openxmlformats.org/drawingml/2006/table">
            <a:tbl>
              <a:tblPr firstRow="1" firstCol="1" bandRow="1"/>
              <a:tblGrid>
                <a:gridCol w="2834640">
                  <a:extLst>
                    <a:ext uri="{9D8B030D-6E8A-4147-A177-3AD203B41FA5}">
                      <a16:colId xmlns:a16="http://schemas.microsoft.com/office/drawing/2014/main" val="3880497612"/>
                    </a:ext>
                  </a:extLst>
                </a:gridCol>
                <a:gridCol w="5029200">
                  <a:extLst>
                    <a:ext uri="{9D8B030D-6E8A-4147-A177-3AD203B41FA5}">
                      <a16:colId xmlns:a16="http://schemas.microsoft.com/office/drawing/2014/main" val="2519180959"/>
                    </a:ext>
                  </a:extLst>
                </a:gridCol>
              </a:tblGrid>
              <a:tr h="347081">
                <a:tc>
                  <a:txBody>
                    <a:bodyPr/>
                    <a:lstStyle/>
                    <a:p>
                      <a:pPr marL="0" marR="0">
                        <a:lnSpc>
                          <a:spcPct val="107000"/>
                        </a:lnSpc>
                        <a:spcBef>
                          <a:spcPts val="0"/>
                        </a:spcBef>
                        <a:spcAft>
                          <a:spcPts val="0"/>
                        </a:spcAft>
                      </a:pPr>
                      <a:r>
                        <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Rob Arthur</a:t>
                      </a:r>
                    </a:p>
                  </a:txBody>
                  <a:tcPr marL="68580" marR="68580" marT="0" marB="0">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Defense Acquisition University</a:t>
                      </a:r>
                      <a:endPar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3148013964"/>
                  </a:ext>
                </a:extLst>
              </a:tr>
              <a:tr h="320531">
                <a:tc>
                  <a:txBody>
                    <a:bodyPr/>
                    <a:lstStyle/>
                    <a:p>
                      <a:pPr marL="0" marR="0">
                        <a:lnSpc>
                          <a:spcPct val="107000"/>
                        </a:lnSpc>
                        <a:spcBef>
                          <a:spcPts val="0"/>
                        </a:spcBef>
                        <a:spcAft>
                          <a:spcPts val="0"/>
                        </a:spcAft>
                      </a:pPr>
                      <a:r>
                        <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Ryan Ash</a:t>
                      </a:r>
                    </a:p>
                  </a:txBody>
                  <a:tcPr marL="68580" marR="68580" marT="0" marB="0">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U.S. Army – CCDC</a:t>
                      </a:r>
                      <a:endPar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2148146836"/>
                  </a:ext>
                </a:extLst>
              </a:tr>
              <a:tr h="320531">
                <a:tc>
                  <a:txBody>
                    <a:bodyPr/>
                    <a:lstStyle/>
                    <a:p>
                      <a:pPr marL="0" marR="0">
                        <a:lnSpc>
                          <a:spcPct val="107000"/>
                        </a:lnSpc>
                        <a:spcBef>
                          <a:spcPts val="0"/>
                        </a:spcBef>
                        <a:spcAft>
                          <a:spcPts val="0"/>
                        </a:spcAft>
                      </a:pPr>
                      <a:r>
                        <a:rPr lang="en-US" sz="1800" strike="noStrike"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Adrian Bailey</a:t>
                      </a:r>
                    </a:p>
                  </a:txBody>
                  <a:tcPr marL="68580" marR="68580" marT="0" marB="0">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strike="noStrike"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U. S. Army – CASCOM</a:t>
                      </a:r>
                      <a:endParaRPr lang="en-US" sz="1800" strike="noStrike"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3355322379"/>
                  </a:ext>
                </a:extLst>
              </a:tr>
              <a:tr h="320531">
                <a:tc>
                  <a:txBody>
                    <a:bodyPr/>
                    <a:lstStyle/>
                    <a:p>
                      <a:pPr marL="0" marR="0">
                        <a:lnSpc>
                          <a:spcPct val="107000"/>
                        </a:lnSpc>
                        <a:spcBef>
                          <a:spcPts val="0"/>
                        </a:spcBef>
                        <a:spcAft>
                          <a:spcPts val="0"/>
                        </a:spcAft>
                      </a:pPr>
                      <a:r>
                        <a:rPr lang="en-US" sz="1800" strike="noStrike"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David Barrett</a:t>
                      </a:r>
                    </a:p>
                  </a:txBody>
                  <a:tcPr marL="68580" marR="68580" marT="0" marB="0">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strike="noStrike"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U.S. Navy – OPNAV</a:t>
                      </a:r>
                      <a:endParaRPr lang="en-US" sz="1800" strike="noStrike"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2206655841"/>
                  </a:ext>
                </a:extLst>
              </a:tr>
              <a:tr h="320531">
                <a:tc>
                  <a:txBody>
                    <a:bodyPr/>
                    <a:lstStyle/>
                    <a:p>
                      <a:pPr marL="0" marR="0">
                        <a:lnSpc>
                          <a:spcPct val="107000"/>
                        </a:lnSpc>
                        <a:spcBef>
                          <a:spcPts val="0"/>
                        </a:spcBef>
                        <a:spcAft>
                          <a:spcPts val="0"/>
                        </a:spcAft>
                      </a:pPr>
                      <a:r>
                        <a:rPr lang="en-US" sz="1800" strike="noStrike">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Michael Britt-Crane</a:t>
                      </a:r>
                      <a:endParaRPr lang="en-US" sz="1800" strike="noStrike"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strike="noStrike"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ManTech, OUSD (R&amp;E)</a:t>
                      </a:r>
                      <a:endParaRPr lang="en-US" sz="1800" strike="noStrike"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2840017566"/>
                  </a:ext>
                </a:extLst>
              </a:tr>
              <a:tr h="320531">
                <a:tc>
                  <a:txBody>
                    <a:bodyPr/>
                    <a:lstStyle/>
                    <a:p>
                      <a:pPr marL="0" marR="0">
                        <a:lnSpc>
                          <a:spcPct val="107000"/>
                        </a:lnSpc>
                        <a:spcBef>
                          <a:spcPts val="0"/>
                        </a:spcBef>
                        <a:spcAft>
                          <a:spcPts val="0"/>
                        </a:spcAft>
                      </a:pPr>
                      <a:r>
                        <a:rPr lang="en-US" sz="1800" strike="noStrike"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Consondra</a:t>
                      </a:r>
                      <a:r>
                        <a:rPr lang="en-US" sz="1800" strike="noStrike"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Davis</a:t>
                      </a:r>
                    </a:p>
                  </a:txBody>
                  <a:tcPr marL="68580" marR="68580" marT="0" marB="0">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strike="noStrike"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Defense Logistics Agency</a:t>
                      </a:r>
                      <a:endParaRPr lang="en-US" sz="1800" strike="noStrike"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382381291"/>
                  </a:ext>
                </a:extLst>
              </a:tr>
              <a:tr h="320531">
                <a:tc>
                  <a:txBody>
                    <a:bodyPr/>
                    <a:lstStyle/>
                    <a:p>
                      <a:pPr marL="0" marR="0">
                        <a:lnSpc>
                          <a:spcPct val="107000"/>
                        </a:lnSpc>
                        <a:spcBef>
                          <a:spcPts val="0"/>
                        </a:spcBef>
                        <a:spcAft>
                          <a:spcPts val="0"/>
                        </a:spcAft>
                      </a:pPr>
                      <a:r>
                        <a:rPr lang="en-US" sz="1800" strike="noStrike">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Jim Davis</a:t>
                      </a:r>
                      <a:endParaRPr lang="en-US" sz="1800" strike="noStrike"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strike="noStrike"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Defense Acquisition University</a:t>
                      </a:r>
                      <a:endParaRPr lang="en-US" sz="1800" strike="noStrike"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525610165"/>
                  </a:ext>
                </a:extLst>
              </a:tr>
              <a:tr h="320531">
                <a:tc>
                  <a:txBody>
                    <a:bodyPr/>
                    <a:lstStyle/>
                    <a:p>
                      <a:pPr marL="0" marR="0">
                        <a:lnSpc>
                          <a:spcPct val="107000"/>
                        </a:lnSpc>
                        <a:spcBef>
                          <a:spcPts val="0"/>
                        </a:spcBef>
                        <a:spcAft>
                          <a:spcPts val="0"/>
                        </a:spcAft>
                      </a:pPr>
                      <a:r>
                        <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Maj Melissa </a:t>
                      </a:r>
                      <a:r>
                        <a:rPr lang="en-US" sz="18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DePriest</a:t>
                      </a:r>
                      <a:endPar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USMC – Aviation</a:t>
                      </a:r>
                      <a:endPar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3746089547"/>
                  </a:ext>
                </a:extLst>
              </a:tr>
              <a:tr h="320531">
                <a:tc>
                  <a:txBody>
                    <a:bodyPr/>
                    <a:lstStyle/>
                    <a:p>
                      <a:pPr marL="0" marR="0">
                        <a:lnSpc>
                          <a:spcPct val="107000"/>
                        </a:lnSpc>
                        <a:spcBef>
                          <a:spcPts val="0"/>
                        </a:spcBef>
                        <a:spcAft>
                          <a:spcPts val="0"/>
                        </a:spcAft>
                      </a:pPr>
                      <a:r>
                        <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Ron Edmunds</a:t>
                      </a:r>
                    </a:p>
                  </a:txBody>
                  <a:tcPr marL="68580" marR="68580" marT="0" marB="0">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Defense Contract Management Agency</a:t>
                      </a:r>
                      <a:endPar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2601181942"/>
                  </a:ext>
                </a:extLst>
              </a:tr>
              <a:tr h="320531">
                <a:tc>
                  <a:txBody>
                    <a:bodyPr/>
                    <a:lstStyle/>
                    <a:p>
                      <a:pPr marL="0" marR="0">
                        <a:lnSpc>
                          <a:spcPct val="107000"/>
                        </a:lnSpc>
                        <a:spcBef>
                          <a:spcPts val="0"/>
                        </a:spcBef>
                        <a:spcAft>
                          <a:spcPts val="0"/>
                        </a:spcAft>
                      </a:pPr>
                      <a:r>
                        <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Emily Escalante</a:t>
                      </a:r>
                    </a:p>
                  </a:txBody>
                  <a:tcPr marL="68580" marR="68580" marT="0" marB="0">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U.S. Navy – NAVAIR</a:t>
                      </a:r>
                      <a:endPar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3567969683"/>
                  </a:ext>
                </a:extLst>
              </a:tr>
              <a:tr h="320531">
                <a:tc>
                  <a:txBody>
                    <a:bodyPr/>
                    <a:lstStyle/>
                    <a:p>
                      <a:pPr marL="0" marR="0">
                        <a:lnSpc>
                          <a:spcPct val="107000"/>
                        </a:lnSpc>
                        <a:spcBef>
                          <a:spcPts val="0"/>
                        </a:spcBef>
                        <a:spcAft>
                          <a:spcPts val="0"/>
                        </a:spcAft>
                      </a:pPr>
                      <a:r>
                        <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Ryan Fisher</a:t>
                      </a:r>
                    </a:p>
                  </a:txBody>
                  <a:tcPr marL="68580" marR="68580" marT="0" marB="0">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U.S. Navy – NAVSEA  </a:t>
                      </a:r>
                      <a:endPar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587040185"/>
                  </a:ext>
                </a:extLst>
              </a:tr>
              <a:tr h="320531">
                <a:tc>
                  <a:txBody>
                    <a:bodyPr/>
                    <a:lstStyle/>
                    <a:p>
                      <a:pPr marL="0" marR="0">
                        <a:lnSpc>
                          <a:spcPct val="107000"/>
                        </a:lnSpc>
                        <a:spcBef>
                          <a:spcPts val="0"/>
                        </a:spcBef>
                        <a:spcAft>
                          <a:spcPts val="0"/>
                        </a:spcAft>
                      </a:pPr>
                      <a:r>
                        <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Viktor </a:t>
                      </a:r>
                      <a:r>
                        <a:rPr lang="en-US" sz="18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Gegic</a:t>
                      </a:r>
                      <a:endPar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U.S. Army – CCDC</a:t>
                      </a:r>
                      <a:endPar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399613094"/>
                  </a:ext>
                </a:extLst>
              </a:tr>
              <a:tr h="320531">
                <a:tc>
                  <a:txBody>
                    <a:bodyPr/>
                    <a:lstStyle/>
                    <a:p>
                      <a:pPr marL="0" marR="0">
                        <a:lnSpc>
                          <a:spcPct val="107000"/>
                        </a:lnSpc>
                        <a:spcBef>
                          <a:spcPts val="0"/>
                        </a:spcBef>
                        <a:spcAft>
                          <a:spcPts val="0"/>
                        </a:spcAft>
                      </a:pPr>
                      <a:r>
                        <a:rPr lang="en-US" sz="18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David Heckman</a:t>
                      </a:r>
                    </a:p>
                  </a:txBody>
                  <a:tcPr marL="68580" marR="68580" marT="0" marB="0">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ManTech, OUSD (R&amp;E)</a:t>
                      </a:r>
                      <a:endPar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2063347746"/>
                  </a:ext>
                </a:extLst>
              </a:tr>
              <a:tr h="320531">
                <a:tc>
                  <a:txBody>
                    <a:bodyPr/>
                    <a:lstStyle/>
                    <a:p>
                      <a:pPr marL="0" marR="0">
                        <a:lnSpc>
                          <a:spcPct val="107000"/>
                        </a:lnSpc>
                        <a:spcBef>
                          <a:spcPts val="0"/>
                        </a:spcBef>
                        <a:spcAft>
                          <a:spcPts val="0"/>
                        </a:spcAft>
                      </a:pPr>
                      <a:r>
                        <a:rPr lang="en-US" sz="18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Tony Higgins</a:t>
                      </a:r>
                    </a:p>
                  </a:txBody>
                  <a:tcPr marL="68580" marR="68580" marT="0" marB="0">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Markforged</a:t>
                      </a:r>
                      <a:endPar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918852388"/>
                  </a:ext>
                </a:extLst>
              </a:tr>
            </a:tbl>
          </a:graphicData>
        </a:graphic>
      </p:graphicFrame>
      <p:sp>
        <p:nvSpPr>
          <p:cNvPr id="6" name="Rectangle 5">
            <a:extLst>
              <a:ext uri="{FF2B5EF4-FFF2-40B4-BE49-F238E27FC236}">
                <a16:creationId xmlns:a16="http://schemas.microsoft.com/office/drawing/2014/main" id="{79AF8CB9-2ED4-5943-B310-937A2FF0876B}"/>
              </a:ext>
            </a:extLst>
          </p:cNvPr>
          <p:cNvSpPr/>
          <p:nvPr/>
        </p:nvSpPr>
        <p:spPr>
          <a:xfrm>
            <a:off x="5943600" y="178998"/>
            <a:ext cx="2895600" cy="506802"/>
          </a:xfrm>
          <a:prstGeom prst="rect">
            <a:avLst/>
          </a:prstGeom>
          <a:solidFill>
            <a:srgbClr val="1423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89AF034-1A99-7B46-9FA7-433E02D5F9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8391" y="207934"/>
            <a:ext cx="3114609" cy="554066"/>
          </a:xfrm>
          <a:prstGeom prst="rect">
            <a:avLst/>
          </a:prstGeom>
        </p:spPr>
      </p:pic>
      <p:sp>
        <p:nvSpPr>
          <p:cNvPr id="2" name="Slide Number Placeholder 1"/>
          <p:cNvSpPr>
            <a:spLocks noGrp="1"/>
          </p:cNvSpPr>
          <p:nvPr>
            <p:ph type="sldNum" sz="quarter" idx="12"/>
          </p:nvPr>
        </p:nvSpPr>
        <p:spPr/>
        <p:txBody>
          <a:bodyPr/>
          <a:lstStyle/>
          <a:p>
            <a:fld id="{2726C2F5-E77D-45D7-8DF9-278139FB18E6}" type="slidenum">
              <a:rPr lang="en-US" smtClean="0"/>
              <a:t>120</a:t>
            </a:fld>
            <a:endParaRPr lang="en-US" dirty="0"/>
          </a:p>
        </p:txBody>
      </p:sp>
    </p:spTree>
    <p:extLst>
      <p:ext uri="{BB962C8B-B14F-4D97-AF65-F5344CB8AC3E}">
        <p14:creationId xmlns:p14="http://schemas.microsoft.com/office/powerpoint/2010/main" val="184933263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71500" y="1066800"/>
            <a:ext cx="8001000" cy="584775"/>
          </a:xfrm>
          <a:prstGeom prst="rect">
            <a:avLst/>
          </a:prstGeom>
        </p:spPr>
        <p:txBody>
          <a:bodyPr wrap="square">
            <a:spAutoFit/>
          </a:bodyPr>
          <a:lstStyle/>
          <a:p>
            <a:pPr lvl="0">
              <a:defRPr/>
            </a:pPr>
            <a:r>
              <a:rPr lang="en-US" sz="3200" b="1" dirty="0">
                <a:solidFill>
                  <a:srgbClr val="FF0000"/>
                </a:solidFill>
                <a:latin typeface="Arial" panose="020B0604020202020204" pitchFamily="34" charset="0"/>
                <a:cs typeface="Arial" panose="020B0604020202020204" pitchFamily="34" charset="0"/>
              </a:rPr>
              <a:t>Workforce Development </a:t>
            </a:r>
            <a:r>
              <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Working Group</a:t>
            </a:r>
            <a:endParaRPr kumimoji="0" lang="en-US" sz="3200" b="0" i="0" u="none" strike="noStrike" kern="1200" cap="none" spc="0" normalizeH="0" baseline="0" noProof="0" dirty="0">
              <a:ln>
                <a:noFill/>
              </a:ln>
              <a:solidFill>
                <a:prstClr val="black"/>
              </a:solidFill>
              <a:effectLst/>
              <a:uLnTx/>
              <a:uFillTx/>
              <a:latin typeface="Calibri"/>
              <a:ea typeface="+mn-ea"/>
            </a:endParaRPr>
          </a:p>
        </p:txBody>
      </p:sp>
      <p:sp>
        <p:nvSpPr>
          <p:cNvPr id="9" name="Rectangle 8"/>
          <p:cNvSpPr/>
          <p:nvPr/>
        </p:nvSpPr>
        <p:spPr>
          <a:xfrm>
            <a:off x="2743200" y="1702160"/>
            <a:ext cx="2749471" cy="461665"/>
          </a:xfrm>
          <a:prstGeom prst="rect">
            <a:avLst/>
          </a:prstGeom>
        </p:spPr>
        <p:txBody>
          <a:bodyPr wrap="none">
            <a:spAutoFit/>
          </a:bodyPr>
          <a:lstStyle/>
          <a:p>
            <a:r>
              <a:rPr lang="en-US" sz="2400" b="1" dirty="0" smtClean="0">
                <a:solidFill>
                  <a:srgbClr val="002060"/>
                </a:solidFill>
                <a:latin typeface="Arial" panose="020B0604020202020204" pitchFamily="34" charset="0"/>
                <a:cs typeface="Arial" panose="020B0604020202020204" pitchFamily="34" charset="0"/>
              </a:rPr>
              <a:t>Members (cont’d)</a:t>
            </a:r>
            <a:endParaRPr lang="en-US" sz="2400" b="1" dirty="0">
              <a:solidFill>
                <a:srgbClr val="002060"/>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1573404389"/>
              </p:ext>
            </p:extLst>
          </p:nvPr>
        </p:nvGraphicFramePr>
        <p:xfrm>
          <a:off x="571500" y="2236350"/>
          <a:ext cx="7863840" cy="4290728"/>
        </p:xfrm>
        <a:graphic>
          <a:graphicData uri="http://schemas.openxmlformats.org/drawingml/2006/table">
            <a:tbl>
              <a:tblPr firstRow="1" firstCol="1" bandRow="1"/>
              <a:tblGrid>
                <a:gridCol w="2834640">
                  <a:extLst>
                    <a:ext uri="{9D8B030D-6E8A-4147-A177-3AD203B41FA5}">
                      <a16:colId xmlns:a16="http://schemas.microsoft.com/office/drawing/2014/main" val="3880497612"/>
                    </a:ext>
                  </a:extLst>
                </a:gridCol>
                <a:gridCol w="5029200">
                  <a:extLst>
                    <a:ext uri="{9D8B030D-6E8A-4147-A177-3AD203B41FA5}">
                      <a16:colId xmlns:a16="http://schemas.microsoft.com/office/drawing/2014/main" val="2519180959"/>
                    </a:ext>
                  </a:extLst>
                </a:gridCol>
              </a:tblGrid>
              <a:tr h="330056">
                <a:tc>
                  <a:txBody>
                    <a:bodyPr/>
                    <a:lstStyle/>
                    <a:p>
                      <a:pPr marL="0" marR="0">
                        <a:lnSpc>
                          <a:spcPct val="107000"/>
                        </a:lnSpc>
                        <a:spcBef>
                          <a:spcPts val="0"/>
                        </a:spcBef>
                        <a:spcAft>
                          <a:spcPts val="0"/>
                        </a:spcAft>
                      </a:pPr>
                      <a:r>
                        <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Leah Hull</a:t>
                      </a:r>
                    </a:p>
                  </a:txBody>
                  <a:tcPr marL="68580" marR="68580" marT="0" marB="0">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Raytheon</a:t>
                      </a:r>
                      <a:endPar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404042527"/>
                  </a:ext>
                </a:extLst>
              </a:tr>
              <a:tr h="330056">
                <a:tc>
                  <a:txBody>
                    <a:bodyPr/>
                    <a:lstStyle/>
                    <a:p>
                      <a:pPr marL="0" marR="0">
                        <a:lnSpc>
                          <a:spcPct val="107000"/>
                        </a:lnSpc>
                        <a:spcBef>
                          <a:spcPts val="0"/>
                        </a:spcBef>
                        <a:spcAft>
                          <a:spcPts val="0"/>
                        </a:spcAft>
                      </a:pPr>
                      <a:r>
                        <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Jared </a:t>
                      </a:r>
                      <a:r>
                        <a:rPr lang="en-US" sz="18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Lenahan</a:t>
                      </a:r>
                      <a:endPar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U.S. Navy – OPNAV</a:t>
                      </a:r>
                      <a:endPar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4106661780"/>
                  </a:ext>
                </a:extLst>
              </a:tr>
              <a:tr h="330056">
                <a:tc>
                  <a:txBody>
                    <a:bodyPr/>
                    <a:lstStyle/>
                    <a:p>
                      <a:pPr marL="0" marR="0">
                        <a:lnSpc>
                          <a:spcPct val="107000"/>
                        </a:lnSpc>
                        <a:spcBef>
                          <a:spcPts val="0"/>
                        </a:spcBef>
                        <a:spcAft>
                          <a:spcPts val="0"/>
                        </a:spcAft>
                      </a:pPr>
                      <a:r>
                        <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Travis Mayberry</a:t>
                      </a:r>
                    </a:p>
                  </a:txBody>
                  <a:tcPr marL="68580" marR="68580" marT="0" marB="0">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Raytheon</a:t>
                      </a:r>
                      <a:endParaRPr lang="en-US" sz="18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3148013964"/>
                  </a:ext>
                </a:extLst>
              </a:tr>
              <a:tr h="330056">
                <a:tc>
                  <a:txBody>
                    <a:bodyPr/>
                    <a:lstStyle/>
                    <a:p>
                      <a:pPr marL="0" marR="0">
                        <a:lnSpc>
                          <a:spcPct val="107000"/>
                        </a:lnSpc>
                        <a:spcBef>
                          <a:spcPts val="0"/>
                        </a:spcBef>
                        <a:spcAft>
                          <a:spcPts val="0"/>
                        </a:spcAft>
                      </a:pPr>
                      <a:r>
                        <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Michael Nikodinovski</a:t>
                      </a:r>
                    </a:p>
                  </a:txBody>
                  <a:tcPr marL="68580" marR="68580" marT="0" marB="0">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U.S. Army – CCDC</a:t>
                      </a:r>
                      <a:endParaRPr lang="en-US" sz="18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2148146836"/>
                  </a:ext>
                </a:extLst>
              </a:tr>
              <a:tr h="330056">
                <a:tc>
                  <a:txBody>
                    <a:bodyPr/>
                    <a:lstStyle/>
                    <a:p>
                      <a:pPr marL="0" marR="0">
                        <a:lnSpc>
                          <a:spcPct val="107000"/>
                        </a:lnSpc>
                        <a:spcBef>
                          <a:spcPts val="0"/>
                        </a:spcBef>
                        <a:spcAft>
                          <a:spcPts val="0"/>
                        </a:spcAft>
                      </a:pPr>
                      <a:r>
                        <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Karla O'Connor</a:t>
                      </a:r>
                    </a:p>
                  </a:txBody>
                  <a:tcPr marL="68580" marR="68580" marT="0" marB="0">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Defense Acquisition University</a:t>
                      </a:r>
                      <a:endPar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3355322379"/>
                  </a:ext>
                </a:extLst>
              </a:tr>
              <a:tr h="330056">
                <a:tc>
                  <a:txBody>
                    <a:bodyPr/>
                    <a:lstStyle/>
                    <a:p>
                      <a:pPr marL="0" marR="0">
                        <a:lnSpc>
                          <a:spcPct val="107000"/>
                        </a:lnSpc>
                        <a:spcBef>
                          <a:spcPts val="0"/>
                        </a:spcBef>
                        <a:spcAft>
                          <a:spcPts val="0"/>
                        </a:spcAft>
                      </a:pPr>
                      <a:r>
                        <a:rPr lang="en-US" sz="18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Capt</a:t>
                      </a:r>
                      <a:r>
                        <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Timothy Otto</a:t>
                      </a:r>
                    </a:p>
                  </a:txBody>
                  <a:tcPr marL="68580" marR="68580" marT="0" marB="0">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USMC – 1MLG</a:t>
                      </a:r>
                      <a:endPar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2206655841"/>
                  </a:ext>
                </a:extLst>
              </a:tr>
              <a:tr h="330056">
                <a:tc>
                  <a:txBody>
                    <a:bodyPr/>
                    <a:lstStyle/>
                    <a:p>
                      <a:pPr marL="0" marR="0">
                        <a:lnSpc>
                          <a:spcPct val="107000"/>
                        </a:lnSpc>
                        <a:spcBef>
                          <a:spcPts val="0"/>
                        </a:spcBef>
                        <a:spcAft>
                          <a:spcPts val="0"/>
                        </a:spcAft>
                      </a:pPr>
                      <a:r>
                        <a:rPr lang="en-US" sz="18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Brad Ruprecht</a:t>
                      </a:r>
                    </a:p>
                  </a:txBody>
                  <a:tcPr marL="68580" marR="68580" marT="0" marB="0">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U.S. Army – CCDC</a:t>
                      </a:r>
                      <a:endPar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2840017566"/>
                  </a:ext>
                </a:extLst>
              </a:tr>
              <a:tr h="330056">
                <a:tc>
                  <a:txBody>
                    <a:bodyPr/>
                    <a:lstStyle/>
                    <a:p>
                      <a:pPr marL="0" marR="0">
                        <a:lnSpc>
                          <a:spcPct val="107000"/>
                        </a:lnSpc>
                        <a:spcBef>
                          <a:spcPts val="0"/>
                        </a:spcBef>
                        <a:spcAft>
                          <a:spcPts val="0"/>
                        </a:spcAft>
                      </a:pPr>
                      <a:r>
                        <a:rPr lang="en-US" sz="18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Gug</a:t>
                      </a:r>
                      <a:r>
                        <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Sresty</a:t>
                      </a:r>
                      <a:endPar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Applied Systems &amp; Tech. Transition</a:t>
                      </a:r>
                      <a:endPar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382381291"/>
                  </a:ext>
                </a:extLst>
              </a:tr>
              <a:tr h="330056">
                <a:tc>
                  <a:txBody>
                    <a:bodyPr/>
                    <a:lstStyle/>
                    <a:p>
                      <a:pPr marL="0" marR="0">
                        <a:lnSpc>
                          <a:spcPct val="107000"/>
                        </a:lnSpc>
                        <a:spcBef>
                          <a:spcPts val="0"/>
                        </a:spcBef>
                        <a:spcAft>
                          <a:spcPts val="0"/>
                        </a:spcAft>
                      </a:pPr>
                      <a:r>
                        <a:rPr lang="en-US" sz="18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Christopher Theisen</a:t>
                      </a:r>
                    </a:p>
                  </a:txBody>
                  <a:tcPr marL="68580" marR="68580" marT="0" marB="0">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U.S. Army – CCDC</a:t>
                      </a:r>
                      <a:endPar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525610165"/>
                  </a:ext>
                </a:extLst>
              </a:tr>
              <a:tr h="330056">
                <a:tc>
                  <a:txBody>
                    <a:bodyPr/>
                    <a:lstStyle/>
                    <a:p>
                      <a:pPr marL="0" marR="0">
                        <a:lnSpc>
                          <a:spcPct val="107000"/>
                        </a:lnSpc>
                        <a:spcBef>
                          <a:spcPts val="0"/>
                        </a:spcBef>
                        <a:spcAft>
                          <a:spcPts val="0"/>
                        </a:spcAft>
                      </a:pPr>
                      <a:r>
                        <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Ashley </a:t>
                      </a:r>
                      <a:r>
                        <a:rPr lang="en-US" sz="18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Totin</a:t>
                      </a:r>
                      <a:endPar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NCDMM/America Makes</a:t>
                      </a:r>
                      <a:endPar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3746089547"/>
                  </a:ext>
                </a:extLst>
              </a:tr>
              <a:tr h="330056">
                <a:tc>
                  <a:txBody>
                    <a:bodyPr/>
                    <a:lstStyle/>
                    <a:p>
                      <a:pPr marL="0" marR="0">
                        <a:lnSpc>
                          <a:spcPct val="107000"/>
                        </a:lnSpc>
                        <a:spcBef>
                          <a:spcPts val="0"/>
                        </a:spcBef>
                        <a:spcAft>
                          <a:spcPts val="0"/>
                        </a:spcAft>
                      </a:pPr>
                      <a:r>
                        <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GySgt Daniel Valdes</a:t>
                      </a:r>
                    </a:p>
                  </a:txBody>
                  <a:tcPr marL="68580" marR="68580" marT="0" marB="0">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USMC – 1MLG</a:t>
                      </a:r>
                      <a:endParaRPr lang="en-US" sz="18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4056934037"/>
                  </a:ext>
                </a:extLst>
              </a:tr>
              <a:tr h="330056">
                <a:tc>
                  <a:txBody>
                    <a:bodyPr/>
                    <a:lstStyle/>
                    <a:p>
                      <a:pPr marL="0" marR="0">
                        <a:lnSpc>
                          <a:spcPct val="107000"/>
                        </a:lnSpc>
                        <a:spcBef>
                          <a:spcPts val="0"/>
                        </a:spcBef>
                        <a:spcAft>
                          <a:spcPts val="0"/>
                        </a:spcAft>
                      </a:pPr>
                      <a:r>
                        <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CW3 William Wencil</a:t>
                      </a:r>
                    </a:p>
                  </a:txBody>
                  <a:tcPr marL="68580" marR="68580" marT="0" marB="0">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U.S. Army – CASCOM</a:t>
                      </a:r>
                      <a:endPar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2830036171"/>
                  </a:ext>
                </a:extLst>
              </a:tr>
              <a:tr h="330056">
                <a:tc>
                  <a:txBody>
                    <a:bodyPr/>
                    <a:lstStyle/>
                    <a:p>
                      <a:pPr marL="0" marR="0">
                        <a:lnSpc>
                          <a:spcPct val="107000"/>
                        </a:lnSpc>
                        <a:spcBef>
                          <a:spcPts val="0"/>
                        </a:spcBef>
                        <a:spcAft>
                          <a:spcPts val="0"/>
                        </a:spcAft>
                      </a:pPr>
                      <a:r>
                        <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James Zunino</a:t>
                      </a:r>
                    </a:p>
                  </a:txBody>
                  <a:tcPr marL="68580" marR="68580" marT="0" marB="0">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U.S. Army – CCDC</a:t>
                      </a:r>
                      <a:endPar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499482801"/>
                  </a:ext>
                </a:extLst>
              </a:tr>
            </a:tbl>
          </a:graphicData>
        </a:graphic>
      </p:graphicFrame>
      <p:sp>
        <p:nvSpPr>
          <p:cNvPr id="6" name="Rectangle 5">
            <a:extLst>
              <a:ext uri="{FF2B5EF4-FFF2-40B4-BE49-F238E27FC236}">
                <a16:creationId xmlns:a16="http://schemas.microsoft.com/office/drawing/2014/main" id="{CD515918-6ECD-524D-9607-1FAB7995055F}"/>
              </a:ext>
            </a:extLst>
          </p:cNvPr>
          <p:cNvSpPr/>
          <p:nvPr/>
        </p:nvSpPr>
        <p:spPr>
          <a:xfrm>
            <a:off x="5943600" y="228600"/>
            <a:ext cx="2895600" cy="506802"/>
          </a:xfrm>
          <a:prstGeom prst="rect">
            <a:avLst/>
          </a:prstGeom>
          <a:solidFill>
            <a:srgbClr val="1423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E4AFB13-F349-B74D-8972-C759A8CDAE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8391" y="207934"/>
            <a:ext cx="3114609" cy="554066"/>
          </a:xfrm>
          <a:prstGeom prst="rect">
            <a:avLst/>
          </a:prstGeom>
        </p:spPr>
      </p:pic>
      <p:sp>
        <p:nvSpPr>
          <p:cNvPr id="2" name="Slide Number Placeholder 1"/>
          <p:cNvSpPr>
            <a:spLocks noGrp="1"/>
          </p:cNvSpPr>
          <p:nvPr>
            <p:ph type="sldNum" sz="quarter" idx="12"/>
          </p:nvPr>
        </p:nvSpPr>
        <p:spPr/>
        <p:txBody>
          <a:bodyPr/>
          <a:lstStyle/>
          <a:p>
            <a:fld id="{2726C2F5-E77D-45D7-8DF9-278139FB18E6}" type="slidenum">
              <a:rPr lang="en-US" smtClean="0"/>
              <a:t>121</a:t>
            </a:fld>
            <a:endParaRPr lang="en-US" dirty="0"/>
          </a:p>
        </p:txBody>
      </p:sp>
    </p:spTree>
    <p:extLst>
      <p:ext uri="{BB962C8B-B14F-4D97-AF65-F5344CB8AC3E}">
        <p14:creationId xmlns:p14="http://schemas.microsoft.com/office/powerpoint/2010/main" val="27502409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819400"/>
            <a:ext cx="9144000" cy="205740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1"/>
          <p:cNvSpPr>
            <a:spLocks noGrp="1"/>
          </p:cNvSpPr>
          <p:nvPr>
            <p:ph type="ctrTitle"/>
          </p:nvPr>
        </p:nvSpPr>
        <p:spPr>
          <a:xfrm>
            <a:off x="685800" y="1386200"/>
            <a:ext cx="7772400" cy="5502280"/>
          </a:xfrm>
        </p:spPr>
        <p:txBody>
          <a:bodyPr>
            <a:normAutofit fontScale="90000"/>
          </a:bodyPr>
          <a:lstStyle/>
          <a:p>
            <a:pPr algn="ctr"/>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2019 </a:t>
            </a:r>
            <a:r>
              <a:rPr lang="en-US" b="1" dirty="0">
                <a:latin typeface="Arial" panose="020B0604020202020204" pitchFamily="34" charset="0"/>
                <a:cs typeface="Arial" panose="020B0604020202020204" pitchFamily="34" charset="0"/>
              </a:rPr>
              <a:t>Additive Manufacturing </a:t>
            </a:r>
            <a:br>
              <a:rPr lang="en-US" b="1" dirty="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Workshop</a:t>
            </a: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r>
              <a:rPr lang="en-US" b="1" dirty="0" smtClean="0">
                <a:solidFill>
                  <a:srgbClr val="FF0000"/>
                </a:solidFill>
                <a:latin typeface="Arial" panose="020B0604020202020204" pitchFamily="34" charset="0"/>
                <a:cs typeface="Arial" panose="020B0604020202020204" pitchFamily="34" charset="0"/>
              </a:rPr>
              <a:t/>
            </a:r>
            <a:br>
              <a:rPr lang="en-US" b="1" dirty="0" smtClean="0">
                <a:solidFill>
                  <a:srgbClr val="FF0000"/>
                </a:solidFill>
                <a:latin typeface="Arial" panose="020B0604020202020204" pitchFamily="34" charset="0"/>
                <a:cs typeface="Arial" panose="020B0604020202020204" pitchFamily="34" charset="0"/>
              </a:rPr>
            </a:br>
            <a:r>
              <a:rPr lang="en-US" b="1" dirty="0" smtClean="0">
                <a:solidFill>
                  <a:schemeClr val="bg1"/>
                </a:solidFill>
                <a:latin typeface="Arial" panose="020B0604020202020204" pitchFamily="34" charset="0"/>
                <a:cs typeface="Arial" panose="020B0604020202020204" pitchFamily="34" charset="0"/>
              </a:rPr>
              <a:t>DoD AM Policy Development</a:t>
            </a:r>
            <a:br>
              <a:rPr lang="en-US" b="1" dirty="0" smtClean="0">
                <a:solidFill>
                  <a:schemeClr val="bg1"/>
                </a:solidFill>
                <a:latin typeface="Arial" panose="020B0604020202020204" pitchFamily="34" charset="0"/>
                <a:cs typeface="Arial" panose="020B0604020202020204" pitchFamily="34" charset="0"/>
              </a:rPr>
            </a:br>
            <a:r>
              <a:rPr lang="en-US" b="1" dirty="0" smtClean="0">
                <a:solidFill>
                  <a:schemeClr val="bg1"/>
                </a:solidFill>
                <a:latin typeface="Arial" panose="020B0604020202020204" pitchFamily="34" charset="0"/>
                <a:cs typeface="Arial" panose="020B0604020202020204" pitchFamily="34" charset="0"/>
              </a:rPr>
              <a:t> Working Group</a:t>
            </a:r>
            <a:r>
              <a:rPr lang="en-US" b="1" dirty="0" smtClean="0">
                <a:solidFill>
                  <a:srgbClr val="FF0000"/>
                </a:solidFill>
                <a:latin typeface="Arial" panose="020B0604020202020204" pitchFamily="34" charset="0"/>
                <a:cs typeface="Arial" panose="020B0604020202020204" pitchFamily="34" charset="0"/>
              </a:rPr>
              <a:t/>
            </a:r>
            <a:br>
              <a:rPr lang="en-US" b="1" dirty="0" smtClean="0">
                <a:solidFill>
                  <a:srgbClr val="FF0000"/>
                </a:solidFill>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r>
              <a:rPr lang="en-US" sz="3100" b="1" dirty="0" smtClean="0">
                <a:solidFill>
                  <a:srgbClr val="002060"/>
                </a:solidFill>
                <a:latin typeface="Arial" panose="020B0604020202020204" pitchFamily="34" charset="0"/>
                <a:cs typeface="Arial" panose="020B0604020202020204" pitchFamily="34" charset="0"/>
              </a:rPr>
              <a:t>Co Leads:</a:t>
            </a:r>
            <a:br>
              <a:rPr lang="en-US" sz="3100" b="1" dirty="0" smtClean="0">
                <a:solidFill>
                  <a:srgbClr val="002060"/>
                </a:solidFill>
                <a:latin typeface="Arial" panose="020B0604020202020204" pitchFamily="34" charset="0"/>
                <a:cs typeface="Arial" panose="020B0604020202020204" pitchFamily="34" charset="0"/>
              </a:rPr>
            </a:br>
            <a:r>
              <a:rPr lang="en-US" sz="3100" b="1" dirty="0" smtClean="0">
                <a:solidFill>
                  <a:srgbClr val="FF0000"/>
                </a:solidFill>
                <a:latin typeface="Arial" panose="020B0604020202020204" pitchFamily="34" charset="0"/>
                <a:cs typeface="Arial" panose="020B0604020202020204" pitchFamily="34" charset="0"/>
              </a:rPr>
              <a:t>Greg Kilchenstein</a:t>
            </a:r>
            <a:br>
              <a:rPr lang="en-US" sz="3100" b="1" dirty="0" smtClean="0">
                <a:solidFill>
                  <a:srgbClr val="FF0000"/>
                </a:solidFill>
                <a:latin typeface="Arial" panose="020B0604020202020204" pitchFamily="34" charset="0"/>
                <a:cs typeface="Arial" panose="020B0604020202020204" pitchFamily="34" charset="0"/>
              </a:rPr>
            </a:br>
            <a:r>
              <a:rPr lang="en-US" sz="3100" b="1" dirty="0" smtClean="0">
                <a:solidFill>
                  <a:srgbClr val="FF0000"/>
                </a:solidFill>
                <a:latin typeface="Arial" panose="020B0604020202020204" pitchFamily="34" charset="0"/>
                <a:cs typeface="Arial" panose="020B0604020202020204" pitchFamily="34" charset="0"/>
              </a:rPr>
              <a:t>Steve Linder</a:t>
            </a:r>
            <a:r>
              <a:rPr lang="en-US" sz="3100" b="1" dirty="0">
                <a:solidFill>
                  <a:srgbClr val="FF0000"/>
                </a:solidFill>
                <a:latin typeface="Arial" panose="020B0604020202020204" pitchFamily="34" charset="0"/>
                <a:cs typeface="Arial" panose="020B0604020202020204" pitchFamily="34" charset="0"/>
              </a:rPr>
              <a:t/>
            </a:r>
            <a:br>
              <a:rPr lang="en-US" sz="3100" b="1" dirty="0">
                <a:solidFill>
                  <a:srgbClr val="FF0000"/>
                </a:solidFill>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
        <p:nvSpPr>
          <p:cNvPr id="3" name="Slide Number Placeholder 2"/>
          <p:cNvSpPr>
            <a:spLocks noGrp="1"/>
          </p:cNvSpPr>
          <p:nvPr>
            <p:ph type="sldNum" sz="quarter" idx="12"/>
          </p:nvPr>
        </p:nvSpPr>
        <p:spPr/>
        <p:txBody>
          <a:bodyPr/>
          <a:lstStyle/>
          <a:p>
            <a:pPr marL="0" marR="0" lvl="0" indent="0" algn="r" defTabSz="806867" rtl="0" eaLnBrk="1" fontAlgn="base" latinLnBrk="0" hangingPunct="1">
              <a:lnSpc>
                <a:spcPct val="100000"/>
              </a:lnSpc>
              <a:spcBef>
                <a:spcPct val="0"/>
              </a:spcBef>
              <a:spcAft>
                <a:spcPct val="0"/>
              </a:spcAft>
              <a:buClrTx/>
              <a:buSzTx/>
              <a:buFontTx/>
              <a:buNone/>
              <a:tabLst/>
              <a:defRPr/>
            </a:pPr>
            <a:fld id="{2726C2F5-E77D-45D7-8DF9-278139FB18E6}" type="slidenum">
              <a:rPr kumimoji="0" lang="en-US" sz="1165" b="0" i="0" u="none" strike="noStrike" kern="1200" cap="none" spc="0" normalizeH="0" baseline="0" noProof="0">
                <a:ln>
                  <a:noFill/>
                </a:ln>
                <a:solidFill>
                  <a:prstClr val="black">
                    <a:tint val="75000"/>
                  </a:prstClr>
                </a:solidFill>
                <a:effectLst/>
                <a:uLnTx/>
                <a:uFillTx/>
                <a:latin typeface="Arial" charset="0"/>
                <a:ea typeface="+mn-ea"/>
                <a:cs typeface="+mn-cs"/>
              </a:rPr>
              <a:pPr marL="0" marR="0" lvl="0" indent="0" algn="r" defTabSz="806867" rtl="0" eaLnBrk="1" fontAlgn="base" latinLnBrk="0" hangingPunct="1">
                <a:lnSpc>
                  <a:spcPct val="100000"/>
                </a:lnSpc>
                <a:spcBef>
                  <a:spcPct val="0"/>
                </a:spcBef>
                <a:spcAft>
                  <a:spcPct val="0"/>
                </a:spcAft>
                <a:buClrTx/>
                <a:buSzTx/>
                <a:buFontTx/>
                <a:buNone/>
                <a:tabLst/>
                <a:defRPr/>
              </a:pPr>
              <a:t>122</a:t>
            </a:fld>
            <a:endParaRPr kumimoji="0" lang="en-US" sz="1165"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2788323029"/>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
        <p:nvSpPr>
          <p:cNvPr id="5" name="TextBox 4"/>
          <p:cNvSpPr txBox="1"/>
          <p:nvPr/>
        </p:nvSpPr>
        <p:spPr>
          <a:xfrm>
            <a:off x="564781" y="2209800"/>
            <a:ext cx="8458200" cy="5493812"/>
          </a:xfrm>
          <a:prstGeom prst="rect">
            <a:avLst/>
          </a:prstGeom>
          <a:noFill/>
        </p:spPr>
        <p:txBody>
          <a:bodyPr wrap="square" rtlCol="0">
            <a:spAutoFit/>
          </a:bodyPr>
          <a:lstStyle/>
          <a:p>
            <a:pPr lvl="0">
              <a:defRPr/>
            </a:pPr>
            <a:r>
              <a:rPr kumimoji="0" lang="en-US" sz="3200" b="1" i="0" strike="noStrike" kern="1200" cap="none" spc="0" normalizeH="0" noProof="0" dirty="0" smtClean="0">
                <a:ln>
                  <a:noFill/>
                </a:ln>
                <a:solidFill>
                  <a:srgbClr val="002060"/>
                </a:solidFill>
                <a:effectLst/>
                <a:uLnTx/>
                <a:uFillTx/>
                <a:latin typeface="Arial" panose="020B0604020202020204" pitchFamily="34" charset="0"/>
                <a:ea typeface="+mn-ea"/>
                <a:cs typeface="Arial" panose="020B0604020202020204" pitchFamily="34" charset="0"/>
              </a:rPr>
              <a:t>Objectives: </a:t>
            </a:r>
          </a:p>
          <a:p>
            <a:pPr marL="457200" indent="-457200">
              <a:spcBef>
                <a:spcPts val="1200"/>
              </a:spcBef>
              <a:spcAft>
                <a:spcPts val="600"/>
              </a:spcAft>
              <a:buFont typeface="Arial" panose="020B0604020202020204" pitchFamily="34" charset="0"/>
              <a:buChar char="•"/>
              <a:defRPr/>
            </a:pPr>
            <a:r>
              <a:rPr lang="en-US" sz="2800" dirty="0" smtClean="0">
                <a:solidFill>
                  <a:srgbClr val="002060"/>
                </a:solidFill>
              </a:rPr>
              <a:t>Develop </a:t>
            </a:r>
            <a:r>
              <a:rPr lang="en-US" sz="2800" dirty="0">
                <a:solidFill>
                  <a:srgbClr val="002060"/>
                </a:solidFill>
              </a:rPr>
              <a:t>a new, long term AM policy to holistically integrate AM across DoD acquisition, technology development and application, engineering, and logistics</a:t>
            </a:r>
            <a:r>
              <a:rPr lang="en-US" sz="2800" dirty="0" smtClean="0">
                <a:solidFill>
                  <a:srgbClr val="002060"/>
                </a:solidFill>
              </a:rPr>
              <a:t>.</a:t>
            </a:r>
          </a:p>
          <a:p>
            <a:pPr marL="457200" indent="-457200">
              <a:spcBef>
                <a:spcPts val="1200"/>
              </a:spcBef>
              <a:spcAft>
                <a:spcPts val="600"/>
              </a:spcAft>
              <a:buFont typeface="Arial" panose="020B0604020202020204" pitchFamily="34" charset="0"/>
              <a:buChar char="•"/>
              <a:defRPr/>
            </a:pPr>
            <a:r>
              <a:rPr lang="en-US" sz="2800" dirty="0">
                <a:solidFill>
                  <a:srgbClr val="002060"/>
                </a:solidFill>
                <a:cs typeface="Arial" panose="020B0604020202020204" pitchFamily="34" charset="0"/>
              </a:rPr>
              <a:t>Expand DoD AM Policy beyond Sustainment Direct-Tasking Memorandum (DTM)</a:t>
            </a:r>
          </a:p>
          <a:p>
            <a:pPr marL="457200" indent="-457200">
              <a:spcBef>
                <a:spcPts val="1200"/>
              </a:spcBef>
              <a:spcAft>
                <a:spcPts val="600"/>
              </a:spcAft>
              <a:buFont typeface="Arial" panose="020B0604020202020204" pitchFamily="34" charset="0"/>
              <a:buChar char="•"/>
              <a:defRPr/>
            </a:pPr>
            <a:r>
              <a:rPr lang="en-US" sz="2800" dirty="0" smtClean="0">
                <a:solidFill>
                  <a:srgbClr val="002060"/>
                </a:solidFill>
                <a:latin typeface="Arial" panose="020B0604020202020204" pitchFamily="34" charset="0"/>
                <a:cs typeface="Arial" panose="020B0604020202020204" pitchFamily="34" charset="0"/>
              </a:rPr>
              <a:t>Identify </a:t>
            </a:r>
            <a:r>
              <a:rPr lang="en-US" sz="2800" dirty="0">
                <a:solidFill>
                  <a:srgbClr val="002060"/>
                </a:solidFill>
                <a:latin typeface="Arial" panose="020B0604020202020204" pitchFamily="34" charset="0"/>
                <a:cs typeface="Arial" panose="020B0604020202020204" pitchFamily="34" charset="0"/>
              </a:rPr>
              <a:t>AM Policy </a:t>
            </a:r>
            <a:r>
              <a:rPr lang="en-US" sz="2800" dirty="0" smtClean="0">
                <a:solidFill>
                  <a:srgbClr val="002060"/>
                </a:solidFill>
                <a:latin typeface="Arial" panose="020B0604020202020204" pitchFamily="34" charset="0"/>
                <a:cs typeface="Arial" panose="020B0604020202020204" pitchFamily="34" charset="0"/>
              </a:rPr>
              <a:t>Tenets &amp; Statements</a:t>
            </a:r>
            <a:endParaRPr lang="en-US" sz="2800" dirty="0">
              <a:solidFill>
                <a:srgbClr val="002060"/>
              </a:solidFill>
              <a:latin typeface="Arial" panose="020B0604020202020204" pitchFamily="34" charset="0"/>
              <a:cs typeface="Arial" panose="020B0604020202020204" pitchFamily="34" charset="0"/>
            </a:endParaRPr>
          </a:p>
          <a:p>
            <a:pPr>
              <a:defRPr/>
            </a:pPr>
            <a:endParaRPr kumimoji="0" lang="en-US" sz="2800" b="0" i="0" u="none" strike="noStrike" kern="1200" cap="none" spc="0" normalizeH="0" baseline="0" noProof="0" dirty="0" smtClean="0">
              <a:ln>
                <a:noFill/>
              </a:ln>
              <a:solidFill>
                <a:srgbClr val="4F81BD">
                  <a:lumMod val="50000"/>
                </a:srgbClr>
              </a:solidFill>
              <a:effectLst/>
              <a:uLnTx/>
              <a:uFillTx/>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3200" b="0" i="0" u="none" strike="noStrike" kern="1200" cap="none" spc="0" normalizeH="0" baseline="0" noProof="0" dirty="0" smtClean="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endParaRPr kumimoji="0" lang="en-US" sz="3200" b="0" i="0"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endParaRPr>
          </a:p>
        </p:txBody>
      </p:sp>
      <p:sp>
        <p:nvSpPr>
          <p:cNvPr id="6" name="Rectangle 5"/>
          <p:cNvSpPr/>
          <p:nvPr/>
        </p:nvSpPr>
        <p:spPr>
          <a:xfrm>
            <a:off x="1753005" y="1066800"/>
            <a:ext cx="6081752" cy="1077218"/>
          </a:xfrm>
          <a:prstGeom prst="rect">
            <a:avLst/>
          </a:prstGeom>
        </p:spPr>
        <p:txBody>
          <a:bodyPr wrap="square">
            <a:spAutoFit/>
          </a:bodyPr>
          <a:lstStyle/>
          <a:p>
            <a:pPr lvl="0" algn="ctr">
              <a:defRPr/>
            </a:pPr>
            <a:r>
              <a:rPr lang="en-US" sz="3200" b="1" dirty="0">
                <a:solidFill>
                  <a:srgbClr val="FF0000"/>
                </a:solidFill>
                <a:latin typeface="Arial" panose="020B0604020202020204" pitchFamily="34" charset="0"/>
                <a:cs typeface="Arial" panose="020B0604020202020204" pitchFamily="34" charset="0"/>
              </a:rPr>
              <a:t>DoD AM Policy </a:t>
            </a:r>
            <a:r>
              <a:rPr lang="en-US" sz="3200" b="1" dirty="0" smtClean="0">
                <a:solidFill>
                  <a:srgbClr val="FF0000"/>
                </a:solidFill>
                <a:latin typeface="Arial" panose="020B0604020202020204" pitchFamily="34" charset="0"/>
                <a:cs typeface="Arial" panose="020B0604020202020204" pitchFamily="34" charset="0"/>
              </a:rPr>
              <a:t>Development Working Group</a:t>
            </a:r>
            <a:endParaRPr kumimoji="0" lang="en-US" sz="3200" b="0" i="0" u="none" strike="noStrike" kern="1200" cap="none" spc="0" normalizeH="0" baseline="0" noProof="0" dirty="0">
              <a:ln>
                <a:noFill/>
              </a:ln>
              <a:solidFill>
                <a:prstClr val="black"/>
              </a:solidFill>
              <a:effectLst/>
              <a:uLnTx/>
              <a:uFillTx/>
              <a:latin typeface="Calibri"/>
              <a:ea typeface="+mn-ea"/>
            </a:endParaRPr>
          </a:p>
        </p:txBody>
      </p:sp>
      <p:sp>
        <p:nvSpPr>
          <p:cNvPr id="2" name="Slide Number Placeholder 1"/>
          <p:cNvSpPr>
            <a:spLocks noGrp="1"/>
          </p:cNvSpPr>
          <p:nvPr>
            <p:ph type="sldNum" sz="quarter" idx="12"/>
          </p:nvPr>
        </p:nvSpPr>
        <p:spPr/>
        <p:txBody>
          <a:bodyPr/>
          <a:lstStyle/>
          <a:p>
            <a:fld id="{2726C2F5-E77D-45D7-8DF9-278139FB18E6}" type="slidenum">
              <a:rPr lang="en-US" smtClean="0"/>
              <a:t>123</a:t>
            </a:fld>
            <a:endParaRPr lang="en-US" dirty="0"/>
          </a:p>
        </p:txBody>
      </p:sp>
    </p:spTree>
    <p:extLst>
      <p:ext uri="{BB962C8B-B14F-4D97-AF65-F5344CB8AC3E}">
        <p14:creationId xmlns:p14="http://schemas.microsoft.com/office/powerpoint/2010/main" val="2883973940"/>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
        <p:nvSpPr>
          <p:cNvPr id="5" name="TextBox 4"/>
          <p:cNvSpPr txBox="1"/>
          <p:nvPr/>
        </p:nvSpPr>
        <p:spPr>
          <a:xfrm>
            <a:off x="471447" y="1600200"/>
            <a:ext cx="8458200" cy="5016758"/>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800" b="1"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Agenda / Steps to Achieve Objectives:</a:t>
            </a:r>
            <a:endParaRPr kumimoji="0" lang="en-US" sz="2400" b="1"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lang="en-US" sz="1200" dirty="0" smtClean="0">
              <a:solidFill>
                <a:srgbClr val="4F81BD">
                  <a:lumMod val="50000"/>
                </a:srgbClr>
              </a:solidFill>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lang="en-US" sz="2800" b="1" dirty="0" smtClean="0">
                <a:solidFill>
                  <a:srgbClr val="002060"/>
                </a:solidFill>
                <a:latin typeface="Arial" panose="020B0604020202020204" pitchFamily="34" charset="0"/>
                <a:cs typeface="Arial" panose="020B0604020202020204" pitchFamily="34" charset="0"/>
              </a:rPr>
              <a:t>Day 1</a:t>
            </a:r>
            <a:endParaRPr kumimoji="0" lang="en-US" sz="2800" b="1"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Welcome / Walk Through</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Divide into Teams (</a:t>
            </a:r>
            <a:r>
              <a:rPr kumimoji="0" lang="en-US" sz="2800" b="0"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Acq</a:t>
            </a:r>
            <a:r>
              <a:rPr kumimoji="0" lang="en-US" sz="28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R&amp;E, Logistics)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smtClean="0">
                <a:solidFill>
                  <a:srgbClr val="002060"/>
                </a:solidFill>
                <a:latin typeface="Arial" panose="020B0604020202020204" pitchFamily="34" charset="0"/>
                <a:cs typeface="Arial" panose="020B0604020202020204" pitchFamily="34" charset="0"/>
              </a:rPr>
              <a:t>Brainstorm AM Wants/Needs (Teams)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Identify</a:t>
            </a:r>
            <a:r>
              <a:rPr kumimoji="0" lang="en-US" sz="2800" b="0" i="0" u="none" strike="noStrike" kern="1200" cap="none" spc="0" normalizeH="0" noProof="0" dirty="0" smtClean="0">
                <a:ln>
                  <a:noFill/>
                </a:ln>
                <a:solidFill>
                  <a:srgbClr val="002060"/>
                </a:solidFill>
                <a:effectLst/>
                <a:uLnTx/>
                <a:uFillTx/>
                <a:latin typeface="Arial" panose="020B0604020202020204" pitchFamily="34" charset="0"/>
                <a:cs typeface="Arial" panose="020B0604020202020204" pitchFamily="34" charset="0"/>
              </a:rPr>
              <a:t> Policy Tenets by Discipline (Teams)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aseline="0" dirty="0" smtClean="0">
                <a:solidFill>
                  <a:srgbClr val="002060"/>
                </a:solidFill>
                <a:latin typeface="Arial" panose="020B0604020202020204" pitchFamily="34" charset="0"/>
                <a:cs typeface="Arial" panose="020B0604020202020204" pitchFamily="34" charset="0"/>
              </a:rPr>
              <a:t>Create</a:t>
            </a:r>
            <a:r>
              <a:rPr lang="en-US" sz="2800" dirty="0" smtClean="0">
                <a:solidFill>
                  <a:srgbClr val="002060"/>
                </a:solidFill>
                <a:latin typeface="Arial" panose="020B0604020202020204" pitchFamily="34" charset="0"/>
                <a:cs typeface="Arial" panose="020B0604020202020204" pitchFamily="34" charset="0"/>
              </a:rPr>
              <a:t> Policy Statements (Teams)</a:t>
            </a:r>
          </a:p>
          <a:p>
            <a:pPr marR="0" lvl="0" algn="l" defTabSz="914400" rtl="0" eaLnBrk="1" fontAlgn="auto" latinLnBrk="0" hangingPunct="1">
              <a:lnSpc>
                <a:spcPct val="100000"/>
              </a:lnSpc>
              <a:spcBef>
                <a:spcPts val="0"/>
              </a:spcBef>
              <a:spcAft>
                <a:spcPts val="0"/>
              </a:spcAft>
              <a:buClrTx/>
              <a:buSzTx/>
              <a:tabLst/>
              <a:defRPr/>
            </a:pPr>
            <a:r>
              <a:rPr kumimoji="0" lang="en-US" sz="2800" b="1"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Day 2</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Align Policy Statements to Responsible Parties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smtClean="0">
                <a:solidFill>
                  <a:srgbClr val="002060"/>
                </a:solidFill>
                <a:latin typeface="Arial" panose="020B0604020202020204" pitchFamily="34" charset="0"/>
                <a:cs typeface="Arial" panose="020B0604020202020204" pitchFamily="34" charset="0"/>
              </a:rPr>
              <a:t>Review Policy Statements from other WGs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Write</a:t>
            </a:r>
            <a:r>
              <a:rPr kumimoji="0" lang="en-US" sz="2800" b="0" i="0" u="none" strike="noStrike" kern="1200" cap="none" spc="0" normalizeH="0" noProof="0" dirty="0" smtClean="0">
                <a:ln>
                  <a:noFill/>
                </a:ln>
                <a:solidFill>
                  <a:srgbClr val="002060"/>
                </a:solidFill>
                <a:effectLst/>
                <a:uLnTx/>
                <a:uFillTx/>
                <a:latin typeface="Arial" panose="020B0604020202020204" pitchFamily="34" charset="0"/>
                <a:cs typeface="Arial" panose="020B0604020202020204" pitchFamily="34" charset="0"/>
              </a:rPr>
              <a:t> Policy </a:t>
            </a:r>
            <a:r>
              <a:rPr kumimoji="0" lang="en-US" sz="2400" b="0" i="0" u="none" strike="noStrike" kern="1200" cap="none" spc="0" normalizeH="0" noProof="0" dirty="0" smtClean="0">
                <a:ln>
                  <a:noFill/>
                </a:ln>
                <a:solidFill>
                  <a:srgbClr val="002060"/>
                </a:solidFill>
                <a:effectLst/>
                <a:uLnTx/>
                <a:uFillTx/>
                <a:latin typeface="Arial" panose="020B0604020202020204" pitchFamily="34" charset="0"/>
                <a:cs typeface="Arial" panose="020B0604020202020204" pitchFamily="34" charset="0"/>
              </a:rPr>
              <a:t>(</a:t>
            </a:r>
            <a:r>
              <a:rPr kumimoji="0" lang="en-US" sz="2400" b="0" i="0" u="none" strike="noStrike" kern="1200" cap="none" spc="0" normalizeH="0" noProof="0" dirty="0" err="1" smtClean="0">
                <a:ln>
                  <a:noFill/>
                </a:ln>
                <a:solidFill>
                  <a:srgbClr val="002060"/>
                </a:solidFill>
                <a:effectLst/>
                <a:uLnTx/>
                <a:uFillTx/>
                <a:latin typeface="Arial" panose="020B0604020202020204" pitchFamily="34" charset="0"/>
                <a:cs typeface="Arial" panose="020B0604020202020204" pitchFamily="34" charset="0"/>
              </a:rPr>
              <a:t>Acq</a:t>
            </a:r>
            <a:r>
              <a:rPr kumimoji="0" lang="en-US" sz="2400" b="0" i="0" u="none" strike="noStrike" kern="1200" cap="none" spc="0" normalizeH="0" noProof="0" dirty="0" smtClean="0">
                <a:ln>
                  <a:noFill/>
                </a:ln>
                <a:solidFill>
                  <a:srgbClr val="002060"/>
                </a:solidFill>
                <a:effectLst/>
                <a:uLnTx/>
                <a:uFillTx/>
                <a:latin typeface="Arial" panose="020B0604020202020204" pitchFamily="34" charset="0"/>
                <a:cs typeface="Arial" panose="020B0604020202020204" pitchFamily="34" charset="0"/>
              </a:rPr>
              <a:t>, R&amp;E, Logistics Teams)</a:t>
            </a:r>
            <a:endPar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3" name="Picture 2"/>
          <p:cNvPicPr>
            <a:picLocks noChangeAspect="1"/>
          </p:cNvPicPr>
          <p:nvPr/>
        </p:nvPicPr>
        <p:blipFill>
          <a:blip r:embed="rId4"/>
          <a:stretch>
            <a:fillRect/>
          </a:stretch>
        </p:blipFill>
        <p:spPr>
          <a:xfrm>
            <a:off x="1143000" y="969189"/>
            <a:ext cx="6998815" cy="859611"/>
          </a:xfrm>
          <a:prstGeom prst="rect">
            <a:avLst/>
          </a:prstGeom>
        </p:spPr>
      </p:pic>
      <p:sp>
        <p:nvSpPr>
          <p:cNvPr id="2" name="Slide Number Placeholder 1"/>
          <p:cNvSpPr>
            <a:spLocks noGrp="1"/>
          </p:cNvSpPr>
          <p:nvPr>
            <p:ph type="sldNum" sz="quarter" idx="12"/>
          </p:nvPr>
        </p:nvSpPr>
        <p:spPr/>
        <p:txBody>
          <a:bodyPr/>
          <a:lstStyle/>
          <a:p>
            <a:fld id="{2726C2F5-E77D-45D7-8DF9-278139FB18E6}" type="slidenum">
              <a:rPr lang="en-US" smtClean="0"/>
              <a:t>124</a:t>
            </a:fld>
            <a:endParaRPr lang="en-US" dirty="0"/>
          </a:p>
        </p:txBody>
      </p:sp>
    </p:spTree>
    <p:extLst>
      <p:ext uri="{BB962C8B-B14F-4D97-AF65-F5344CB8AC3E}">
        <p14:creationId xmlns:p14="http://schemas.microsoft.com/office/powerpoint/2010/main" val="745476477"/>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
        <p:nvSpPr>
          <p:cNvPr id="5" name="TextBox 4"/>
          <p:cNvSpPr txBox="1"/>
          <p:nvPr/>
        </p:nvSpPr>
        <p:spPr>
          <a:xfrm>
            <a:off x="471447" y="1752600"/>
            <a:ext cx="8458200" cy="4893647"/>
          </a:xfrm>
          <a:prstGeom prst="rect">
            <a:avLst/>
          </a:prstGeom>
          <a:noFill/>
        </p:spPr>
        <p:txBody>
          <a:bodyPr wrap="square" rtlCol="0">
            <a:spAutoFit/>
          </a:bodyPr>
          <a:lstStyle/>
          <a:p>
            <a:pPr lvl="0">
              <a:spcBef>
                <a:spcPts val="600"/>
              </a:spcBef>
              <a:spcAft>
                <a:spcPts val="600"/>
              </a:spcAft>
              <a:defRPr/>
            </a:pPr>
            <a:r>
              <a:rPr lang="en-US" sz="2800" b="1" dirty="0" smtClean="0">
                <a:solidFill>
                  <a:srgbClr val="002060"/>
                </a:solidFill>
                <a:latin typeface="+mj-lt"/>
                <a:cs typeface="Arial" panose="020B0604020202020204" pitchFamily="34" charset="0"/>
              </a:rPr>
              <a:t>Takeaways:  </a:t>
            </a:r>
            <a:r>
              <a:rPr lang="en-US" sz="2800" dirty="0" smtClean="0">
                <a:solidFill>
                  <a:srgbClr val="002060"/>
                </a:solidFill>
                <a:latin typeface="+mj-lt"/>
              </a:rPr>
              <a:t>Developed 24 Policy Statements in the following disciplines:</a:t>
            </a:r>
            <a:endParaRPr lang="en-US" sz="2800" dirty="0" smtClean="0">
              <a:solidFill>
                <a:srgbClr val="002060"/>
              </a:solidFill>
              <a:latin typeface="+mj-lt"/>
              <a:cs typeface="Arial" panose="020B0604020202020204" pitchFamily="34" charset="0"/>
            </a:endParaRPr>
          </a:p>
          <a:p>
            <a:pPr marL="914400" lvl="1" indent="-457200">
              <a:spcBef>
                <a:spcPts val="600"/>
              </a:spcBef>
              <a:spcAft>
                <a:spcPts val="600"/>
              </a:spcAft>
              <a:buFont typeface="Courier New" panose="02070309020205020404" pitchFamily="49" charset="0"/>
              <a:buChar char="o"/>
              <a:defRPr/>
            </a:pPr>
            <a:r>
              <a:rPr lang="en-US" sz="2800" dirty="0" smtClean="0">
                <a:solidFill>
                  <a:srgbClr val="002060"/>
                </a:solidFill>
                <a:latin typeface="+mj-lt"/>
                <a:cs typeface="Arial" panose="020B0604020202020204" pitchFamily="34" charset="0"/>
              </a:rPr>
              <a:t>Overarching </a:t>
            </a:r>
            <a:r>
              <a:rPr lang="en-US" sz="2800" dirty="0">
                <a:solidFill>
                  <a:srgbClr val="002060"/>
                </a:solidFill>
                <a:latin typeface="+mj-lt"/>
                <a:cs typeface="Arial" panose="020B0604020202020204" pitchFamily="34" charset="0"/>
              </a:rPr>
              <a:t>Policy  </a:t>
            </a:r>
            <a:r>
              <a:rPr lang="en-US" sz="2800" dirty="0" smtClean="0">
                <a:solidFill>
                  <a:srgbClr val="002060"/>
                </a:solidFill>
                <a:latin typeface="+mj-lt"/>
                <a:cs typeface="Arial" panose="020B0604020202020204" pitchFamily="34" charset="0"/>
              </a:rPr>
              <a:t>(8) </a:t>
            </a:r>
            <a:r>
              <a:rPr lang="en-US" sz="2800" i="1" dirty="0" smtClean="0">
                <a:solidFill>
                  <a:srgbClr val="002060"/>
                </a:solidFill>
                <a:latin typeface="+mj-lt"/>
                <a:cs typeface="Arial" panose="020B0604020202020204" pitchFamily="34" charset="0"/>
              </a:rPr>
              <a:t>(Next 2 slides)</a:t>
            </a:r>
            <a:endParaRPr lang="en-US" sz="2800" i="1" dirty="0">
              <a:solidFill>
                <a:srgbClr val="002060"/>
              </a:solidFill>
              <a:latin typeface="+mj-lt"/>
              <a:cs typeface="Arial" panose="020B0604020202020204" pitchFamily="34" charset="0"/>
            </a:endParaRPr>
          </a:p>
          <a:p>
            <a:pPr marL="914400" lvl="1" indent="-457200">
              <a:spcBef>
                <a:spcPts val="600"/>
              </a:spcBef>
              <a:spcAft>
                <a:spcPts val="600"/>
              </a:spcAft>
              <a:buFont typeface="Courier New" panose="02070309020205020404" pitchFamily="49" charset="0"/>
              <a:buChar char="o"/>
              <a:defRPr/>
            </a:pPr>
            <a:r>
              <a:rPr lang="en-US" sz="2800" dirty="0">
                <a:solidFill>
                  <a:srgbClr val="002060"/>
                </a:solidFill>
                <a:latin typeface="+mj-lt"/>
                <a:cs typeface="Arial" panose="020B0604020202020204" pitchFamily="34" charset="0"/>
              </a:rPr>
              <a:t>Engineering and Digital Engineering (5)</a:t>
            </a:r>
          </a:p>
          <a:p>
            <a:pPr marL="914400" lvl="1" indent="-457200">
              <a:spcBef>
                <a:spcPts val="600"/>
              </a:spcBef>
              <a:spcAft>
                <a:spcPts val="600"/>
              </a:spcAft>
              <a:buFont typeface="Courier New" panose="02070309020205020404" pitchFamily="49" charset="0"/>
              <a:buChar char="o"/>
              <a:defRPr/>
            </a:pPr>
            <a:r>
              <a:rPr lang="en-US" sz="2800" dirty="0">
                <a:solidFill>
                  <a:srgbClr val="002060"/>
                </a:solidFill>
                <a:latin typeface="+mj-lt"/>
                <a:cs typeface="Arial" panose="020B0604020202020204" pitchFamily="34" charset="0"/>
              </a:rPr>
              <a:t>Qualification &amp; Certification and Specs &amp; Standards (5)</a:t>
            </a:r>
          </a:p>
          <a:p>
            <a:pPr marL="914400" lvl="1" indent="-457200">
              <a:spcBef>
                <a:spcPts val="600"/>
              </a:spcBef>
              <a:spcAft>
                <a:spcPts val="600"/>
              </a:spcAft>
              <a:buFont typeface="Courier New" panose="02070309020205020404" pitchFamily="49" charset="0"/>
              <a:buChar char="o"/>
              <a:defRPr/>
            </a:pPr>
            <a:r>
              <a:rPr lang="en-US" sz="2800" dirty="0">
                <a:solidFill>
                  <a:srgbClr val="002060"/>
                </a:solidFill>
                <a:latin typeface="+mj-lt"/>
                <a:cs typeface="Arial" panose="020B0604020202020204" pitchFamily="34" charset="0"/>
              </a:rPr>
              <a:t>Acquisition and Supply Chain </a:t>
            </a:r>
            <a:r>
              <a:rPr lang="en-US" sz="2800" dirty="0" smtClean="0">
                <a:solidFill>
                  <a:srgbClr val="002060"/>
                </a:solidFill>
                <a:latin typeface="+mj-lt"/>
                <a:cs typeface="Arial" panose="020B0604020202020204" pitchFamily="34" charset="0"/>
              </a:rPr>
              <a:t>(2)</a:t>
            </a:r>
            <a:endParaRPr lang="en-US" sz="2800" dirty="0">
              <a:solidFill>
                <a:srgbClr val="002060"/>
              </a:solidFill>
              <a:latin typeface="+mj-lt"/>
              <a:cs typeface="Arial" panose="020B0604020202020204" pitchFamily="34" charset="0"/>
            </a:endParaRPr>
          </a:p>
          <a:p>
            <a:pPr marL="914400" lvl="1" indent="-457200">
              <a:spcBef>
                <a:spcPts val="600"/>
              </a:spcBef>
              <a:spcAft>
                <a:spcPts val="600"/>
              </a:spcAft>
              <a:buFont typeface="Courier New" panose="02070309020205020404" pitchFamily="49" charset="0"/>
              <a:buChar char="o"/>
              <a:defRPr/>
            </a:pPr>
            <a:r>
              <a:rPr lang="en-US" sz="2800" dirty="0">
                <a:solidFill>
                  <a:srgbClr val="002060"/>
                </a:solidFill>
                <a:latin typeface="+mj-lt"/>
                <a:cs typeface="Arial" panose="020B0604020202020204" pitchFamily="34" charset="0"/>
              </a:rPr>
              <a:t>Workforce (2)</a:t>
            </a:r>
          </a:p>
          <a:p>
            <a:pPr marL="914400" lvl="1" indent="-457200">
              <a:spcBef>
                <a:spcPts val="600"/>
              </a:spcBef>
              <a:spcAft>
                <a:spcPts val="600"/>
              </a:spcAft>
              <a:buFont typeface="Courier New" panose="02070309020205020404" pitchFamily="49" charset="0"/>
              <a:buChar char="o"/>
              <a:defRPr/>
            </a:pPr>
            <a:r>
              <a:rPr lang="en-US" sz="2800" dirty="0">
                <a:solidFill>
                  <a:srgbClr val="002060"/>
                </a:solidFill>
                <a:latin typeface="+mj-lt"/>
                <a:cs typeface="Arial" panose="020B0604020202020204" pitchFamily="34" charset="0"/>
              </a:rPr>
              <a:t>Collaborate and Authorities (2</a:t>
            </a:r>
            <a:r>
              <a:rPr lang="en-US" sz="2800" dirty="0" smtClean="0">
                <a:solidFill>
                  <a:srgbClr val="002060"/>
                </a:solidFill>
                <a:latin typeface="+mj-lt"/>
                <a:cs typeface="Arial" panose="020B0604020202020204" pitchFamily="34" charset="0"/>
              </a:rPr>
              <a:t>)</a:t>
            </a:r>
            <a:endParaRPr kumimoji="0" lang="en-US" sz="2800" b="0" i="0" u="none" strike="noStrike" kern="1200" cap="none" spc="0" normalizeH="0" baseline="0" noProof="0" dirty="0">
              <a:ln>
                <a:noFill/>
              </a:ln>
              <a:solidFill>
                <a:srgbClr val="4F81BD">
                  <a:lumMod val="50000"/>
                </a:srgbClr>
              </a:solidFill>
              <a:effectLst/>
              <a:uLnTx/>
              <a:uFillTx/>
              <a:latin typeface="+mj-lt"/>
              <a:cs typeface="Arial" panose="020B0604020202020204" pitchFamily="34" charset="0"/>
            </a:endParaRPr>
          </a:p>
        </p:txBody>
      </p:sp>
      <p:sp>
        <p:nvSpPr>
          <p:cNvPr id="6" name="Rectangle 5"/>
          <p:cNvSpPr/>
          <p:nvPr/>
        </p:nvSpPr>
        <p:spPr>
          <a:xfrm>
            <a:off x="1371600" y="1066800"/>
            <a:ext cx="6844563" cy="584775"/>
          </a:xfrm>
          <a:prstGeom prst="rect">
            <a:avLst/>
          </a:prstGeom>
        </p:spPr>
        <p:txBody>
          <a:bodyPr wrap="square">
            <a:spAutoFit/>
          </a:bodyPr>
          <a:lstStyle/>
          <a:p>
            <a:pPr lvl="0">
              <a:defRPr/>
            </a:pPr>
            <a:r>
              <a:rPr lang="en-US" sz="3200" b="1" dirty="0">
                <a:solidFill>
                  <a:srgbClr val="FF0000"/>
                </a:solidFill>
                <a:latin typeface="Arial" panose="020B0604020202020204" pitchFamily="34" charset="0"/>
                <a:cs typeface="Arial" panose="020B0604020202020204" pitchFamily="34" charset="0"/>
              </a:rPr>
              <a:t>DoD AM Policy </a:t>
            </a:r>
            <a:r>
              <a:rPr lang="en-US" sz="3200" b="1" dirty="0" smtClean="0">
                <a:solidFill>
                  <a:srgbClr val="FF0000"/>
                </a:solidFill>
                <a:latin typeface="Arial" panose="020B0604020202020204" pitchFamily="34" charset="0"/>
                <a:cs typeface="Arial" panose="020B0604020202020204" pitchFamily="34" charset="0"/>
              </a:rPr>
              <a:t>Development WG</a:t>
            </a:r>
            <a:endParaRPr kumimoji="0" lang="en-US" sz="3200" b="0" i="0" u="none" strike="noStrike" kern="1200" cap="none" spc="0" normalizeH="0" baseline="0" noProof="0" dirty="0">
              <a:ln>
                <a:noFill/>
              </a:ln>
              <a:solidFill>
                <a:prstClr val="black"/>
              </a:solidFill>
              <a:effectLst/>
              <a:uLnTx/>
              <a:uFillTx/>
              <a:latin typeface="Calibri"/>
              <a:ea typeface="+mn-ea"/>
            </a:endParaRPr>
          </a:p>
        </p:txBody>
      </p:sp>
      <p:sp>
        <p:nvSpPr>
          <p:cNvPr id="2" name="Slide Number Placeholder 1"/>
          <p:cNvSpPr>
            <a:spLocks noGrp="1"/>
          </p:cNvSpPr>
          <p:nvPr>
            <p:ph type="sldNum" sz="quarter" idx="12"/>
          </p:nvPr>
        </p:nvSpPr>
        <p:spPr/>
        <p:txBody>
          <a:bodyPr/>
          <a:lstStyle/>
          <a:p>
            <a:fld id="{2726C2F5-E77D-45D7-8DF9-278139FB18E6}" type="slidenum">
              <a:rPr lang="en-US" smtClean="0"/>
              <a:t>125</a:t>
            </a:fld>
            <a:endParaRPr lang="en-US" dirty="0"/>
          </a:p>
        </p:txBody>
      </p:sp>
    </p:spTree>
    <p:extLst>
      <p:ext uri="{BB962C8B-B14F-4D97-AF65-F5344CB8AC3E}">
        <p14:creationId xmlns:p14="http://schemas.microsoft.com/office/powerpoint/2010/main" val="826446655"/>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13820"/>
            <a:ext cx="8199120" cy="667693"/>
          </a:xfrm>
        </p:spPr>
        <p:txBody>
          <a:bodyPr>
            <a:normAutofit/>
          </a:bodyPr>
          <a:lstStyle/>
          <a:p>
            <a:r>
              <a:rPr lang="en-US" sz="2800" b="1" dirty="0" smtClean="0">
                <a:latin typeface="Arial" panose="020B0604020202020204" pitchFamily="34" charset="0"/>
                <a:cs typeface="Arial" panose="020B0604020202020204" pitchFamily="34" charset="0"/>
              </a:rPr>
              <a:t>Overarching Policy Statements</a:t>
            </a:r>
            <a:endParaRPr lang="en-US"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82138" y="2064103"/>
            <a:ext cx="8229600" cy="4658762"/>
          </a:xfrm>
        </p:spPr>
        <p:txBody>
          <a:bodyPr>
            <a:noAutofit/>
          </a:bodyPr>
          <a:lstStyle/>
          <a:p>
            <a:r>
              <a:rPr lang="en-US" sz="2500" dirty="0" smtClean="0">
                <a:latin typeface="Arial" panose="020B0604020202020204" pitchFamily="34" charset="0"/>
                <a:cs typeface="Arial" panose="020B0604020202020204" pitchFamily="34" charset="0"/>
              </a:rPr>
              <a:t>AM </a:t>
            </a:r>
            <a:r>
              <a:rPr lang="en-US" sz="2500" dirty="0">
                <a:latin typeface="Arial" panose="020B0604020202020204" pitchFamily="34" charset="0"/>
                <a:cs typeface="Arial" panose="020B0604020202020204" pitchFamily="34" charset="0"/>
              </a:rPr>
              <a:t>will be advanced and sustained by organizational constructs that promote accountability through governance, data-driven through metrics and feedback </a:t>
            </a:r>
          </a:p>
          <a:p>
            <a:r>
              <a:rPr lang="en-US" sz="2500" dirty="0">
                <a:latin typeface="Arial" panose="020B0604020202020204" pitchFamily="34" charset="0"/>
                <a:cs typeface="Arial" panose="020B0604020202020204" pitchFamily="34" charset="0"/>
              </a:rPr>
              <a:t>AM supports Joint Force commanders and COCOM theater requirements, through new manufacture, repair, and innovation </a:t>
            </a:r>
          </a:p>
          <a:p>
            <a:r>
              <a:rPr lang="en-US" sz="2500" dirty="0">
                <a:latin typeface="Arial" panose="020B0604020202020204" pitchFamily="34" charset="0"/>
                <a:cs typeface="Arial" panose="020B0604020202020204" pitchFamily="34" charset="0"/>
              </a:rPr>
              <a:t>AM plans, programs, and requirements are adequately resourced </a:t>
            </a:r>
          </a:p>
          <a:p>
            <a:r>
              <a:rPr lang="en-US" sz="2500" dirty="0">
                <a:latin typeface="Arial" panose="020B0604020202020204" pitchFamily="34" charset="0"/>
                <a:cs typeface="Arial" panose="020B0604020202020204" pitchFamily="34" charset="0"/>
              </a:rPr>
              <a:t>We will collaborate across our DoD AM community of interest </a:t>
            </a:r>
          </a:p>
          <a:p>
            <a:r>
              <a:rPr lang="en-US" sz="2500" dirty="0">
                <a:latin typeface="Arial" panose="020B0604020202020204" pitchFamily="34" charset="0"/>
                <a:cs typeface="Arial" panose="020B0604020202020204" pitchFamily="34" charset="0"/>
              </a:rPr>
              <a:t>AM capabilities are sustainable </a:t>
            </a:r>
          </a:p>
        </p:txBody>
      </p:sp>
      <p:sp>
        <p:nvSpPr>
          <p:cNvPr id="4" name="Slide Number Placeholder 3"/>
          <p:cNvSpPr>
            <a:spLocks noGrp="1"/>
          </p:cNvSpPr>
          <p:nvPr>
            <p:ph type="sldNum" sz="quarter" idx="12"/>
          </p:nvPr>
        </p:nvSpPr>
        <p:spPr/>
        <p:txBody>
          <a:bodyPr/>
          <a:lstStyle/>
          <a:p>
            <a:fld id="{2726C2F5-E77D-45D7-8DF9-278139FB18E6}" type="slidenum">
              <a:rPr lang="en-US" smtClean="0"/>
              <a:t>126</a:t>
            </a:fld>
            <a:endParaRPr lang="en-US" dirty="0"/>
          </a:p>
        </p:txBody>
      </p:sp>
      <p:sp>
        <p:nvSpPr>
          <p:cNvPr id="5" name="Rectangle 4"/>
          <p:cNvSpPr/>
          <p:nvPr/>
        </p:nvSpPr>
        <p:spPr>
          <a:xfrm>
            <a:off x="482138" y="990600"/>
            <a:ext cx="8229600" cy="523220"/>
          </a:xfrm>
          <a:prstGeom prst="rect">
            <a:avLst/>
          </a:prstGeom>
        </p:spPr>
        <p:txBody>
          <a:bodyPr wrap="square">
            <a:spAutoFit/>
          </a:bodyPr>
          <a:lstStyle/>
          <a:p>
            <a:pPr lvl="0" algn="ctr">
              <a:defRPr/>
            </a:pPr>
            <a:r>
              <a:rPr lang="en-US" sz="2800" b="1" dirty="0">
                <a:solidFill>
                  <a:srgbClr val="FF0000"/>
                </a:solidFill>
                <a:latin typeface="Arial" panose="020B0604020202020204" pitchFamily="34" charset="0"/>
                <a:cs typeface="Arial" panose="020B0604020202020204" pitchFamily="34" charset="0"/>
              </a:rPr>
              <a:t>DoD AM Policy Development </a:t>
            </a:r>
            <a:r>
              <a:rPr lang="en-US" sz="2800" b="1" dirty="0" smtClean="0">
                <a:solidFill>
                  <a:srgbClr val="FF0000"/>
                </a:solidFill>
                <a:latin typeface="Arial" panose="020B0604020202020204" pitchFamily="34" charset="0"/>
                <a:cs typeface="Arial" panose="020B0604020202020204" pitchFamily="34" charset="0"/>
              </a:rPr>
              <a:t>WG</a:t>
            </a:r>
            <a:endParaRPr lang="en-US" sz="2800" dirty="0">
              <a:solidFill>
                <a:prstClr val="black"/>
              </a:solidFill>
            </a:endParaRPr>
          </a:p>
        </p:txBody>
      </p:sp>
    </p:spTree>
    <p:extLst>
      <p:ext uri="{BB962C8B-B14F-4D97-AF65-F5344CB8AC3E}">
        <p14:creationId xmlns:p14="http://schemas.microsoft.com/office/powerpoint/2010/main" val="1203073614"/>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09646"/>
            <a:ext cx="8229600" cy="3997385"/>
          </a:xfrm>
        </p:spPr>
        <p:txBody>
          <a:bodyPr>
            <a:normAutofit/>
          </a:bodyPr>
          <a:lstStyle/>
          <a:p>
            <a:r>
              <a:rPr lang="en-US" sz="2600" dirty="0" smtClean="0">
                <a:latin typeface="Arial" panose="020B0604020202020204" pitchFamily="34" charset="0"/>
                <a:cs typeface="Arial" panose="020B0604020202020204" pitchFamily="34" charset="0"/>
              </a:rPr>
              <a:t>Create </a:t>
            </a:r>
            <a:r>
              <a:rPr lang="en-US" sz="2600" dirty="0">
                <a:latin typeface="Arial" panose="020B0604020202020204" pitchFamily="34" charset="0"/>
                <a:cs typeface="Arial" panose="020B0604020202020204" pitchFamily="34" charset="0"/>
              </a:rPr>
              <a:t>innovative, flexible and agile AM processes and procedures for the field activities and the defense industrial base</a:t>
            </a:r>
          </a:p>
          <a:p>
            <a:r>
              <a:rPr lang="en-US" sz="2600" dirty="0">
                <a:latin typeface="Arial" panose="020B0604020202020204" pitchFamily="34" charset="0"/>
                <a:cs typeface="Arial" panose="020B0604020202020204" pitchFamily="34" charset="0"/>
              </a:rPr>
              <a:t>Ensure OEMs have methodologies that identify AM components at all stages of the Product Life Cycle (including development of the BOM, and configuration management). </a:t>
            </a:r>
          </a:p>
          <a:p>
            <a:r>
              <a:rPr lang="en-US" sz="2600" dirty="0">
                <a:latin typeface="Arial" panose="020B0604020202020204" pitchFamily="34" charset="0"/>
                <a:cs typeface="Arial" panose="020B0604020202020204" pitchFamily="34" charset="0"/>
              </a:rPr>
              <a:t>AM infrastructure is integrated into the current Supply Chain, including maintenance operations </a:t>
            </a:r>
          </a:p>
          <a:p>
            <a:endParaRPr lang="en-US" sz="2600" dirty="0"/>
          </a:p>
        </p:txBody>
      </p:sp>
      <p:sp>
        <p:nvSpPr>
          <p:cNvPr id="4" name="Slide Number Placeholder 3"/>
          <p:cNvSpPr>
            <a:spLocks noGrp="1"/>
          </p:cNvSpPr>
          <p:nvPr>
            <p:ph type="sldNum" sz="quarter" idx="12"/>
          </p:nvPr>
        </p:nvSpPr>
        <p:spPr/>
        <p:txBody>
          <a:bodyPr/>
          <a:lstStyle/>
          <a:p>
            <a:fld id="{2726C2F5-E77D-45D7-8DF9-278139FB18E6}" type="slidenum">
              <a:rPr lang="en-US" smtClean="0"/>
              <a:t>127</a:t>
            </a:fld>
            <a:endParaRPr lang="en-US" dirty="0"/>
          </a:p>
        </p:txBody>
      </p:sp>
      <p:sp>
        <p:nvSpPr>
          <p:cNvPr id="6" name="Rectangle 5"/>
          <p:cNvSpPr/>
          <p:nvPr/>
        </p:nvSpPr>
        <p:spPr>
          <a:xfrm>
            <a:off x="482138" y="990600"/>
            <a:ext cx="8229600" cy="523220"/>
          </a:xfrm>
          <a:prstGeom prst="rect">
            <a:avLst/>
          </a:prstGeom>
        </p:spPr>
        <p:txBody>
          <a:bodyPr wrap="square">
            <a:spAutoFit/>
          </a:bodyPr>
          <a:lstStyle/>
          <a:p>
            <a:pPr lvl="0" algn="ctr">
              <a:defRPr/>
            </a:pPr>
            <a:r>
              <a:rPr lang="en-US" sz="2800" b="1" dirty="0">
                <a:solidFill>
                  <a:srgbClr val="FF0000"/>
                </a:solidFill>
                <a:latin typeface="Arial" panose="020B0604020202020204" pitchFamily="34" charset="0"/>
                <a:cs typeface="Arial" panose="020B0604020202020204" pitchFamily="34" charset="0"/>
              </a:rPr>
              <a:t>DoD AM Policy Development </a:t>
            </a:r>
            <a:r>
              <a:rPr lang="en-US" sz="2800" b="1" dirty="0" smtClean="0">
                <a:solidFill>
                  <a:srgbClr val="FF0000"/>
                </a:solidFill>
                <a:latin typeface="Arial" panose="020B0604020202020204" pitchFamily="34" charset="0"/>
                <a:cs typeface="Arial" panose="020B0604020202020204" pitchFamily="34" charset="0"/>
              </a:rPr>
              <a:t>WG</a:t>
            </a:r>
            <a:endParaRPr lang="en-US" sz="2800" dirty="0">
              <a:solidFill>
                <a:prstClr val="black"/>
              </a:solidFill>
            </a:endParaRPr>
          </a:p>
        </p:txBody>
      </p:sp>
      <p:sp>
        <p:nvSpPr>
          <p:cNvPr id="7" name="Title 1"/>
          <p:cNvSpPr txBox="1">
            <a:spLocks/>
          </p:cNvSpPr>
          <p:nvPr/>
        </p:nvSpPr>
        <p:spPr>
          <a:xfrm>
            <a:off x="381000" y="1564919"/>
            <a:ext cx="8199120" cy="667693"/>
          </a:xfrm>
          <a:prstGeom prst="rect">
            <a:avLst/>
          </a:prstGeom>
        </p:spPr>
        <p:txBody>
          <a:bodyPr vert="horz" lIns="91440" tIns="45720" rIns="91440" bIns="45720" rtlCol="0" anchor="ctr">
            <a:normAutofit/>
          </a:bodyPr>
          <a:lstStyle>
            <a:lvl1pPr algn="l" defTabSz="443766" rtl="0" eaLnBrk="1" latinLnBrk="0" hangingPunct="1">
              <a:spcBef>
                <a:spcPct val="0"/>
              </a:spcBef>
              <a:buNone/>
              <a:defRPr sz="3883" kern="1200">
                <a:solidFill>
                  <a:srgbClr val="101643"/>
                </a:solidFill>
                <a:latin typeface="+mj-lt"/>
                <a:ea typeface="+mj-ea"/>
                <a:cs typeface="+mj-cs"/>
              </a:defRPr>
            </a:lvl1pPr>
          </a:lstStyle>
          <a:p>
            <a:r>
              <a:rPr lang="en-US" sz="2800" b="1" dirty="0" smtClean="0">
                <a:latin typeface="Arial" panose="020B0604020202020204" pitchFamily="34" charset="0"/>
                <a:cs typeface="Arial" panose="020B0604020202020204" pitchFamily="34" charset="0"/>
              </a:rPr>
              <a:t>Overarching Policy Statements (Cont’d)</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0129731"/>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
        <p:nvSpPr>
          <p:cNvPr id="5" name="TextBox 4"/>
          <p:cNvSpPr txBox="1"/>
          <p:nvPr/>
        </p:nvSpPr>
        <p:spPr>
          <a:xfrm>
            <a:off x="438196" y="2286000"/>
            <a:ext cx="8458200" cy="3877985"/>
          </a:xfrm>
          <a:prstGeom prst="rect">
            <a:avLst/>
          </a:prstGeom>
          <a:noFill/>
        </p:spPr>
        <p:txBody>
          <a:bodyPr wrap="square" rtlCol="0">
            <a:spAutoFit/>
          </a:bodyPr>
          <a:lstStyle/>
          <a:p>
            <a:pPr lvl="0">
              <a:spcBef>
                <a:spcPts val="600"/>
              </a:spcBef>
              <a:spcAft>
                <a:spcPts val="600"/>
              </a:spcAft>
              <a:defRPr/>
            </a:pPr>
            <a:r>
              <a:rPr lang="en-US" sz="2800" b="1" dirty="0" smtClean="0">
                <a:solidFill>
                  <a:srgbClr val="002060"/>
                </a:solidFill>
                <a:latin typeface="Arial" panose="020B0604020202020204" pitchFamily="34" charset="0"/>
                <a:cs typeface="Arial" panose="020B0604020202020204" pitchFamily="34" charset="0"/>
              </a:rPr>
              <a:t>Responsibilities Identified: </a:t>
            </a:r>
            <a:r>
              <a:rPr lang="en-US" sz="2800" dirty="0" smtClean="0">
                <a:solidFill>
                  <a:srgbClr val="002060"/>
                </a:solidFill>
                <a:latin typeface="Arial" panose="020B0604020202020204" pitchFamily="34" charset="0"/>
                <a:cs typeface="Arial" panose="020B0604020202020204" pitchFamily="34" charset="0"/>
              </a:rPr>
              <a:t>Policy statements distributed by organization:</a:t>
            </a:r>
          </a:p>
          <a:p>
            <a:pPr marL="914400" lvl="1" indent="-457200">
              <a:spcBef>
                <a:spcPts val="600"/>
              </a:spcBef>
              <a:spcAft>
                <a:spcPts val="600"/>
              </a:spcAft>
              <a:buFont typeface="Courier New" panose="02070309020205020404" pitchFamily="49" charset="0"/>
              <a:buChar char="o"/>
              <a:defRPr/>
            </a:pPr>
            <a:r>
              <a:rPr lang="en-US" sz="2800" dirty="0" smtClean="0">
                <a:solidFill>
                  <a:srgbClr val="002060"/>
                </a:solidFill>
                <a:latin typeface="Arial" panose="020B0604020202020204" pitchFamily="34" charset="0"/>
                <a:cs typeface="Arial" panose="020B0604020202020204" pitchFamily="34" charset="0"/>
              </a:rPr>
              <a:t>All (Overarching Policy)	(8)</a:t>
            </a:r>
            <a:endParaRPr lang="en-US" sz="2800" dirty="0">
              <a:solidFill>
                <a:srgbClr val="002060"/>
              </a:solidFill>
              <a:latin typeface="Arial" panose="020B0604020202020204" pitchFamily="34" charset="0"/>
              <a:cs typeface="Arial" panose="020B0604020202020204" pitchFamily="34" charset="0"/>
            </a:endParaRPr>
          </a:p>
          <a:p>
            <a:pPr marL="914400" lvl="1" indent="-457200">
              <a:spcBef>
                <a:spcPts val="600"/>
              </a:spcBef>
              <a:spcAft>
                <a:spcPts val="600"/>
              </a:spcAft>
              <a:buFont typeface="Courier New" panose="02070309020205020404" pitchFamily="49" charset="0"/>
              <a:buChar char="o"/>
              <a:defRPr/>
            </a:pPr>
            <a:r>
              <a:rPr lang="en-US" sz="2800" dirty="0" smtClean="0">
                <a:solidFill>
                  <a:srgbClr val="002060"/>
                </a:solidFill>
                <a:latin typeface="Arial" panose="020B0604020202020204" pitchFamily="34" charset="0"/>
                <a:cs typeface="Arial" panose="020B0604020202020204" pitchFamily="34" charset="0"/>
              </a:rPr>
              <a:t>USD (Research &amp; Engineering)	(15)</a:t>
            </a:r>
            <a:endParaRPr lang="en-US" sz="2800" dirty="0">
              <a:solidFill>
                <a:srgbClr val="002060"/>
              </a:solidFill>
              <a:latin typeface="Arial" panose="020B0604020202020204" pitchFamily="34" charset="0"/>
              <a:cs typeface="Arial" panose="020B0604020202020204" pitchFamily="34" charset="0"/>
            </a:endParaRPr>
          </a:p>
          <a:p>
            <a:pPr marL="914400" lvl="1" indent="-457200">
              <a:spcBef>
                <a:spcPts val="600"/>
              </a:spcBef>
              <a:spcAft>
                <a:spcPts val="600"/>
              </a:spcAft>
              <a:buFont typeface="Courier New" panose="02070309020205020404" pitchFamily="49" charset="0"/>
              <a:buChar char="o"/>
              <a:defRPr/>
            </a:pPr>
            <a:r>
              <a:rPr lang="en-US" sz="2800" dirty="0" smtClean="0">
                <a:solidFill>
                  <a:srgbClr val="002060"/>
                </a:solidFill>
                <a:latin typeface="Arial" panose="020B0604020202020204" pitchFamily="34" charset="0"/>
                <a:cs typeface="Arial" panose="020B0604020202020204" pitchFamily="34" charset="0"/>
              </a:rPr>
              <a:t>USD (Acquisition &amp; Sustainment)   (9)</a:t>
            </a:r>
          </a:p>
          <a:p>
            <a:pPr marL="914400" lvl="1" indent="-457200">
              <a:spcBef>
                <a:spcPts val="600"/>
              </a:spcBef>
              <a:spcAft>
                <a:spcPts val="600"/>
              </a:spcAft>
              <a:buFont typeface="Courier New" panose="02070309020205020404" pitchFamily="49" charset="0"/>
              <a:buChar char="o"/>
              <a:defRPr/>
            </a:pPr>
            <a:r>
              <a:rPr lang="en-US" sz="2800" dirty="0" smtClean="0">
                <a:solidFill>
                  <a:srgbClr val="002060"/>
                </a:solidFill>
                <a:latin typeface="Arial" panose="020B0604020202020204" pitchFamily="34" charset="0"/>
                <a:cs typeface="Arial" panose="020B0604020202020204" pitchFamily="34" charset="0"/>
              </a:rPr>
              <a:t>DLA	(4)</a:t>
            </a:r>
          </a:p>
          <a:p>
            <a:pPr marL="914400" lvl="1" indent="-457200">
              <a:spcBef>
                <a:spcPts val="600"/>
              </a:spcBef>
              <a:spcAft>
                <a:spcPts val="600"/>
              </a:spcAft>
              <a:buFont typeface="Courier New" panose="02070309020205020404" pitchFamily="49" charset="0"/>
              <a:buChar char="o"/>
              <a:defRPr/>
            </a:pPr>
            <a:r>
              <a:rPr lang="en-US" sz="2800" dirty="0" smtClean="0">
                <a:solidFill>
                  <a:srgbClr val="002060"/>
                </a:solidFill>
                <a:latin typeface="Arial" panose="020B0604020202020204" pitchFamily="34" charset="0"/>
                <a:cs typeface="Arial" panose="020B0604020202020204" pitchFamily="34" charset="0"/>
              </a:rPr>
              <a:t>Military Departments	(17)	</a:t>
            </a:r>
            <a:endParaRPr kumimoji="0" lang="en-US" sz="28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8" name="Rectangle 7"/>
          <p:cNvSpPr/>
          <p:nvPr/>
        </p:nvSpPr>
        <p:spPr>
          <a:xfrm>
            <a:off x="1753005" y="1066800"/>
            <a:ext cx="6081752" cy="1077218"/>
          </a:xfrm>
          <a:prstGeom prst="rect">
            <a:avLst/>
          </a:prstGeom>
        </p:spPr>
        <p:txBody>
          <a:bodyPr wrap="square">
            <a:spAutoFit/>
          </a:bodyPr>
          <a:lstStyle/>
          <a:p>
            <a:pPr lvl="0" algn="ctr">
              <a:defRPr/>
            </a:pPr>
            <a:r>
              <a:rPr lang="en-US" sz="3200" b="1" dirty="0">
                <a:solidFill>
                  <a:srgbClr val="FF0000"/>
                </a:solidFill>
                <a:latin typeface="Arial" panose="020B0604020202020204" pitchFamily="34" charset="0"/>
                <a:cs typeface="Arial" panose="020B0604020202020204" pitchFamily="34" charset="0"/>
              </a:rPr>
              <a:t>DoD AM Policy </a:t>
            </a:r>
            <a:r>
              <a:rPr lang="en-US" sz="3200" b="1" dirty="0" smtClean="0">
                <a:solidFill>
                  <a:srgbClr val="FF0000"/>
                </a:solidFill>
                <a:latin typeface="Arial" panose="020B0604020202020204" pitchFamily="34" charset="0"/>
                <a:cs typeface="Arial" panose="020B0604020202020204" pitchFamily="34" charset="0"/>
              </a:rPr>
              <a:t>Development Working Group</a:t>
            </a:r>
            <a:endParaRPr kumimoji="0" lang="en-US" sz="3200" b="0" i="0" u="none" strike="noStrike" kern="1200" cap="none" spc="0" normalizeH="0" baseline="0" noProof="0" dirty="0">
              <a:ln>
                <a:noFill/>
              </a:ln>
              <a:solidFill>
                <a:prstClr val="black"/>
              </a:solidFill>
              <a:effectLst/>
              <a:uLnTx/>
              <a:uFillTx/>
              <a:latin typeface="Calibri"/>
              <a:ea typeface="+mn-ea"/>
            </a:endParaRPr>
          </a:p>
        </p:txBody>
      </p:sp>
      <p:sp>
        <p:nvSpPr>
          <p:cNvPr id="2" name="Slide Number Placeholder 1"/>
          <p:cNvSpPr>
            <a:spLocks noGrp="1"/>
          </p:cNvSpPr>
          <p:nvPr>
            <p:ph type="sldNum" sz="quarter" idx="12"/>
          </p:nvPr>
        </p:nvSpPr>
        <p:spPr/>
        <p:txBody>
          <a:bodyPr/>
          <a:lstStyle/>
          <a:p>
            <a:fld id="{2726C2F5-E77D-45D7-8DF9-278139FB18E6}" type="slidenum">
              <a:rPr lang="en-US" smtClean="0"/>
              <a:t>128</a:t>
            </a:fld>
            <a:endParaRPr lang="en-US" dirty="0"/>
          </a:p>
        </p:txBody>
      </p:sp>
    </p:spTree>
    <p:extLst>
      <p:ext uri="{BB962C8B-B14F-4D97-AF65-F5344CB8AC3E}">
        <p14:creationId xmlns:p14="http://schemas.microsoft.com/office/powerpoint/2010/main" val="376438576"/>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
        <p:nvSpPr>
          <p:cNvPr id="5" name="TextBox 4"/>
          <p:cNvSpPr txBox="1"/>
          <p:nvPr/>
        </p:nvSpPr>
        <p:spPr>
          <a:xfrm>
            <a:off x="564781" y="2362200"/>
            <a:ext cx="8458200" cy="4662815"/>
          </a:xfrm>
          <a:prstGeom prst="rect">
            <a:avLst/>
          </a:prstGeom>
          <a:noFill/>
        </p:spPr>
        <p:txBody>
          <a:bodyPr wrap="square" rtlCol="0">
            <a:spAutoFit/>
          </a:bodyPr>
          <a:lstStyle/>
          <a:p>
            <a:pPr lvl="0">
              <a:spcBef>
                <a:spcPts val="600"/>
              </a:spcBef>
              <a:spcAft>
                <a:spcPts val="600"/>
              </a:spcAft>
              <a:defRPr/>
            </a:pPr>
            <a:r>
              <a:rPr lang="en-US" sz="2800" b="1" dirty="0" smtClean="0">
                <a:solidFill>
                  <a:srgbClr val="002060"/>
                </a:solidFill>
                <a:latin typeface="Arial" panose="020B0604020202020204" pitchFamily="34" charset="0"/>
                <a:cs typeface="Arial" panose="020B0604020202020204" pitchFamily="34" charset="0"/>
              </a:rPr>
              <a:t>Next </a:t>
            </a:r>
            <a:r>
              <a:rPr lang="en-US" sz="2800" b="1" dirty="0">
                <a:solidFill>
                  <a:srgbClr val="002060"/>
                </a:solidFill>
                <a:latin typeface="Arial" panose="020B0604020202020204" pitchFamily="34" charset="0"/>
                <a:cs typeface="Arial" panose="020B0604020202020204" pitchFamily="34" charset="0"/>
              </a:rPr>
              <a:t>Steps:</a:t>
            </a:r>
          </a:p>
          <a:p>
            <a:pPr marL="342900" lvl="0" indent="-342900">
              <a:spcBef>
                <a:spcPts val="600"/>
              </a:spcBef>
              <a:spcAft>
                <a:spcPts val="600"/>
              </a:spcAft>
              <a:buFont typeface="Arial" panose="020B0604020202020204" pitchFamily="34" charset="0"/>
              <a:buChar char="•"/>
              <a:defRPr/>
            </a:pPr>
            <a:r>
              <a:rPr lang="en-US" sz="2800" dirty="0">
                <a:solidFill>
                  <a:srgbClr val="002060"/>
                </a:solidFill>
                <a:latin typeface="Arial" panose="020B0604020202020204" pitchFamily="34" charset="0"/>
                <a:cs typeface="Arial" panose="020B0604020202020204" pitchFamily="34" charset="0"/>
              </a:rPr>
              <a:t>Complete Draft Instruction </a:t>
            </a:r>
            <a:r>
              <a:rPr lang="en-US" sz="2800" dirty="0" smtClean="0">
                <a:solidFill>
                  <a:srgbClr val="002060"/>
                </a:solidFill>
                <a:latin typeface="Arial" panose="020B0604020202020204" pitchFamily="34" charset="0"/>
                <a:cs typeface="Arial" panose="020B0604020202020204" pitchFamily="34" charset="0"/>
              </a:rPr>
              <a:t>and Internally Coordinate (July 2019)</a:t>
            </a:r>
          </a:p>
          <a:p>
            <a:pPr marL="342900" lvl="0" indent="-342900">
              <a:spcBef>
                <a:spcPts val="600"/>
              </a:spcBef>
              <a:spcAft>
                <a:spcPts val="600"/>
              </a:spcAft>
              <a:buFont typeface="Arial" panose="020B0604020202020204" pitchFamily="34" charset="0"/>
              <a:buChar char="•"/>
              <a:defRPr/>
            </a:pPr>
            <a:r>
              <a:rPr lang="en-US" sz="2800" dirty="0" smtClean="0">
                <a:solidFill>
                  <a:srgbClr val="002060"/>
                </a:solidFill>
                <a:latin typeface="Arial" panose="020B0604020202020204" pitchFamily="34" charset="0"/>
                <a:cs typeface="Arial" panose="020B0604020202020204" pitchFamily="34" charset="0"/>
              </a:rPr>
              <a:t>Start </a:t>
            </a:r>
            <a:r>
              <a:rPr lang="en-US" sz="2800" dirty="0">
                <a:solidFill>
                  <a:srgbClr val="002060"/>
                </a:solidFill>
                <a:latin typeface="Arial" panose="020B0604020202020204" pitchFamily="34" charset="0"/>
                <a:cs typeface="Arial" panose="020B0604020202020204" pitchFamily="34" charset="0"/>
              </a:rPr>
              <a:t>formal DD106 </a:t>
            </a:r>
            <a:r>
              <a:rPr lang="en-US" sz="2800" dirty="0" smtClean="0">
                <a:solidFill>
                  <a:srgbClr val="002060"/>
                </a:solidFill>
                <a:latin typeface="Arial" panose="020B0604020202020204" pitchFamily="34" charset="0"/>
                <a:cs typeface="Arial" panose="020B0604020202020204" pitchFamily="34" charset="0"/>
              </a:rPr>
              <a:t>Coordination (Sept 2019)</a:t>
            </a:r>
            <a:endParaRPr lang="en-US" sz="2800" dirty="0">
              <a:solidFill>
                <a:srgbClr val="002060"/>
              </a:solidFill>
              <a:latin typeface="Arial" panose="020B0604020202020204" pitchFamily="34" charset="0"/>
              <a:cs typeface="Arial" panose="020B0604020202020204" pitchFamily="34" charset="0"/>
            </a:endParaRPr>
          </a:p>
          <a:p>
            <a:pPr marL="342900" lvl="0" indent="-342900">
              <a:spcBef>
                <a:spcPts val="600"/>
              </a:spcBef>
              <a:spcAft>
                <a:spcPts val="600"/>
              </a:spcAft>
              <a:buFont typeface="Arial" panose="020B0604020202020204" pitchFamily="34" charset="0"/>
              <a:buChar char="•"/>
              <a:defRPr/>
            </a:pPr>
            <a:r>
              <a:rPr lang="en-US" sz="2800" dirty="0" smtClean="0">
                <a:solidFill>
                  <a:srgbClr val="002060"/>
                </a:solidFill>
                <a:latin typeface="Arial" panose="020B0604020202020204" pitchFamily="34" charset="0"/>
                <a:cs typeface="Arial" panose="020B0604020202020204" pitchFamily="34" charset="0"/>
              </a:rPr>
              <a:t>Complete Coordination and Provide for Signature  (Jan </a:t>
            </a:r>
            <a:r>
              <a:rPr lang="en-US" sz="2800" dirty="0">
                <a:solidFill>
                  <a:srgbClr val="002060"/>
                </a:solidFill>
                <a:latin typeface="Arial" panose="020B0604020202020204" pitchFamily="34" charset="0"/>
                <a:cs typeface="Arial" panose="020B0604020202020204" pitchFamily="34" charset="0"/>
              </a:rPr>
              <a:t>2020 </a:t>
            </a:r>
            <a:r>
              <a:rPr lang="en-US" sz="2800" dirty="0" smtClean="0">
                <a:solidFill>
                  <a:srgbClr val="002060"/>
                </a:solidFill>
                <a:latin typeface="Arial" panose="020B0604020202020204" pitchFamily="34" charset="0"/>
                <a:cs typeface="Arial" panose="020B0604020202020204" pitchFamily="34" charset="0"/>
              </a:rPr>
              <a:t>)</a:t>
            </a:r>
            <a:endParaRPr lang="en-US" sz="2800" dirty="0">
              <a:solidFill>
                <a:srgbClr val="002060"/>
              </a:solidFill>
              <a:latin typeface="Arial" panose="020B0604020202020204" pitchFamily="34" charset="0"/>
              <a:cs typeface="Arial" panose="020B0604020202020204" pitchFamily="34" charset="0"/>
            </a:endParaRPr>
          </a:p>
          <a:p>
            <a:pPr marL="342900" lvl="0" indent="-342900">
              <a:spcBef>
                <a:spcPts val="600"/>
              </a:spcBef>
              <a:spcAft>
                <a:spcPts val="600"/>
              </a:spcAft>
              <a:buFont typeface="Arial" panose="020B0604020202020204" pitchFamily="34" charset="0"/>
              <a:buChar char="•"/>
              <a:defRPr/>
            </a:pPr>
            <a:r>
              <a:rPr lang="en-US" sz="2800" dirty="0" smtClean="0">
                <a:solidFill>
                  <a:srgbClr val="002060"/>
                </a:solidFill>
                <a:latin typeface="Arial" panose="020B0604020202020204" pitchFamily="34" charset="0"/>
                <a:cs typeface="Arial" panose="020B0604020202020204" pitchFamily="34" charset="0"/>
              </a:rPr>
              <a:t>Publication and Issuance  (Feb 2020)</a:t>
            </a:r>
            <a:endParaRPr lang="en-US" sz="2800" dirty="0">
              <a:solidFill>
                <a:srgbClr val="4F81BD">
                  <a:lumMod val="50000"/>
                </a:srgbClr>
              </a:solidFill>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600"/>
              </a:spcBef>
              <a:spcAft>
                <a:spcPts val="600"/>
              </a:spcAft>
              <a:buClrTx/>
              <a:buSzTx/>
              <a:tabLst/>
              <a:defRPr/>
            </a:pPr>
            <a:endParaRPr kumimoji="0" lang="en-US" sz="2800" b="0" i="0" u="none" strike="noStrike" kern="1200" cap="none" spc="0" normalizeH="0" baseline="0" noProof="0" dirty="0">
              <a:ln>
                <a:noFill/>
              </a:ln>
              <a:solidFill>
                <a:srgbClr val="4F81BD">
                  <a:lumMod val="50000"/>
                </a:srgbClr>
              </a:solidFill>
              <a:effectLst/>
              <a:uLnTx/>
              <a:uFillTx/>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endParaRPr>
          </a:p>
        </p:txBody>
      </p:sp>
      <p:sp>
        <p:nvSpPr>
          <p:cNvPr id="8" name="Rectangle 7"/>
          <p:cNvSpPr/>
          <p:nvPr/>
        </p:nvSpPr>
        <p:spPr>
          <a:xfrm>
            <a:off x="1753005" y="1066800"/>
            <a:ext cx="6081752" cy="1077218"/>
          </a:xfrm>
          <a:prstGeom prst="rect">
            <a:avLst/>
          </a:prstGeom>
        </p:spPr>
        <p:txBody>
          <a:bodyPr wrap="square">
            <a:spAutoFit/>
          </a:bodyPr>
          <a:lstStyle/>
          <a:p>
            <a:pPr lvl="0" algn="ctr">
              <a:defRPr/>
            </a:pPr>
            <a:r>
              <a:rPr lang="en-US" sz="3200" b="1" dirty="0">
                <a:solidFill>
                  <a:srgbClr val="FF0000"/>
                </a:solidFill>
                <a:latin typeface="Arial" panose="020B0604020202020204" pitchFamily="34" charset="0"/>
                <a:cs typeface="Arial" panose="020B0604020202020204" pitchFamily="34" charset="0"/>
              </a:rPr>
              <a:t>DoD AM Policy </a:t>
            </a:r>
            <a:r>
              <a:rPr lang="en-US" sz="3200" b="1" dirty="0" smtClean="0">
                <a:solidFill>
                  <a:srgbClr val="FF0000"/>
                </a:solidFill>
                <a:latin typeface="Arial" panose="020B0604020202020204" pitchFamily="34" charset="0"/>
                <a:cs typeface="Arial" panose="020B0604020202020204" pitchFamily="34" charset="0"/>
              </a:rPr>
              <a:t>Development Working Group</a:t>
            </a:r>
            <a:endParaRPr kumimoji="0" lang="en-US" sz="3200" b="0" i="0" u="none" strike="noStrike" kern="1200" cap="none" spc="0" normalizeH="0" baseline="0" noProof="0" dirty="0">
              <a:ln>
                <a:noFill/>
              </a:ln>
              <a:solidFill>
                <a:prstClr val="black"/>
              </a:solidFill>
              <a:effectLst/>
              <a:uLnTx/>
              <a:uFillTx/>
              <a:latin typeface="Calibri"/>
              <a:ea typeface="+mn-ea"/>
            </a:endParaRPr>
          </a:p>
        </p:txBody>
      </p:sp>
      <p:sp>
        <p:nvSpPr>
          <p:cNvPr id="2" name="Slide Number Placeholder 1"/>
          <p:cNvSpPr>
            <a:spLocks noGrp="1"/>
          </p:cNvSpPr>
          <p:nvPr>
            <p:ph type="sldNum" sz="quarter" idx="12"/>
          </p:nvPr>
        </p:nvSpPr>
        <p:spPr/>
        <p:txBody>
          <a:bodyPr/>
          <a:lstStyle/>
          <a:p>
            <a:fld id="{2726C2F5-E77D-45D7-8DF9-278139FB18E6}" type="slidenum">
              <a:rPr lang="en-US" smtClean="0"/>
              <a:t>129</a:t>
            </a:fld>
            <a:endParaRPr lang="en-US" dirty="0"/>
          </a:p>
        </p:txBody>
      </p:sp>
    </p:spTree>
    <p:extLst>
      <p:ext uri="{BB962C8B-B14F-4D97-AF65-F5344CB8AC3E}">
        <p14:creationId xmlns:p14="http://schemas.microsoft.com/office/powerpoint/2010/main" val="6910947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
        <p:nvSpPr>
          <p:cNvPr id="5" name="TextBox 4"/>
          <p:cNvSpPr txBox="1"/>
          <p:nvPr/>
        </p:nvSpPr>
        <p:spPr>
          <a:xfrm>
            <a:off x="685800" y="2231533"/>
            <a:ext cx="8458200" cy="41242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Sub-Working Groups: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smtClean="0">
              <a:ln>
                <a:noFill/>
              </a:ln>
              <a:solidFill>
                <a:srgbClr val="4F81BD">
                  <a:lumMod val="50000"/>
                </a:srgbClr>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JAMMEX (America Makes Project) Sub-Group</a:t>
            </a:r>
          </a:p>
          <a:p>
            <a:pPr marL="914400" lvl="1" indent="-457200">
              <a:buFont typeface="Arial" panose="020B0604020202020204" pitchFamily="34" charset="0"/>
              <a:buChar char="•"/>
              <a:defRPr/>
            </a:pPr>
            <a:r>
              <a:rPr lang="en-US" sz="2000" dirty="0" smtClean="0">
                <a:solidFill>
                  <a:srgbClr val="002060"/>
                </a:solidFill>
                <a:latin typeface="Arial" panose="020B0604020202020204" pitchFamily="34" charset="0"/>
                <a:cs typeface="Arial" panose="020B0604020202020204" pitchFamily="34" charset="0"/>
              </a:rPr>
              <a:t>Co-Leads:</a:t>
            </a:r>
            <a:r>
              <a:rPr lang="en-US" sz="2000" dirty="0" smtClean="0">
                <a:solidFill>
                  <a:srgbClr val="FF0000"/>
                </a:solidFill>
                <a:latin typeface="Arial" panose="020B0604020202020204" pitchFamily="34" charset="0"/>
                <a:cs typeface="Arial" panose="020B0604020202020204" pitchFamily="34" charset="0"/>
              </a:rPr>
              <a:t>  John </a:t>
            </a:r>
            <a:r>
              <a:rPr lang="en-US" sz="2000" dirty="0" err="1" smtClean="0">
                <a:solidFill>
                  <a:srgbClr val="FF0000"/>
                </a:solidFill>
                <a:latin typeface="Arial" panose="020B0604020202020204" pitchFamily="34" charset="0"/>
                <a:cs typeface="Arial" panose="020B0604020202020204" pitchFamily="34" charset="0"/>
              </a:rPr>
              <a:t>Wilczynzski</a:t>
            </a:r>
            <a:r>
              <a:rPr lang="en-US" sz="2000" dirty="0" smtClean="0">
                <a:solidFill>
                  <a:srgbClr val="FF0000"/>
                </a:solidFill>
                <a:latin typeface="Arial" panose="020B0604020202020204" pitchFamily="34" charset="0"/>
                <a:cs typeface="Arial" panose="020B0604020202020204" pitchFamily="34" charset="0"/>
              </a:rPr>
              <a:t>, Joe Fagan</a:t>
            </a:r>
            <a:endParaRPr kumimoji="0" lang="en-US" sz="2000" b="0" i="0" u="none" strike="noStrike" kern="1200" cap="none" spc="0" normalizeH="0" baseline="0" noProof="0" dirty="0" smtClean="0">
              <a:ln>
                <a:noFill/>
              </a:ln>
              <a:solidFill>
                <a:srgbClr val="FF0000"/>
              </a:solidFill>
              <a:effectLst/>
              <a:uLnTx/>
              <a:uFillTx/>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lang="en-US" sz="3200" dirty="0">
              <a:solidFill>
                <a:srgbClr val="FF0000"/>
              </a:solidFill>
              <a:latin typeface="Arial" panose="020B0604020202020204" pitchFamily="34"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TDP Standards </a:t>
            </a:r>
            <a:r>
              <a:rPr kumimoji="0" lang="en-US" sz="2400" b="1" i="0" u="none" strike="noStrike" kern="1200" cap="none" spc="0" normalizeH="0" noProof="0" dirty="0" smtClean="0">
                <a:ln>
                  <a:noFill/>
                </a:ln>
                <a:solidFill>
                  <a:srgbClr val="FF0000"/>
                </a:solidFill>
                <a:effectLst/>
                <a:uLnTx/>
                <a:uFillTx/>
                <a:latin typeface="Arial" panose="020B0604020202020204" pitchFamily="34" charset="0"/>
                <a:ea typeface="+mn-ea"/>
                <a:cs typeface="Arial" panose="020B0604020202020204" pitchFamily="34" charset="0"/>
              </a:rPr>
              <a:t>Group</a:t>
            </a:r>
            <a:endParaRPr kumimoji="0" lang="en-US" sz="24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endParaRPr>
          </a:p>
          <a:p>
            <a:pPr marL="914400" lvl="1" indent="-457200">
              <a:buFont typeface="Arial" panose="020B0604020202020204" pitchFamily="34" charset="0"/>
              <a:buChar char="•"/>
              <a:defRPr/>
            </a:pPr>
            <a:r>
              <a:rPr lang="en-US" sz="2000" dirty="0">
                <a:solidFill>
                  <a:srgbClr val="002060"/>
                </a:solidFill>
                <a:latin typeface="Arial" panose="020B0604020202020204" pitchFamily="34" charset="0"/>
                <a:cs typeface="Arial" panose="020B0604020202020204" pitchFamily="34" charset="0"/>
              </a:rPr>
              <a:t>Co-Leads:</a:t>
            </a:r>
            <a:r>
              <a:rPr lang="en-US" sz="2000" dirty="0">
                <a:solidFill>
                  <a:srgbClr val="FF0000"/>
                </a:solidFill>
                <a:latin typeface="Arial" panose="020B0604020202020204" pitchFamily="34" charset="0"/>
                <a:cs typeface="Arial" panose="020B0604020202020204" pitchFamily="34" charset="0"/>
              </a:rPr>
              <a:t>  </a:t>
            </a:r>
            <a:r>
              <a:rPr lang="en-US" sz="2000" dirty="0" smtClean="0">
                <a:solidFill>
                  <a:srgbClr val="FF0000"/>
                </a:solidFill>
                <a:latin typeface="Arial" panose="020B0604020202020204" pitchFamily="34" charset="0"/>
                <a:cs typeface="Arial" panose="020B0604020202020204" pitchFamily="34" charset="0"/>
              </a:rPr>
              <a:t>John Schmelzle, Tony Delgado</a:t>
            </a:r>
            <a:endParaRPr lang="en-US" sz="2000" dirty="0">
              <a:solidFill>
                <a:srgbClr val="FF0000"/>
              </a:solidFill>
              <a:latin typeface="Arial" panose="020B0604020202020204" pitchFamily="34" charset="0"/>
              <a:cs typeface="Arial" panose="020B0604020202020204" pitchFamily="34" charset="0"/>
            </a:endParaRPr>
          </a:p>
          <a:p>
            <a:pPr marL="914400" lvl="1" indent="-457200">
              <a:buFont typeface="Arial" panose="020B0604020202020204" pitchFamily="34" charset="0"/>
              <a:buChar char="•"/>
              <a:defRPr/>
            </a:pPr>
            <a:endParaRPr lang="en-US" sz="2400" dirty="0" smtClean="0">
              <a:solidFill>
                <a:srgbClr val="FF0000"/>
              </a:solidFill>
              <a:latin typeface="Arial" panose="020B0604020202020204" pitchFamily="34"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dirty="0" smtClean="0">
                <a:solidFill>
                  <a:srgbClr val="FF0000"/>
                </a:solidFill>
                <a:latin typeface="Arial" panose="020B0604020202020204" pitchFamily="34" charset="0"/>
                <a:cs typeface="Arial" panose="020B0604020202020204" pitchFamily="34" charset="0"/>
              </a:rPr>
              <a:t>Cybersecurity Sub-Group</a:t>
            </a:r>
            <a:endParaRPr kumimoji="0" lang="en-US" sz="2400" b="1" i="0" u="none" strike="noStrike" kern="1200" cap="none" spc="0" normalizeH="0" baseline="0" noProof="0" dirty="0" smtClean="0">
              <a:ln>
                <a:noFill/>
              </a:ln>
              <a:solidFill>
                <a:srgbClr val="FF0000"/>
              </a:solidFill>
              <a:effectLst/>
              <a:uLnTx/>
              <a:uFillTx/>
              <a:latin typeface="Arial" panose="020B0604020202020204" pitchFamily="34" charset="0"/>
              <a:cs typeface="Arial" panose="020B0604020202020204" pitchFamily="34" charset="0"/>
            </a:endParaRPr>
          </a:p>
          <a:p>
            <a:pPr marL="914400" lvl="1" indent="-457200">
              <a:buFont typeface="Arial" panose="020B0604020202020204" pitchFamily="34" charset="0"/>
              <a:buChar char="•"/>
              <a:defRPr/>
            </a:pPr>
            <a:r>
              <a:rPr lang="en-US" sz="2000" dirty="0">
                <a:solidFill>
                  <a:srgbClr val="002060"/>
                </a:solidFill>
                <a:latin typeface="Arial" panose="020B0604020202020204" pitchFamily="34" charset="0"/>
                <a:cs typeface="Arial" panose="020B0604020202020204" pitchFamily="34" charset="0"/>
              </a:rPr>
              <a:t>Co-Leads:</a:t>
            </a:r>
            <a:r>
              <a:rPr lang="en-US" sz="2000" dirty="0">
                <a:solidFill>
                  <a:srgbClr val="FF0000"/>
                </a:solidFill>
                <a:latin typeface="Arial" panose="020B0604020202020204" pitchFamily="34" charset="0"/>
                <a:cs typeface="Arial" panose="020B0604020202020204" pitchFamily="34" charset="0"/>
              </a:rPr>
              <a:t>  </a:t>
            </a:r>
            <a:r>
              <a:rPr lang="en-US" sz="2000" dirty="0" smtClean="0">
                <a:solidFill>
                  <a:srgbClr val="FF0000"/>
                </a:solidFill>
                <a:latin typeface="Arial" panose="020B0604020202020204" pitchFamily="34" charset="0"/>
                <a:cs typeface="Arial" panose="020B0604020202020204" pitchFamily="34" charset="0"/>
              </a:rPr>
              <a:t>Dana Ellis, Tim Abbott, Jim </a:t>
            </a:r>
            <a:r>
              <a:rPr lang="en-US" sz="2000" dirty="0" err="1" smtClean="0">
                <a:solidFill>
                  <a:srgbClr val="FF0000"/>
                </a:solidFill>
                <a:latin typeface="Arial" panose="020B0604020202020204" pitchFamily="34" charset="0"/>
                <a:cs typeface="Arial" panose="020B0604020202020204" pitchFamily="34" charset="0"/>
              </a:rPr>
              <a:t>Regenor</a:t>
            </a:r>
            <a:r>
              <a:rPr lang="en-US" sz="2000" dirty="0" smtClean="0">
                <a:solidFill>
                  <a:srgbClr val="FF0000"/>
                </a:solidFill>
                <a:latin typeface="Arial" panose="020B0604020202020204" pitchFamily="34" charset="0"/>
                <a:cs typeface="Arial" panose="020B0604020202020204" pitchFamily="34" charset="0"/>
              </a:rPr>
              <a:t>, Al </a:t>
            </a:r>
            <a:r>
              <a:rPr lang="en-US" sz="2000" dirty="0" err="1" smtClean="0">
                <a:solidFill>
                  <a:srgbClr val="FF0000"/>
                </a:solidFill>
                <a:latin typeface="Arial" panose="020B0604020202020204" pitchFamily="34" charset="0"/>
                <a:cs typeface="Arial" panose="020B0604020202020204" pitchFamily="34" charset="0"/>
              </a:rPr>
              <a:t>Lowas</a:t>
            </a:r>
            <a:endParaRPr kumimoji="0" lang="en-US" sz="2000" b="0" i="0" u="none" strike="noStrike" kern="1200" cap="none" spc="0" normalizeH="0" baseline="0" noProof="0" dirty="0">
              <a:ln>
                <a:noFill/>
              </a:ln>
              <a:solidFill>
                <a:srgbClr val="4F81BD">
                  <a:lumMod val="50000"/>
                </a:srgbClr>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endParaRPr>
          </a:p>
        </p:txBody>
      </p:sp>
      <p:sp>
        <p:nvSpPr>
          <p:cNvPr id="2" name="Rectangle 1"/>
          <p:cNvSpPr/>
          <p:nvPr/>
        </p:nvSpPr>
        <p:spPr>
          <a:xfrm>
            <a:off x="609600" y="1066800"/>
            <a:ext cx="7239000"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smtClean="0">
                <a:solidFill>
                  <a:srgbClr val="002060"/>
                </a:solidFill>
                <a:latin typeface="Arial" panose="020B0604020202020204" pitchFamily="34" charset="0"/>
                <a:cs typeface="Arial" panose="020B0604020202020204" pitchFamily="34" charset="0"/>
              </a:rPr>
              <a:t>Data Standards and Data / Model Sharing Working Group</a:t>
            </a:r>
            <a:endParaRPr kumimoji="0" lang="en-US" sz="3200" b="0" i="0" u="none" strike="noStrike" kern="1200" cap="none" spc="0" normalizeH="0" baseline="0" noProof="0" dirty="0">
              <a:ln>
                <a:noFill/>
              </a:ln>
              <a:solidFill>
                <a:srgbClr val="002060"/>
              </a:solidFill>
              <a:effectLst/>
              <a:uLnTx/>
              <a:uFillTx/>
              <a:latin typeface="Calibri"/>
            </a:endParaRPr>
          </a:p>
        </p:txBody>
      </p:sp>
      <p:sp>
        <p:nvSpPr>
          <p:cNvPr id="3" name="Slide Number Placeholder 2"/>
          <p:cNvSpPr>
            <a:spLocks noGrp="1"/>
          </p:cNvSpPr>
          <p:nvPr>
            <p:ph type="sldNum" sz="quarter" idx="12"/>
          </p:nvPr>
        </p:nvSpPr>
        <p:spPr/>
        <p:txBody>
          <a:bodyPr/>
          <a:lstStyle/>
          <a:p>
            <a:fld id="{2726C2F5-E77D-45D7-8DF9-278139FB18E6}" type="slidenum">
              <a:rPr lang="en-US" smtClean="0"/>
              <a:t>13</a:t>
            </a:fld>
            <a:endParaRPr lang="en-US" dirty="0"/>
          </a:p>
        </p:txBody>
      </p:sp>
    </p:spTree>
    <p:extLst>
      <p:ext uri="{BB962C8B-B14F-4D97-AF65-F5344CB8AC3E}">
        <p14:creationId xmlns:p14="http://schemas.microsoft.com/office/powerpoint/2010/main" val="2044017742"/>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
        <p:nvSpPr>
          <p:cNvPr id="5" name="TextBox 4"/>
          <p:cNvSpPr txBox="1"/>
          <p:nvPr/>
        </p:nvSpPr>
        <p:spPr>
          <a:xfrm>
            <a:off x="375203" y="1905000"/>
            <a:ext cx="4419600" cy="464742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Greg Kilchenstein (</a:t>
            </a:r>
            <a:r>
              <a:rPr kumimoji="0" lang="en-US" sz="2000" b="0"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Ldr</a:t>
            </a:r>
            <a:r>
              <a:rPr kumimoji="0" lang="en-US" sz="20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OSD(MR)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solidFill>
                  <a:srgbClr val="002060"/>
                </a:solidFill>
                <a:latin typeface="Arial" panose="020B0604020202020204" pitchFamily="34" charset="0"/>
                <a:cs typeface="Arial" panose="020B0604020202020204" pitchFamily="34" charset="0"/>
              </a:rPr>
              <a:t>Steve Linder (</a:t>
            </a:r>
            <a:r>
              <a:rPr lang="en-US" sz="2000" dirty="0" err="1" smtClean="0">
                <a:solidFill>
                  <a:srgbClr val="002060"/>
                </a:solidFill>
                <a:latin typeface="Arial" panose="020B0604020202020204" pitchFamily="34" charset="0"/>
                <a:cs typeface="Arial" panose="020B0604020202020204" pitchFamily="34" charset="0"/>
              </a:rPr>
              <a:t>Ldr</a:t>
            </a:r>
            <a:r>
              <a:rPr lang="en-US" sz="2000" dirty="0" smtClean="0">
                <a:solidFill>
                  <a:srgbClr val="002060"/>
                </a:solidFill>
                <a:latin typeface="Arial" panose="020B0604020202020204" pitchFamily="34" charset="0"/>
                <a:cs typeface="Arial" panose="020B0604020202020204" pitchFamily="34" charset="0"/>
              </a:rPr>
              <a:t>)  OSD(R&amp;E)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Kelly Visconti  </a:t>
            </a:r>
            <a:r>
              <a:rPr kumimoji="0" lang="en-US" sz="2000" b="0"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ProMan</a:t>
            </a:r>
            <a:r>
              <a:rPr kumimoji="0" lang="en-US" sz="20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Strategies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Lou </a:t>
            </a:r>
            <a:r>
              <a:rPr kumimoji="0" lang="en-US" sz="2000" b="0"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Kratz</a:t>
            </a:r>
            <a:r>
              <a:rPr kumimoji="0" lang="en-US" sz="20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Lockheed Martin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Kathy </a:t>
            </a:r>
            <a:r>
              <a:rPr kumimoji="0" lang="en-US" sz="2000" b="0"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McLernon</a:t>
            </a:r>
            <a:r>
              <a:rPr kumimoji="0" lang="en-US" sz="20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2000" b="0"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Fac</a:t>
            </a:r>
            <a:r>
              <a:rPr kumimoji="0" lang="en-US" sz="20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a:t>
            </a:r>
            <a:r>
              <a:rPr kumimoji="0" lang="en-US" sz="2000" b="0" i="0" u="none" strike="noStrike" kern="1200" cap="none" spc="0" normalizeH="0" noProof="0" dirty="0" smtClean="0">
                <a:ln>
                  <a:noFill/>
                </a:ln>
                <a:solidFill>
                  <a:srgbClr val="002060"/>
                </a:solidFill>
                <a:effectLst/>
                <a:uLnTx/>
                <a:uFillTx/>
                <a:latin typeface="Arial" panose="020B0604020202020204" pitchFamily="34" charset="0"/>
                <a:cs typeface="Arial" panose="020B0604020202020204" pitchFamily="34" charset="0"/>
              </a:rPr>
              <a:t>  LMI</a:t>
            </a:r>
          </a:p>
          <a:p>
            <a:pPr marL="342900" lvl="0" indent="-342900">
              <a:buFont typeface="Arial" panose="020B0604020202020204" pitchFamily="34" charset="0"/>
              <a:buChar char="•"/>
              <a:defRPr/>
            </a:pPr>
            <a:r>
              <a:rPr lang="en-US" sz="2000" dirty="0">
                <a:solidFill>
                  <a:srgbClr val="002060"/>
                </a:solidFill>
                <a:latin typeface="Arial" panose="020B0604020202020204" pitchFamily="34" charset="0"/>
                <a:cs typeface="Arial" panose="020B0604020202020204" pitchFamily="34" charset="0"/>
              </a:rPr>
              <a:t>Anthony Reinhart </a:t>
            </a:r>
            <a:r>
              <a:rPr lang="en-US" sz="2000" dirty="0" smtClean="0">
                <a:solidFill>
                  <a:srgbClr val="002060"/>
                </a:solidFill>
                <a:latin typeface="Arial" panose="020B0604020202020204" pitchFamily="34" charset="0"/>
                <a:cs typeface="Arial" panose="020B0604020202020204" pitchFamily="34" charset="0"/>
              </a:rPr>
              <a:t> OSD(MR)</a:t>
            </a:r>
          </a:p>
          <a:p>
            <a:pPr marL="342900" lvl="0" indent="-342900">
              <a:buFont typeface="Arial" panose="020B0604020202020204" pitchFamily="34" charset="0"/>
              <a:buChar char="•"/>
              <a:defRPr/>
            </a:pPr>
            <a:r>
              <a:rPr kumimoji="0" lang="en-US" sz="2000" b="0" i="0" u="none" strike="noStrike" kern="1200" cap="none" spc="0" normalizeH="0" noProof="0" dirty="0" smtClean="0">
                <a:ln>
                  <a:noFill/>
                </a:ln>
                <a:solidFill>
                  <a:srgbClr val="002060"/>
                </a:solidFill>
                <a:effectLst/>
                <a:uLnTx/>
                <a:uFillTx/>
                <a:latin typeface="Arial" panose="020B0604020202020204" pitchFamily="34" charset="0"/>
                <a:cs typeface="Arial" panose="020B0604020202020204" pitchFamily="34" charset="0"/>
              </a:rPr>
              <a:t>Dave Oaks  LMI</a:t>
            </a:r>
          </a:p>
          <a:p>
            <a:pPr marL="342900" lvl="0" indent="-342900">
              <a:buFont typeface="Arial" panose="020B0604020202020204" pitchFamily="34" charset="0"/>
              <a:buChar char="•"/>
              <a:defRPr/>
            </a:pPr>
            <a:r>
              <a:rPr kumimoji="0" lang="en-US" sz="2000" b="0" i="0" u="none" strike="noStrike" kern="1200" cap="none" spc="0" normalizeH="0" noProof="0" dirty="0" smtClean="0">
                <a:ln>
                  <a:noFill/>
                </a:ln>
                <a:solidFill>
                  <a:srgbClr val="002060"/>
                </a:solidFill>
                <a:effectLst/>
                <a:uLnTx/>
                <a:uFillTx/>
                <a:latin typeface="Arial" panose="020B0604020202020204" pitchFamily="34" charset="0"/>
                <a:cs typeface="Arial" panose="020B0604020202020204" pitchFamily="34" charset="0"/>
              </a:rPr>
              <a:t>Ray </a:t>
            </a:r>
            <a:r>
              <a:rPr kumimoji="0" lang="en-US" sz="2000" b="0" i="0" u="none" strike="noStrike" kern="1200" cap="none" spc="0" normalizeH="0" noProof="0" dirty="0" err="1" smtClean="0">
                <a:ln>
                  <a:noFill/>
                </a:ln>
                <a:solidFill>
                  <a:srgbClr val="002060"/>
                </a:solidFill>
                <a:effectLst/>
                <a:uLnTx/>
                <a:uFillTx/>
                <a:latin typeface="Arial" panose="020B0604020202020204" pitchFamily="34" charset="0"/>
                <a:cs typeface="Arial" panose="020B0604020202020204" pitchFamily="34" charset="0"/>
              </a:rPr>
              <a:t>Langlais</a:t>
            </a:r>
            <a:r>
              <a:rPr kumimoji="0" lang="en-US" sz="2000" b="0" i="0" u="none" strike="noStrike" kern="1200" cap="none" spc="0" normalizeH="0" noProof="0" dirty="0" smtClean="0">
                <a:ln>
                  <a:noFill/>
                </a:ln>
                <a:solidFill>
                  <a:srgbClr val="002060"/>
                </a:solidFill>
                <a:effectLst/>
                <a:uLnTx/>
                <a:uFillTx/>
                <a:latin typeface="Arial" panose="020B0604020202020204" pitchFamily="34" charset="0"/>
                <a:cs typeface="Arial" panose="020B0604020202020204" pitchFamily="34" charset="0"/>
              </a:rPr>
              <a:t>  LMI</a:t>
            </a:r>
          </a:p>
          <a:p>
            <a:pPr marL="342900" lvl="0" indent="-342900">
              <a:buFont typeface="Arial" panose="020B0604020202020204" pitchFamily="34" charset="0"/>
              <a:buChar char="•"/>
              <a:defRPr/>
            </a:pPr>
            <a:r>
              <a:rPr lang="en-US" sz="2000" dirty="0" smtClean="0">
                <a:solidFill>
                  <a:srgbClr val="002060"/>
                </a:solidFill>
                <a:latin typeface="Arial" panose="020B0604020202020204" pitchFamily="34" charset="0"/>
                <a:cs typeface="Arial" panose="020B0604020202020204" pitchFamily="34" charset="0"/>
              </a:rPr>
              <a:t>Ben Bouffard   Navy</a:t>
            </a:r>
          </a:p>
          <a:p>
            <a:pPr marL="342900" lvl="0" indent="-342900">
              <a:buFont typeface="Arial" panose="020B0604020202020204" pitchFamily="34" charset="0"/>
              <a:buChar char="•"/>
              <a:defRPr/>
            </a:pPr>
            <a:r>
              <a:rPr kumimoji="0" lang="en-US" sz="2000" b="0" i="0" u="none" strike="noStrike" kern="1200" cap="none" spc="0" normalizeH="0" noProof="0" dirty="0" err="1" smtClean="0">
                <a:ln>
                  <a:noFill/>
                </a:ln>
                <a:solidFill>
                  <a:srgbClr val="002060"/>
                </a:solidFill>
                <a:effectLst/>
                <a:uLnTx/>
                <a:uFillTx/>
                <a:latin typeface="Arial" panose="020B0604020202020204" pitchFamily="34" charset="0"/>
                <a:cs typeface="Arial" panose="020B0604020202020204" pitchFamily="34" charset="0"/>
              </a:rPr>
              <a:t>Chandira</a:t>
            </a:r>
            <a:r>
              <a:rPr kumimoji="0" lang="en-US" sz="2000" b="0" i="0" u="none" strike="noStrike" kern="1200" cap="none" spc="0" normalizeH="0" noProof="0" dirty="0" smtClean="0">
                <a:ln>
                  <a:noFill/>
                </a:ln>
                <a:solidFill>
                  <a:srgbClr val="002060"/>
                </a:solidFill>
                <a:effectLst/>
                <a:uLnTx/>
                <a:uFillTx/>
                <a:latin typeface="Arial" panose="020B0604020202020204" pitchFamily="34" charset="0"/>
                <a:cs typeface="Arial" panose="020B0604020202020204" pitchFamily="34" charset="0"/>
              </a:rPr>
              <a:t> McNeill  NAVAIR</a:t>
            </a:r>
          </a:p>
          <a:p>
            <a:pPr marL="342900" lvl="0" indent="-342900">
              <a:buFont typeface="Arial" panose="020B0604020202020204" pitchFamily="34" charset="0"/>
              <a:buChar char="•"/>
              <a:defRPr/>
            </a:pPr>
            <a:r>
              <a:rPr lang="en-US" sz="2000" dirty="0" smtClean="0">
                <a:solidFill>
                  <a:srgbClr val="002060"/>
                </a:solidFill>
                <a:latin typeface="Arial" panose="020B0604020202020204" pitchFamily="34" charset="0"/>
                <a:cs typeface="Arial" panose="020B0604020202020204" pitchFamily="34" charset="0"/>
              </a:rPr>
              <a:t>MSGT Douglas McCue  USMC</a:t>
            </a:r>
          </a:p>
          <a:p>
            <a:pPr marL="342900" lvl="0" indent="-342900">
              <a:buFont typeface="Arial" panose="020B0604020202020204" pitchFamily="34" charset="0"/>
              <a:buChar char="•"/>
              <a:defRPr/>
            </a:pPr>
            <a:r>
              <a:rPr kumimoji="0" lang="en-US" sz="2000" b="0" i="0" u="none" strike="noStrike" kern="1200" cap="none" spc="0" normalizeH="0" noProof="0" dirty="0" smtClean="0">
                <a:ln>
                  <a:noFill/>
                </a:ln>
                <a:solidFill>
                  <a:srgbClr val="002060"/>
                </a:solidFill>
                <a:effectLst/>
                <a:uLnTx/>
                <a:uFillTx/>
                <a:latin typeface="Arial" panose="020B0604020202020204" pitchFamily="34" charset="0"/>
                <a:cs typeface="Arial" panose="020B0604020202020204" pitchFamily="34" charset="0"/>
              </a:rPr>
              <a:t>Eric Kirchner   DLA</a:t>
            </a:r>
          </a:p>
          <a:p>
            <a:pPr marL="342900" lvl="0" indent="-342900">
              <a:buFont typeface="Arial" panose="020B0604020202020204" pitchFamily="34" charset="0"/>
              <a:buChar char="•"/>
              <a:defRPr/>
            </a:pPr>
            <a:r>
              <a:rPr lang="en-US" sz="2000" dirty="0" smtClean="0">
                <a:solidFill>
                  <a:srgbClr val="002060"/>
                </a:solidFill>
                <a:latin typeface="Arial" panose="020B0604020202020204" pitchFamily="34" charset="0"/>
                <a:cs typeface="Arial" panose="020B0604020202020204" pitchFamily="34" charset="0"/>
              </a:rPr>
              <a:t>Major Melissa </a:t>
            </a:r>
            <a:r>
              <a:rPr lang="en-US" sz="2000" dirty="0" err="1" smtClean="0">
                <a:solidFill>
                  <a:srgbClr val="002060"/>
                </a:solidFill>
                <a:latin typeface="Arial" panose="020B0604020202020204" pitchFamily="34" charset="0"/>
                <a:cs typeface="Arial" panose="020B0604020202020204" pitchFamily="34" charset="0"/>
              </a:rPr>
              <a:t>DePriest</a:t>
            </a:r>
            <a:r>
              <a:rPr lang="en-US" sz="2000" dirty="0" smtClean="0">
                <a:solidFill>
                  <a:srgbClr val="002060"/>
                </a:solidFill>
                <a:latin typeface="Arial" panose="020B0604020202020204" pitchFamily="34" charset="0"/>
                <a:cs typeface="Arial" panose="020B0604020202020204" pitchFamily="34" charset="0"/>
              </a:rPr>
              <a:t>  USMC</a:t>
            </a:r>
          </a:p>
          <a:p>
            <a:pPr marL="342900" lvl="0" indent="-342900">
              <a:buFont typeface="Arial" panose="020B0604020202020204" pitchFamily="34" charset="0"/>
              <a:buChar char="•"/>
              <a:defRPr/>
            </a:pPr>
            <a:r>
              <a:rPr kumimoji="0" lang="en-US" sz="18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Alan </a:t>
            </a:r>
            <a:r>
              <a:rPr kumimoji="0" lang="en-US" sz="1800" b="0"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Pentz</a:t>
            </a:r>
            <a:r>
              <a:rPr kumimoji="0" lang="en-US" sz="18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Dept</a:t>
            </a:r>
            <a:r>
              <a:rPr kumimoji="0" lang="en-US" sz="18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of Navy</a:t>
            </a:r>
          </a:p>
          <a:p>
            <a:pPr marL="342900" lvl="0" indent="-342900">
              <a:buFont typeface="Arial" panose="020B0604020202020204" pitchFamily="34" charset="0"/>
              <a:buChar char="•"/>
              <a:defRPr/>
            </a:pPr>
            <a:r>
              <a:rPr lang="en-US" dirty="0" smtClean="0">
                <a:solidFill>
                  <a:srgbClr val="002060"/>
                </a:solidFill>
                <a:latin typeface="Arial" panose="020B0604020202020204" pitchFamily="34" charset="0"/>
                <a:cs typeface="Arial" panose="020B0604020202020204" pitchFamily="34" charset="0"/>
              </a:rPr>
              <a:t>Josh Beard  </a:t>
            </a:r>
            <a:r>
              <a:rPr lang="en-US" dirty="0" err="1" smtClean="0">
                <a:solidFill>
                  <a:srgbClr val="002060"/>
                </a:solidFill>
                <a:latin typeface="Arial" panose="020B0604020202020204" pitchFamily="34" charset="0"/>
                <a:cs typeface="Arial" panose="020B0604020202020204" pitchFamily="34" charset="0"/>
              </a:rPr>
              <a:t>Markforged</a:t>
            </a:r>
            <a:endParaRPr lang="en-US" dirty="0" smtClean="0">
              <a:solidFill>
                <a:srgbClr val="002060"/>
              </a:solidFill>
              <a:latin typeface="Arial" panose="020B0604020202020204" pitchFamily="34" charset="0"/>
              <a:cs typeface="Arial" panose="020B0604020202020204" pitchFamily="34" charset="0"/>
            </a:endParaRPr>
          </a:p>
        </p:txBody>
      </p:sp>
      <p:sp>
        <p:nvSpPr>
          <p:cNvPr id="2" name="Rectangle 1"/>
          <p:cNvSpPr/>
          <p:nvPr/>
        </p:nvSpPr>
        <p:spPr>
          <a:xfrm>
            <a:off x="2248822" y="1290223"/>
            <a:ext cx="5091963"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rgbClr val="002060"/>
                </a:solidFill>
                <a:latin typeface="Arial" panose="020B0604020202020204" pitchFamily="34" charset="0"/>
                <a:cs typeface="Arial" panose="020B0604020202020204" pitchFamily="34" charset="0"/>
              </a:rPr>
              <a:t>Members</a:t>
            </a:r>
            <a:endParaRPr kumimoji="0" lang="en-US" sz="2800" b="0" i="0" u="none" strike="noStrike" kern="1200" cap="none" spc="0" normalizeH="0" baseline="0" noProof="0" dirty="0">
              <a:ln>
                <a:noFill/>
              </a:ln>
              <a:solidFill>
                <a:srgbClr val="002060"/>
              </a:solidFill>
              <a:effectLst/>
              <a:uLnTx/>
              <a:uFillTx/>
              <a:latin typeface="Calibri"/>
            </a:endParaRPr>
          </a:p>
        </p:txBody>
      </p:sp>
      <p:sp>
        <p:nvSpPr>
          <p:cNvPr id="6" name="TextBox 5"/>
          <p:cNvSpPr txBox="1"/>
          <p:nvPr/>
        </p:nvSpPr>
        <p:spPr>
          <a:xfrm>
            <a:off x="4648200" y="1905000"/>
            <a:ext cx="4267200" cy="7078861"/>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Mark </a:t>
            </a:r>
            <a:r>
              <a:rPr kumimoji="0" lang="en-US" sz="2000" b="0"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LaViolette</a:t>
            </a:r>
            <a:r>
              <a:rPr kumimoji="0" lang="en-US" sz="20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Deloitte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solidFill>
                  <a:srgbClr val="002060"/>
                </a:solidFill>
                <a:latin typeface="Arial" panose="020B0604020202020204" pitchFamily="34" charset="0"/>
                <a:cs typeface="Arial" panose="020B0604020202020204" pitchFamily="34" charset="0"/>
              </a:rPr>
              <a:t>Michael Nash   IDA</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Milissa</a:t>
            </a:r>
            <a:r>
              <a:rPr kumimoji="0" lang="en-US" sz="20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Dart   DLA</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solidFill>
                  <a:srgbClr val="002060"/>
                </a:solidFill>
                <a:latin typeface="Arial" panose="020B0604020202020204" pitchFamily="34" charset="0"/>
                <a:cs typeface="Arial" panose="020B0604020202020204" pitchFamily="34" charset="0"/>
              </a:rPr>
              <a:t>Rebecca Taylor  NCMS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Rick </a:t>
            </a:r>
            <a:r>
              <a:rPr kumimoji="0" lang="en-US" sz="2000" b="0"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Barto</a:t>
            </a:r>
            <a:r>
              <a:rPr kumimoji="0" lang="en-US" sz="20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Lockheed Martin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solidFill>
                  <a:srgbClr val="002060"/>
                </a:solidFill>
                <a:latin typeface="Arial" panose="020B0604020202020204" pitchFamily="34" charset="0"/>
                <a:cs typeface="Arial" panose="020B0604020202020204" pitchFamily="34" charset="0"/>
              </a:rPr>
              <a:t>Robert Bruce Cochran  AFMC</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Ross Wilhelm  NUWC Keyport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Andrew Yang  FRC-SE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solidFill>
                  <a:srgbClr val="002060"/>
                </a:solidFill>
                <a:latin typeface="Arial" panose="020B0604020202020204" pitchFamily="34" charset="0"/>
                <a:cs typeface="Arial" panose="020B0604020202020204" pitchFamily="34" charset="0"/>
              </a:rPr>
              <a:t>James </a:t>
            </a:r>
            <a:r>
              <a:rPr lang="en-US" sz="2000" dirty="0" err="1" smtClean="0">
                <a:solidFill>
                  <a:srgbClr val="002060"/>
                </a:solidFill>
                <a:latin typeface="Arial" panose="020B0604020202020204" pitchFamily="34" charset="0"/>
                <a:cs typeface="Arial" panose="020B0604020202020204" pitchFamily="34" charset="0"/>
              </a:rPr>
              <a:t>Giquinto</a:t>
            </a:r>
            <a:r>
              <a:rPr lang="en-US" sz="2000" dirty="0" smtClean="0">
                <a:solidFill>
                  <a:srgbClr val="002060"/>
                </a:solidFill>
                <a:latin typeface="Arial" panose="020B0604020202020204" pitchFamily="34" charset="0"/>
                <a:cs typeface="Arial" panose="020B0604020202020204" pitchFamily="34" charset="0"/>
              </a:rPr>
              <a:t>  DLA</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Tony Paris  DLA</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solidFill>
                  <a:srgbClr val="002060"/>
                </a:solidFill>
                <a:latin typeface="Arial" panose="020B0604020202020204" pitchFamily="34" charset="0"/>
                <a:cs typeface="Arial" panose="020B0604020202020204" pitchFamily="34" charset="0"/>
              </a:rPr>
              <a:t>Bill </a:t>
            </a:r>
            <a:r>
              <a:rPr lang="en-US" sz="2000" dirty="0" err="1" smtClean="0">
                <a:solidFill>
                  <a:srgbClr val="002060"/>
                </a:solidFill>
                <a:latin typeface="Arial" panose="020B0604020202020204" pitchFamily="34" charset="0"/>
                <a:cs typeface="Arial" panose="020B0604020202020204" pitchFamily="34" charset="0"/>
              </a:rPr>
              <a:t>Walch</a:t>
            </a:r>
            <a:r>
              <a:rPr lang="en-US" sz="2000" dirty="0" smtClean="0">
                <a:solidFill>
                  <a:srgbClr val="002060"/>
                </a:solidFill>
                <a:latin typeface="Arial" panose="020B0604020202020204" pitchFamily="34" charset="0"/>
                <a:cs typeface="Arial" panose="020B0604020202020204" pitchFamily="34" charset="0"/>
              </a:rPr>
              <a:t>  America Makes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Nelson Williams  Army G-4</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solidFill>
                  <a:srgbClr val="002060"/>
                </a:solidFill>
                <a:latin typeface="Arial" panose="020B0604020202020204" pitchFamily="34" charset="0"/>
                <a:cs typeface="Arial" panose="020B0604020202020204" pitchFamily="34" charset="0"/>
              </a:rPr>
              <a:t>Sandra Nelson  DCMA</a:t>
            </a:r>
          </a:p>
          <a:p>
            <a:pPr marL="457200" indent="-457200">
              <a:buFont typeface="Arial" panose="020B0604020202020204" pitchFamily="34" charset="0"/>
              <a:buChar char="•"/>
              <a:defRPr/>
            </a:pPr>
            <a:r>
              <a:rPr lang="en-US" sz="2000" dirty="0">
                <a:solidFill>
                  <a:srgbClr val="002060"/>
                </a:solidFill>
                <a:latin typeface="Arial" panose="020B0604020202020204" pitchFamily="34" charset="0"/>
                <a:cs typeface="Arial" panose="020B0604020202020204" pitchFamily="34" charset="0"/>
              </a:rPr>
              <a:t>Susan Gavin  </a:t>
            </a:r>
            <a:r>
              <a:rPr lang="en-US" sz="2000" dirty="0" smtClean="0">
                <a:solidFill>
                  <a:srgbClr val="002060"/>
                </a:solidFill>
                <a:latin typeface="Arial" panose="020B0604020202020204" pitchFamily="34" charset="0"/>
                <a:cs typeface="Arial" panose="020B0604020202020204" pitchFamily="34" charset="0"/>
              </a:rPr>
              <a:t>Raytheon</a:t>
            </a:r>
          </a:p>
          <a:p>
            <a:pPr marL="457200" indent="-457200">
              <a:buFont typeface="Arial" panose="020B0604020202020204" pitchFamily="34" charset="0"/>
              <a:buChar char="•"/>
              <a:defRPr/>
            </a:pPr>
            <a:r>
              <a:rPr lang="en-US" sz="2000" dirty="0" smtClean="0">
                <a:solidFill>
                  <a:srgbClr val="002060"/>
                </a:solidFill>
                <a:latin typeface="Arial" panose="020B0604020202020204" pitchFamily="34" charset="0"/>
                <a:cs typeface="Arial" panose="020B0604020202020204" pitchFamily="34" charset="0"/>
              </a:rPr>
              <a:t>Heather </a:t>
            </a:r>
            <a:r>
              <a:rPr lang="en-US" sz="2000" dirty="0" err="1" smtClean="0">
                <a:solidFill>
                  <a:srgbClr val="002060"/>
                </a:solidFill>
                <a:latin typeface="Arial" panose="020B0604020202020204" pitchFamily="34" charset="0"/>
                <a:cs typeface="Arial" panose="020B0604020202020204" pitchFamily="34" charset="0"/>
              </a:rPr>
              <a:t>Shirey</a:t>
            </a:r>
            <a:r>
              <a:rPr lang="en-US" sz="2000" smtClean="0">
                <a:solidFill>
                  <a:srgbClr val="002060"/>
                </a:solidFill>
                <a:latin typeface="Arial" panose="020B0604020202020204" pitchFamily="34" charset="0"/>
                <a:cs typeface="Arial" panose="020B0604020202020204" pitchFamily="34" charset="0"/>
              </a:rPr>
              <a:t>  ASA/ALT</a:t>
            </a:r>
            <a:endParaRPr lang="en-US" sz="2000" dirty="0">
              <a:solidFill>
                <a:srgbClr val="002060"/>
              </a:solidFill>
              <a:latin typeface="Arial" panose="020B0604020202020204" pitchFamily="34"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smtClean="0">
              <a:solidFill>
                <a:srgbClr val="002060"/>
              </a:solidFill>
              <a:latin typeface="Arial" panose="020B0604020202020204" pitchFamily="34"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smtClean="0">
              <a:ln>
                <a:noFill/>
              </a:ln>
              <a:solidFill>
                <a:srgbClr val="4F81BD">
                  <a:lumMod val="50000"/>
                </a:srgbClr>
              </a:solidFill>
              <a:effectLst/>
              <a:uLnTx/>
              <a:uFillTx/>
              <a:latin typeface="Arial" panose="020B0604020202020204" pitchFamily="34"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3200" dirty="0">
              <a:solidFill>
                <a:srgbClr val="4F81BD">
                  <a:lumMod val="50000"/>
                </a:srgbClr>
              </a:solidFill>
              <a:latin typeface="Arial" panose="020B0604020202020204" pitchFamily="34"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smtClean="0">
              <a:ln>
                <a:noFill/>
              </a:ln>
              <a:solidFill>
                <a:srgbClr val="4F81BD">
                  <a:lumMod val="50000"/>
                </a:srgbClr>
              </a:solidFill>
              <a:effectLst/>
              <a:uLnTx/>
              <a:uFillTx/>
              <a:latin typeface="Arial" panose="020B0604020202020204" pitchFamily="34" charset="0"/>
              <a:ea typeface="+mn-ea"/>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3200" b="0" i="0" u="none" strike="noStrike" kern="1200" cap="none" spc="0" normalizeH="0" baseline="0" noProof="0" dirty="0" smtClean="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endParaRPr kumimoji="0" lang="en-US" sz="3200" b="0" i="0"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endParaRPr>
          </a:p>
        </p:txBody>
      </p:sp>
      <p:pic>
        <p:nvPicPr>
          <p:cNvPr id="3" name="Picture 2"/>
          <p:cNvPicPr>
            <a:picLocks noChangeAspect="1"/>
          </p:cNvPicPr>
          <p:nvPr/>
        </p:nvPicPr>
        <p:blipFill>
          <a:blip r:embed="rId4"/>
          <a:stretch>
            <a:fillRect/>
          </a:stretch>
        </p:blipFill>
        <p:spPr>
          <a:xfrm>
            <a:off x="1295397" y="854912"/>
            <a:ext cx="6998815" cy="859611"/>
          </a:xfrm>
          <a:prstGeom prst="rect">
            <a:avLst/>
          </a:prstGeom>
        </p:spPr>
      </p:pic>
      <p:sp>
        <p:nvSpPr>
          <p:cNvPr id="4" name="Slide Number Placeholder 3"/>
          <p:cNvSpPr>
            <a:spLocks noGrp="1"/>
          </p:cNvSpPr>
          <p:nvPr>
            <p:ph type="sldNum" sz="quarter" idx="12"/>
          </p:nvPr>
        </p:nvSpPr>
        <p:spPr/>
        <p:txBody>
          <a:bodyPr/>
          <a:lstStyle/>
          <a:p>
            <a:fld id="{2726C2F5-E77D-45D7-8DF9-278139FB18E6}" type="slidenum">
              <a:rPr lang="en-US" smtClean="0"/>
              <a:t>130</a:t>
            </a:fld>
            <a:endParaRPr lang="en-US" dirty="0"/>
          </a:p>
        </p:txBody>
      </p:sp>
    </p:spTree>
    <p:extLst>
      <p:ext uri="{BB962C8B-B14F-4D97-AF65-F5344CB8AC3E}">
        <p14:creationId xmlns:p14="http://schemas.microsoft.com/office/powerpoint/2010/main" val="3314451815"/>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7771" y="2013145"/>
            <a:ext cx="8229600" cy="4616255"/>
          </a:xfrm>
        </p:spPr>
        <p:txBody>
          <a:bodyPr>
            <a:normAutofit fontScale="70000" lnSpcReduction="20000"/>
          </a:bodyPr>
          <a:lstStyle/>
          <a:p>
            <a:pPr>
              <a:spcBef>
                <a:spcPts val="1200"/>
              </a:spcBef>
              <a:spcAft>
                <a:spcPts val="600"/>
              </a:spcAft>
            </a:pPr>
            <a:r>
              <a:rPr lang="en-US" sz="2800" dirty="0">
                <a:solidFill>
                  <a:srgbClr val="002060"/>
                </a:solidFill>
                <a:latin typeface="Arial" panose="020B0604020202020204" pitchFamily="34" charset="0"/>
                <a:cs typeface="Arial" panose="020B0604020202020204" pitchFamily="34" charset="0"/>
              </a:rPr>
              <a:t>Establish a cybersecurity AM strategic interest </a:t>
            </a:r>
            <a:r>
              <a:rPr lang="en-US" sz="2800" dirty="0" smtClean="0">
                <a:solidFill>
                  <a:srgbClr val="002060"/>
                </a:solidFill>
                <a:latin typeface="Arial" panose="020B0604020202020204" pitchFamily="34" charset="0"/>
                <a:cs typeface="Arial" panose="020B0604020202020204" pitchFamily="34" charset="0"/>
              </a:rPr>
              <a:t>group</a:t>
            </a:r>
          </a:p>
          <a:p>
            <a:pPr>
              <a:spcBef>
                <a:spcPts val="1200"/>
              </a:spcBef>
              <a:spcAft>
                <a:spcPts val="600"/>
              </a:spcAft>
            </a:pPr>
            <a:r>
              <a:rPr lang="en-US" sz="2800" dirty="0">
                <a:solidFill>
                  <a:srgbClr val="002060"/>
                </a:solidFill>
                <a:latin typeface="Arial" panose="020B0604020202020204" pitchFamily="34" charset="0"/>
                <a:cs typeface="Arial" panose="020B0604020202020204" pitchFamily="34" charset="0"/>
              </a:rPr>
              <a:t>Create a DoD capability to </a:t>
            </a:r>
            <a:r>
              <a:rPr lang="en-US" sz="2800" dirty="0" smtClean="0">
                <a:solidFill>
                  <a:srgbClr val="002060"/>
                </a:solidFill>
                <a:latin typeface="Arial" panose="020B0604020202020204" pitchFamily="34" charset="0"/>
                <a:cs typeface="Arial" panose="020B0604020202020204" pitchFamily="34" charset="0"/>
              </a:rPr>
              <a:t>inter-operably </a:t>
            </a:r>
            <a:r>
              <a:rPr lang="en-US" sz="2800" dirty="0">
                <a:solidFill>
                  <a:srgbClr val="002060"/>
                </a:solidFill>
                <a:latin typeface="Arial" panose="020B0604020202020204" pitchFamily="34" charset="0"/>
                <a:cs typeface="Arial" panose="020B0604020202020204" pitchFamily="34" charset="0"/>
              </a:rPr>
              <a:t>share AM </a:t>
            </a:r>
            <a:r>
              <a:rPr lang="en-US" sz="2800" dirty="0" smtClean="0">
                <a:solidFill>
                  <a:srgbClr val="002060"/>
                </a:solidFill>
                <a:latin typeface="Arial" panose="020B0604020202020204" pitchFamily="34" charset="0"/>
                <a:cs typeface="Arial" panose="020B0604020202020204" pitchFamily="34" charset="0"/>
              </a:rPr>
              <a:t>data</a:t>
            </a:r>
          </a:p>
          <a:p>
            <a:pPr>
              <a:spcBef>
                <a:spcPts val="1200"/>
              </a:spcBef>
              <a:spcAft>
                <a:spcPts val="600"/>
              </a:spcAft>
            </a:pPr>
            <a:r>
              <a:rPr lang="en-US" sz="2800" dirty="0">
                <a:solidFill>
                  <a:srgbClr val="002060"/>
                </a:solidFill>
                <a:latin typeface="Arial" panose="020B0604020202020204" pitchFamily="34" charset="0"/>
                <a:cs typeface="Arial" panose="020B0604020202020204" pitchFamily="34" charset="0"/>
              </a:rPr>
              <a:t>Develop and institute a standard DoD AM </a:t>
            </a:r>
            <a:r>
              <a:rPr lang="en-US" sz="2800" dirty="0" smtClean="0">
                <a:solidFill>
                  <a:srgbClr val="002060"/>
                </a:solidFill>
                <a:latin typeface="Arial" panose="020B0604020202020204" pitchFamily="34" charset="0"/>
                <a:cs typeface="Arial" panose="020B0604020202020204" pitchFamily="34" charset="0"/>
              </a:rPr>
              <a:t>tech data package</a:t>
            </a:r>
          </a:p>
          <a:p>
            <a:pPr>
              <a:spcBef>
                <a:spcPts val="1200"/>
              </a:spcBef>
              <a:spcAft>
                <a:spcPts val="600"/>
              </a:spcAft>
            </a:pPr>
            <a:r>
              <a:rPr lang="en-US" sz="2800" dirty="0">
                <a:solidFill>
                  <a:srgbClr val="002060"/>
                </a:solidFill>
                <a:latin typeface="Arial" panose="020B0604020202020204" pitchFamily="34" charset="0"/>
                <a:cs typeface="Arial" panose="020B0604020202020204" pitchFamily="34" charset="0"/>
              </a:rPr>
              <a:t>Complete AM data dictionary </a:t>
            </a:r>
            <a:r>
              <a:rPr lang="en-US" sz="2800" dirty="0" smtClean="0">
                <a:solidFill>
                  <a:srgbClr val="002060"/>
                </a:solidFill>
                <a:latin typeface="Arial" panose="020B0604020202020204" pitchFamily="34" charset="0"/>
                <a:cs typeface="Arial" panose="020B0604020202020204" pitchFamily="34" charset="0"/>
              </a:rPr>
              <a:t>and </a:t>
            </a:r>
            <a:r>
              <a:rPr lang="en-US" sz="2800" dirty="0">
                <a:solidFill>
                  <a:srgbClr val="002060"/>
                </a:solidFill>
                <a:latin typeface="Arial" panose="020B0604020202020204" pitchFamily="34" charset="0"/>
                <a:cs typeface="Arial" panose="020B0604020202020204" pitchFamily="34" charset="0"/>
              </a:rPr>
              <a:t>develop common data exchange </a:t>
            </a:r>
            <a:r>
              <a:rPr lang="en-US" sz="2800" dirty="0" smtClean="0">
                <a:solidFill>
                  <a:srgbClr val="002060"/>
                </a:solidFill>
                <a:latin typeface="Arial" panose="020B0604020202020204" pitchFamily="34" charset="0"/>
                <a:cs typeface="Arial" panose="020B0604020202020204" pitchFamily="34" charset="0"/>
              </a:rPr>
              <a:t>format</a:t>
            </a:r>
          </a:p>
          <a:p>
            <a:pPr>
              <a:spcBef>
                <a:spcPts val="1200"/>
              </a:spcBef>
              <a:spcAft>
                <a:spcPts val="600"/>
              </a:spcAft>
            </a:pPr>
            <a:r>
              <a:rPr lang="en-US" sz="2800" dirty="0">
                <a:solidFill>
                  <a:srgbClr val="002060"/>
                </a:solidFill>
                <a:latin typeface="Arial" panose="020B0604020202020204" pitchFamily="34" charset="0"/>
                <a:cs typeface="Arial" panose="020B0604020202020204" pitchFamily="34" charset="0"/>
              </a:rPr>
              <a:t>Develop </a:t>
            </a:r>
            <a:r>
              <a:rPr lang="en-US" sz="2800" dirty="0" smtClean="0">
                <a:solidFill>
                  <a:srgbClr val="002060"/>
                </a:solidFill>
                <a:latin typeface="Arial" panose="020B0604020202020204" pitchFamily="34" charset="0"/>
                <a:cs typeface="Arial" panose="020B0604020202020204" pitchFamily="34" charset="0"/>
              </a:rPr>
              <a:t>a </a:t>
            </a:r>
            <a:r>
              <a:rPr lang="en-US" sz="2800" dirty="0">
                <a:solidFill>
                  <a:srgbClr val="002060"/>
                </a:solidFill>
                <a:latin typeface="Arial" panose="020B0604020202020204" pitchFamily="34" charset="0"/>
                <a:cs typeface="Arial" panose="020B0604020202020204" pitchFamily="34" charset="0"/>
              </a:rPr>
              <a:t>DoD AM </a:t>
            </a:r>
            <a:r>
              <a:rPr lang="en-US" sz="2800" dirty="0" smtClean="0">
                <a:solidFill>
                  <a:srgbClr val="002060"/>
                </a:solidFill>
                <a:latin typeface="Arial" panose="020B0604020202020204" pitchFamily="34" charset="0"/>
                <a:cs typeface="Arial" panose="020B0604020202020204" pitchFamily="34" charset="0"/>
              </a:rPr>
              <a:t>qualification guide</a:t>
            </a:r>
          </a:p>
          <a:p>
            <a:pPr>
              <a:spcBef>
                <a:spcPts val="1200"/>
              </a:spcBef>
              <a:spcAft>
                <a:spcPts val="600"/>
              </a:spcAft>
            </a:pPr>
            <a:r>
              <a:rPr lang="en-US" sz="2800" dirty="0">
                <a:solidFill>
                  <a:srgbClr val="002060"/>
                </a:solidFill>
                <a:latin typeface="Arial" panose="020B0604020202020204" pitchFamily="34" charset="0"/>
                <a:cs typeface="Arial" panose="020B0604020202020204" pitchFamily="34" charset="0"/>
              </a:rPr>
              <a:t>Draft and coordinate DoD AM </a:t>
            </a:r>
            <a:r>
              <a:rPr lang="en-US" sz="2800" dirty="0" smtClean="0">
                <a:solidFill>
                  <a:srgbClr val="002060"/>
                </a:solidFill>
                <a:latin typeface="Arial" panose="020B0604020202020204" pitchFamily="34" charset="0"/>
                <a:cs typeface="Arial" panose="020B0604020202020204" pitchFamily="34" charset="0"/>
              </a:rPr>
              <a:t>acquisition guide with intellectual property guidance</a:t>
            </a:r>
          </a:p>
          <a:p>
            <a:pPr>
              <a:spcBef>
                <a:spcPts val="1200"/>
              </a:spcBef>
              <a:spcAft>
                <a:spcPts val="600"/>
              </a:spcAft>
            </a:pPr>
            <a:r>
              <a:rPr lang="en-US" sz="2800" dirty="0">
                <a:solidFill>
                  <a:srgbClr val="002060"/>
                </a:solidFill>
                <a:latin typeface="Arial" panose="020B0604020202020204" pitchFamily="34" charset="0"/>
                <a:cs typeface="Arial" panose="020B0604020202020204" pitchFamily="34" charset="0"/>
              </a:rPr>
              <a:t>Create a Joint Regulation on AM in the supply </a:t>
            </a:r>
            <a:r>
              <a:rPr lang="en-US" sz="2800" dirty="0" smtClean="0">
                <a:solidFill>
                  <a:srgbClr val="002060"/>
                </a:solidFill>
                <a:latin typeface="Arial" panose="020B0604020202020204" pitchFamily="34" charset="0"/>
                <a:cs typeface="Arial" panose="020B0604020202020204" pitchFamily="34" charset="0"/>
              </a:rPr>
              <a:t>chain</a:t>
            </a:r>
            <a:endParaRPr lang="en-US" sz="2800" dirty="0">
              <a:solidFill>
                <a:srgbClr val="002060"/>
              </a:solidFill>
              <a:latin typeface="Arial" panose="020B0604020202020204" pitchFamily="34" charset="0"/>
              <a:cs typeface="Arial" panose="020B0604020202020204" pitchFamily="34" charset="0"/>
            </a:endParaRPr>
          </a:p>
          <a:p>
            <a:pPr>
              <a:spcBef>
                <a:spcPts val="1200"/>
              </a:spcBef>
              <a:spcAft>
                <a:spcPts val="600"/>
              </a:spcAft>
            </a:pPr>
            <a:r>
              <a:rPr lang="en-US" sz="2800" dirty="0">
                <a:solidFill>
                  <a:srgbClr val="002060"/>
                </a:solidFill>
                <a:latin typeface="Arial" panose="020B0604020202020204" pitchFamily="34" charset="0"/>
                <a:cs typeface="Arial" panose="020B0604020202020204" pitchFamily="34" charset="0"/>
              </a:rPr>
              <a:t>Integrate </a:t>
            </a:r>
            <a:r>
              <a:rPr lang="en-US" sz="2800" dirty="0" smtClean="0">
                <a:solidFill>
                  <a:srgbClr val="002060"/>
                </a:solidFill>
                <a:latin typeface="Arial" panose="020B0604020202020204" pitchFamily="34" charset="0"/>
                <a:cs typeface="Arial" panose="020B0604020202020204" pitchFamily="34" charset="0"/>
              </a:rPr>
              <a:t>DoD AM training and education into policy </a:t>
            </a:r>
            <a:r>
              <a:rPr lang="en-US" sz="2800" dirty="0">
                <a:solidFill>
                  <a:srgbClr val="002060"/>
                </a:solidFill>
                <a:latin typeface="Arial" panose="020B0604020202020204" pitchFamily="34" charset="0"/>
                <a:cs typeface="Arial" panose="020B0604020202020204" pitchFamily="34" charset="0"/>
              </a:rPr>
              <a:t>and </a:t>
            </a:r>
            <a:r>
              <a:rPr lang="en-US" sz="2800" dirty="0" smtClean="0">
                <a:solidFill>
                  <a:srgbClr val="002060"/>
                </a:solidFill>
                <a:latin typeface="Arial" panose="020B0604020202020204" pitchFamily="34" charset="0"/>
                <a:cs typeface="Arial" panose="020B0604020202020204" pitchFamily="34" charset="0"/>
              </a:rPr>
              <a:t>guidance</a:t>
            </a:r>
          </a:p>
          <a:p>
            <a:pPr>
              <a:spcBef>
                <a:spcPts val="1200"/>
              </a:spcBef>
              <a:spcAft>
                <a:spcPts val="600"/>
              </a:spcAft>
            </a:pPr>
            <a:r>
              <a:rPr lang="en-US" sz="2800" dirty="0" smtClean="0">
                <a:solidFill>
                  <a:srgbClr val="002060"/>
                </a:solidFill>
                <a:latin typeface="Arial" panose="020B0604020202020204" pitchFamily="34" charset="0"/>
                <a:cs typeface="Arial" panose="020B0604020202020204" pitchFamily="34" charset="0"/>
              </a:rPr>
              <a:t>Develop, coordinate, and publish a DoD AM policy</a:t>
            </a:r>
            <a:endParaRPr lang="en-US" sz="2800" dirty="0" smtClean="0">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267393" y="870145"/>
            <a:ext cx="8472447" cy="1143000"/>
          </a:xfrm>
        </p:spPr>
        <p:txBody>
          <a:bodyPr>
            <a:normAutofit/>
          </a:bodyPr>
          <a:lstStyle/>
          <a:p>
            <a:pPr algn="ctr"/>
            <a:r>
              <a:rPr lang="en-US" sz="2800" b="1" dirty="0" smtClean="0">
                <a:solidFill>
                  <a:srgbClr val="FF0000"/>
                </a:solidFill>
                <a:latin typeface="Arial" panose="020B0604020202020204" pitchFamily="34" charset="0"/>
                <a:cs typeface="Arial" panose="020B0604020202020204" pitchFamily="34" charset="0"/>
              </a:rPr>
              <a:t>Summary of Key Next Steps</a:t>
            </a:r>
            <a:endParaRPr lang="en-US" sz="2800" b="1" dirty="0">
              <a:solidFill>
                <a:srgbClr val="FF0000"/>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
        <p:nvSpPr>
          <p:cNvPr id="2" name="Slide Number Placeholder 1"/>
          <p:cNvSpPr>
            <a:spLocks noGrp="1"/>
          </p:cNvSpPr>
          <p:nvPr>
            <p:ph type="sldNum" sz="quarter" idx="12"/>
          </p:nvPr>
        </p:nvSpPr>
        <p:spPr/>
        <p:txBody>
          <a:bodyPr/>
          <a:lstStyle/>
          <a:p>
            <a:fld id="{2726C2F5-E77D-45D7-8DF9-278139FB18E6}" type="slidenum">
              <a:rPr lang="en-US" smtClean="0"/>
              <a:t>131</a:t>
            </a:fld>
            <a:endParaRPr lang="en-US" dirty="0"/>
          </a:p>
        </p:txBody>
      </p:sp>
    </p:spTree>
    <p:extLst>
      <p:ext uri="{BB962C8B-B14F-4D97-AF65-F5344CB8AC3E}">
        <p14:creationId xmlns:p14="http://schemas.microsoft.com/office/powerpoint/2010/main" val="2365685217"/>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8382000" cy="4267200"/>
          </a:xfrm>
        </p:spPr>
        <p:txBody>
          <a:bodyPr>
            <a:normAutofit/>
          </a:bodyPr>
          <a:lstStyle/>
          <a:p>
            <a:pPr>
              <a:spcBef>
                <a:spcPts val="600"/>
              </a:spcBef>
              <a:spcAft>
                <a:spcPts val="1200"/>
              </a:spcAft>
            </a:pPr>
            <a:r>
              <a:rPr lang="en-US" sz="2400" dirty="0" smtClean="0">
                <a:latin typeface="Arial" panose="020B0604020202020204" pitchFamily="34" charset="0"/>
                <a:cs typeface="Arial" panose="020B0604020202020204" pitchFamily="34" charset="0"/>
              </a:rPr>
              <a:t>Alignment of  AM workshop </a:t>
            </a:r>
            <a:r>
              <a:rPr lang="en-US" sz="2400" dirty="0">
                <a:latin typeface="Arial" panose="020B0604020202020204" pitchFamily="34" charset="0"/>
                <a:cs typeface="Arial" panose="020B0604020202020204" pitchFamily="34" charset="0"/>
              </a:rPr>
              <a:t>w</a:t>
            </a:r>
            <a:r>
              <a:rPr lang="en-US" sz="2400" dirty="0" smtClean="0">
                <a:latin typeface="Arial" panose="020B0604020202020204" pitchFamily="34" charset="0"/>
                <a:cs typeface="Arial" panose="020B0604020202020204" pitchFamily="34" charset="0"/>
              </a:rPr>
              <a:t>orking groups with Joint </a:t>
            </a:r>
            <a:r>
              <a:rPr lang="en-US" sz="2400" dirty="0">
                <a:latin typeface="Arial" panose="020B0604020202020204" pitchFamily="34" charset="0"/>
                <a:cs typeface="Arial" panose="020B0604020202020204" pitchFamily="34" charset="0"/>
              </a:rPr>
              <a:t>Additive Manufacturing Working </a:t>
            </a:r>
            <a:r>
              <a:rPr lang="en-US" sz="2400" dirty="0" smtClean="0">
                <a:latin typeface="Arial" panose="020B0604020202020204" pitchFamily="34" charset="0"/>
                <a:cs typeface="Arial" panose="020B0604020202020204" pitchFamily="34" charset="0"/>
              </a:rPr>
              <a:t>Group (</a:t>
            </a:r>
            <a:r>
              <a:rPr lang="en-US" sz="2400" dirty="0">
                <a:latin typeface="Arial" panose="020B0604020202020204" pitchFamily="34" charset="0"/>
                <a:cs typeface="Arial" panose="020B0604020202020204" pitchFamily="34" charset="0"/>
              </a:rPr>
              <a:t>JAMWG</a:t>
            </a:r>
            <a:r>
              <a:rPr lang="en-US" sz="2400" dirty="0" smtClean="0">
                <a:latin typeface="Arial" panose="020B0604020202020204" pitchFamily="34" charset="0"/>
                <a:cs typeface="Arial" panose="020B0604020202020204" pitchFamily="34" charset="0"/>
              </a:rPr>
              <a:t>) is important to continue work</a:t>
            </a:r>
            <a:endParaRPr lang="en-US" sz="2400" dirty="0">
              <a:latin typeface="Arial" panose="020B0604020202020204" pitchFamily="34" charset="0"/>
              <a:cs typeface="Arial" panose="020B0604020202020204" pitchFamily="34" charset="0"/>
            </a:endParaRPr>
          </a:p>
          <a:p>
            <a:pPr>
              <a:spcBef>
                <a:spcPts val="600"/>
              </a:spcBef>
              <a:spcAft>
                <a:spcPts val="1200"/>
              </a:spcAft>
            </a:pPr>
            <a:r>
              <a:rPr lang="en-US" sz="2400" dirty="0" smtClean="0">
                <a:latin typeface="Arial" panose="020B0604020202020204" pitchFamily="34" charset="0"/>
                <a:cs typeface="Arial" panose="020B0604020202020204" pitchFamily="34" charset="0"/>
              </a:rPr>
              <a:t>AM-focused </a:t>
            </a:r>
            <a:r>
              <a:rPr lang="en-US" sz="2400" dirty="0">
                <a:latin typeface="Arial" panose="020B0604020202020204" pitchFamily="34" charset="0"/>
                <a:cs typeface="Arial" panose="020B0604020202020204" pitchFamily="34" charset="0"/>
              </a:rPr>
              <a:t>policy </a:t>
            </a:r>
            <a:r>
              <a:rPr lang="en-US" sz="2400" dirty="0" smtClean="0">
                <a:latin typeface="Arial" panose="020B0604020202020204" pitchFamily="34" charset="0"/>
                <a:cs typeface="Arial" panose="020B0604020202020204" pitchFamily="34" charset="0"/>
              </a:rPr>
              <a:t>must include the entire product life cycle</a:t>
            </a:r>
            <a:endParaRPr lang="en-US" sz="2400" dirty="0">
              <a:latin typeface="Arial" panose="020B0604020202020204" pitchFamily="34" charset="0"/>
              <a:cs typeface="Arial" panose="020B0604020202020204" pitchFamily="34" charset="0"/>
            </a:endParaRPr>
          </a:p>
          <a:p>
            <a:pPr>
              <a:spcBef>
                <a:spcPts val="600"/>
              </a:spcBef>
              <a:spcAft>
                <a:spcPts val="1200"/>
              </a:spcAft>
            </a:pPr>
            <a:r>
              <a:rPr lang="en-US" sz="2400" dirty="0" smtClean="0">
                <a:latin typeface="Arial" panose="020B0604020202020204" pitchFamily="34" charset="0"/>
                <a:cs typeface="Arial" panose="020B0604020202020204" pitchFamily="34" charset="0"/>
              </a:rPr>
              <a:t>There is a need for a central database </a:t>
            </a:r>
            <a:r>
              <a:rPr lang="en-US" sz="2400" dirty="0">
                <a:latin typeface="Arial" panose="020B0604020202020204" pitchFamily="34" charset="0"/>
                <a:cs typeface="Arial" panose="020B0604020202020204" pitchFamily="34" charset="0"/>
              </a:rPr>
              <a:t>for AM </a:t>
            </a:r>
            <a:r>
              <a:rPr lang="en-US" sz="2400" dirty="0" smtClean="0">
                <a:latin typeface="Arial" panose="020B0604020202020204" pitchFamily="34" charset="0"/>
                <a:cs typeface="Arial" panose="020B0604020202020204" pitchFamily="34" charset="0"/>
              </a:rPr>
              <a:t>tech data</a:t>
            </a:r>
            <a:r>
              <a:rPr lang="en-US" sz="2400" dirty="0">
                <a:latin typeface="Arial" panose="020B0604020202020204" pitchFamily="34" charset="0"/>
                <a:cs typeface="Arial" panose="020B0604020202020204" pitchFamily="34" charset="0"/>
              </a:rPr>
              <a:t>, 3D </a:t>
            </a:r>
            <a:r>
              <a:rPr lang="en-US" sz="2400" dirty="0" smtClean="0">
                <a:latin typeface="Arial" panose="020B0604020202020204" pitchFamily="34" charset="0"/>
                <a:cs typeface="Arial" panose="020B0604020202020204" pitchFamily="34" charset="0"/>
              </a:rPr>
              <a:t>model exchange</a:t>
            </a:r>
            <a:r>
              <a:rPr lang="en-US" sz="2400" dirty="0">
                <a:latin typeface="Arial" panose="020B0604020202020204" pitchFamily="34" charset="0"/>
                <a:cs typeface="Arial" panose="020B0604020202020204" pitchFamily="34" charset="0"/>
              </a:rPr>
              <a:t>, and </a:t>
            </a:r>
            <a:r>
              <a:rPr lang="en-US" sz="2400" dirty="0" smtClean="0">
                <a:latin typeface="Arial" panose="020B0604020202020204" pitchFamily="34" charset="0"/>
                <a:cs typeface="Arial" panose="020B0604020202020204" pitchFamily="34" charset="0"/>
              </a:rPr>
              <a:t>IP rights</a:t>
            </a:r>
            <a:endParaRPr lang="en-US" sz="2400" dirty="0">
              <a:latin typeface="Arial" panose="020B0604020202020204" pitchFamily="34" charset="0"/>
              <a:cs typeface="Arial" panose="020B0604020202020204" pitchFamily="34" charset="0"/>
            </a:endParaRPr>
          </a:p>
          <a:p>
            <a:pPr>
              <a:spcBef>
                <a:spcPts val="600"/>
              </a:spcBef>
              <a:spcAft>
                <a:spcPts val="1200"/>
              </a:spcAft>
            </a:pPr>
            <a:r>
              <a:rPr lang="en-US" sz="2400" dirty="0" smtClean="0">
                <a:latin typeface="Arial" panose="020B0604020202020204" pitchFamily="34" charset="0"/>
                <a:cs typeface="Arial" panose="020B0604020202020204" pitchFamily="34" charset="0"/>
              </a:rPr>
              <a:t>AM data must be in a “shareable” format across the military services and industry</a:t>
            </a:r>
            <a:endParaRPr lang="en-US" sz="2400" dirty="0">
              <a:latin typeface="Arial" panose="020B0604020202020204" pitchFamily="34" charset="0"/>
              <a:cs typeface="Arial" panose="020B0604020202020204" pitchFamily="34" charset="0"/>
            </a:endParaRPr>
          </a:p>
          <a:p>
            <a:pPr>
              <a:spcBef>
                <a:spcPts val="1200"/>
              </a:spcBef>
              <a:spcAft>
                <a:spcPts val="1200"/>
              </a:spcAft>
            </a:pPr>
            <a:endParaRPr lang="en-US" sz="2800" i="1" dirty="0">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451658" y="861832"/>
            <a:ext cx="8472447" cy="1143000"/>
          </a:xfrm>
        </p:spPr>
        <p:txBody>
          <a:bodyPr>
            <a:normAutofit/>
          </a:bodyPr>
          <a:lstStyle/>
          <a:p>
            <a:pPr algn="ctr"/>
            <a:r>
              <a:rPr lang="en-US" sz="2800" b="1" dirty="0" smtClean="0">
                <a:solidFill>
                  <a:srgbClr val="FF0000"/>
                </a:solidFill>
                <a:latin typeface="Arial" panose="020B0604020202020204" pitchFamily="34" charset="0"/>
                <a:cs typeface="Arial" panose="020B0604020202020204" pitchFamily="34" charset="0"/>
              </a:rPr>
              <a:t>2019 AM Workshop Final Thoughts</a:t>
            </a:r>
            <a:endParaRPr lang="en-US" sz="2800" b="1" dirty="0">
              <a:solidFill>
                <a:srgbClr val="FF0000"/>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
        <p:nvSpPr>
          <p:cNvPr id="2" name="Slide Number Placeholder 1"/>
          <p:cNvSpPr>
            <a:spLocks noGrp="1"/>
          </p:cNvSpPr>
          <p:nvPr>
            <p:ph type="sldNum" sz="quarter" idx="12"/>
          </p:nvPr>
        </p:nvSpPr>
        <p:spPr/>
        <p:txBody>
          <a:bodyPr/>
          <a:lstStyle/>
          <a:p>
            <a:fld id="{2726C2F5-E77D-45D7-8DF9-278139FB18E6}" type="slidenum">
              <a:rPr lang="en-US" smtClean="0"/>
              <a:t>132</a:t>
            </a:fld>
            <a:endParaRPr lang="en-US" dirty="0"/>
          </a:p>
        </p:txBody>
      </p:sp>
    </p:spTree>
    <p:extLst>
      <p:ext uri="{BB962C8B-B14F-4D97-AF65-F5344CB8AC3E}">
        <p14:creationId xmlns:p14="http://schemas.microsoft.com/office/powerpoint/2010/main" val="1829052617"/>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2832" y="2021457"/>
            <a:ext cx="8229600" cy="4297363"/>
          </a:xfrm>
        </p:spPr>
        <p:txBody>
          <a:bodyPr>
            <a:normAutofit/>
          </a:bodyPr>
          <a:lstStyle/>
          <a:p>
            <a:pPr>
              <a:spcBef>
                <a:spcPts val="600"/>
              </a:spcBef>
              <a:spcAft>
                <a:spcPts val="600"/>
              </a:spcAft>
            </a:pPr>
            <a:r>
              <a:rPr lang="en-US" sz="2800" dirty="0" smtClean="0">
                <a:latin typeface="Arial" panose="020B0604020202020204" pitchFamily="34" charset="0"/>
                <a:cs typeface="Arial" panose="020B0604020202020204" pitchFamily="34" charset="0"/>
              </a:rPr>
              <a:t>23-24 June </a:t>
            </a:r>
            <a:r>
              <a:rPr lang="en-US" sz="2800" dirty="0" smtClean="0">
                <a:latin typeface="Arial" panose="020B0604020202020204" pitchFamily="34" charset="0"/>
                <a:cs typeface="Arial" panose="020B0604020202020204" pitchFamily="34" charset="0"/>
              </a:rPr>
              <a:t>2020</a:t>
            </a:r>
          </a:p>
          <a:p>
            <a:pPr>
              <a:spcBef>
                <a:spcPts val="600"/>
              </a:spcBef>
              <a:spcAft>
                <a:spcPts val="600"/>
              </a:spcAft>
            </a:pPr>
            <a:r>
              <a:rPr lang="en-US" sz="2800" dirty="0"/>
              <a:t>Lockheed Martin Global Vision Center</a:t>
            </a:r>
            <a:br>
              <a:rPr lang="en-US" sz="2800" dirty="0"/>
            </a:br>
            <a:r>
              <a:rPr lang="en-US" sz="2800" dirty="0"/>
              <a:t>Crystal City, </a:t>
            </a:r>
            <a:r>
              <a:rPr lang="en-US" sz="2800" dirty="0" smtClean="0"/>
              <a:t>VA</a:t>
            </a:r>
          </a:p>
          <a:p>
            <a:pPr>
              <a:spcBef>
                <a:spcPts val="600"/>
              </a:spcBef>
              <a:spcAft>
                <a:spcPts val="600"/>
              </a:spcAft>
            </a:pPr>
            <a:r>
              <a:rPr lang="en-US" dirty="0" smtClean="0"/>
              <a:t>Align work </a:t>
            </a:r>
            <a:r>
              <a:rPr lang="en-US" dirty="0"/>
              <a:t>g</a:t>
            </a:r>
            <a:r>
              <a:rPr lang="en-US" dirty="0" smtClean="0"/>
              <a:t>roups with JAMWG Councils</a:t>
            </a:r>
            <a:endParaRPr lang="en-US" dirty="0"/>
          </a:p>
          <a:p>
            <a:pPr lvl="1">
              <a:spcBef>
                <a:spcPts val="600"/>
              </a:spcBef>
              <a:spcAft>
                <a:spcPts val="600"/>
              </a:spcAft>
            </a:pPr>
            <a:r>
              <a:rPr lang="en-US" sz="2412" dirty="0" smtClean="0">
                <a:latin typeface="Arial" panose="020B0604020202020204" pitchFamily="34" charset="0"/>
                <a:cs typeface="Arial" panose="020B0604020202020204" pitchFamily="34" charset="0"/>
              </a:rPr>
              <a:t>Call for abstracts (Aug – Sep 2019)</a:t>
            </a:r>
          </a:p>
          <a:p>
            <a:pPr lvl="1">
              <a:spcBef>
                <a:spcPts val="600"/>
              </a:spcBef>
              <a:spcAft>
                <a:spcPts val="600"/>
              </a:spcAft>
            </a:pPr>
            <a:r>
              <a:rPr lang="en-US" sz="2412" dirty="0" smtClean="0">
                <a:latin typeface="Arial" panose="020B0604020202020204" pitchFamily="34" charset="0"/>
                <a:cs typeface="Arial" panose="020B0604020202020204" pitchFamily="34" charset="0"/>
              </a:rPr>
              <a:t>Workshop topics selected from submissions</a:t>
            </a:r>
          </a:p>
          <a:p>
            <a:pPr>
              <a:spcBef>
                <a:spcPts val="600"/>
              </a:spcBef>
              <a:spcAft>
                <a:spcPts val="600"/>
              </a:spcAft>
            </a:pPr>
            <a:endParaRPr lang="en-US" sz="2800" dirty="0">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451658" y="861832"/>
            <a:ext cx="8472447" cy="1143000"/>
          </a:xfrm>
        </p:spPr>
        <p:txBody>
          <a:bodyPr>
            <a:normAutofit/>
          </a:bodyPr>
          <a:lstStyle/>
          <a:p>
            <a:pPr algn="ctr"/>
            <a:r>
              <a:rPr lang="en-US" sz="2800" b="1" dirty="0" smtClean="0">
                <a:solidFill>
                  <a:srgbClr val="FF0000"/>
                </a:solidFill>
                <a:latin typeface="Arial" panose="020B0604020202020204" pitchFamily="34" charset="0"/>
                <a:cs typeface="Arial" panose="020B0604020202020204" pitchFamily="34" charset="0"/>
              </a:rPr>
              <a:t>AM Workshop 2020</a:t>
            </a:r>
            <a:endParaRPr lang="en-US" sz="2800" b="1" dirty="0">
              <a:solidFill>
                <a:srgbClr val="FF0000"/>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
        <p:nvSpPr>
          <p:cNvPr id="2" name="Slide Number Placeholder 1"/>
          <p:cNvSpPr>
            <a:spLocks noGrp="1"/>
          </p:cNvSpPr>
          <p:nvPr>
            <p:ph type="sldNum" sz="quarter" idx="12"/>
          </p:nvPr>
        </p:nvSpPr>
        <p:spPr/>
        <p:txBody>
          <a:bodyPr/>
          <a:lstStyle/>
          <a:p>
            <a:fld id="{2726C2F5-E77D-45D7-8DF9-278139FB18E6}" type="slidenum">
              <a:rPr lang="en-US" smtClean="0"/>
              <a:t>133</a:t>
            </a:fld>
            <a:endParaRPr lang="en-US" dirty="0"/>
          </a:p>
        </p:txBody>
      </p:sp>
    </p:spTree>
    <p:extLst>
      <p:ext uri="{BB962C8B-B14F-4D97-AF65-F5344CB8AC3E}">
        <p14:creationId xmlns:p14="http://schemas.microsoft.com/office/powerpoint/2010/main" val="10868305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685800" y="1219200"/>
            <a:ext cx="7772400" cy="5502280"/>
          </a:xfrm>
        </p:spPr>
        <p:txBody>
          <a:bodyPr>
            <a:normAutofit fontScale="90000"/>
          </a:bodyPr>
          <a:lstStyle/>
          <a:p>
            <a:pPr algn="ctr"/>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2019 </a:t>
            </a:r>
            <a:r>
              <a:rPr lang="en-US" b="1" dirty="0">
                <a:latin typeface="Arial" panose="020B0604020202020204" pitchFamily="34" charset="0"/>
                <a:cs typeface="Arial" panose="020B0604020202020204" pitchFamily="34" charset="0"/>
              </a:rPr>
              <a:t>Additive Manufacturing </a:t>
            </a:r>
            <a:br>
              <a:rPr lang="en-US" b="1" dirty="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Workshop</a:t>
            </a: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r>
              <a:rPr lang="en-US" b="1" dirty="0" smtClean="0">
                <a:solidFill>
                  <a:srgbClr val="FF0000"/>
                </a:solidFill>
                <a:latin typeface="Arial" panose="020B0604020202020204" pitchFamily="34" charset="0"/>
                <a:cs typeface="Arial" panose="020B0604020202020204" pitchFamily="34" charset="0"/>
              </a:rPr>
              <a:t/>
            </a:r>
            <a:br>
              <a:rPr lang="en-US" b="1" dirty="0" smtClean="0">
                <a:solidFill>
                  <a:srgbClr val="FF0000"/>
                </a:solidFill>
                <a:latin typeface="Arial" panose="020B0604020202020204" pitchFamily="34" charset="0"/>
                <a:cs typeface="Arial" panose="020B0604020202020204" pitchFamily="34" charset="0"/>
              </a:rPr>
            </a:br>
            <a:r>
              <a:rPr lang="en-US" b="1" dirty="0" smtClean="0">
                <a:solidFill>
                  <a:srgbClr val="FF0000"/>
                </a:solidFill>
                <a:latin typeface="Arial" panose="020B0604020202020204" pitchFamily="34" charset="0"/>
                <a:cs typeface="Arial" panose="020B0604020202020204" pitchFamily="34" charset="0"/>
              </a:rPr>
              <a:t/>
            </a:r>
            <a:br>
              <a:rPr lang="en-US" b="1" dirty="0" smtClean="0">
                <a:solidFill>
                  <a:srgbClr val="FF0000"/>
                </a:solidFill>
                <a:latin typeface="Arial" panose="020B0604020202020204" pitchFamily="34" charset="0"/>
                <a:cs typeface="Arial" panose="020B0604020202020204" pitchFamily="34" charset="0"/>
              </a:rPr>
            </a:br>
            <a:r>
              <a:rPr lang="en-US" sz="4000" b="1" dirty="0">
                <a:solidFill>
                  <a:srgbClr val="FF0000"/>
                </a:solidFill>
                <a:latin typeface="Arial" panose="020B0604020202020204" pitchFamily="34" charset="0"/>
                <a:cs typeface="Arial" panose="020B0604020202020204" pitchFamily="34" charset="0"/>
              </a:rPr>
              <a:t>JAMMEX (America Makes Project) </a:t>
            </a:r>
            <a:r>
              <a:rPr lang="en-US" sz="4000" b="1" dirty="0" smtClean="0">
                <a:solidFill>
                  <a:srgbClr val="FF0000"/>
                </a:solidFill>
                <a:latin typeface="Arial" panose="020B0604020202020204" pitchFamily="34" charset="0"/>
                <a:cs typeface="Arial" panose="020B0604020202020204" pitchFamily="34" charset="0"/>
              </a:rPr>
              <a:t>Sub-Group</a:t>
            </a:r>
            <a:r>
              <a:rPr lang="en-US" sz="4000" b="1" dirty="0">
                <a:solidFill>
                  <a:srgbClr val="FF0000"/>
                </a:solidFill>
                <a:latin typeface="Arial" panose="020B0604020202020204" pitchFamily="34" charset="0"/>
                <a:cs typeface="Arial" panose="020B0604020202020204" pitchFamily="34" charset="0"/>
              </a:rPr>
              <a:t/>
            </a:r>
            <a:br>
              <a:rPr lang="en-US" sz="4000" b="1" dirty="0">
                <a:solidFill>
                  <a:srgbClr val="FF0000"/>
                </a:solidFill>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r>
              <a:rPr lang="en-US" sz="3100" b="1" dirty="0" smtClean="0">
                <a:solidFill>
                  <a:srgbClr val="002060"/>
                </a:solidFill>
                <a:latin typeface="Arial" panose="020B0604020202020204" pitchFamily="34" charset="0"/>
                <a:cs typeface="Arial" panose="020B0604020202020204" pitchFamily="34" charset="0"/>
              </a:rPr>
              <a:t>Co Leads:</a:t>
            </a:r>
            <a:br>
              <a:rPr lang="en-US" sz="3100" b="1" dirty="0" smtClean="0">
                <a:solidFill>
                  <a:srgbClr val="002060"/>
                </a:solidFill>
                <a:latin typeface="Arial" panose="020B0604020202020204" pitchFamily="34" charset="0"/>
                <a:cs typeface="Arial" panose="020B0604020202020204" pitchFamily="34" charset="0"/>
              </a:rPr>
            </a:br>
            <a:r>
              <a:rPr lang="en-US" sz="3200" b="1" dirty="0" smtClean="0">
                <a:solidFill>
                  <a:srgbClr val="FF0000"/>
                </a:solidFill>
                <a:latin typeface="Arial" panose="020B0604020202020204" pitchFamily="34" charset="0"/>
                <a:cs typeface="Arial" panose="020B0604020202020204" pitchFamily="34" charset="0"/>
              </a:rPr>
              <a:t>John </a:t>
            </a:r>
            <a:r>
              <a:rPr lang="en-US" sz="3200" b="1" dirty="0" err="1" smtClean="0">
                <a:solidFill>
                  <a:srgbClr val="FF0000"/>
                </a:solidFill>
                <a:latin typeface="Arial" panose="020B0604020202020204" pitchFamily="34" charset="0"/>
                <a:cs typeface="Arial" panose="020B0604020202020204" pitchFamily="34" charset="0"/>
              </a:rPr>
              <a:t>Wilczynzski</a:t>
            </a:r>
            <a:r>
              <a:rPr lang="en-US" sz="3200" b="1" dirty="0" smtClean="0">
                <a:solidFill>
                  <a:srgbClr val="FF0000"/>
                </a:solidFill>
                <a:latin typeface="Arial" panose="020B0604020202020204" pitchFamily="34" charset="0"/>
                <a:cs typeface="Arial" panose="020B0604020202020204" pitchFamily="34" charset="0"/>
              </a:rPr>
              <a:t/>
            </a:r>
            <a:br>
              <a:rPr lang="en-US" sz="3200" b="1" dirty="0" smtClean="0">
                <a:solidFill>
                  <a:srgbClr val="FF0000"/>
                </a:solidFill>
                <a:latin typeface="Arial" panose="020B0604020202020204" pitchFamily="34" charset="0"/>
                <a:cs typeface="Arial" panose="020B0604020202020204" pitchFamily="34" charset="0"/>
              </a:rPr>
            </a:br>
            <a:r>
              <a:rPr lang="en-US" sz="3200" b="1" dirty="0" smtClean="0">
                <a:solidFill>
                  <a:srgbClr val="FF0000"/>
                </a:solidFill>
                <a:latin typeface="Arial" panose="020B0604020202020204" pitchFamily="34" charset="0"/>
                <a:cs typeface="Arial" panose="020B0604020202020204" pitchFamily="34" charset="0"/>
              </a:rPr>
              <a:t>Joe </a:t>
            </a:r>
            <a:r>
              <a:rPr lang="en-US" sz="3200" b="1" dirty="0">
                <a:solidFill>
                  <a:srgbClr val="FF0000"/>
                </a:solidFill>
                <a:latin typeface="Arial" panose="020B0604020202020204" pitchFamily="34" charset="0"/>
                <a:cs typeface="Arial" panose="020B0604020202020204" pitchFamily="34" charset="0"/>
              </a:rPr>
              <a:t>Fagan</a:t>
            </a:r>
            <a:br>
              <a:rPr lang="en-US" sz="3200" b="1" dirty="0">
                <a:solidFill>
                  <a:srgbClr val="FF0000"/>
                </a:solidFill>
                <a:latin typeface="Arial" panose="020B0604020202020204" pitchFamily="34" charset="0"/>
                <a:cs typeface="Arial" panose="020B0604020202020204" pitchFamily="34" charset="0"/>
              </a:rPr>
            </a:br>
            <a:r>
              <a:rPr lang="en-US" sz="3100" b="1" dirty="0" smtClean="0">
                <a:solidFill>
                  <a:srgbClr val="FF0000"/>
                </a:solidFill>
                <a:latin typeface="Arial" panose="020B0604020202020204" pitchFamily="34" charset="0"/>
                <a:cs typeface="Arial" panose="020B0604020202020204" pitchFamily="34" charset="0"/>
              </a:rPr>
              <a:t> </a:t>
            </a:r>
            <a:r>
              <a:rPr lang="en-US" sz="3100" b="1" dirty="0">
                <a:solidFill>
                  <a:srgbClr val="FF0000"/>
                </a:solidFill>
                <a:latin typeface="Arial" panose="020B0604020202020204" pitchFamily="34" charset="0"/>
                <a:cs typeface="Arial" panose="020B0604020202020204" pitchFamily="34" charset="0"/>
              </a:rPr>
              <a:t/>
            </a:r>
            <a:br>
              <a:rPr lang="en-US" sz="3100" b="1" dirty="0">
                <a:solidFill>
                  <a:srgbClr val="FF0000"/>
                </a:solidFill>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
        <p:nvSpPr>
          <p:cNvPr id="3" name="Slide Number Placeholder 2"/>
          <p:cNvSpPr>
            <a:spLocks noGrp="1"/>
          </p:cNvSpPr>
          <p:nvPr>
            <p:ph type="sldNum" sz="quarter" idx="12"/>
          </p:nvPr>
        </p:nvSpPr>
        <p:spPr/>
        <p:txBody>
          <a:bodyPr/>
          <a:lstStyle/>
          <a:p>
            <a:pPr marL="0" marR="0" lvl="0" indent="0" algn="r" defTabSz="806867" rtl="0" eaLnBrk="1" fontAlgn="base" latinLnBrk="0" hangingPunct="1">
              <a:lnSpc>
                <a:spcPct val="100000"/>
              </a:lnSpc>
              <a:spcBef>
                <a:spcPct val="0"/>
              </a:spcBef>
              <a:spcAft>
                <a:spcPct val="0"/>
              </a:spcAft>
              <a:buClrTx/>
              <a:buSzTx/>
              <a:buFontTx/>
              <a:buNone/>
              <a:tabLst/>
              <a:defRPr/>
            </a:pPr>
            <a:fld id="{2726C2F5-E77D-45D7-8DF9-278139FB18E6}" type="slidenum">
              <a:rPr kumimoji="0" lang="en-US" sz="1165" b="0" i="0" u="none" strike="noStrike" kern="1200" cap="none" spc="0" normalizeH="0" baseline="0" noProof="0">
                <a:ln>
                  <a:noFill/>
                </a:ln>
                <a:solidFill>
                  <a:prstClr val="black">
                    <a:tint val="75000"/>
                  </a:prstClr>
                </a:solidFill>
                <a:effectLst/>
                <a:uLnTx/>
                <a:uFillTx/>
                <a:latin typeface="Arial" charset="0"/>
                <a:ea typeface="+mn-ea"/>
                <a:cs typeface="+mn-cs"/>
              </a:rPr>
              <a:pPr marL="0" marR="0" lvl="0" indent="0" algn="r" defTabSz="806867" rtl="0" eaLnBrk="1" fontAlgn="base" latinLnBrk="0" hangingPunct="1">
                <a:lnSpc>
                  <a:spcPct val="100000"/>
                </a:lnSpc>
                <a:spcBef>
                  <a:spcPct val="0"/>
                </a:spcBef>
                <a:spcAft>
                  <a:spcPct val="0"/>
                </a:spcAft>
                <a:buClrTx/>
                <a:buSzTx/>
                <a:buFontTx/>
                <a:buNone/>
                <a:tabLst/>
                <a:defRPr/>
              </a:pPr>
              <a:t>14</a:t>
            </a:fld>
            <a:endParaRPr kumimoji="0" lang="en-US" sz="1165"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7771898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
        <p:nvSpPr>
          <p:cNvPr id="5" name="TextBox 4"/>
          <p:cNvSpPr txBox="1"/>
          <p:nvPr/>
        </p:nvSpPr>
        <p:spPr>
          <a:xfrm>
            <a:off x="426223" y="2057400"/>
            <a:ext cx="8458200" cy="4278094"/>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3200" b="1"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Objectives:</a:t>
            </a:r>
          </a:p>
          <a:p>
            <a:pPr marL="457200" marR="0" lvl="0" indent="-4572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3000" dirty="0" smtClean="0">
                <a:solidFill>
                  <a:srgbClr val="002060"/>
                </a:solidFill>
                <a:latin typeface="Arial" panose="020B0604020202020204" pitchFamily="34" charset="0"/>
                <a:cs typeface="Arial" panose="020B0604020202020204" pitchFamily="34" charset="0"/>
              </a:rPr>
              <a:t>Update all stakeholders on status</a:t>
            </a:r>
          </a:p>
          <a:p>
            <a:pPr marL="457200" marR="0" lvl="0" indent="-4572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3000" dirty="0" smtClean="0">
                <a:solidFill>
                  <a:srgbClr val="002060"/>
                </a:solidFill>
                <a:latin typeface="Arial" panose="020B0604020202020204" pitchFamily="34" charset="0"/>
                <a:cs typeface="Arial" panose="020B0604020202020204" pitchFamily="34" charset="0"/>
              </a:rPr>
              <a:t>Gather input/feedback, validate requirements</a:t>
            </a:r>
          </a:p>
          <a:p>
            <a:pPr marL="457200" marR="0" lvl="0" indent="-4572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3000" dirty="0" smtClean="0">
                <a:solidFill>
                  <a:srgbClr val="002060"/>
                </a:solidFill>
                <a:latin typeface="Arial" panose="020B0604020202020204" pitchFamily="34" charset="0"/>
                <a:cs typeface="Arial" panose="020B0604020202020204" pitchFamily="34" charset="0"/>
              </a:rPr>
              <a:t>Develop roadmap of future JAMMEX activities over the next 6-12 months</a:t>
            </a:r>
          </a:p>
          <a:p>
            <a:pPr marL="457200" marR="0" lvl="0" indent="-4572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3000" dirty="0" smtClean="0">
                <a:solidFill>
                  <a:srgbClr val="002060"/>
                </a:solidFill>
                <a:latin typeface="Arial" panose="020B0604020202020204" pitchFamily="34" charset="0"/>
                <a:cs typeface="Arial" panose="020B0604020202020204" pitchFamily="34" charset="0"/>
              </a:rPr>
              <a:t>Capture Service level priorities for “Beyond JAMMEX”</a:t>
            </a:r>
            <a:r>
              <a:rPr kumimoji="0" lang="en-US" sz="3200" b="0" i="0" u="none" strike="noStrike" kern="1200" cap="none" spc="0" normalizeH="0" baseline="0" noProof="0" dirty="0" smtClean="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endParaRPr kumimoji="0" lang="en-US" sz="3200" b="0" i="0"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endParaRPr>
          </a:p>
        </p:txBody>
      </p:sp>
      <p:sp>
        <p:nvSpPr>
          <p:cNvPr id="2" name="Rectangle 1"/>
          <p:cNvSpPr/>
          <p:nvPr/>
        </p:nvSpPr>
        <p:spPr>
          <a:xfrm>
            <a:off x="2674123" y="1132088"/>
            <a:ext cx="3962400"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JAMMEX Sub-group</a:t>
            </a:r>
            <a:endParaRPr kumimoji="0" lang="en-US" sz="3000" b="0" i="0" u="none" strike="noStrike" kern="1200" cap="none" spc="0" normalizeH="0" baseline="0" noProof="0" dirty="0">
              <a:ln>
                <a:noFill/>
              </a:ln>
              <a:solidFill>
                <a:prstClr val="black"/>
              </a:solidFill>
              <a:effectLst/>
              <a:uLnTx/>
              <a:uFillTx/>
              <a:latin typeface="Calibri"/>
              <a:ea typeface="+mn-ea"/>
            </a:endParaRPr>
          </a:p>
        </p:txBody>
      </p:sp>
      <p:sp>
        <p:nvSpPr>
          <p:cNvPr id="3" name="Slide Number Placeholder 2"/>
          <p:cNvSpPr>
            <a:spLocks noGrp="1"/>
          </p:cNvSpPr>
          <p:nvPr>
            <p:ph type="sldNum" sz="quarter" idx="12"/>
          </p:nvPr>
        </p:nvSpPr>
        <p:spPr/>
        <p:txBody>
          <a:bodyPr/>
          <a:lstStyle/>
          <a:p>
            <a:fld id="{2726C2F5-E77D-45D7-8DF9-278139FB18E6}" type="slidenum">
              <a:rPr lang="en-US" smtClean="0"/>
              <a:t>15</a:t>
            </a:fld>
            <a:endParaRPr lang="en-US" dirty="0"/>
          </a:p>
        </p:txBody>
      </p:sp>
    </p:spTree>
    <p:extLst>
      <p:ext uri="{BB962C8B-B14F-4D97-AF65-F5344CB8AC3E}">
        <p14:creationId xmlns:p14="http://schemas.microsoft.com/office/powerpoint/2010/main" val="28229307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
        <p:nvSpPr>
          <p:cNvPr id="5" name="TextBox 4"/>
          <p:cNvSpPr txBox="1"/>
          <p:nvPr/>
        </p:nvSpPr>
        <p:spPr>
          <a:xfrm>
            <a:off x="397164" y="1676400"/>
            <a:ext cx="8458200" cy="5970865"/>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3200" b="1"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Agenda / Steps to Achieve Objectives:</a:t>
            </a:r>
          </a:p>
          <a:p>
            <a:pPr marL="1371600" lvl="2" indent="-457200">
              <a:buFont typeface="Arial" panose="020B0604020202020204" pitchFamily="34" charset="0"/>
              <a:buChar char="•"/>
              <a:defRPr/>
            </a:pPr>
            <a:r>
              <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Room GVC</a:t>
            </a:r>
            <a:r>
              <a:rPr kumimoji="0" lang="en-US" sz="2400" b="0" i="0" u="none" strike="noStrike" kern="1200" cap="none" spc="0" normalizeH="0" noProof="0" dirty="0" smtClean="0">
                <a:ln>
                  <a:noFill/>
                </a:ln>
                <a:solidFill>
                  <a:srgbClr val="002060"/>
                </a:solidFill>
                <a:effectLst/>
                <a:uLnTx/>
                <a:uFillTx/>
                <a:latin typeface="Arial" panose="020B0604020202020204" pitchFamily="34" charset="0"/>
                <a:ea typeface="+mn-ea"/>
                <a:cs typeface="Arial" panose="020B0604020202020204" pitchFamily="34" charset="0"/>
              </a:rPr>
              <a:t> B</a:t>
            </a:r>
          </a:p>
          <a:p>
            <a:pPr marL="1371600" lvl="2" indent="-457200">
              <a:buFont typeface="Arial" panose="020B0604020202020204" pitchFamily="34" charset="0"/>
              <a:buChar char="•"/>
              <a:defRPr/>
            </a:pPr>
            <a:endParaRPr kumimoji="0" lang="en-US" sz="8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endParaRPr>
          </a:p>
          <a:p>
            <a:pPr marL="457200" lvl="0" indent="-457200">
              <a:spcBef>
                <a:spcPts val="1200"/>
              </a:spcBef>
              <a:buFont typeface="Arial" panose="020B0604020202020204" pitchFamily="34" charset="0"/>
              <a:buChar char="•"/>
              <a:defRPr/>
            </a:pPr>
            <a:r>
              <a:rPr lang="en-US" sz="2800" dirty="0" smtClean="0">
                <a:solidFill>
                  <a:srgbClr val="002060"/>
                </a:solidFill>
                <a:latin typeface="Arial" panose="020B0604020202020204" pitchFamily="34" charset="0"/>
                <a:cs typeface="Arial" panose="020B0604020202020204" pitchFamily="34" charset="0"/>
              </a:rPr>
              <a:t>JAMMEX backstory</a:t>
            </a:r>
          </a:p>
          <a:p>
            <a:pPr marL="457200" lvl="0" indent="-457200">
              <a:spcBef>
                <a:spcPts val="1200"/>
              </a:spcBef>
              <a:buFont typeface="Arial" panose="020B0604020202020204" pitchFamily="34" charset="0"/>
              <a:buChar char="•"/>
              <a:defRPr/>
            </a:pPr>
            <a:r>
              <a:rPr lang="en-US" sz="2800" dirty="0" smtClean="0">
                <a:solidFill>
                  <a:srgbClr val="002060"/>
                </a:solidFill>
                <a:latin typeface="Arial" panose="020B0604020202020204" pitchFamily="34" charset="0"/>
                <a:cs typeface="Arial" panose="020B0604020202020204" pitchFamily="34" charset="0"/>
              </a:rPr>
              <a:t>Provide overview </a:t>
            </a:r>
            <a:r>
              <a:rPr lang="en-US" sz="2800" dirty="0">
                <a:solidFill>
                  <a:srgbClr val="002060"/>
                </a:solidFill>
                <a:latin typeface="Arial" panose="020B0604020202020204" pitchFamily="34" charset="0"/>
                <a:cs typeface="Arial" panose="020B0604020202020204" pitchFamily="34" charset="0"/>
              </a:rPr>
              <a:t>of Releases 1.0 and 2.0 </a:t>
            </a:r>
            <a:endParaRPr lang="en-US" sz="2800" dirty="0" smtClean="0">
              <a:solidFill>
                <a:srgbClr val="002060"/>
              </a:solidFill>
              <a:latin typeface="Arial" panose="020B0604020202020204" pitchFamily="34" charset="0"/>
              <a:cs typeface="Arial" panose="020B0604020202020204" pitchFamily="34" charset="0"/>
            </a:endParaRPr>
          </a:p>
          <a:p>
            <a:pPr marL="457200" lvl="0" indent="-457200">
              <a:spcBef>
                <a:spcPts val="1200"/>
              </a:spcBef>
              <a:buFont typeface="Arial" panose="020B0604020202020204" pitchFamily="34" charset="0"/>
              <a:buChar char="•"/>
              <a:defRPr/>
            </a:pPr>
            <a:r>
              <a:rPr lang="en-US" sz="2800" dirty="0" smtClean="0">
                <a:solidFill>
                  <a:srgbClr val="002060"/>
                </a:solidFill>
                <a:latin typeface="Arial" panose="020B0604020202020204" pitchFamily="34" charset="0"/>
                <a:cs typeface="Arial" panose="020B0604020202020204" pitchFamily="34" charset="0"/>
              </a:rPr>
              <a:t>JAMMEX Demonstration</a:t>
            </a:r>
          </a:p>
          <a:p>
            <a:pPr marL="457200" lvl="0" indent="-457200">
              <a:spcBef>
                <a:spcPts val="1200"/>
              </a:spcBef>
              <a:buFont typeface="Arial" panose="020B0604020202020204" pitchFamily="34" charset="0"/>
              <a:buChar char="•"/>
              <a:defRPr/>
            </a:pPr>
            <a:r>
              <a:rPr lang="en-US" sz="2800" dirty="0" smtClean="0">
                <a:solidFill>
                  <a:srgbClr val="002060"/>
                </a:solidFill>
                <a:latin typeface="Arial" panose="020B0604020202020204" pitchFamily="34" charset="0"/>
                <a:cs typeface="Arial" panose="020B0604020202020204" pitchFamily="34" charset="0"/>
              </a:rPr>
              <a:t>4 Activities designed to map out JAMMEX milestones over the next 6-12 months</a:t>
            </a:r>
          </a:p>
          <a:p>
            <a:pPr marL="457200" lvl="0" indent="-457200">
              <a:spcBef>
                <a:spcPts val="1200"/>
              </a:spcBef>
              <a:buFont typeface="Arial" panose="020B0604020202020204" pitchFamily="34" charset="0"/>
              <a:buChar char="•"/>
              <a:defRPr/>
            </a:pPr>
            <a:r>
              <a:rPr lang="en-US" sz="2800" dirty="0" smtClean="0">
                <a:solidFill>
                  <a:srgbClr val="002060"/>
                </a:solidFill>
                <a:latin typeface="Arial" panose="020B0604020202020204" pitchFamily="34" charset="0"/>
                <a:cs typeface="Arial" panose="020B0604020202020204" pitchFamily="34" charset="0"/>
              </a:rPr>
              <a:t>Gather Service perspective on potential future upgrades</a:t>
            </a:r>
            <a:endParaRPr lang="en-US" sz="2800" dirty="0">
              <a:solidFill>
                <a:srgbClr val="002060"/>
              </a:solidFill>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1200"/>
              </a:spcBef>
              <a:spcAft>
                <a:spcPts val="0"/>
              </a:spcAft>
              <a:buClrTx/>
              <a:buSzTx/>
              <a:tabLst/>
              <a:defRPr/>
            </a:pPr>
            <a:r>
              <a:rPr kumimoji="0" lang="en-US" sz="3000" b="0" i="0" u="none" strike="noStrike" kern="1200" cap="none" spc="0" normalizeH="0" baseline="0" noProof="0" dirty="0" smtClean="0">
                <a:ln>
                  <a:noFill/>
                </a:ln>
                <a:solidFill>
                  <a:srgbClr val="4F81BD">
                    <a:lumMod val="50000"/>
                  </a:srgbClr>
                </a:solidFill>
                <a:effectLst/>
                <a:uLnTx/>
                <a:uFillTx/>
                <a:latin typeface="Arial" panose="020B0604020202020204" pitchFamily="34" charset="0"/>
                <a:cs typeface="Arial" panose="020B0604020202020204" pitchFamily="34" charset="0"/>
              </a:rPr>
              <a:t> </a:t>
            </a:r>
            <a:endParaRPr kumimoji="0" lang="en-US" sz="3000" b="0" i="0" u="none" strike="noStrike" kern="1200" cap="none" spc="0" normalizeH="0" baseline="0" noProof="0" dirty="0">
              <a:ln>
                <a:noFill/>
              </a:ln>
              <a:solidFill>
                <a:srgbClr val="4F81BD">
                  <a:lumMod val="50000"/>
                </a:srgbClr>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endParaRPr>
          </a:p>
        </p:txBody>
      </p:sp>
      <p:sp>
        <p:nvSpPr>
          <p:cNvPr id="8" name="Rectangle 7"/>
          <p:cNvSpPr/>
          <p:nvPr/>
        </p:nvSpPr>
        <p:spPr>
          <a:xfrm>
            <a:off x="2645064" y="1122402"/>
            <a:ext cx="3962400"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JAMMEX Sub-group</a:t>
            </a:r>
            <a:endParaRPr kumimoji="0" lang="en-US" sz="3000" b="0" i="0" u="none" strike="noStrike" kern="1200" cap="none" spc="0" normalizeH="0" baseline="0" noProof="0" dirty="0">
              <a:ln>
                <a:noFill/>
              </a:ln>
              <a:solidFill>
                <a:prstClr val="black"/>
              </a:solidFill>
              <a:effectLst/>
              <a:uLnTx/>
              <a:uFillTx/>
              <a:latin typeface="Calibri"/>
              <a:ea typeface="+mn-ea"/>
            </a:endParaRPr>
          </a:p>
        </p:txBody>
      </p:sp>
      <p:sp>
        <p:nvSpPr>
          <p:cNvPr id="2" name="Slide Number Placeholder 1"/>
          <p:cNvSpPr>
            <a:spLocks noGrp="1"/>
          </p:cNvSpPr>
          <p:nvPr>
            <p:ph type="sldNum" sz="quarter" idx="12"/>
          </p:nvPr>
        </p:nvSpPr>
        <p:spPr/>
        <p:txBody>
          <a:bodyPr/>
          <a:lstStyle/>
          <a:p>
            <a:fld id="{2726C2F5-E77D-45D7-8DF9-278139FB18E6}" type="slidenum">
              <a:rPr lang="en-US" smtClean="0"/>
              <a:t>16</a:t>
            </a:fld>
            <a:endParaRPr lang="en-US" dirty="0"/>
          </a:p>
        </p:txBody>
      </p:sp>
    </p:spTree>
    <p:extLst>
      <p:ext uri="{BB962C8B-B14F-4D97-AF65-F5344CB8AC3E}">
        <p14:creationId xmlns:p14="http://schemas.microsoft.com/office/powerpoint/2010/main" val="11214737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
        <p:nvSpPr>
          <p:cNvPr id="5" name="TextBox 4"/>
          <p:cNvSpPr txBox="1"/>
          <p:nvPr/>
        </p:nvSpPr>
        <p:spPr>
          <a:xfrm>
            <a:off x="454429" y="1596215"/>
            <a:ext cx="5562600" cy="5093702"/>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8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JAMMEX Future </a:t>
            </a:r>
            <a:r>
              <a:rPr kumimoji="0" lang="en-US" sz="2800" b="1"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State</a:t>
            </a:r>
          </a:p>
          <a:p>
            <a:pPr marR="0" lvl="0" algn="l" defTabSz="914400" rtl="0" eaLnBrk="1" fontAlgn="auto" latinLnBrk="0" hangingPunct="1">
              <a:lnSpc>
                <a:spcPct val="100000"/>
              </a:lnSpc>
              <a:spcBef>
                <a:spcPts val="0"/>
              </a:spcBef>
              <a:spcAft>
                <a:spcPts val="0"/>
              </a:spcAft>
              <a:buClrTx/>
              <a:buSzTx/>
              <a:tabLst/>
              <a:defRPr/>
            </a:pPr>
            <a:endParaRPr lang="en-US" sz="800" b="1" dirty="0">
              <a:solidFill>
                <a:srgbClr val="002060"/>
              </a:solidFill>
              <a:latin typeface="Arial" panose="020B0604020202020204" pitchFamily="34" charset="0"/>
              <a:cs typeface="Arial" panose="020B0604020202020204" pitchFamily="34" charset="0"/>
            </a:endParaRPr>
          </a:p>
          <a:p>
            <a:pPr marL="457200" marR="0" lvl="0" indent="-457200" algn="l" defTabSz="914400" rtl="0" eaLnBrk="1" fontAlgn="auto" latinLnBrk="0" hangingPunct="1">
              <a:lnSpc>
                <a:spcPct val="100000"/>
              </a:lnSpc>
              <a:spcBef>
                <a:spcPts val="600"/>
              </a:spcBef>
              <a:buClrTx/>
              <a:buSzTx/>
              <a:buFont typeface="Arial" panose="020B0604020202020204" pitchFamily="34" charset="0"/>
              <a:buChar char="•"/>
              <a:tabLst/>
              <a:defRPr/>
            </a:pPr>
            <a:r>
              <a:rPr lang="en-US" sz="2200" dirty="0">
                <a:solidFill>
                  <a:srgbClr val="002060"/>
                </a:solidFill>
                <a:latin typeface="Arial" panose="020B0604020202020204" pitchFamily="34" charset="0"/>
                <a:cs typeface="Arial" panose="020B0604020202020204" pitchFamily="34" charset="0"/>
              </a:rPr>
              <a:t>JAMMEX 1yr/5yr</a:t>
            </a:r>
          </a:p>
          <a:p>
            <a:pPr marL="914400" lvl="1" indent="-457200">
              <a:spcBef>
                <a:spcPts val="600"/>
              </a:spcBef>
              <a:buFont typeface="Courier New" panose="02070309020205020404" pitchFamily="49" charset="0"/>
              <a:buChar char="o"/>
              <a:defRPr/>
            </a:pPr>
            <a:r>
              <a:rPr lang="en-US" sz="2200" dirty="0">
                <a:solidFill>
                  <a:srgbClr val="002060"/>
                </a:solidFill>
                <a:latin typeface="Arial" panose="020B0604020202020204" pitchFamily="34" charset="0"/>
                <a:cs typeface="Arial" panose="020B0604020202020204" pitchFamily="34" charset="0"/>
              </a:rPr>
              <a:t>AI/VR/AR inform decision making</a:t>
            </a:r>
          </a:p>
          <a:p>
            <a:pPr marL="914400" lvl="1" indent="-457200">
              <a:spcBef>
                <a:spcPts val="600"/>
              </a:spcBef>
              <a:buFont typeface="Courier New" panose="02070309020205020404" pitchFamily="49" charset="0"/>
              <a:buChar char="o"/>
              <a:defRPr/>
            </a:pPr>
            <a:r>
              <a:rPr lang="en-US" sz="2200" dirty="0">
                <a:solidFill>
                  <a:srgbClr val="002060"/>
                </a:solidFill>
                <a:latin typeface="Arial" panose="020B0604020202020204" pitchFamily="34" charset="0"/>
                <a:cs typeface="Arial" panose="020B0604020202020204" pitchFamily="34" charset="0"/>
              </a:rPr>
              <a:t>50% reduction of out of stock parts</a:t>
            </a:r>
          </a:p>
          <a:p>
            <a:pPr marL="914400" lvl="1" indent="-457200">
              <a:spcBef>
                <a:spcPts val="600"/>
              </a:spcBef>
              <a:buFont typeface="Courier New" panose="02070309020205020404" pitchFamily="49" charset="0"/>
              <a:buChar char="o"/>
              <a:defRPr/>
            </a:pPr>
            <a:r>
              <a:rPr lang="en-US" sz="2200" dirty="0">
                <a:solidFill>
                  <a:srgbClr val="002060"/>
                </a:solidFill>
                <a:latin typeface="Arial" panose="020B0604020202020204" pitchFamily="34" charset="0"/>
                <a:cs typeface="Arial" panose="020B0604020202020204" pitchFamily="34" charset="0"/>
              </a:rPr>
              <a:t>Local inventory tracking</a:t>
            </a:r>
          </a:p>
          <a:p>
            <a:pPr marL="914400" lvl="1" indent="-457200">
              <a:spcBef>
                <a:spcPts val="600"/>
              </a:spcBef>
              <a:buFont typeface="Courier New" panose="02070309020205020404" pitchFamily="49" charset="0"/>
              <a:buChar char="o"/>
              <a:defRPr/>
            </a:pPr>
            <a:r>
              <a:rPr lang="en-US" sz="2200" dirty="0">
                <a:solidFill>
                  <a:srgbClr val="002060"/>
                </a:solidFill>
                <a:latin typeface="Arial" panose="020B0604020202020204" pitchFamily="34" charset="0"/>
                <a:cs typeface="Arial" panose="020B0604020202020204" pitchFamily="34" charset="0"/>
              </a:rPr>
              <a:t>Distributed manufacturing enabled through qualified vendor network</a:t>
            </a:r>
          </a:p>
          <a:p>
            <a:pPr marL="914400" lvl="1" indent="-457200">
              <a:spcBef>
                <a:spcPts val="600"/>
              </a:spcBef>
              <a:buFont typeface="Courier New" panose="02070309020205020404" pitchFamily="49" charset="0"/>
              <a:buChar char="o"/>
              <a:defRPr/>
            </a:pPr>
            <a:r>
              <a:rPr lang="en-US" sz="2200" dirty="0">
                <a:solidFill>
                  <a:srgbClr val="002060"/>
                </a:solidFill>
                <a:latin typeface="Arial" panose="020B0604020202020204" pitchFamily="34" charset="0"/>
                <a:cs typeface="Arial" panose="020B0604020202020204" pitchFamily="34" charset="0"/>
              </a:rPr>
              <a:t>Joint Service Data Exchange is connected to all services</a:t>
            </a:r>
          </a:p>
          <a:p>
            <a:pPr marL="457200" marR="0" lvl="0" indent="-457200" algn="l" defTabSz="914400" rtl="0" eaLnBrk="1" fontAlgn="auto" latinLnBrk="0" hangingPunct="1">
              <a:lnSpc>
                <a:spcPct val="100000"/>
              </a:lnSpc>
              <a:spcBef>
                <a:spcPts val="600"/>
              </a:spcBef>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DO/BE Exercise</a:t>
            </a:r>
          </a:p>
          <a:p>
            <a:pPr marL="457200" marR="0" lvl="0" indent="-457200" algn="l" defTabSz="914400" rtl="0" eaLnBrk="1" fontAlgn="auto" latinLnBrk="0" hangingPunct="1">
              <a:lnSpc>
                <a:spcPct val="100000"/>
              </a:lnSpc>
              <a:spcBef>
                <a:spcPts val="600"/>
              </a:spcBef>
              <a:buClrTx/>
              <a:buSzTx/>
              <a:buFont typeface="Arial" panose="020B0604020202020204" pitchFamily="34" charset="0"/>
              <a:buChar char="•"/>
              <a:tabLst/>
              <a:defRPr/>
            </a:pPr>
            <a:r>
              <a:rPr lang="en-US" sz="2200" dirty="0">
                <a:solidFill>
                  <a:srgbClr val="002060"/>
                </a:solidFill>
                <a:latin typeface="Arial" panose="020B0604020202020204" pitchFamily="34" charset="0"/>
                <a:cs typeface="Arial" panose="020B0604020202020204" pitchFamily="34" charset="0"/>
              </a:rPr>
              <a:t>Prioritization</a:t>
            </a:r>
          </a:p>
          <a:p>
            <a:pPr marL="457200" marR="0" lvl="0" indent="-457200" algn="l" defTabSz="914400" rtl="0" eaLnBrk="1" fontAlgn="auto" latinLnBrk="0" hangingPunct="1">
              <a:lnSpc>
                <a:spcPct val="100000"/>
              </a:lnSpc>
              <a:spcBef>
                <a:spcPts val="600"/>
              </a:spcBef>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Concept Posters</a:t>
            </a:r>
          </a:p>
        </p:txBody>
      </p:sp>
      <p:pic>
        <p:nvPicPr>
          <p:cNvPr id="3" name="Picture 2">
            <a:extLst>
              <a:ext uri="{FF2B5EF4-FFF2-40B4-BE49-F238E27FC236}">
                <a16:creationId xmlns:a16="http://schemas.microsoft.com/office/drawing/2014/main" id="{BD9D0378-3444-49F5-9810-B106EA7D62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7029" y="2150213"/>
            <a:ext cx="2800350" cy="3733800"/>
          </a:xfrm>
          <a:prstGeom prst="rect">
            <a:avLst/>
          </a:prstGeom>
        </p:spPr>
      </p:pic>
      <p:sp>
        <p:nvSpPr>
          <p:cNvPr id="6" name="Rectangle 5"/>
          <p:cNvSpPr/>
          <p:nvPr/>
        </p:nvSpPr>
        <p:spPr>
          <a:xfrm>
            <a:off x="2667000" y="1042217"/>
            <a:ext cx="3962400"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JAMMEX Sub-group</a:t>
            </a:r>
            <a:endParaRPr kumimoji="0" lang="en-US" sz="3000" b="0" i="0" u="none" strike="noStrike" kern="1200" cap="none" spc="0" normalizeH="0" baseline="0" noProof="0" dirty="0">
              <a:ln>
                <a:noFill/>
              </a:ln>
              <a:solidFill>
                <a:prstClr val="black"/>
              </a:solidFill>
              <a:effectLst/>
              <a:uLnTx/>
              <a:uFillTx/>
              <a:latin typeface="Calibri"/>
              <a:ea typeface="+mn-ea"/>
            </a:endParaRPr>
          </a:p>
        </p:txBody>
      </p:sp>
      <p:sp>
        <p:nvSpPr>
          <p:cNvPr id="2" name="Slide Number Placeholder 1"/>
          <p:cNvSpPr>
            <a:spLocks noGrp="1"/>
          </p:cNvSpPr>
          <p:nvPr>
            <p:ph type="sldNum" sz="quarter" idx="12"/>
          </p:nvPr>
        </p:nvSpPr>
        <p:spPr/>
        <p:txBody>
          <a:bodyPr/>
          <a:lstStyle/>
          <a:p>
            <a:fld id="{2726C2F5-E77D-45D7-8DF9-278139FB18E6}" type="slidenum">
              <a:rPr lang="en-US" smtClean="0"/>
              <a:t>17</a:t>
            </a:fld>
            <a:endParaRPr lang="en-US" dirty="0"/>
          </a:p>
        </p:txBody>
      </p:sp>
    </p:spTree>
    <p:extLst>
      <p:ext uri="{BB962C8B-B14F-4D97-AF65-F5344CB8AC3E}">
        <p14:creationId xmlns:p14="http://schemas.microsoft.com/office/powerpoint/2010/main" val="3705301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pic>
        <p:nvPicPr>
          <p:cNvPr id="3" name="Picture 2">
            <a:extLst>
              <a:ext uri="{FF2B5EF4-FFF2-40B4-BE49-F238E27FC236}">
                <a16:creationId xmlns:a16="http://schemas.microsoft.com/office/drawing/2014/main" id="{88779D77-C484-40EF-B995-741994015C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6692" y="1504641"/>
            <a:ext cx="3864768" cy="5153024"/>
          </a:xfrm>
          <a:prstGeom prst="rect">
            <a:avLst/>
          </a:prstGeom>
        </p:spPr>
      </p:pic>
      <p:pic>
        <p:nvPicPr>
          <p:cNvPr id="8" name="Picture 7">
            <a:extLst>
              <a:ext uri="{FF2B5EF4-FFF2-40B4-BE49-F238E27FC236}">
                <a16:creationId xmlns:a16="http://schemas.microsoft.com/office/drawing/2014/main" id="{1D5A5C8E-9549-42E9-A017-0A14C0197C5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4291"/>
          <a:stretch/>
        </p:blipFill>
        <p:spPr>
          <a:xfrm>
            <a:off x="471447" y="1514328"/>
            <a:ext cx="4030436" cy="5143337"/>
          </a:xfrm>
          <a:prstGeom prst="rect">
            <a:avLst/>
          </a:prstGeom>
        </p:spPr>
      </p:pic>
      <p:sp>
        <p:nvSpPr>
          <p:cNvPr id="5" name="TextBox 4"/>
          <p:cNvSpPr txBox="1"/>
          <p:nvPr/>
        </p:nvSpPr>
        <p:spPr>
          <a:xfrm>
            <a:off x="543565" y="1571143"/>
            <a:ext cx="3886200" cy="677108"/>
          </a:xfrm>
          <a:prstGeom prst="rect">
            <a:avLst/>
          </a:prstGeom>
          <a:solidFill>
            <a:schemeClr val="bg1"/>
          </a:solid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Authoritative Source of Truth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771BE2EA-F1E8-4218-B1A4-92EC5312E253}"/>
              </a:ext>
            </a:extLst>
          </p:cNvPr>
          <p:cNvSpPr txBox="1"/>
          <p:nvPr/>
        </p:nvSpPr>
        <p:spPr>
          <a:xfrm>
            <a:off x="4841979" y="1580841"/>
            <a:ext cx="3733800" cy="677108"/>
          </a:xfrm>
          <a:prstGeom prst="rect">
            <a:avLst/>
          </a:prstGeom>
          <a:solidFill>
            <a:schemeClr val="bg1"/>
          </a:solid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lang="en-US" sz="2000" dirty="0">
                <a:solidFill>
                  <a:srgbClr val="002060"/>
                </a:solidFill>
                <a:latin typeface="Arial" panose="020B0604020202020204" pitchFamily="34" charset="0"/>
                <a:cs typeface="Arial" panose="020B0604020202020204" pitchFamily="34" charset="0"/>
              </a:rPr>
              <a:t>Digital Ecosystem</a:t>
            </a:r>
            <a:endParaRPr kumimoji="0" lang="en-US" sz="20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endParaRPr>
          </a:p>
        </p:txBody>
      </p:sp>
      <p:sp>
        <p:nvSpPr>
          <p:cNvPr id="9" name="Rectangle 8"/>
          <p:cNvSpPr/>
          <p:nvPr/>
        </p:nvSpPr>
        <p:spPr>
          <a:xfrm>
            <a:off x="2667000" y="927079"/>
            <a:ext cx="3962400"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JAMMEX Sub-group</a:t>
            </a:r>
            <a:endParaRPr kumimoji="0" lang="en-US" sz="3000" b="0" i="0" u="none" strike="noStrike" kern="1200" cap="none" spc="0" normalizeH="0" baseline="0" noProof="0" dirty="0">
              <a:ln>
                <a:noFill/>
              </a:ln>
              <a:solidFill>
                <a:prstClr val="black"/>
              </a:solidFill>
              <a:effectLst/>
              <a:uLnTx/>
              <a:uFillTx/>
              <a:latin typeface="Calibri"/>
              <a:ea typeface="+mn-ea"/>
            </a:endParaRPr>
          </a:p>
        </p:txBody>
      </p:sp>
      <p:sp>
        <p:nvSpPr>
          <p:cNvPr id="2" name="Slide Number Placeholder 1"/>
          <p:cNvSpPr>
            <a:spLocks noGrp="1"/>
          </p:cNvSpPr>
          <p:nvPr>
            <p:ph type="sldNum" sz="quarter" idx="12"/>
          </p:nvPr>
        </p:nvSpPr>
        <p:spPr/>
        <p:txBody>
          <a:bodyPr/>
          <a:lstStyle/>
          <a:p>
            <a:fld id="{2726C2F5-E77D-45D7-8DF9-278139FB18E6}" type="slidenum">
              <a:rPr lang="en-US" smtClean="0"/>
              <a:t>18</a:t>
            </a:fld>
            <a:endParaRPr lang="en-US" dirty="0"/>
          </a:p>
        </p:txBody>
      </p:sp>
    </p:spTree>
    <p:extLst>
      <p:ext uri="{BB962C8B-B14F-4D97-AF65-F5344CB8AC3E}">
        <p14:creationId xmlns:p14="http://schemas.microsoft.com/office/powerpoint/2010/main" val="2665772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
        <p:nvSpPr>
          <p:cNvPr id="5" name="TextBox 4"/>
          <p:cNvSpPr txBox="1"/>
          <p:nvPr/>
        </p:nvSpPr>
        <p:spPr>
          <a:xfrm>
            <a:off x="381000" y="1295400"/>
            <a:ext cx="8458200" cy="861774"/>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endParaRPr kumimoji="0" lang="en-US" sz="3200" b="0" i="0"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endParaRPr>
          </a:p>
        </p:txBody>
      </p:sp>
      <p:pic>
        <p:nvPicPr>
          <p:cNvPr id="2" name="Picture 1">
            <a:extLst>
              <a:ext uri="{FF2B5EF4-FFF2-40B4-BE49-F238E27FC236}">
                <a16:creationId xmlns:a16="http://schemas.microsoft.com/office/drawing/2014/main" id="{F697D8E2-2D91-43F4-9566-E635510BDB07}"/>
              </a:ext>
            </a:extLst>
          </p:cNvPr>
          <p:cNvPicPr>
            <a:picLocks noChangeAspect="1"/>
          </p:cNvPicPr>
          <p:nvPr/>
        </p:nvPicPr>
        <p:blipFill>
          <a:blip r:embed="rId4"/>
          <a:stretch>
            <a:fillRect/>
          </a:stretch>
        </p:blipFill>
        <p:spPr>
          <a:xfrm>
            <a:off x="381000" y="1387732"/>
            <a:ext cx="4114800" cy="5241667"/>
          </a:xfrm>
          <a:prstGeom prst="rect">
            <a:avLst/>
          </a:prstGeom>
        </p:spPr>
      </p:pic>
      <p:pic>
        <p:nvPicPr>
          <p:cNvPr id="4" name="Picture 3">
            <a:extLst>
              <a:ext uri="{FF2B5EF4-FFF2-40B4-BE49-F238E27FC236}">
                <a16:creationId xmlns:a16="http://schemas.microsoft.com/office/drawing/2014/main" id="{8709D96D-C08F-4AE5-BAA0-C83E5E7637F2}"/>
              </a:ext>
            </a:extLst>
          </p:cNvPr>
          <p:cNvPicPr>
            <a:picLocks noChangeAspect="1"/>
          </p:cNvPicPr>
          <p:nvPr/>
        </p:nvPicPr>
        <p:blipFill>
          <a:blip r:embed="rId5"/>
          <a:stretch>
            <a:fillRect/>
          </a:stretch>
        </p:blipFill>
        <p:spPr>
          <a:xfrm>
            <a:off x="4658751" y="1371600"/>
            <a:ext cx="4114800" cy="5257800"/>
          </a:xfrm>
          <a:prstGeom prst="rect">
            <a:avLst/>
          </a:prstGeom>
        </p:spPr>
      </p:pic>
      <p:sp>
        <p:nvSpPr>
          <p:cNvPr id="9" name="TextBox 8">
            <a:extLst>
              <a:ext uri="{FF2B5EF4-FFF2-40B4-BE49-F238E27FC236}">
                <a16:creationId xmlns:a16="http://schemas.microsoft.com/office/drawing/2014/main" id="{D8605EC2-5304-48C8-B390-4317F01559C9}"/>
              </a:ext>
            </a:extLst>
          </p:cNvPr>
          <p:cNvSpPr txBox="1"/>
          <p:nvPr/>
        </p:nvSpPr>
        <p:spPr>
          <a:xfrm>
            <a:off x="571500" y="1491549"/>
            <a:ext cx="3733800" cy="707886"/>
          </a:xfrm>
          <a:prstGeom prst="rect">
            <a:avLst/>
          </a:prstGeom>
          <a:solidFill>
            <a:schemeClr val="bg1"/>
          </a:solid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a:t>
            </a:r>
            <a:r>
              <a:rPr lang="en-US" sz="2000" dirty="0" err="1">
                <a:solidFill>
                  <a:srgbClr val="002060"/>
                </a:solidFill>
                <a:latin typeface="Arial" panose="020B0604020202020204" pitchFamily="34" charset="0"/>
                <a:cs typeface="Arial" panose="020B0604020202020204" pitchFamily="34" charset="0"/>
              </a:rPr>
              <a:t>ecured</a:t>
            </a:r>
            <a:r>
              <a:rPr lang="en-US" sz="2000" dirty="0">
                <a:solidFill>
                  <a:srgbClr val="002060"/>
                </a:solidFill>
                <a:latin typeface="Arial" panose="020B0604020202020204" pitchFamily="34" charset="0"/>
                <a:cs typeface="Arial" panose="020B0604020202020204" pitchFamily="34" charset="0"/>
              </a:rPr>
              <a:t> Trusted Delivery of Digital </a:t>
            </a:r>
            <a:r>
              <a:rPr lang="en-US" sz="2000" dirty="0" smtClean="0">
                <a:solidFill>
                  <a:srgbClr val="002060"/>
                </a:solidFill>
                <a:latin typeface="Arial" panose="020B0604020202020204" pitchFamily="34" charset="0"/>
                <a:cs typeface="Arial" panose="020B0604020202020204" pitchFamily="34" charset="0"/>
              </a:rPr>
              <a:t>Data</a:t>
            </a:r>
            <a:endParaRPr kumimoji="0" lang="en-US" sz="18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E5CB7E28-C47F-45E8-8B6F-A9950BDA51C2}"/>
              </a:ext>
            </a:extLst>
          </p:cNvPr>
          <p:cNvSpPr txBox="1"/>
          <p:nvPr/>
        </p:nvSpPr>
        <p:spPr>
          <a:xfrm>
            <a:off x="4849251" y="1470419"/>
            <a:ext cx="3733800" cy="707886"/>
          </a:xfrm>
          <a:prstGeom prst="rect">
            <a:avLst/>
          </a:prstGeom>
          <a:solidFill>
            <a:schemeClr val="bg1"/>
          </a:solid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Improved A</a:t>
            </a:r>
            <a:r>
              <a:rPr lang="en-US" sz="2000" dirty="0" err="1">
                <a:solidFill>
                  <a:srgbClr val="002060"/>
                </a:solidFill>
                <a:latin typeface="Arial" panose="020B0604020202020204" pitchFamily="34" charset="0"/>
                <a:cs typeface="Arial" panose="020B0604020202020204" pitchFamily="34" charset="0"/>
              </a:rPr>
              <a:t>vailability</a:t>
            </a:r>
            <a:r>
              <a:rPr lang="en-US" sz="2000" dirty="0">
                <a:solidFill>
                  <a:srgbClr val="002060"/>
                </a:solidFill>
                <a:latin typeface="Arial" panose="020B0604020202020204" pitchFamily="34" charset="0"/>
                <a:cs typeface="Arial" panose="020B0604020202020204" pitchFamily="34" charset="0"/>
              </a:rPr>
              <a:t> </a:t>
            </a:r>
            <a:r>
              <a:rPr lang="en-US" sz="2000" dirty="0" smtClean="0">
                <a:solidFill>
                  <a:srgbClr val="002060"/>
                </a:solidFill>
                <a:latin typeface="Arial" panose="020B0604020202020204" pitchFamily="34" charset="0"/>
                <a:cs typeface="Arial" panose="020B0604020202020204" pitchFamily="34" charset="0"/>
              </a:rPr>
              <a:t>Readiness</a:t>
            </a:r>
            <a:endParaRPr kumimoji="0" lang="en-US" sz="18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8" name="Rectangle 7"/>
          <p:cNvSpPr/>
          <p:nvPr/>
        </p:nvSpPr>
        <p:spPr>
          <a:xfrm>
            <a:off x="2677551" y="866001"/>
            <a:ext cx="3962400"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JAMMEX Sub-group</a:t>
            </a:r>
            <a:endParaRPr kumimoji="0" lang="en-US" sz="3000" b="0" i="0" u="none" strike="noStrike" kern="1200" cap="none" spc="0" normalizeH="0" baseline="0" noProof="0" dirty="0">
              <a:ln>
                <a:noFill/>
              </a:ln>
              <a:solidFill>
                <a:prstClr val="black"/>
              </a:solidFill>
              <a:effectLst/>
              <a:uLnTx/>
              <a:uFillTx/>
              <a:latin typeface="Calibri"/>
              <a:ea typeface="+mn-ea"/>
            </a:endParaRPr>
          </a:p>
        </p:txBody>
      </p:sp>
      <p:sp>
        <p:nvSpPr>
          <p:cNvPr id="3" name="Slide Number Placeholder 2"/>
          <p:cNvSpPr>
            <a:spLocks noGrp="1"/>
          </p:cNvSpPr>
          <p:nvPr>
            <p:ph type="sldNum" sz="quarter" idx="12"/>
          </p:nvPr>
        </p:nvSpPr>
        <p:spPr/>
        <p:txBody>
          <a:bodyPr/>
          <a:lstStyle/>
          <a:p>
            <a:fld id="{2726C2F5-E77D-45D7-8DF9-278139FB18E6}" type="slidenum">
              <a:rPr lang="en-US" smtClean="0"/>
              <a:t>19</a:t>
            </a:fld>
            <a:endParaRPr lang="en-US" dirty="0"/>
          </a:p>
        </p:txBody>
      </p:sp>
    </p:spTree>
    <p:extLst>
      <p:ext uri="{BB962C8B-B14F-4D97-AF65-F5344CB8AC3E}">
        <p14:creationId xmlns:p14="http://schemas.microsoft.com/office/powerpoint/2010/main" val="3191571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685800"/>
            <a:ext cx="8229600" cy="1143000"/>
          </a:xfrm>
        </p:spPr>
        <p:txBody>
          <a:bodyPr>
            <a:normAutofit/>
          </a:bodyPr>
          <a:lstStyle/>
          <a:p>
            <a:pPr algn="ctr"/>
            <a:r>
              <a:rPr lang="en-US" sz="2800" b="1" dirty="0">
                <a:solidFill>
                  <a:srgbClr val="FF0000"/>
                </a:solidFill>
                <a:latin typeface="Arial" panose="020B0604020202020204" pitchFamily="34" charset="0"/>
                <a:cs typeface="Arial" panose="020B0604020202020204" pitchFamily="34" charset="0"/>
              </a:rPr>
              <a:t>Table of Contents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
        <p:nvSpPr>
          <p:cNvPr id="2" name="Slide Number Placeholder 1"/>
          <p:cNvSpPr>
            <a:spLocks noGrp="1"/>
          </p:cNvSpPr>
          <p:nvPr>
            <p:ph type="sldNum" sz="quarter" idx="12"/>
          </p:nvPr>
        </p:nvSpPr>
        <p:spPr/>
        <p:txBody>
          <a:bodyPr/>
          <a:lstStyle/>
          <a:p>
            <a:fld id="{2726C2F5-E77D-45D7-8DF9-278139FB18E6}" type="slidenum">
              <a:rPr lang="en-US" smtClean="0"/>
              <a:t>2</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137367697"/>
              </p:ext>
            </p:extLst>
          </p:nvPr>
        </p:nvGraphicFramePr>
        <p:xfrm>
          <a:off x="609600" y="1676400"/>
          <a:ext cx="7772400" cy="4617720"/>
        </p:xfrm>
        <a:graphic>
          <a:graphicData uri="http://schemas.openxmlformats.org/drawingml/2006/table">
            <a:tbl>
              <a:tblPr firstRow="1" bandRow="1">
                <a:tableStyleId>{5C22544A-7EE6-4342-B048-85BDC9FD1C3A}</a:tableStyleId>
              </a:tblPr>
              <a:tblGrid>
                <a:gridCol w="5926455">
                  <a:extLst>
                    <a:ext uri="{9D8B030D-6E8A-4147-A177-3AD203B41FA5}">
                      <a16:colId xmlns:a16="http://schemas.microsoft.com/office/drawing/2014/main" val="997887088"/>
                    </a:ext>
                  </a:extLst>
                </a:gridCol>
                <a:gridCol w="1845945">
                  <a:extLst>
                    <a:ext uri="{9D8B030D-6E8A-4147-A177-3AD203B41FA5}">
                      <a16:colId xmlns:a16="http://schemas.microsoft.com/office/drawing/2014/main" val="502903893"/>
                    </a:ext>
                  </a:extLst>
                </a:gridCol>
              </a:tblGrid>
              <a:tr h="370840">
                <a:tc>
                  <a:txBody>
                    <a:bodyPr/>
                    <a:lstStyle/>
                    <a:p>
                      <a:pPr algn="ctr"/>
                      <a:r>
                        <a:rPr lang="en-US" dirty="0" smtClean="0"/>
                        <a:t>Section</a:t>
                      </a:r>
                      <a:endParaRPr lang="en-US" dirty="0"/>
                    </a:p>
                  </a:txBody>
                  <a:tcPr/>
                </a:tc>
                <a:tc>
                  <a:txBody>
                    <a:bodyPr/>
                    <a:lstStyle/>
                    <a:p>
                      <a:pPr algn="ctr"/>
                      <a:r>
                        <a:rPr lang="en-US" dirty="0" smtClean="0"/>
                        <a:t>Page</a:t>
                      </a:r>
                      <a:endParaRPr lang="en-US" dirty="0"/>
                    </a:p>
                  </a:txBody>
                  <a:tcPr/>
                </a:tc>
                <a:extLst>
                  <a:ext uri="{0D108BD9-81ED-4DB2-BD59-A6C34878D82A}">
                    <a16:rowId xmlns:a16="http://schemas.microsoft.com/office/drawing/2014/main" val="643497476"/>
                  </a:ext>
                </a:extLst>
              </a:tr>
              <a:tr h="370840">
                <a:tc>
                  <a:txBody>
                    <a:bodyPr/>
                    <a:lstStyle/>
                    <a:p>
                      <a:r>
                        <a:rPr lang="en-US" sz="1800" dirty="0" smtClean="0">
                          <a:latin typeface="Times New Roman" panose="02020603050405020304" pitchFamily="18" charset="0"/>
                          <a:cs typeface="Times New Roman" panose="02020603050405020304" pitchFamily="18" charset="0"/>
                        </a:rPr>
                        <a:t>Purpose</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t>4</a:t>
                      </a:r>
                      <a:endParaRPr lang="en-US" dirty="0"/>
                    </a:p>
                  </a:txBody>
                  <a:tcPr/>
                </a:tc>
                <a:extLst>
                  <a:ext uri="{0D108BD9-81ED-4DB2-BD59-A6C34878D82A}">
                    <a16:rowId xmlns:a16="http://schemas.microsoft.com/office/drawing/2014/main" val="2384321508"/>
                  </a:ext>
                </a:extLst>
              </a:tr>
              <a:tr h="370840">
                <a:tc>
                  <a:txBody>
                    <a:bodyPr/>
                    <a:lstStyle/>
                    <a:p>
                      <a:r>
                        <a:rPr lang="en-US" sz="1800" dirty="0" smtClean="0">
                          <a:latin typeface="Times New Roman" panose="02020603050405020304" pitchFamily="18" charset="0"/>
                          <a:cs typeface="Times New Roman" panose="02020603050405020304" pitchFamily="18" charset="0"/>
                        </a:rPr>
                        <a:t>Background</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t>5</a:t>
                      </a:r>
                      <a:endParaRPr lang="en-US" dirty="0"/>
                    </a:p>
                  </a:txBody>
                  <a:tcPr/>
                </a:tc>
                <a:extLst>
                  <a:ext uri="{0D108BD9-81ED-4DB2-BD59-A6C34878D82A}">
                    <a16:rowId xmlns:a16="http://schemas.microsoft.com/office/drawing/2014/main" val="3694059986"/>
                  </a:ext>
                </a:extLst>
              </a:tr>
              <a:tr h="370840">
                <a:tc>
                  <a:txBody>
                    <a:bodyPr/>
                    <a:lstStyle/>
                    <a:p>
                      <a:pPr marL="0" marR="0" lvl="0" indent="0" algn="l" defTabSz="443766" rtl="0" eaLnBrk="1" fontAlgn="auto" latinLnBrk="0" hangingPunct="1">
                        <a:lnSpc>
                          <a:spcPct val="100000"/>
                        </a:lnSpc>
                        <a:spcBef>
                          <a:spcPts val="0"/>
                        </a:spcBef>
                        <a:spcAft>
                          <a:spcPts val="0"/>
                        </a:spcAft>
                        <a:buClrTx/>
                        <a:buSzTx/>
                        <a:buFontTx/>
                        <a:buNone/>
                        <a:tabLst/>
                        <a:defRPr/>
                      </a:pPr>
                      <a:r>
                        <a:rPr lang="en-US" sz="1800" dirty="0" smtClean="0">
                          <a:latin typeface="Times New Roman" panose="02020603050405020304" pitchFamily="18" charset="0"/>
                          <a:cs typeface="Times New Roman" panose="02020603050405020304" pitchFamily="18" charset="0"/>
                        </a:rPr>
                        <a:t>Participant Demographics</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t>7</a:t>
                      </a:r>
                      <a:endParaRPr lang="en-US" dirty="0"/>
                    </a:p>
                  </a:txBody>
                  <a:tcPr/>
                </a:tc>
                <a:extLst>
                  <a:ext uri="{0D108BD9-81ED-4DB2-BD59-A6C34878D82A}">
                    <a16:rowId xmlns:a16="http://schemas.microsoft.com/office/drawing/2014/main" val="541150248"/>
                  </a:ext>
                </a:extLst>
              </a:tr>
              <a:tr h="370840">
                <a:tc>
                  <a:txBody>
                    <a:bodyPr/>
                    <a:lstStyle/>
                    <a:p>
                      <a:pPr marL="0" marR="0" lvl="0" indent="0" algn="l" defTabSz="443766" rtl="0" eaLnBrk="1" fontAlgn="auto" latinLnBrk="0" hangingPunct="1">
                        <a:lnSpc>
                          <a:spcPct val="100000"/>
                        </a:lnSpc>
                        <a:spcBef>
                          <a:spcPts val="0"/>
                        </a:spcBef>
                        <a:spcAft>
                          <a:spcPts val="0"/>
                        </a:spcAft>
                        <a:buClrTx/>
                        <a:buSzTx/>
                        <a:buFontTx/>
                        <a:buNone/>
                        <a:tabLst/>
                        <a:defRPr/>
                      </a:pPr>
                      <a:r>
                        <a:rPr lang="en-US" sz="1800" dirty="0" smtClean="0">
                          <a:latin typeface="Times New Roman" panose="02020603050405020304" pitchFamily="18" charset="0"/>
                          <a:cs typeface="Times New Roman" panose="02020603050405020304" pitchFamily="18" charset="0"/>
                        </a:rPr>
                        <a:t>Additive Manufacturing (AM) Working Groups</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t>8</a:t>
                      </a:r>
                      <a:endParaRPr lang="en-US" dirty="0"/>
                    </a:p>
                  </a:txBody>
                  <a:tcPr/>
                </a:tc>
                <a:extLst>
                  <a:ext uri="{0D108BD9-81ED-4DB2-BD59-A6C34878D82A}">
                    <a16:rowId xmlns:a16="http://schemas.microsoft.com/office/drawing/2014/main" val="2708950911"/>
                  </a:ext>
                </a:extLst>
              </a:tr>
              <a:tr h="370840">
                <a:tc>
                  <a:txBody>
                    <a:bodyPr/>
                    <a:lstStyle/>
                    <a:p>
                      <a:r>
                        <a:rPr lang="en-US" sz="1800" dirty="0" smtClean="0">
                          <a:latin typeface="Times New Roman" panose="02020603050405020304" pitchFamily="18" charset="0"/>
                          <a:cs typeface="Times New Roman" panose="02020603050405020304" pitchFamily="18" charset="0"/>
                        </a:rPr>
                        <a:t>Agenda</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t>10</a:t>
                      </a:r>
                      <a:endParaRPr lang="en-US" dirty="0"/>
                    </a:p>
                  </a:txBody>
                  <a:tcPr/>
                </a:tc>
                <a:extLst>
                  <a:ext uri="{0D108BD9-81ED-4DB2-BD59-A6C34878D82A}">
                    <a16:rowId xmlns:a16="http://schemas.microsoft.com/office/drawing/2014/main" val="4147988142"/>
                  </a:ext>
                </a:extLst>
              </a:tr>
              <a:tr h="370840">
                <a:tc>
                  <a:txBody>
                    <a:bodyPr/>
                    <a:lstStyle/>
                    <a:p>
                      <a:r>
                        <a:rPr lang="en-US" sz="1800" dirty="0" smtClean="0">
                          <a:latin typeface="Times New Roman" panose="02020603050405020304" pitchFamily="18" charset="0"/>
                          <a:cs typeface="Times New Roman" panose="02020603050405020304" pitchFamily="18" charset="0"/>
                        </a:rPr>
                        <a:t>Working Group (WG) Briefs</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t>12</a:t>
                      </a:r>
                      <a:endParaRPr lang="en-US" dirty="0"/>
                    </a:p>
                  </a:txBody>
                  <a:tcPr/>
                </a:tc>
                <a:extLst>
                  <a:ext uri="{0D108BD9-81ED-4DB2-BD59-A6C34878D82A}">
                    <a16:rowId xmlns:a16="http://schemas.microsoft.com/office/drawing/2014/main" val="268371297"/>
                  </a:ext>
                </a:extLst>
              </a:tr>
              <a:tr h="370840">
                <a:tc>
                  <a:txBody>
                    <a:bodyPr/>
                    <a:lstStyle/>
                    <a:p>
                      <a:pPr marL="285750" indent="-285750">
                        <a:buFont typeface="Arial" panose="020B0604020202020204" pitchFamily="34" charset="0"/>
                        <a:buChar char="•"/>
                      </a:pPr>
                      <a:r>
                        <a:rPr lang="en-US" sz="1800" dirty="0" smtClean="0">
                          <a:latin typeface="Times New Roman" panose="02020603050405020304" pitchFamily="18" charset="0"/>
                          <a:cs typeface="Times New Roman" panose="02020603050405020304" pitchFamily="18" charset="0"/>
                        </a:rPr>
                        <a:t>Data</a:t>
                      </a:r>
                      <a:r>
                        <a:rPr lang="en-US" sz="1800" baseline="0" dirty="0" smtClean="0">
                          <a:latin typeface="Times New Roman" panose="02020603050405020304" pitchFamily="18" charset="0"/>
                          <a:cs typeface="Times New Roman" panose="02020603050405020304" pitchFamily="18" charset="0"/>
                        </a:rPr>
                        <a:t> Standards and Data/Model Sharing WG </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t>12</a:t>
                      </a:r>
                      <a:endParaRPr lang="en-US" dirty="0"/>
                    </a:p>
                  </a:txBody>
                  <a:tcPr/>
                </a:tc>
                <a:extLst>
                  <a:ext uri="{0D108BD9-81ED-4DB2-BD59-A6C34878D82A}">
                    <a16:rowId xmlns:a16="http://schemas.microsoft.com/office/drawing/2014/main" val="2098076391"/>
                  </a:ext>
                </a:extLst>
              </a:tr>
              <a:tr h="370840">
                <a:tc>
                  <a:txBody>
                    <a:bodyPr/>
                    <a:lstStyle/>
                    <a:p>
                      <a:pPr marL="729516" marR="0" lvl="1" indent="-285750" algn="l" defTabSz="443766"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800" dirty="0" smtClean="0">
                          <a:latin typeface="Times New Roman" panose="02020603050405020304" pitchFamily="18" charset="0"/>
                          <a:ea typeface="Times New Roman" panose="02020603050405020304" pitchFamily="18" charset="0"/>
                        </a:rPr>
                        <a:t>Joint AM Model Exchange (JAMMEX) Sub-Group</a:t>
                      </a:r>
                      <a:endParaRPr lang="en-US" dirty="0"/>
                    </a:p>
                  </a:txBody>
                  <a:tcPr/>
                </a:tc>
                <a:tc>
                  <a:txBody>
                    <a:bodyPr/>
                    <a:lstStyle/>
                    <a:p>
                      <a:pPr algn="ctr"/>
                      <a:r>
                        <a:rPr lang="en-US" dirty="0" smtClean="0"/>
                        <a:t>14</a:t>
                      </a:r>
                      <a:endParaRPr lang="en-US" dirty="0"/>
                    </a:p>
                  </a:txBody>
                  <a:tcPr/>
                </a:tc>
                <a:extLst>
                  <a:ext uri="{0D108BD9-81ED-4DB2-BD59-A6C34878D82A}">
                    <a16:rowId xmlns:a16="http://schemas.microsoft.com/office/drawing/2014/main" val="1143060404"/>
                  </a:ext>
                </a:extLst>
              </a:tr>
              <a:tr h="370840">
                <a:tc>
                  <a:txBody>
                    <a:bodyPr/>
                    <a:lstStyle/>
                    <a:p>
                      <a:pPr marL="729516" lvl="1" indent="-285750">
                        <a:buFont typeface="Courier New" panose="02070309020205020404" pitchFamily="49" charset="0"/>
                        <a:buChar char="o"/>
                      </a:pPr>
                      <a:r>
                        <a:rPr lang="en-US" sz="1800" dirty="0" smtClean="0">
                          <a:latin typeface="Times New Roman" panose="02020603050405020304" pitchFamily="18" charset="0"/>
                          <a:ea typeface="Times New Roman" panose="02020603050405020304" pitchFamily="18" charset="0"/>
                        </a:rPr>
                        <a:t>Technical Data Packages (TDP) Standard Project Sub-Group</a:t>
                      </a:r>
                      <a:endParaRPr lang="en-US" dirty="0"/>
                    </a:p>
                  </a:txBody>
                  <a:tcPr/>
                </a:tc>
                <a:tc>
                  <a:txBody>
                    <a:bodyPr/>
                    <a:lstStyle/>
                    <a:p>
                      <a:pPr algn="ctr"/>
                      <a:r>
                        <a:rPr lang="en-US" dirty="0" smtClean="0"/>
                        <a:t>24</a:t>
                      </a:r>
                      <a:endParaRPr lang="en-US" dirty="0"/>
                    </a:p>
                  </a:txBody>
                  <a:tcPr/>
                </a:tc>
                <a:extLst>
                  <a:ext uri="{0D108BD9-81ED-4DB2-BD59-A6C34878D82A}">
                    <a16:rowId xmlns:a16="http://schemas.microsoft.com/office/drawing/2014/main" val="1095925662"/>
                  </a:ext>
                </a:extLst>
              </a:tr>
              <a:tr h="370840">
                <a:tc>
                  <a:txBody>
                    <a:bodyPr/>
                    <a:lstStyle/>
                    <a:p>
                      <a:pPr marL="729516" marR="0" lvl="1" indent="-285750" algn="l" defTabSz="443766"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800" dirty="0" smtClean="0">
                          <a:latin typeface="Times New Roman" panose="02020603050405020304" pitchFamily="18" charset="0"/>
                          <a:ea typeface="Times New Roman" panose="02020603050405020304" pitchFamily="18" charset="0"/>
                        </a:rPr>
                        <a:t>Cybersecurity Challenges and Solutions (</a:t>
                      </a:r>
                      <a:r>
                        <a:rPr lang="en-US" sz="1800" dirty="0" err="1" smtClean="0">
                          <a:latin typeface="Times New Roman" panose="02020603050405020304" pitchFamily="18" charset="0"/>
                          <a:ea typeface="Times New Roman" panose="02020603050405020304" pitchFamily="18" charset="0"/>
                        </a:rPr>
                        <a:t>Blockchain</a:t>
                      </a:r>
                      <a:r>
                        <a:rPr lang="en-US" sz="1800" dirty="0" smtClean="0">
                          <a:latin typeface="Times New Roman" panose="02020603050405020304" pitchFamily="18" charset="0"/>
                          <a:ea typeface="Times New Roman" panose="02020603050405020304" pitchFamily="18" charset="0"/>
                        </a:rPr>
                        <a:t>) Sub-Group </a:t>
                      </a:r>
                      <a:endParaRPr lang="en-US" dirty="0"/>
                    </a:p>
                  </a:txBody>
                  <a:tcPr/>
                </a:tc>
                <a:tc>
                  <a:txBody>
                    <a:bodyPr/>
                    <a:lstStyle/>
                    <a:p>
                      <a:pPr algn="ctr"/>
                      <a:r>
                        <a:rPr lang="en-US" dirty="0" smtClean="0"/>
                        <a:t>36</a:t>
                      </a:r>
                      <a:endParaRPr lang="en-US" dirty="0"/>
                    </a:p>
                  </a:txBody>
                  <a:tcPr/>
                </a:tc>
                <a:extLst>
                  <a:ext uri="{0D108BD9-81ED-4DB2-BD59-A6C34878D82A}">
                    <a16:rowId xmlns:a16="http://schemas.microsoft.com/office/drawing/2014/main" val="511736759"/>
                  </a:ext>
                </a:extLst>
              </a:tr>
            </a:tbl>
          </a:graphicData>
        </a:graphic>
      </p:graphicFrame>
    </p:spTree>
    <p:extLst>
      <p:ext uri="{BB962C8B-B14F-4D97-AF65-F5344CB8AC3E}">
        <p14:creationId xmlns:p14="http://schemas.microsoft.com/office/powerpoint/2010/main" val="39200076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
        <p:nvSpPr>
          <p:cNvPr id="5" name="TextBox 4"/>
          <p:cNvSpPr txBox="1"/>
          <p:nvPr/>
        </p:nvSpPr>
        <p:spPr>
          <a:xfrm>
            <a:off x="381000" y="1295400"/>
            <a:ext cx="8458200" cy="861774"/>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endParaRPr kumimoji="0" lang="en-US" sz="3200" b="0" i="0"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5C366D7A-BD0A-4BF1-816F-7C2B6F8A43B1}"/>
              </a:ext>
            </a:extLst>
          </p:cNvPr>
          <p:cNvPicPr>
            <a:picLocks noChangeAspect="1"/>
          </p:cNvPicPr>
          <p:nvPr/>
        </p:nvPicPr>
        <p:blipFill>
          <a:blip r:embed="rId4"/>
          <a:stretch>
            <a:fillRect/>
          </a:stretch>
        </p:blipFill>
        <p:spPr>
          <a:xfrm>
            <a:off x="2362200" y="1496479"/>
            <a:ext cx="4286250" cy="5301733"/>
          </a:xfrm>
          <a:prstGeom prst="rect">
            <a:avLst/>
          </a:prstGeom>
        </p:spPr>
      </p:pic>
      <p:sp>
        <p:nvSpPr>
          <p:cNvPr id="8" name="TextBox 7">
            <a:extLst>
              <a:ext uri="{FF2B5EF4-FFF2-40B4-BE49-F238E27FC236}">
                <a16:creationId xmlns:a16="http://schemas.microsoft.com/office/drawing/2014/main" id="{209616F5-76CF-42CA-B339-0FAD61F0A7A2}"/>
              </a:ext>
            </a:extLst>
          </p:cNvPr>
          <p:cNvSpPr txBox="1"/>
          <p:nvPr/>
        </p:nvSpPr>
        <p:spPr>
          <a:xfrm>
            <a:off x="2638425" y="1542645"/>
            <a:ext cx="3733800" cy="400110"/>
          </a:xfrm>
          <a:prstGeom prst="rect">
            <a:avLst/>
          </a:prstGeom>
          <a:solidFill>
            <a:schemeClr val="bg1"/>
          </a:solid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JAMMEX </a:t>
            </a:r>
            <a:r>
              <a:rPr kumimoji="0" lang="en-US" sz="20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Usability</a:t>
            </a:r>
            <a:endParaRPr kumimoji="0" lang="en-US" sz="1800" b="0" i="0"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endParaRPr>
          </a:p>
        </p:txBody>
      </p:sp>
      <p:sp>
        <p:nvSpPr>
          <p:cNvPr id="6" name="Rectangle 5"/>
          <p:cNvSpPr/>
          <p:nvPr/>
        </p:nvSpPr>
        <p:spPr>
          <a:xfrm>
            <a:off x="2686050" y="939710"/>
            <a:ext cx="3962400"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JAMMEX Sub-group</a:t>
            </a:r>
            <a:endParaRPr kumimoji="0" lang="en-US" sz="3000" b="0" i="0" u="none" strike="noStrike" kern="1200" cap="none" spc="0" normalizeH="0" baseline="0" noProof="0" dirty="0">
              <a:ln>
                <a:noFill/>
              </a:ln>
              <a:solidFill>
                <a:prstClr val="black"/>
              </a:solidFill>
              <a:effectLst/>
              <a:uLnTx/>
              <a:uFillTx/>
              <a:latin typeface="Calibri"/>
              <a:ea typeface="+mn-ea"/>
            </a:endParaRPr>
          </a:p>
        </p:txBody>
      </p:sp>
      <p:sp>
        <p:nvSpPr>
          <p:cNvPr id="2" name="Slide Number Placeholder 1"/>
          <p:cNvSpPr>
            <a:spLocks noGrp="1"/>
          </p:cNvSpPr>
          <p:nvPr>
            <p:ph type="sldNum" sz="quarter" idx="12"/>
          </p:nvPr>
        </p:nvSpPr>
        <p:spPr/>
        <p:txBody>
          <a:bodyPr/>
          <a:lstStyle/>
          <a:p>
            <a:fld id="{2726C2F5-E77D-45D7-8DF9-278139FB18E6}" type="slidenum">
              <a:rPr lang="en-US" smtClean="0"/>
              <a:t>20</a:t>
            </a:fld>
            <a:endParaRPr lang="en-US" dirty="0"/>
          </a:p>
        </p:txBody>
      </p:sp>
    </p:spTree>
    <p:extLst>
      <p:ext uri="{BB962C8B-B14F-4D97-AF65-F5344CB8AC3E}">
        <p14:creationId xmlns:p14="http://schemas.microsoft.com/office/powerpoint/2010/main" val="1006075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
        <p:nvSpPr>
          <p:cNvPr id="5" name="TextBox 4"/>
          <p:cNvSpPr txBox="1"/>
          <p:nvPr/>
        </p:nvSpPr>
        <p:spPr>
          <a:xfrm>
            <a:off x="381000" y="1295400"/>
            <a:ext cx="8458200" cy="861774"/>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endParaRPr kumimoji="0" lang="en-US" sz="3200" b="0" i="0"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209616F5-76CF-42CA-B339-0FAD61F0A7A2}"/>
              </a:ext>
            </a:extLst>
          </p:cNvPr>
          <p:cNvSpPr txBox="1"/>
          <p:nvPr/>
        </p:nvSpPr>
        <p:spPr>
          <a:xfrm>
            <a:off x="547687" y="1625798"/>
            <a:ext cx="8124826" cy="5232202"/>
          </a:xfrm>
          <a:prstGeom prst="rect">
            <a:avLst/>
          </a:prstGeom>
          <a:solidFill>
            <a:schemeClr val="bg1"/>
          </a:solid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8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JAMMEX </a:t>
            </a:r>
            <a:r>
              <a:rPr lang="en-US" sz="2800" b="1" dirty="0">
                <a:solidFill>
                  <a:srgbClr val="002060"/>
                </a:solidFill>
                <a:latin typeface="Arial" panose="020B0604020202020204" pitchFamily="34" charset="0"/>
                <a:cs typeface="Arial" panose="020B0604020202020204" pitchFamily="34" charset="0"/>
              </a:rPr>
              <a:t>Next </a:t>
            </a:r>
            <a:r>
              <a:rPr lang="en-US" sz="2800" b="1" dirty="0" smtClean="0">
                <a:solidFill>
                  <a:srgbClr val="002060"/>
                </a:solidFill>
                <a:latin typeface="Arial" panose="020B0604020202020204" pitchFamily="34" charset="0"/>
                <a:cs typeface="Arial" panose="020B0604020202020204" pitchFamily="34" charset="0"/>
              </a:rPr>
              <a:t>Steps</a:t>
            </a:r>
          </a:p>
          <a:p>
            <a:pPr marR="0" lvl="0" algn="l" defTabSz="914400" rtl="0" eaLnBrk="1" fontAlgn="auto" latinLnBrk="0" hangingPunct="1">
              <a:lnSpc>
                <a:spcPct val="100000"/>
              </a:lnSpc>
              <a:spcBef>
                <a:spcPts val="0"/>
              </a:spcBef>
              <a:spcAft>
                <a:spcPts val="0"/>
              </a:spcAft>
              <a:buClrTx/>
              <a:buSzTx/>
              <a:tabLst/>
              <a:defRPr/>
            </a:pPr>
            <a:endParaRPr lang="en-US" sz="1000" b="1" dirty="0">
              <a:solidFill>
                <a:srgbClr val="002060"/>
              </a:solidFill>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We need service level data!  Interested in connecting with services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Build to begin within the DLA </a:t>
            </a:r>
            <a:r>
              <a:rPr lang="en-US" sz="2000" dirty="0">
                <a:solidFill>
                  <a:srgbClr val="002060"/>
                </a:solidFill>
                <a:latin typeface="Arial" panose="020B0604020202020204" pitchFamily="34" charset="0"/>
                <a:cs typeface="Arial" panose="020B0604020202020204" pitchFamily="34" charset="0"/>
              </a:rPr>
              <a:t>secure environment July 2019</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User acceptance testing - Need users to review and test system, specifically forward operators.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002060"/>
                </a:solidFill>
                <a:latin typeface="Arial" panose="020B0604020202020204" pitchFamily="34" charset="0"/>
                <a:cs typeface="Arial" panose="020B0604020202020204" pitchFamily="34" charset="0"/>
              </a:rPr>
              <a:t>Current gaps – risk assessment, feedback loop, completeness</a:t>
            </a:r>
            <a:endParaRPr kumimoji="0" lang="en-US" sz="20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002060"/>
                </a:solidFill>
                <a:latin typeface="Arial" panose="020B0604020202020204" pitchFamily="34" charset="0"/>
                <a:cs typeface="Arial" panose="020B0604020202020204" pitchFamily="34" charset="0"/>
              </a:rPr>
              <a:t>Recap of input and user feedback – consolidated and shared with breakout group</a:t>
            </a:r>
          </a:p>
          <a:p>
            <a:pPr marL="342900" indent="-342900">
              <a:buFont typeface="Arial" panose="020B0604020202020204" pitchFamily="34" charset="0"/>
              <a:buChar char="•"/>
              <a:defRPr/>
            </a:pPr>
            <a:r>
              <a:rPr lang="en-US" sz="2000" dirty="0">
                <a:solidFill>
                  <a:srgbClr val="002060"/>
                </a:solidFill>
                <a:latin typeface="Arial" panose="020B0604020202020204" pitchFamily="34" charset="0"/>
                <a:cs typeface="Arial" panose="020B0604020202020204" pitchFamily="34" charset="0"/>
              </a:rPr>
              <a:t>Release 1.0 expected August 2019</a:t>
            </a:r>
          </a:p>
          <a:p>
            <a:pPr marL="342900" indent="-342900">
              <a:buFont typeface="Arial" panose="020B0604020202020204" pitchFamily="34" charset="0"/>
              <a:buChar char="•"/>
              <a:defRPr/>
            </a:pPr>
            <a:endPar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indent="-342900">
              <a:buFont typeface="Arial" panose="020B0604020202020204" pitchFamily="34" charset="0"/>
              <a:buChar char="•"/>
              <a:defRPr/>
            </a:pPr>
            <a:r>
              <a:rPr lang="en-US" sz="2000" dirty="0">
                <a:solidFill>
                  <a:srgbClr val="002060"/>
                </a:solidFill>
                <a:latin typeface="Arial" panose="020B0604020202020204" pitchFamily="34" charset="0"/>
                <a:cs typeface="Arial" panose="020B0604020202020204" pitchFamily="34" charset="0"/>
              </a:rPr>
              <a:t>DLA’s Technology Accelerator OTA Program – July 17</a:t>
            </a:r>
            <a:endParaRPr kumimoji="0" lang="en-US" sz="20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US" sz="2000" dirty="0">
                <a:solidFill>
                  <a:srgbClr val="002060"/>
                </a:solidFill>
                <a:latin typeface="Arial" panose="020B0604020202020204" pitchFamily="34" charset="0"/>
                <a:cs typeface="Arial" panose="020B0604020202020204" pitchFamily="34" charset="0"/>
                <a:hlinkClick r:id="rId4"/>
              </a:rPr>
              <a:t>https://www.dla.mil/HQ/InformationOperations/Accelerate</a:t>
            </a:r>
            <a:endParaRPr lang="en-US" sz="2000" dirty="0">
              <a:solidFill>
                <a:srgbClr val="002060"/>
              </a:solidFill>
              <a:latin typeface="Arial" panose="020B0604020202020204" pitchFamily="34" charset="0"/>
              <a:cs typeface="Arial" panose="020B0604020202020204" pitchFamily="34" charset="0"/>
            </a:endParaRPr>
          </a:p>
          <a:p>
            <a:pPr>
              <a:defRPr/>
            </a:pPr>
            <a:r>
              <a:rPr lang="en-US" sz="2000" dirty="0">
                <a:solidFill>
                  <a:srgbClr val="002060"/>
                </a:solidFill>
                <a:latin typeface="Arial" panose="020B0604020202020204" pitchFamily="34" charset="0"/>
                <a:cs typeface="Arial" panose="020B0604020202020204" pitchFamily="34" charset="0"/>
              </a:rPr>
              <a:t>	1. NextGen 3D Scanners</a:t>
            </a:r>
          </a:p>
          <a:p>
            <a:pPr>
              <a:defRPr/>
            </a:pPr>
            <a:r>
              <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2. </a:t>
            </a:r>
            <a:r>
              <a:rPr kumimoji="0" lang="en-US" sz="20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Geome</a:t>
            </a:r>
            <a:r>
              <a:rPr lang="en-US" sz="2000" dirty="0" err="1">
                <a:solidFill>
                  <a:srgbClr val="002060"/>
                </a:solidFill>
                <a:latin typeface="Arial" panose="020B0604020202020204" pitchFamily="34" charset="0"/>
                <a:cs typeface="Arial" panose="020B0604020202020204" pitchFamily="34" charset="0"/>
              </a:rPr>
              <a:t>tric</a:t>
            </a:r>
            <a:r>
              <a:rPr lang="en-US" sz="2000" dirty="0">
                <a:solidFill>
                  <a:srgbClr val="002060"/>
                </a:solidFill>
                <a:latin typeface="Arial" panose="020B0604020202020204" pitchFamily="34" charset="0"/>
                <a:cs typeface="Arial" panose="020B0604020202020204" pitchFamily="34" charset="0"/>
              </a:rPr>
              <a:t> Search</a:t>
            </a:r>
          </a:p>
          <a:p>
            <a:pPr>
              <a:defRPr/>
            </a:pPr>
            <a:r>
              <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3. </a:t>
            </a:r>
            <a:r>
              <a:rPr kumimoji="0" lang="en-US" sz="20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Pr</a:t>
            </a:r>
            <a:r>
              <a:rPr lang="en-US" sz="2000" dirty="0">
                <a:solidFill>
                  <a:srgbClr val="002060"/>
                </a:solidFill>
                <a:latin typeface="Arial" panose="020B0604020202020204" pitchFamily="34" charset="0"/>
                <a:cs typeface="Arial" panose="020B0604020202020204" pitchFamily="34" charset="0"/>
              </a:rPr>
              <a:t>inter Management and Security</a:t>
            </a:r>
            <a:endParaRPr kumimoji="0" lang="en-US" sz="20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6" name="Rectangle 5"/>
          <p:cNvSpPr/>
          <p:nvPr/>
        </p:nvSpPr>
        <p:spPr>
          <a:xfrm>
            <a:off x="2628900" y="972235"/>
            <a:ext cx="3962400"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JAMMEX Sub-group</a:t>
            </a:r>
            <a:endParaRPr kumimoji="0" lang="en-US" sz="3000" b="0" i="0" u="none" strike="noStrike" kern="1200" cap="none" spc="0" normalizeH="0" baseline="0" noProof="0" dirty="0">
              <a:ln>
                <a:noFill/>
              </a:ln>
              <a:solidFill>
                <a:prstClr val="black"/>
              </a:solidFill>
              <a:effectLst/>
              <a:uLnTx/>
              <a:uFillTx/>
              <a:latin typeface="Calibri"/>
              <a:ea typeface="+mn-ea"/>
            </a:endParaRPr>
          </a:p>
        </p:txBody>
      </p:sp>
      <p:sp>
        <p:nvSpPr>
          <p:cNvPr id="2" name="Slide Number Placeholder 1"/>
          <p:cNvSpPr>
            <a:spLocks noGrp="1"/>
          </p:cNvSpPr>
          <p:nvPr>
            <p:ph type="sldNum" sz="quarter" idx="12"/>
          </p:nvPr>
        </p:nvSpPr>
        <p:spPr/>
        <p:txBody>
          <a:bodyPr/>
          <a:lstStyle/>
          <a:p>
            <a:fld id="{2726C2F5-E77D-45D7-8DF9-278139FB18E6}" type="slidenum">
              <a:rPr lang="en-US" smtClean="0"/>
              <a:t>21</a:t>
            </a:fld>
            <a:endParaRPr lang="en-US" dirty="0"/>
          </a:p>
        </p:txBody>
      </p:sp>
    </p:spTree>
    <p:extLst>
      <p:ext uri="{BB962C8B-B14F-4D97-AF65-F5344CB8AC3E}">
        <p14:creationId xmlns:p14="http://schemas.microsoft.com/office/powerpoint/2010/main" val="27212642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
        <p:nvSpPr>
          <p:cNvPr id="5" name="TextBox 4"/>
          <p:cNvSpPr txBox="1"/>
          <p:nvPr/>
        </p:nvSpPr>
        <p:spPr>
          <a:xfrm>
            <a:off x="381000" y="1295400"/>
            <a:ext cx="8458200" cy="861774"/>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endParaRPr kumimoji="0" lang="en-US" sz="3200" b="0" i="0"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209616F5-76CF-42CA-B339-0FAD61F0A7A2}"/>
              </a:ext>
            </a:extLst>
          </p:cNvPr>
          <p:cNvSpPr txBox="1"/>
          <p:nvPr/>
        </p:nvSpPr>
        <p:spPr>
          <a:xfrm>
            <a:off x="561974" y="1387733"/>
            <a:ext cx="8124826" cy="1231106"/>
          </a:xfrm>
          <a:prstGeom prst="rect">
            <a:avLst/>
          </a:prstGeom>
          <a:solidFill>
            <a:schemeClr val="bg1"/>
          </a:solid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0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JAMMEX Key Take</a:t>
            </a:r>
            <a:r>
              <a:rPr lang="en-US" sz="2000" b="1" dirty="0" err="1">
                <a:solidFill>
                  <a:srgbClr val="002060"/>
                </a:solidFill>
                <a:latin typeface="Arial" panose="020B0604020202020204" pitchFamily="34" charset="0"/>
                <a:cs typeface="Arial" panose="020B0604020202020204" pitchFamily="34" charset="0"/>
              </a:rPr>
              <a:t>aways</a:t>
            </a:r>
            <a:endParaRPr lang="en-US" sz="2000" b="1" dirty="0">
              <a:solidFill>
                <a:srgbClr val="002060"/>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Need data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002060"/>
                </a:solidFill>
                <a:latin typeface="Arial" panose="020B0604020202020204" pitchFamily="34" charset="0"/>
                <a:cs typeface="Arial" panose="020B0604020202020204" pitchFamily="34" charset="0"/>
              </a:rPr>
              <a:t>Need user feedback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Planning future phases</a:t>
            </a:r>
          </a:p>
        </p:txBody>
      </p:sp>
      <p:pic>
        <p:nvPicPr>
          <p:cNvPr id="3" name="Picture 2">
            <a:extLst>
              <a:ext uri="{FF2B5EF4-FFF2-40B4-BE49-F238E27FC236}">
                <a16:creationId xmlns:a16="http://schemas.microsoft.com/office/drawing/2014/main" id="{B0614790-749D-4F24-A648-1EA4A23A562F}"/>
              </a:ext>
            </a:extLst>
          </p:cNvPr>
          <p:cNvPicPr>
            <a:picLocks noChangeAspect="1"/>
          </p:cNvPicPr>
          <p:nvPr/>
        </p:nvPicPr>
        <p:blipFill>
          <a:blip r:embed="rId4"/>
          <a:stretch>
            <a:fillRect/>
          </a:stretch>
        </p:blipFill>
        <p:spPr>
          <a:xfrm>
            <a:off x="704478" y="2711172"/>
            <a:ext cx="7735043" cy="4099540"/>
          </a:xfrm>
          <a:prstGeom prst="rect">
            <a:avLst/>
          </a:prstGeom>
        </p:spPr>
      </p:pic>
      <p:sp>
        <p:nvSpPr>
          <p:cNvPr id="6" name="Rectangle 5"/>
          <p:cNvSpPr/>
          <p:nvPr/>
        </p:nvSpPr>
        <p:spPr>
          <a:xfrm>
            <a:off x="2643187" y="926068"/>
            <a:ext cx="3962400"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JAMMEX Sub-group</a:t>
            </a:r>
            <a:endParaRPr kumimoji="0" lang="en-US" sz="3000" b="0" i="0" u="none" strike="noStrike" kern="1200" cap="none" spc="0" normalizeH="0" baseline="0" noProof="0" dirty="0">
              <a:ln>
                <a:noFill/>
              </a:ln>
              <a:solidFill>
                <a:prstClr val="black"/>
              </a:solidFill>
              <a:effectLst/>
              <a:uLnTx/>
              <a:uFillTx/>
              <a:latin typeface="Calibri"/>
              <a:ea typeface="+mn-ea"/>
            </a:endParaRPr>
          </a:p>
        </p:txBody>
      </p:sp>
      <p:sp>
        <p:nvSpPr>
          <p:cNvPr id="2" name="Slide Number Placeholder 1"/>
          <p:cNvSpPr>
            <a:spLocks noGrp="1"/>
          </p:cNvSpPr>
          <p:nvPr>
            <p:ph type="sldNum" sz="quarter" idx="12"/>
          </p:nvPr>
        </p:nvSpPr>
        <p:spPr/>
        <p:txBody>
          <a:bodyPr/>
          <a:lstStyle/>
          <a:p>
            <a:fld id="{2726C2F5-E77D-45D7-8DF9-278139FB18E6}" type="slidenum">
              <a:rPr lang="en-US" smtClean="0"/>
              <a:t>22</a:t>
            </a:fld>
            <a:endParaRPr lang="en-US" dirty="0"/>
          </a:p>
        </p:txBody>
      </p:sp>
    </p:spTree>
    <p:extLst>
      <p:ext uri="{BB962C8B-B14F-4D97-AF65-F5344CB8AC3E}">
        <p14:creationId xmlns:p14="http://schemas.microsoft.com/office/powerpoint/2010/main" val="39512391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
        <p:nvSpPr>
          <p:cNvPr id="5" name="TextBox 4"/>
          <p:cNvSpPr txBox="1"/>
          <p:nvPr/>
        </p:nvSpPr>
        <p:spPr>
          <a:xfrm>
            <a:off x="228600" y="2294046"/>
            <a:ext cx="4495800" cy="5555367"/>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dirty="0" smtClean="0">
                <a:solidFill>
                  <a:srgbClr val="002060"/>
                </a:solidFill>
                <a:latin typeface="Arial" panose="020B0604020202020204" pitchFamily="34" charset="0"/>
                <a:cs typeface="Arial" panose="020B0604020202020204" pitchFamily="34" charset="0"/>
              </a:rPr>
              <a:t>Alex Viana		NAVFAC</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dirty="0" smtClean="0">
                <a:solidFill>
                  <a:srgbClr val="002060"/>
                </a:solidFill>
                <a:latin typeface="Arial" panose="020B0604020202020204" pitchFamily="34" charset="0"/>
                <a:cs typeface="Arial" panose="020B0604020202020204" pitchFamily="34" charset="0"/>
              </a:rPr>
              <a:t>Bryce Weber		NAVSEA</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dirty="0" smtClean="0">
                <a:solidFill>
                  <a:srgbClr val="002060"/>
                </a:solidFill>
                <a:latin typeface="Arial" panose="020B0604020202020204" pitchFamily="34" charset="0"/>
                <a:cs typeface="Arial" panose="020B0604020202020204" pitchFamily="34" charset="0"/>
              </a:rPr>
              <a:t>Chris Babcock	Deloitte</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dirty="0" smtClean="0">
                <a:solidFill>
                  <a:srgbClr val="002060"/>
                </a:solidFill>
                <a:latin typeface="Arial" panose="020B0604020202020204" pitchFamily="34" charset="0"/>
                <a:cs typeface="Arial" panose="020B0604020202020204" pitchFamily="34" charset="0"/>
              </a:rPr>
              <a:t>Deborah E. </a:t>
            </a:r>
            <a:r>
              <a:rPr lang="en-US" dirty="0" err="1" smtClean="0">
                <a:solidFill>
                  <a:srgbClr val="002060"/>
                </a:solidFill>
                <a:latin typeface="Arial" panose="020B0604020202020204" pitchFamily="34" charset="0"/>
                <a:cs typeface="Arial" panose="020B0604020202020204" pitchFamily="34" charset="0"/>
              </a:rPr>
              <a:t>Mies</a:t>
            </a:r>
            <a:r>
              <a:rPr lang="en-US" dirty="0" smtClean="0">
                <a:solidFill>
                  <a:srgbClr val="002060"/>
                </a:solidFill>
                <a:latin typeface="Arial" panose="020B0604020202020204" pitchFamily="34" charset="0"/>
                <a:cs typeface="Arial" panose="020B0604020202020204" pitchFamily="34" charset="0"/>
              </a:rPr>
              <a:t>	</a:t>
            </a:r>
            <a:r>
              <a:rPr lang="en-US" dirty="0" err="1" smtClean="0">
                <a:solidFill>
                  <a:srgbClr val="002060"/>
                </a:solidFill>
                <a:latin typeface="Arial" panose="020B0604020202020204" pitchFamily="34" charset="0"/>
                <a:cs typeface="Arial" panose="020B0604020202020204" pitchFamily="34" charset="0"/>
              </a:rPr>
              <a:t>Granta</a:t>
            </a:r>
            <a:endParaRPr lang="en-US" dirty="0" smtClean="0">
              <a:solidFill>
                <a:srgbClr val="002060"/>
              </a:solidFill>
              <a:latin typeface="Arial" panose="020B0604020202020204" pitchFamily="34" charset="0"/>
              <a:cs typeface="Arial" panose="020B0604020202020204" pitchFamily="34" charset="0"/>
            </a:endParaRP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dirty="0" smtClean="0">
                <a:solidFill>
                  <a:srgbClr val="002060"/>
                </a:solidFill>
                <a:latin typeface="Arial" panose="020B0604020202020204" pitchFamily="34" charset="0"/>
                <a:cs typeface="Arial" panose="020B0604020202020204" pitchFamily="34" charset="0"/>
              </a:rPr>
              <a:t>James </a:t>
            </a:r>
            <a:r>
              <a:rPr lang="en-US" dirty="0" err="1" smtClean="0">
                <a:solidFill>
                  <a:srgbClr val="002060"/>
                </a:solidFill>
                <a:latin typeface="Arial" panose="020B0604020202020204" pitchFamily="34" charset="0"/>
                <a:cs typeface="Arial" panose="020B0604020202020204" pitchFamily="34" charset="0"/>
              </a:rPr>
              <a:t>Knotts</a:t>
            </a:r>
            <a:r>
              <a:rPr lang="en-US" dirty="0" smtClean="0">
                <a:solidFill>
                  <a:srgbClr val="002060"/>
                </a:solidFill>
                <a:latin typeface="Arial" panose="020B0604020202020204" pitchFamily="34" charset="0"/>
                <a:cs typeface="Arial" panose="020B0604020202020204" pitchFamily="34" charset="0"/>
              </a:rPr>
              <a:t>	Quotient</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dirty="0" smtClean="0">
                <a:solidFill>
                  <a:srgbClr val="002060"/>
                </a:solidFill>
                <a:latin typeface="Arial" panose="020B0604020202020204" pitchFamily="34" charset="0"/>
                <a:cs typeface="Arial" panose="020B0604020202020204" pitchFamily="34" charset="0"/>
              </a:rPr>
              <a:t>Jessica Swallow	IDA</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dirty="0" smtClean="0">
                <a:solidFill>
                  <a:srgbClr val="002060"/>
                </a:solidFill>
                <a:latin typeface="Arial" panose="020B0604020202020204" pitchFamily="34" charset="0"/>
                <a:cs typeface="Arial" panose="020B0604020202020204" pitchFamily="34" charset="0"/>
              </a:rPr>
              <a:t>Joe </a:t>
            </a:r>
            <a:r>
              <a:rPr lang="en-US" dirty="0" err="1" smtClean="0">
                <a:solidFill>
                  <a:srgbClr val="002060"/>
                </a:solidFill>
                <a:latin typeface="Arial" panose="020B0604020202020204" pitchFamily="34" charset="0"/>
                <a:cs typeface="Arial" panose="020B0604020202020204" pitchFamily="34" charset="0"/>
              </a:rPr>
              <a:t>Veranese</a:t>
            </a:r>
            <a:r>
              <a:rPr lang="en-US" dirty="0" smtClean="0">
                <a:solidFill>
                  <a:srgbClr val="002060"/>
                </a:solidFill>
                <a:latin typeface="Arial" panose="020B0604020202020204" pitchFamily="34" charset="0"/>
                <a:cs typeface="Arial" panose="020B0604020202020204" pitchFamily="34" charset="0"/>
              </a:rPr>
              <a:t>	NCDMM/AM</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dirty="0" smtClean="0">
                <a:solidFill>
                  <a:srgbClr val="002060"/>
                </a:solidFill>
                <a:latin typeface="Arial" panose="020B0604020202020204" pitchFamily="34" charset="0"/>
                <a:cs typeface="Arial" panose="020B0604020202020204" pitchFamily="34" charset="0"/>
              </a:rPr>
              <a:t>John Wilczynski	AM</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dirty="0" smtClean="0">
                <a:solidFill>
                  <a:srgbClr val="002060"/>
                </a:solidFill>
                <a:latin typeface="Arial" panose="020B0604020202020204" pitchFamily="34" charset="0"/>
                <a:cs typeface="Arial" panose="020B0604020202020204" pitchFamily="34" charset="0"/>
              </a:rPr>
              <a:t>Marilyn </a:t>
            </a:r>
            <a:r>
              <a:rPr lang="en-US" dirty="0" err="1" smtClean="0">
                <a:solidFill>
                  <a:srgbClr val="002060"/>
                </a:solidFill>
                <a:latin typeface="Arial" panose="020B0604020202020204" pitchFamily="34" charset="0"/>
                <a:cs typeface="Arial" panose="020B0604020202020204" pitchFamily="34" charset="0"/>
              </a:rPr>
              <a:t>Gaska</a:t>
            </a:r>
            <a:r>
              <a:rPr lang="en-US" dirty="0" smtClean="0">
                <a:solidFill>
                  <a:srgbClr val="002060"/>
                </a:solidFill>
                <a:latin typeface="Arial" panose="020B0604020202020204" pitchFamily="34" charset="0"/>
                <a:cs typeface="Arial" panose="020B0604020202020204" pitchFamily="34" charset="0"/>
              </a:rPr>
              <a:t>	Lockheed </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dirty="0" smtClean="0">
                <a:solidFill>
                  <a:srgbClr val="002060"/>
                </a:solidFill>
                <a:latin typeface="Arial" panose="020B0604020202020204" pitchFamily="34" charset="0"/>
                <a:cs typeface="Arial" panose="020B0604020202020204" pitchFamily="34" charset="0"/>
              </a:rPr>
              <a:t>Mark Benedict	AFRL</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dirty="0" smtClean="0">
                <a:solidFill>
                  <a:srgbClr val="002060"/>
                </a:solidFill>
                <a:latin typeface="Arial" panose="020B0604020202020204" pitchFamily="34" charset="0"/>
                <a:cs typeface="Arial" panose="020B0604020202020204" pitchFamily="34" charset="0"/>
              </a:rPr>
              <a:t>Pam Rooney		Troika</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dirty="0" smtClean="0">
                <a:solidFill>
                  <a:srgbClr val="002060"/>
                </a:solidFill>
                <a:latin typeface="Arial" panose="020B0604020202020204" pitchFamily="34" charset="0"/>
                <a:cs typeface="Arial" panose="020B0604020202020204" pitchFamily="34" charset="0"/>
              </a:rPr>
              <a:t>Patrick Veith		OPNAV N4</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solidFill>
                <a:srgbClr val="4F81BD">
                  <a:lumMod val="50000"/>
                </a:srgbClr>
              </a:solidFill>
              <a:latin typeface="Arial" panose="020B0604020202020204" pitchFamily="34"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srgbClr val="4F81BD">
                  <a:lumMod val="50000"/>
                </a:srgbClr>
              </a:solidFill>
              <a:latin typeface="Arial" panose="020B0604020202020204" pitchFamily="34"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smtClean="0">
              <a:ln>
                <a:noFill/>
              </a:ln>
              <a:solidFill>
                <a:srgbClr val="4F81BD">
                  <a:lumMod val="50000"/>
                </a:srgbClr>
              </a:solidFill>
              <a:effectLst/>
              <a:uLnTx/>
              <a:uFillTx/>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0" i="0" u="none" strike="noStrike" kern="1200" cap="none" spc="0" normalizeH="0" baseline="0" noProof="0" dirty="0" smtClean="0">
                <a:ln>
                  <a:noFill/>
                </a:ln>
                <a:solidFill>
                  <a:srgbClr val="4F81BD">
                    <a:lumMod val="50000"/>
                  </a:srgbClr>
                </a:solidFill>
                <a:effectLst/>
                <a:uLnTx/>
                <a:uFillTx/>
                <a:latin typeface="Arial" panose="020B0604020202020204" pitchFamily="34" charset="0"/>
                <a:cs typeface="Arial" panose="020B0604020202020204" pitchFamily="34" charset="0"/>
              </a:rPr>
              <a:t> </a:t>
            </a:r>
            <a:endParaRPr kumimoji="0" lang="en-US" sz="1600" b="0" i="0" u="none" strike="noStrike" kern="1200" cap="none" spc="0" normalizeH="0" baseline="0" noProof="0" dirty="0">
              <a:ln>
                <a:noFill/>
              </a:ln>
              <a:solidFill>
                <a:srgbClr val="4F81BD">
                  <a:lumMod val="50000"/>
                </a:srgbClr>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4F81BD">
                  <a:lumMod val="50000"/>
                </a:srgbClr>
              </a:solidFill>
              <a:effectLst/>
              <a:uLnTx/>
              <a:uFillTx/>
              <a:latin typeface="Arial" panose="020B0604020202020204" pitchFamily="34" charset="0"/>
              <a:cs typeface="Arial" panose="020B0604020202020204" pitchFamily="34" charset="0"/>
            </a:endParaRPr>
          </a:p>
        </p:txBody>
      </p:sp>
      <p:sp>
        <p:nvSpPr>
          <p:cNvPr id="2" name="Rectangle 1"/>
          <p:cNvSpPr/>
          <p:nvPr/>
        </p:nvSpPr>
        <p:spPr>
          <a:xfrm>
            <a:off x="2028751" y="1569813"/>
            <a:ext cx="5091963"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rgbClr val="002060"/>
                </a:solidFill>
                <a:latin typeface="Arial" panose="020B0604020202020204" pitchFamily="34" charset="0"/>
                <a:cs typeface="Arial" panose="020B0604020202020204" pitchFamily="34" charset="0"/>
              </a:rPr>
              <a:t>Members</a:t>
            </a:r>
            <a:endParaRPr kumimoji="0" lang="en-US" sz="2800" b="0" i="0" u="none" strike="noStrike" kern="1200" cap="none" spc="0" normalizeH="0" baseline="0" noProof="0" dirty="0">
              <a:ln>
                <a:noFill/>
              </a:ln>
              <a:solidFill>
                <a:srgbClr val="002060"/>
              </a:solidFill>
              <a:effectLst/>
              <a:uLnTx/>
              <a:uFillTx/>
              <a:latin typeface="Calibri"/>
            </a:endParaRPr>
          </a:p>
        </p:txBody>
      </p:sp>
      <p:sp>
        <p:nvSpPr>
          <p:cNvPr id="6" name="TextBox 5"/>
          <p:cNvSpPr txBox="1"/>
          <p:nvPr/>
        </p:nvSpPr>
        <p:spPr>
          <a:xfrm>
            <a:off x="4648200" y="2297906"/>
            <a:ext cx="4495800" cy="5278368"/>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dirty="0" smtClean="0">
                <a:solidFill>
                  <a:srgbClr val="002060"/>
                </a:solidFill>
                <a:latin typeface="Arial" panose="020B0604020202020204" pitchFamily="34" charset="0"/>
                <a:cs typeface="Arial" panose="020B0604020202020204" pitchFamily="34" charset="0"/>
              </a:rPr>
              <a:t>Samuel Benavides	USCG</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Todd</a:t>
            </a:r>
            <a:r>
              <a:rPr kumimoji="0" lang="en-US" b="0" i="0" u="none" strike="noStrike" kern="1200" cap="none" spc="0" normalizeH="0" noProof="0" dirty="0" smtClean="0">
                <a:ln>
                  <a:noFill/>
                </a:ln>
                <a:solidFill>
                  <a:srgbClr val="002060"/>
                </a:solidFill>
                <a:effectLst/>
                <a:uLnTx/>
                <a:uFillTx/>
                <a:latin typeface="Arial" panose="020B0604020202020204" pitchFamily="34" charset="0"/>
                <a:cs typeface="Arial" panose="020B0604020202020204" pitchFamily="34" charset="0"/>
              </a:rPr>
              <a:t> Moran 		CCDC</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dirty="0" smtClean="0">
                <a:solidFill>
                  <a:srgbClr val="002060"/>
                </a:solidFill>
                <a:latin typeface="Arial" panose="020B0604020202020204" pitchFamily="34" charset="0"/>
                <a:cs typeface="Arial" panose="020B0604020202020204" pitchFamily="34" charset="0"/>
              </a:rPr>
              <a:t>Wesley McDonald	USAMC</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dirty="0" smtClean="0">
                <a:solidFill>
                  <a:srgbClr val="002060"/>
                </a:solidFill>
                <a:latin typeface="Arial" panose="020B0604020202020204" pitchFamily="34" charset="0"/>
                <a:cs typeface="Arial" panose="020B0604020202020204" pitchFamily="34" charset="0"/>
              </a:rPr>
              <a:t>William Mooney	Lockheed </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dirty="0" smtClean="0">
                <a:solidFill>
                  <a:srgbClr val="002060"/>
                </a:solidFill>
                <a:latin typeface="Arial" panose="020B0604020202020204" pitchFamily="34" charset="0"/>
                <a:cs typeface="Arial" panose="020B0604020202020204" pitchFamily="34" charset="0"/>
              </a:rPr>
              <a:t>Joe Fagan 		DLA</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dirty="0" smtClean="0">
                <a:solidFill>
                  <a:srgbClr val="002060"/>
                </a:solidFill>
                <a:latin typeface="Arial" panose="020B0604020202020204" pitchFamily="34" charset="0"/>
                <a:cs typeface="Arial" panose="020B0604020202020204" pitchFamily="34" charset="0"/>
              </a:rPr>
              <a:t>Craig Gravitz		DLA	</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dirty="0" smtClean="0">
                <a:solidFill>
                  <a:srgbClr val="002060"/>
                </a:solidFill>
                <a:latin typeface="Arial" panose="020B0604020202020204" pitchFamily="34" charset="0"/>
                <a:cs typeface="Arial" panose="020B0604020202020204" pitchFamily="34" charset="0"/>
              </a:rPr>
              <a:t>Paul </a:t>
            </a:r>
            <a:r>
              <a:rPr lang="en-US" dirty="0" err="1" smtClean="0">
                <a:solidFill>
                  <a:srgbClr val="002060"/>
                </a:solidFill>
                <a:latin typeface="Arial" panose="020B0604020202020204" pitchFamily="34" charset="0"/>
                <a:cs typeface="Arial" panose="020B0604020202020204" pitchFamily="34" charset="0"/>
              </a:rPr>
              <a:t>Witherell</a:t>
            </a:r>
            <a:r>
              <a:rPr lang="en-US" dirty="0" smtClean="0">
                <a:solidFill>
                  <a:srgbClr val="002060"/>
                </a:solidFill>
                <a:latin typeface="Arial" panose="020B0604020202020204" pitchFamily="34" charset="0"/>
                <a:cs typeface="Arial" panose="020B0604020202020204" pitchFamily="34" charset="0"/>
              </a:rPr>
              <a:t>	NIST</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dirty="0" smtClean="0">
                <a:solidFill>
                  <a:srgbClr val="002060"/>
                </a:solidFill>
                <a:latin typeface="Arial" panose="020B0604020202020204" pitchFamily="34" charset="0"/>
                <a:cs typeface="Arial" panose="020B0604020202020204" pitchFamily="34" charset="0"/>
              </a:rPr>
              <a:t>Michael Alston	DLA</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dirty="0" smtClean="0">
                <a:solidFill>
                  <a:srgbClr val="002060"/>
                </a:solidFill>
                <a:latin typeface="Arial" panose="020B0604020202020204" pitchFamily="34" charset="0"/>
                <a:cs typeface="Arial" panose="020B0604020202020204" pitchFamily="34" charset="0"/>
              </a:rPr>
              <a:t>Grant Rotunda	WARCOM</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dirty="0" smtClean="0">
                <a:solidFill>
                  <a:srgbClr val="002060"/>
                </a:solidFill>
                <a:latin typeface="Arial" panose="020B0604020202020204" pitchFamily="34" charset="0"/>
                <a:cs typeface="Arial" panose="020B0604020202020204" pitchFamily="34" charset="0"/>
              </a:rPr>
              <a:t>David Coyle		NAVSUP</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dirty="0" smtClean="0">
                <a:solidFill>
                  <a:srgbClr val="002060"/>
                </a:solidFill>
                <a:latin typeface="Arial" panose="020B0604020202020204" pitchFamily="34" charset="0"/>
                <a:cs typeface="Arial" panose="020B0604020202020204" pitchFamily="34" charset="0"/>
              </a:rPr>
              <a:t>Lewis Shattuck	NAVSEA</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dirty="0" smtClean="0">
                <a:solidFill>
                  <a:srgbClr val="002060"/>
                </a:solidFill>
                <a:latin typeface="Arial" panose="020B0604020202020204" pitchFamily="34" charset="0"/>
                <a:cs typeface="Arial" panose="020B0604020202020204" pitchFamily="34" charset="0"/>
              </a:rPr>
              <a:t>John Coleman	Seta Support	</a:t>
            </a:r>
            <a:endParaRPr lang="en-US" dirty="0">
              <a:solidFill>
                <a:srgbClr val="002060"/>
              </a:solidFill>
              <a:latin typeface="Arial" panose="020B0604020202020204" pitchFamily="34"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smtClean="0">
              <a:ln>
                <a:noFill/>
              </a:ln>
              <a:solidFill>
                <a:srgbClr val="4F81BD">
                  <a:lumMod val="50000"/>
                </a:srgbClr>
              </a:solidFill>
              <a:effectLst/>
              <a:uLnTx/>
              <a:uFillTx/>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0" i="0" u="none" strike="noStrike" kern="1200" cap="none" spc="0" normalizeH="0" baseline="0" noProof="0" dirty="0" smtClean="0">
                <a:ln>
                  <a:noFill/>
                </a:ln>
                <a:solidFill>
                  <a:srgbClr val="4F81BD">
                    <a:lumMod val="50000"/>
                  </a:srgbClr>
                </a:solidFill>
                <a:effectLst/>
                <a:uLnTx/>
                <a:uFillTx/>
                <a:latin typeface="Arial" panose="020B0604020202020204" pitchFamily="34" charset="0"/>
                <a:cs typeface="Arial" panose="020B0604020202020204" pitchFamily="34" charset="0"/>
              </a:rPr>
              <a:t> </a:t>
            </a:r>
            <a:endParaRPr kumimoji="0" lang="en-US" sz="1600" b="0" i="0" u="none" strike="noStrike" kern="1200" cap="none" spc="0" normalizeH="0" baseline="0" noProof="0" dirty="0">
              <a:ln>
                <a:noFill/>
              </a:ln>
              <a:solidFill>
                <a:srgbClr val="4F81BD">
                  <a:lumMod val="50000"/>
                </a:srgbClr>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4F81BD">
                  <a:lumMod val="50000"/>
                </a:srgbClr>
              </a:solidFill>
              <a:effectLst/>
              <a:uLnTx/>
              <a:uFillTx/>
              <a:latin typeface="Arial" panose="020B0604020202020204" pitchFamily="34" charset="0"/>
              <a:cs typeface="Arial" panose="020B0604020202020204" pitchFamily="34" charset="0"/>
            </a:endParaRPr>
          </a:p>
        </p:txBody>
      </p:sp>
      <p:sp>
        <p:nvSpPr>
          <p:cNvPr id="8" name="Rectangle 7"/>
          <p:cNvSpPr/>
          <p:nvPr/>
        </p:nvSpPr>
        <p:spPr>
          <a:xfrm>
            <a:off x="2667000" y="1036597"/>
            <a:ext cx="3962400"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JAMMEX Sub-group</a:t>
            </a:r>
            <a:endParaRPr kumimoji="0" lang="en-US" sz="3000" b="0" i="0" u="none" strike="noStrike" kern="1200" cap="none" spc="0" normalizeH="0" baseline="0" noProof="0" dirty="0">
              <a:ln>
                <a:noFill/>
              </a:ln>
              <a:solidFill>
                <a:prstClr val="black"/>
              </a:solidFill>
              <a:effectLst/>
              <a:uLnTx/>
              <a:uFillTx/>
              <a:latin typeface="Calibri"/>
              <a:ea typeface="+mn-ea"/>
            </a:endParaRPr>
          </a:p>
        </p:txBody>
      </p:sp>
      <p:sp>
        <p:nvSpPr>
          <p:cNvPr id="3" name="Slide Number Placeholder 2"/>
          <p:cNvSpPr>
            <a:spLocks noGrp="1"/>
          </p:cNvSpPr>
          <p:nvPr>
            <p:ph type="sldNum" sz="quarter" idx="12"/>
          </p:nvPr>
        </p:nvSpPr>
        <p:spPr/>
        <p:txBody>
          <a:bodyPr/>
          <a:lstStyle/>
          <a:p>
            <a:fld id="{2726C2F5-E77D-45D7-8DF9-278139FB18E6}" type="slidenum">
              <a:rPr lang="en-US" smtClean="0"/>
              <a:t>23</a:t>
            </a:fld>
            <a:endParaRPr lang="en-US" dirty="0"/>
          </a:p>
        </p:txBody>
      </p:sp>
    </p:spTree>
    <p:extLst>
      <p:ext uri="{BB962C8B-B14F-4D97-AF65-F5344CB8AC3E}">
        <p14:creationId xmlns:p14="http://schemas.microsoft.com/office/powerpoint/2010/main" val="29909325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228600" y="1355720"/>
            <a:ext cx="8458200" cy="5502280"/>
          </a:xfrm>
        </p:spPr>
        <p:txBody>
          <a:bodyPr>
            <a:normAutofit fontScale="90000"/>
          </a:bodyPr>
          <a:lstStyle/>
          <a:p>
            <a:pPr marL="457200" lvl="0" indent="-457200" algn="ctr" defTabSz="914400">
              <a:spcBef>
                <a:spcPts val="0"/>
              </a:spcBef>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2019 </a:t>
            </a:r>
            <a:r>
              <a:rPr lang="en-US" b="1" dirty="0">
                <a:latin typeface="Arial" panose="020B0604020202020204" pitchFamily="34" charset="0"/>
                <a:cs typeface="Arial" panose="020B0604020202020204" pitchFamily="34" charset="0"/>
              </a:rPr>
              <a:t>Additive Manufacturing </a:t>
            </a:r>
            <a:br>
              <a:rPr lang="en-US" b="1" dirty="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Workshop</a:t>
            </a: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r>
              <a:rPr lang="en-US" b="1" dirty="0" smtClean="0">
                <a:solidFill>
                  <a:srgbClr val="FF0000"/>
                </a:solidFill>
                <a:latin typeface="Arial" panose="020B0604020202020204" pitchFamily="34" charset="0"/>
                <a:cs typeface="Arial" panose="020B0604020202020204" pitchFamily="34" charset="0"/>
              </a:rPr>
              <a:t/>
            </a:r>
            <a:br>
              <a:rPr lang="en-US" b="1" dirty="0" smtClean="0">
                <a:solidFill>
                  <a:srgbClr val="FF0000"/>
                </a:solidFill>
                <a:latin typeface="Arial" panose="020B0604020202020204" pitchFamily="34" charset="0"/>
                <a:cs typeface="Arial" panose="020B0604020202020204" pitchFamily="34" charset="0"/>
              </a:rPr>
            </a:br>
            <a:r>
              <a:rPr lang="en-US" sz="4400" b="1" dirty="0">
                <a:solidFill>
                  <a:srgbClr val="FF0000"/>
                </a:solidFill>
                <a:latin typeface="Arial" panose="020B0604020202020204" pitchFamily="34" charset="0"/>
                <a:cs typeface="Arial" panose="020B0604020202020204" pitchFamily="34" charset="0"/>
              </a:rPr>
              <a:t>TDP </a:t>
            </a:r>
            <a:r>
              <a:rPr lang="en-US" sz="4400" b="1" dirty="0" smtClean="0">
                <a:solidFill>
                  <a:srgbClr val="FF0000"/>
                </a:solidFill>
                <a:latin typeface="Arial" panose="020B0604020202020204" pitchFamily="34" charset="0"/>
                <a:cs typeface="Arial" panose="020B0604020202020204" pitchFamily="34" charset="0"/>
              </a:rPr>
              <a:t>Standards</a:t>
            </a:r>
            <a:br>
              <a:rPr lang="en-US" sz="4400" b="1" dirty="0" smtClean="0">
                <a:solidFill>
                  <a:srgbClr val="FF0000"/>
                </a:solidFill>
                <a:latin typeface="Arial" panose="020B0604020202020204" pitchFamily="34" charset="0"/>
                <a:cs typeface="Arial" panose="020B0604020202020204" pitchFamily="34" charset="0"/>
              </a:rPr>
            </a:br>
            <a:r>
              <a:rPr lang="en-US" sz="4400" b="1" dirty="0" smtClean="0">
                <a:solidFill>
                  <a:srgbClr val="FF0000"/>
                </a:solidFill>
                <a:latin typeface="Arial" panose="020B0604020202020204" pitchFamily="34" charset="0"/>
                <a:cs typeface="Arial" panose="020B0604020202020204" pitchFamily="34" charset="0"/>
              </a:rPr>
              <a:t>Sub-Group</a:t>
            </a:r>
            <a:br>
              <a:rPr lang="en-US" sz="4400" b="1" dirty="0" smtClean="0">
                <a:solidFill>
                  <a:srgbClr val="FF0000"/>
                </a:solidFill>
                <a:latin typeface="Arial" panose="020B0604020202020204" pitchFamily="34" charset="0"/>
                <a:cs typeface="Arial" panose="020B0604020202020204" pitchFamily="34" charset="0"/>
              </a:rPr>
            </a:br>
            <a:r>
              <a:rPr lang="en-US" sz="4400" b="1" dirty="0">
                <a:solidFill>
                  <a:srgbClr val="FF0000"/>
                </a:solidFill>
                <a:latin typeface="Arial" panose="020B0604020202020204" pitchFamily="34" charset="0"/>
                <a:cs typeface="Arial" panose="020B0604020202020204" pitchFamily="34" charset="0"/>
              </a:rPr>
              <a:t/>
            </a:r>
            <a:br>
              <a:rPr lang="en-US" sz="4400" b="1" dirty="0">
                <a:solidFill>
                  <a:srgbClr val="FF0000"/>
                </a:solidFill>
                <a:latin typeface="Arial" panose="020B0604020202020204" pitchFamily="34" charset="0"/>
                <a:cs typeface="Arial" panose="020B0604020202020204" pitchFamily="34" charset="0"/>
              </a:rPr>
            </a:br>
            <a:r>
              <a:rPr lang="en-US" sz="3100" b="1" dirty="0" smtClean="0">
                <a:solidFill>
                  <a:srgbClr val="002060"/>
                </a:solidFill>
                <a:latin typeface="Arial" panose="020B0604020202020204" pitchFamily="34" charset="0"/>
                <a:cs typeface="Arial" panose="020B0604020202020204" pitchFamily="34" charset="0"/>
              </a:rPr>
              <a:t>Co Leads:</a:t>
            </a:r>
            <a:br>
              <a:rPr lang="en-US" sz="3100" b="1" dirty="0" smtClean="0">
                <a:solidFill>
                  <a:srgbClr val="002060"/>
                </a:solidFill>
                <a:latin typeface="Arial" panose="020B0604020202020204" pitchFamily="34" charset="0"/>
                <a:cs typeface="Arial" panose="020B0604020202020204" pitchFamily="34" charset="0"/>
              </a:rPr>
            </a:br>
            <a:r>
              <a:rPr lang="en-US" sz="3200" b="1" dirty="0" smtClean="0">
                <a:solidFill>
                  <a:srgbClr val="FF0000"/>
                </a:solidFill>
                <a:latin typeface="Arial" panose="020B0604020202020204" pitchFamily="34" charset="0"/>
                <a:cs typeface="Arial" panose="020B0604020202020204" pitchFamily="34" charset="0"/>
              </a:rPr>
              <a:t>John </a:t>
            </a:r>
            <a:r>
              <a:rPr lang="en-US" sz="3200" b="1" dirty="0" err="1" smtClean="0">
                <a:solidFill>
                  <a:srgbClr val="FF0000"/>
                </a:solidFill>
                <a:latin typeface="Arial" panose="020B0604020202020204" pitchFamily="34" charset="0"/>
                <a:cs typeface="Arial" panose="020B0604020202020204" pitchFamily="34" charset="0"/>
              </a:rPr>
              <a:t>Schmelzle</a:t>
            </a:r>
            <a:r>
              <a:rPr lang="en-US" sz="3200" b="1" dirty="0" smtClean="0">
                <a:solidFill>
                  <a:srgbClr val="FF0000"/>
                </a:solidFill>
                <a:latin typeface="Arial" panose="020B0604020202020204" pitchFamily="34" charset="0"/>
                <a:cs typeface="Arial" panose="020B0604020202020204" pitchFamily="34" charset="0"/>
              </a:rPr>
              <a:t/>
            </a:r>
            <a:br>
              <a:rPr lang="en-US" sz="3200" b="1" dirty="0" smtClean="0">
                <a:solidFill>
                  <a:srgbClr val="FF0000"/>
                </a:solidFill>
                <a:latin typeface="Arial" panose="020B0604020202020204" pitchFamily="34" charset="0"/>
                <a:cs typeface="Arial" panose="020B0604020202020204" pitchFamily="34" charset="0"/>
              </a:rPr>
            </a:br>
            <a:r>
              <a:rPr lang="en-US" sz="3200" b="1" dirty="0" smtClean="0">
                <a:solidFill>
                  <a:srgbClr val="FF0000"/>
                </a:solidFill>
                <a:latin typeface="Arial" panose="020B0604020202020204" pitchFamily="34" charset="0"/>
                <a:cs typeface="Arial" panose="020B0604020202020204" pitchFamily="34" charset="0"/>
              </a:rPr>
              <a:t> </a:t>
            </a:r>
            <a:r>
              <a:rPr lang="en-US" sz="3200" b="1" dirty="0">
                <a:solidFill>
                  <a:srgbClr val="FF0000"/>
                </a:solidFill>
                <a:latin typeface="Arial" panose="020B0604020202020204" pitchFamily="34" charset="0"/>
                <a:cs typeface="Arial" panose="020B0604020202020204" pitchFamily="34" charset="0"/>
              </a:rPr>
              <a:t>Tony Delgado</a:t>
            </a:r>
            <a:br>
              <a:rPr lang="en-US" sz="3200" b="1" dirty="0">
                <a:solidFill>
                  <a:srgbClr val="FF0000"/>
                </a:solidFill>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
            </a:r>
            <a:br>
              <a:rPr lang="en-US" sz="3200" b="1" dirty="0">
                <a:latin typeface="Arial" panose="020B0604020202020204" pitchFamily="34" charset="0"/>
                <a:cs typeface="Arial" panose="020B0604020202020204" pitchFamily="34" charset="0"/>
              </a:rPr>
            </a:br>
            <a:r>
              <a:rPr lang="en-US" sz="3100" b="1" dirty="0" smtClean="0">
                <a:solidFill>
                  <a:srgbClr val="FF0000"/>
                </a:solidFill>
                <a:latin typeface="Arial" panose="020B0604020202020204" pitchFamily="34" charset="0"/>
                <a:cs typeface="Arial" panose="020B0604020202020204" pitchFamily="34" charset="0"/>
              </a:rPr>
              <a:t> </a:t>
            </a:r>
            <a:r>
              <a:rPr lang="en-US" sz="3100" b="1" dirty="0">
                <a:solidFill>
                  <a:srgbClr val="FF0000"/>
                </a:solidFill>
                <a:latin typeface="Arial" panose="020B0604020202020204" pitchFamily="34" charset="0"/>
                <a:cs typeface="Arial" panose="020B0604020202020204" pitchFamily="34" charset="0"/>
              </a:rPr>
              <a:t/>
            </a:r>
            <a:br>
              <a:rPr lang="en-US" sz="3100" b="1" dirty="0">
                <a:solidFill>
                  <a:srgbClr val="FF0000"/>
                </a:solidFill>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
        <p:nvSpPr>
          <p:cNvPr id="3" name="Slide Number Placeholder 2"/>
          <p:cNvSpPr>
            <a:spLocks noGrp="1"/>
          </p:cNvSpPr>
          <p:nvPr>
            <p:ph type="sldNum" sz="quarter" idx="12"/>
          </p:nvPr>
        </p:nvSpPr>
        <p:spPr/>
        <p:txBody>
          <a:bodyPr/>
          <a:lstStyle/>
          <a:p>
            <a:pPr marL="0" marR="0" lvl="0" indent="0" algn="r" defTabSz="806867" rtl="0" eaLnBrk="1" fontAlgn="base" latinLnBrk="0" hangingPunct="1">
              <a:lnSpc>
                <a:spcPct val="100000"/>
              </a:lnSpc>
              <a:spcBef>
                <a:spcPct val="0"/>
              </a:spcBef>
              <a:spcAft>
                <a:spcPct val="0"/>
              </a:spcAft>
              <a:buClrTx/>
              <a:buSzTx/>
              <a:buFontTx/>
              <a:buNone/>
              <a:tabLst/>
              <a:defRPr/>
            </a:pPr>
            <a:fld id="{2726C2F5-E77D-45D7-8DF9-278139FB18E6}" type="slidenum">
              <a:rPr kumimoji="0" lang="en-US" sz="1165" b="0" i="0" u="none" strike="noStrike" kern="1200" cap="none" spc="0" normalizeH="0" baseline="0" noProof="0">
                <a:ln>
                  <a:noFill/>
                </a:ln>
                <a:solidFill>
                  <a:prstClr val="black">
                    <a:tint val="75000"/>
                  </a:prstClr>
                </a:solidFill>
                <a:effectLst/>
                <a:uLnTx/>
                <a:uFillTx/>
                <a:latin typeface="Arial" charset="0"/>
                <a:ea typeface="+mn-ea"/>
                <a:cs typeface="+mn-cs"/>
              </a:rPr>
              <a:pPr marL="0" marR="0" lvl="0" indent="0" algn="r" defTabSz="806867" rtl="0" eaLnBrk="1" fontAlgn="base" latinLnBrk="0" hangingPunct="1">
                <a:lnSpc>
                  <a:spcPct val="100000"/>
                </a:lnSpc>
                <a:spcBef>
                  <a:spcPct val="0"/>
                </a:spcBef>
                <a:spcAft>
                  <a:spcPct val="0"/>
                </a:spcAft>
                <a:buClrTx/>
                <a:buSzTx/>
                <a:buFontTx/>
                <a:buNone/>
                <a:tabLst/>
                <a:defRPr/>
              </a:pPr>
              <a:t>24</a:t>
            </a:fld>
            <a:endParaRPr kumimoji="0" lang="en-US" sz="1165"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26996791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
        <p:nvSpPr>
          <p:cNvPr id="6" name="TextBox 5"/>
          <p:cNvSpPr txBox="1"/>
          <p:nvPr/>
        </p:nvSpPr>
        <p:spPr>
          <a:xfrm>
            <a:off x="471447" y="1752600"/>
            <a:ext cx="8458200" cy="4062651"/>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3200" b="1"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Objectives:</a:t>
            </a:r>
          </a:p>
          <a:p>
            <a:pPr marL="457200" lvl="0" indent="-457200">
              <a:spcBef>
                <a:spcPts val="1200"/>
              </a:spcBef>
              <a:buFont typeface="Arial" panose="020B0604020202020204" pitchFamily="34" charset="0"/>
              <a:buChar char="•"/>
              <a:defRPr/>
            </a:pPr>
            <a:r>
              <a:rPr lang="en-US" sz="2800" dirty="0" smtClean="0">
                <a:solidFill>
                  <a:srgbClr val="002060"/>
                </a:solidFill>
                <a:latin typeface="Arial" panose="020B0604020202020204" pitchFamily="34" charset="0"/>
                <a:cs typeface="Arial" panose="020B0604020202020204" pitchFamily="34" charset="0"/>
              </a:rPr>
              <a:t>Share among Military Services and DLA lessons learned on AM TDP development</a:t>
            </a:r>
          </a:p>
          <a:p>
            <a:pPr marL="457200" lvl="0" indent="-457200">
              <a:spcBef>
                <a:spcPts val="1200"/>
              </a:spcBef>
              <a:buFont typeface="Arial" panose="020B0604020202020204" pitchFamily="34" charset="0"/>
              <a:buChar char="•"/>
              <a:defRPr/>
            </a:pPr>
            <a:r>
              <a:rPr lang="en-US" sz="2800" dirty="0" smtClean="0">
                <a:solidFill>
                  <a:srgbClr val="002060"/>
                </a:solidFill>
                <a:latin typeface="Arial" panose="020B0604020202020204" pitchFamily="34" charset="0"/>
                <a:cs typeface="Arial" panose="020B0604020202020204" pitchFamily="34" charset="0"/>
              </a:rPr>
              <a:t>Develop recommendations to </a:t>
            </a:r>
            <a:r>
              <a:rPr lang="en-US" sz="2800" dirty="0">
                <a:solidFill>
                  <a:srgbClr val="002060"/>
                </a:solidFill>
                <a:latin typeface="Arial" panose="020B0604020202020204" pitchFamily="34" charset="0"/>
                <a:cs typeface="Arial" panose="020B0604020202020204" pitchFamily="34" charset="0"/>
              </a:rPr>
              <a:t>establish a more universal approach to TDP development for AM items in the </a:t>
            </a:r>
            <a:r>
              <a:rPr lang="en-US" sz="2800" dirty="0" smtClean="0">
                <a:solidFill>
                  <a:srgbClr val="002060"/>
                </a:solidFill>
                <a:latin typeface="Arial" panose="020B0604020202020204" pitchFamily="34" charset="0"/>
                <a:cs typeface="Arial" panose="020B0604020202020204" pitchFamily="34" charset="0"/>
              </a:rPr>
              <a:t>DoD</a:t>
            </a:r>
          </a:p>
          <a:p>
            <a:pPr marL="457200" lvl="0" indent="-457200">
              <a:spcBef>
                <a:spcPts val="1200"/>
              </a:spcBef>
              <a:buFont typeface="Arial" panose="020B0604020202020204" pitchFamily="34" charset="0"/>
              <a:buChar char="•"/>
              <a:defRPr/>
            </a:pPr>
            <a:r>
              <a:rPr lang="en-US" sz="2800" dirty="0" smtClean="0">
                <a:solidFill>
                  <a:srgbClr val="002060"/>
                </a:solidFill>
                <a:latin typeface="Arial" panose="020B0604020202020204" pitchFamily="34" charset="0"/>
                <a:cs typeface="Arial" panose="020B0604020202020204" pitchFamily="34" charset="0"/>
              </a:rPr>
              <a:t>Provide insights on policy changes required to enable AM 3D TDPs </a:t>
            </a:r>
            <a:endParaRPr kumimoji="0" lang="en-US" sz="28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5" name="Rectangle 4"/>
          <p:cNvSpPr/>
          <p:nvPr/>
        </p:nvSpPr>
        <p:spPr>
          <a:xfrm>
            <a:off x="1697365" y="1066800"/>
            <a:ext cx="6006363" cy="584775"/>
          </a:xfrm>
          <a:prstGeom prst="rect">
            <a:avLst/>
          </a:prstGeom>
        </p:spPr>
        <p:txBody>
          <a:bodyPr wrap="square">
            <a:spAutoFit/>
          </a:bodyPr>
          <a:lstStyle/>
          <a:p>
            <a:pPr lvl="0" algn="ctr">
              <a:defRPr/>
            </a:pPr>
            <a:r>
              <a:rPr lang="en-US" sz="3200" b="1" dirty="0">
                <a:solidFill>
                  <a:srgbClr val="FF0000"/>
                </a:solidFill>
                <a:latin typeface="Arial" panose="020B0604020202020204" pitchFamily="34" charset="0"/>
                <a:cs typeface="Arial" panose="020B0604020202020204" pitchFamily="34" charset="0"/>
              </a:rPr>
              <a:t>TDP </a:t>
            </a:r>
            <a:r>
              <a:rPr lang="en-US" sz="3200" b="1" dirty="0" smtClean="0">
                <a:solidFill>
                  <a:srgbClr val="FF0000"/>
                </a:solidFill>
                <a:latin typeface="Arial" panose="020B0604020202020204" pitchFamily="34" charset="0"/>
                <a:cs typeface="Arial" panose="020B0604020202020204" pitchFamily="34" charset="0"/>
              </a:rPr>
              <a:t>Standards Sub-group</a:t>
            </a:r>
            <a:endParaRPr lang="en-US" sz="3200" b="1" dirty="0">
              <a:solidFill>
                <a:srgbClr val="FF0000"/>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2726C2F5-E77D-45D7-8DF9-278139FB18E6}" type="slidenum">
              <a:rPr lang="en-US" smtClean="0"/>
              <a:t>25</a:t>
            </a:fld>
            <a:endParaRPr lang="en-US" dirty="0"/>
          </a:p>
        </p:txBody>
      </p:sp>
    </p:spTree>
    <p:extLst>
      <p:ext uri="{BB962C8B-B14F-4D97-AF65-F5344CB8AC3E}">
        <p14:creationId xmlns:p14="http://schemas.microsoft.com/office/powerpoint/2010/main" val="15226772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
        <p:nvSpPr>
          <p:cNvPr id="5" name="TextBox 4"/>
          <p:cNvSpPr txBox="1"/>
          <p:nvPr/>
        </p:nvSpPr>
        <p:spPr>
          <a:xfrm>
            <a:off x="471447" y="1981200"/>
            <a:ext cx="8458200" cy="4154984"/>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3200" b="1"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Agenda / Steps to Achieve Objectives:</a:t>
            </a:r>
          </a:p>
          <a:p>
            <a:pPr marL="1371600" lvl="2" indent="-457200">
              <a:spcBef>
                <a:spcPts val="1200"/>
              </a:spcBef>
              <a:buFont typeface="Arial" panose="020B0604020202020204" pitchFamily="34" charset="0"/>
              <a:buChar char="•"/>
              <a:defRPr/>
            </a:pPr>
            <a:r>
              <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Room</a:t>
            </a:r>
            <a:r>
              <a:rPr lang="en-US" sz="2400" dirty="0" smtClean="0">
                <a:solidFill>
                  <a:srgbClr val="002060"/>
                </a:solidFill>
                <a:latin typeface="Arial" panose="020B0604020202020204" pitchFamily="34" charset="0"/>
                <a:cs typeface="Arial" panose="020B0604020202020204" pitchFamily="34" charset="0"/>
              </a:rPr>
              <a:t>: GVC C</a:t>
            </a:r>
            <a:endPar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endParaRPr>
          </a:p>
          <a:p>
            <a:pPr marL="457200" marR="0" lvl="0" indent="-4572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2800" dirty="0" smtClean="0">
                <a:solidFill>
                  <a:srgbClr val="002060"/>
                </a:solidFill>
                <a:latin typeface="Arial" panose="020B0604020202020204" pitchFamily="34" charset="0"/>
                <a:cs typeface="Arial" panose="020B0604020202020204" pitchFamily="34" charset="0"/>
              </a:rPr>
              <a:t>TDP definition (Mil-Std-31000b) discussion</a:t>
            </a:r>
            <a:endParaRPr lang="en-US" sz="2800" dirty="0">
              <a:solidFill>
                <a:srgbClr val="002060"/>
              </a:solidFill>
              <a:latin typeface="Arial" panose="020B0604020202020204" pitchFamily="34" charset="0"/>
              <a:cs typeface="Arial" panose="020B0604020202020204" pitchFamily="34" charset="0"/>
            </a:endParaRPr>
          </a:p>
          <a:p>
            <a:pPr marL="457200" marR="0" lvl="0" indent="-4572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Review</a:t>
            </a:r>
            <a:r>
              <a:rPr kumimoji="0" lang="en-US" sz="2800" b="0" i="0" u="none" strike="noStrike" kern="1200" cap="none" spc="0" normalizeH="0" noProof="0" dirty="0" smtClean="0">
                <a:ln>
                  <a:noFill/>
                </a:ln>
                <a:solidFill>
                  <a:srgbClr val="002060"/>
                </a:solidFill>
                <a:effectLst/>
                <a:uLnTx/>
                <a:uFillTx/>
                <a:latin typeface="Arial" panose="020B0604020202020204" pitchFamily="34" charset="0"/>
                <a:cs typeface="Arial" panose="020B0604020202020204" pitchFamily="34" charset="0"/>
              </a:rPr>
              <a:t> the TDP standards from each Service</a:t>
            </a:r>
          </a:p>
          <a:p>
            <a:pPr marL="457200" marR="0" lvl="0" indent="-4572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2800" dirty="0" smtClean="0">
                <a:solidFill>
                  <a:srgbClr val="002060"/>
                </a:solidFill>
                <a:latin typeface="Arial" panose="020B0604020202020204" pitchFamily="34" charset="0"/>
                <a:cs typeface="Arial" panose="020B0604020202020204" pitchFamily="34" charset="0"/>
              </a:rPr>
              <a:t>Update on ASME Y14.46</a:t>
            </a:r>
            <a:endParaRPr kumimoji="0" lang="en-US" sz="2800" b="0" i="0" u="none" strike="noStrike" kern="1200" cap="none" spc="0" normalizeH="0" noProof="0" dirty="0" smtClean="0">
              <a:ln>
                <a:noFill/>
              </a:ln>
              <a:solidFill>
                <a:srgbClr val="002060"/>
              </a:solidFill>
              <a:effectLst/>
              <a:uLnTx/>
              <a:uFillTx/>
              <a:latin typeface="Arial" panose="020B0604020202020204" pitchFamily="34" charset="0"/>
              <a:cs typeface="Arial" panose="020B0604020202020204" pitchFamily="34" charset="0"/>
            </a:endParaRPr>
          </a:p>
          <a:p>
            <a:pPr marL="457200" marR="0" lvl="0" indent="-4572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JHU/Army example</a:t>
            </a:r>
            <a:r>
              <a:rPr kumimoji="0" lang="en-US" sz="2800" b="0" i="0" u="none" strike="noStrike" kern="1200" cap="none" spc="0" normalizeH="0" noProof="0" dirty="0" smtClean="0">
                <a:ln>
                  <a:noFill/>
                </a:ln>
                <a:solidFill>
                  <a:srgbClr val="002060"/>
                </a:solidFill>
                <a:effectLst/>
                <a:uLnTx/>
                <a:uFillTx/>
                <a:latin typeface="Arial" panose="020B0604020202020204" pitchFamily="34" charset="0"/>
                <a:cs typeface="Arial" panose="020B0604020202020204" pitchFamily="34" charset="0"/>
              </a:rPr>
              <a:t> of how the NAVAIR SWP was applied to create a TDP</a:t>
            </a:r>
            <a:endParaRPr kumimoji="0" lang="en-US" sz="28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endParaRPr>
          </a:p>
        </p:txBody>
      </p:sp>
      <p:sp>
        <p:nvSpPr>
          <p:cNvPr id="6" name="Rectangle 5"/>
          <p:cNvSpPr/>
          <p:nvPr/>
        </p:nvSpPr>
        <p:spPr>
          <a:xfrm>
            <a:off x="1143000" y="1143000"/>
            <a:ext cx="7696200"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TDP Standard Project Sub-group</a:t>
            </a:r>
            <a:endParaRPr kumimoji="0" lang="en-US" sz="3200" b="0" i="0" u="none" strike="noStrike" kern="1200" cap="none" spc="0" normalizeH="0" baseline="0" noProof="0" dirty="0">
              <a:ln>
                <a:noFill/>
              </a:ln>
              <a:solidFill>
                <a:prstClr val="black"/>
              </a:solidFill>
              <a:effectLst/>
              <a:uLnTx/>
              <a:uFillTx/>
              <a:latin typeface="Calibri"/>
              <a:ea typeface="+mn-ea"/>
            </a:endParaRPr>
          </a:p>
        </p:txBody>
      </p:sp>
      <p:sp>
        <p:nvSpPr>
          <p:cNvPr id="2" name="Slide Number Placeholder 1"/>
          <p:cNvSpPr>
            <a:spLocks noGrp="1"/>
          </p:cNvSpPr>
          <p:nvPr>
            <p:ph type="sldNum" sz="quarter" idx="12"/>
          </p:nvPr>
        </p:nvSpPr>
        <p:spPr/>
        <p:txBody>
          <a:bodyPr/>
          <a:lstStyle/>
          <a:p>
            <a:fld id="{2726C2F5-E77D-45D7-8DF9-278139FB18E6}" type="slidenum">
              <a:rPr lang="en-US" smtClean="0"/>
              <a:t>26</a:t>
            </a:fld>
            <a:endParaRPr lang="en-US" dirty="0"/>
          </a:p>
        </p:txBody>
      </p:sp>
    </p:spTree>
    <p:extLst>
      <p:ext uri="{BB962C8B-B14F-4D97-AF65-F5344CB8AC3E}">
        <p14:creationId xmlns:p14="http://schemas.microsoft.com/office/powerpoint/2010/main" val="14938546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
        <p:nvSpPr>
          <p:cNvPr id="5" name="TextBox 4"/>
          <p:cNvSpPr txBox="1"/>
          <p:nvPr/>
        </p:nvSpPr>
        <p:spPr>
          <a:xfrm>
            <a:off x="471447" y="1828800"/>
            <a:ext cx="8458200" cy="5401479"/>
          </a:xfrm>
          <a:prstGeom prst="rect">
            <a:avLst/>
          </a:prstGeom>
          <a:noFill/>
        </p:spPr>
        <p:txBody>
          <a:bodyPr wrap="square" rtlCol="0">
            <a:spAutoFit/>
          </a:bodyPr>
          <a:lstStyle/>
          <a:p>
            <a:pPr marR="0" lvl="0" algn="l" defTabSz="914400" rtl="0" eaLnBrk="1" fontAlgn="auto" latinLnBrk="0" hangingPunct="1">
              <a:lnSpc>
                <a:spcPct val="100000"/>
              </a:lnSpc>
              <a:spcBef>
                <a:spcPts val="600"/>
              </a:spcBef>
              <a:spcAft>
                <a:spcPts val="600"/>
              </a:spcAft>
              <a:buClrTx/>
              <a:buSzTx/>
              <a:tabLst/>
              <a:defRPr/>
            </a:pPr>
            <a:r>
              <a:rPr kumimoji="0" lang="en-US" sz="3200" b="1"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Day 1 Actions Completed</a:t>
            </a:r>
          </a:p>
          <a:p>
            <a:pPr marR="0" lvl="0" indent="-4572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2800" noProof="0" dirty="0" smtClean="0">
                <a:solidFill>
                  <a:srgbClr val="002060"/>
                </a:solidFill>
                <a:latin typeface="Arial" panose="020B0604020202020204" pitchFamily="34" charset="0"/>
                <a:cs typeface="Arial" panose="020B0604020202020204" pitchFamily="34" charset="0"/>
              </a:rPr>
              <a:t>MIL-STD-31000 update</a:t>
            </a:r>
          </a:p>
          <a:p>
            <a:pPr marR="0" lvl="0" indent="-4572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800" b="0" i="0" u="none" strike="noStrike" kern="1200" cap="none" spc="0" normalizeH="0" dirty="0" smtClean="0">
                <a:ln>
                  <a:noFill/>
                </a:ln>
                <a:solidFill>
                  <a:srgbClr val="002060"/>
                </a:solidFill>
                <a:effectLst/>
                <a:uLnTx/>
                <a:uFillTx/>
                <a:latin typeface="Arial" panose="020B0604020202020204" pitchFamily="34" charset="0"/>
                <a:cs typeface="Arial" panose="020B0604020202020204" pitchFamily="34" charset="0"/>
              </a:rPr>
              <a:t>DoD agencies’ 3D TDP Status</a:t>
            </a:r>
            <a:endParaRPr kumimoji="0" lang="en-US" sz="2800" b="0" i="0" u="none" strike="noStrike" kern="1200" cap="none" spc="0" normalizeH="0" noProof="0" dirty="0" smtClean="0">
              <a:ln>
                <a:noFill/>
              </a:ln>
              <a:solidFill>
                <a:srgbClr val="002060"/>
              </a:solidFill>
              <a:effectLst/>
              <a:uLnTx/>
              <a:uFillTx/>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600"/>
              </a:spcBef>
              <a:spcAft>
                <a:spcPts val="600"/>
              </a:spcAft>
              <a:buClrTx/>
              <a:buSzTx/>
              <a:tabLst/>
              <a:defRPr/>
            </a:pPr>
            <a:endParaRPr kumimoji="0" lang="en-US" sz="1000" b="1"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600"/>
              </a:spcBef>
              <a:spcAft>
                <a:spcPts val="600"/>
              </a:spcAft>
              <a:buClrTx/>
              <a:buSzTx/>
              <a:tabLst/>
              <a:defRPr/>
            </a:pPr>
            <a:r>
              <a:rPr kumimoji="0" lang="en-US" sz="3200" b="1"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Day 2 Actions Completed</a:t>
            </a:r>
            <a:endParaRPr kumimoji="0" lang="en-US" sz="32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a:p>
            <a:pPr indent="-285750">
              <a:spcBef>
                <a:spcPts val="600"/>
              </a:spcBef>
              <a:spcAft>
                <a:spcPts val="600"/>
              </a:spcAft>
              <a:buFont typeface="Arial" panose="020B0604020202020204" pitchFamily="34" charset="0"/>
              <a:buChar char="•"/>
              <a:defRPr/>
            </a:pPr>
            <a:r>
              <a:rPr lang="en-US" sz="2800" dirty="0">
                <a:solidFill>
                  <a:srgbClr val="002060"/>
                </a:solidFill>
                <a:latin typeface="Arial" panose="020B0604020202020204" pitchFamily="34" charset="0"/>
                <a:cs typeface="Arial" panose="020B0604020202020204" pitchFamily="34" charset="0"/>
              </a:rPr>
              <a:t>Received Update on ASME </a:t>
            </a:r>
            <a:r>
              <a:rPr lang="en-US" sz="2800" dirty="0" smtClean="0">
                <a:solidFill>
                  <a:srgbClr val="002060"/>
                </a:solidFill>
                <a:latin typeface="Arial" panose="020B0604020202020204" pitchFamily="34" charset="0"/>
                <a:cs typeface="Arial" panose="020B0604020202020204" pitchFamily="34" charset="0"/>
              </a:rPr>
              <a:t>Y14.46</a:t>
            </a:r>
          </a:p>
          <a:p>
            <a:pPr indent="-285750">
              <a:spcBef>
                <a:spcPts val="600"/>
              </a:spcBef>
              <a:spcAft>
                <a:spcPts val="600"/>
              </a:spcAft>
              <a:buFont typeface="Arial" panose="020B0604020202020204" pitchFamily="34" charset="0"/>
              <a:buChar char="•"/>
              <a:defRPr/>
            </a:pPr>
            <a:r>
              <a:rPr lang="en-US" sz="2800" dirty="0">
                <a:solidFill>
                  <a:srgbClr val="002060"/>
                </a:solidFill>
                <a:latin typeface="Arial" panose="020B0604020202020204" pitchFamily="34" charset="0"/>
                <a:cs typeface="Arial" panose="020B0604020202020204" pitchFamily="34" charset="0"/>
              </a:rPr>
              <a:t>Discussion on TDP vs. Tech </a:t>
            </a:r>
            <a:r>
              <a:rPr lang="en-US" sz="2800" dirty="0" smtClean="0">
                <a:solidFill>
                  <a:srgbClr val="002060"/>
                </a:solidFill>
                <a:latin typeface="Arial" panose="020B0604020202020204" pitchFamily="34" charset="0"/>
                <a:cs typeface="Arial" panose="020B0604020202020204" pitchFamily="34" charset="0"/>
              </a:rPr>
              <a:t>Data</a:t>
            </a:r>
          </a:p>
          <a:p>
            <a:pPr indent="-285750">
              <a:spcBef>
                <a:spcPts val="600"/>
              </a:spcBef>
              <a:spcAft>
                <a:spcPts val="600"/>
              </a:spcAft>
              <a:buFont typeface="Arial" panose="020B0604020202020204" pitchFamily="34" charset="0"/>
              <a:buChar char="•"/>
              <a:defRPr/>
            </a:pPr>
            <a:r>
              <a:rPr lang="en-US" sz="2800" dirty="0" smtClean="0">
                <a:solidFill>
                  <a:srgbClr val="002060"/>
                </a:solidFill>
                <a:latin typeface="Arial" panose="020B0604020202020204" pitchFamily="34" charset="0"/>
                <a:cs typeface="Arial" panose="020B0604020202020204" pitchFamily="34" charset="0"/>
              </a:rPr>
              <a:t>Reviewed sample TDPs</a:t>
            </a:r>
            <a:endParaRPr lang="en-US" sz="2800" dirty="0">
              <a:solidFill>
                <a:srgbClr val="002060"/>
              </a:solidFill>
              <a:latin typeface="Arial" panose="020B0604020202020204" pitchFamily="34" charset="0"/>
              <a:cs typeface="Arial" panose="020B0604020202020204" pitchFamily="34" charset="0"/>
            </a:endParaRPr>
          </a:p>
          <a:p>
            <a:pPr>
              <a:defRPr/>
            </a:pPr>
            <a:endParaRPr lang="en-US" sz="2800" dirty="0">
              <a:solidFill>
                <a:srgbClr val="00206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6" name="Rectangle 5"/>
          <p:cNvSpPr/>
          <p:nvPr/>
        </p:nvSpPr>
        <p:spPr>
          <a:xfrm>
            <a:off x="1697365" y="1066800"/>
            <a:ext cx="6006363" cy="584775"/>
          </a:xfrm>
          <a:prstGeom prst="rect">
            <a:avLst/>
          </a:prstGeom>
        </p:spPr>
        <p:txBody>
          <a:bodyPr wrap="square">
            <a:spAutoFit/>
          </a:bodyPr>
          <a:lstStyle/>
          <a:p>
            <a:pPr lvl="0" algn="ctr">
              <a:defRPr/>
            </a:pPr>
            <a:r>
              <a:rPr lang="en-US" sz="3200" b="1" dirty="0">
                <a:solidFill>
                  <a:srgbClr val="FF0000"/>
                </a:solidFill>
                <a:latin typeface="Arial" panose="020B0604020202020204" pitchFamily="34" charset="0"/>
                <a:cs typeface="Arial" panose="020B0604020202020204" pitchFamily="34" charset="0"/>
              </a:rPr>
              <a:t>TDP </a:t>
            </a:r>
            <a:r>
              <a:rPr lang="en-US" sz="3200" b="1" dirty="0" smtClean="0">
                <a:solidFill>
                  <a:srgbClr val="FF0000"/>
                </a:solidFill>
                <a:latin typeface="Arial" panose="020B0604020202020204" pitchFamily="34" charset="0"/>
                <a:cs typeface="Arial" panose="020B0604020202020204" pitchFamily="34" charset="0"/>
              </a:rPr>
              <a:t>Standards Sub-group</a:t>
            </a:r>
            <a:endParaRPr lang="en-US" sz="3200" b="1" dirty="0">
              <a:solidFill>
                <a:srgbClr val="FF0000"/>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2726C2F5-E77D-45D7-8DF9-278139FB18E6}" type="slidenum">
              <a:rPr lang="en-US" smtClean="0"/>
              <a:t>27</a:t>
            </a:fld>
            <a:endParaRPr lang="en-US" dirty="0"/>
          </a:p>
        </p:txBody>
      </p:sp>
    </p:spTree>
    <p:extLst>
      <p:ext uri="{BB962C8B-B14F-4D97-AF65-F5344CB8AC3E}">
        <p14:creationId xmlns:p14="http://schemas.microsoft.com/office/powerpoint/2010/main" val="38426108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00200"/>
            <a:ext cx="5105400" cy="875929"/>
          </a:xfrm>
        </p:spPr>
        <p:txBody>
          <a:bodyPr>
            <a:normAutofit/>
          </a:bodyPr>
          <a:lstStyle/>
          <a:p>
            <a:pPr algn="ctr"/>
            <a:r>
              <a:rPr lang="en-US" sz="3200" b="1" dirty="0" smtClean="0">
                <a:solidFill>
                  <a:srgbClr val="002060"/>
                </a:solidFill>
                <a:latin typeface="Arial" panose="020B0604020202020204" pitchFamily="34" charset="0"/>
                <a:cs typeface="Arial" panose="020B0604020202020204" pitchFamily="34" charset="0"/>
              </a:rPr>
              <a:t>3D AM TDP Use Cases</a:t>
            </a:r>
            <a:endParaRPr lang="en-US" sz="3200" b="1" dirty="0">
              <a:solidFill>
                <a:srgbClr val="00206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33400" y="2408628"/>
            <a:ext cx="8229600" cy="3281418"/>
          </a:xfrm>
        </p:spPr>
        <p:txBody>
          <a:bodyPr>
            <a:normAutofit lnSpcReduction="10000"/>
          </a:bodyPr>
          <a:lstStyle/>
          <a:p>
            <a:pPr>
              <a:spcBef>
                <a:spcPts val="600"/>
              </a:spcBef>
              <a:spcAft>
                <a:spcPts val="600"/>
              </a:spcAft>
            </a:pPr>
            <a:r>
              <a:rPr lang="en-US" sz="2800" dirty="0" smtClean="0">
                <a:solidFill>
                  <a:srgbClr val="002060"/>
                </a:solidFill>
                <a:latin typeface="Arial" panose="020B0604020202020204" pitchFamily="34" charset="0"/>
                <a:cs typeface="Arial" panose="020B0604020202020204" pitchFamily="34" charset="0"/>
              </a:rPr>
              <a:t>Send parts to commercial industry</a:t>
            </a:r>
          </a:p>
          <a:p>
            <a:pPr>
              <a:spcBef>
                <a:spcPts val="600"/>
              </a:spcBef>
              <a:spcAft>
                <a:spcPts val="600"/>
              </a:spcAft>
            </a:pPr>
            <a:r>
              <a:rPr lang="en-US" sz="2800" dirty="0" smtClean="0">
                <a:solidFill>
                  <a:srgbClr val="002060"/>
                </a:solidFill>
                <a:latin typeface="Arial" panose="020B0604020202020204" pitchFamily="34" charset="0"/>
                <a:cs typeface="Arial" panose="020B0604020202020204" pitchFamily="34" charset="0"/>
              </a:rPr>
              <a:t>Send part to fleet for </a:t>
            </a:r>
            <a:r>
              <a:rPr lang="en-US" sz="2800" dirty="0" err="1" smtClean="0">
                <a:solidFill>
                  <a:srgbClr val="002060"/>
                </a:solidFill>
                <a:latin typeface="Arial" panose="020B0604020202020204" pitchFamily="34" charset="0"/>
                <a:cs typeface="Arial" panose="020B0604020202020204" pitchFamily="34" charset="0"/>
              </a:rPr>
              <a:t>mfg</a:t>
            </a:r>
            <a:endParaRPr lang="en-US" sz="2800" dirty="0" smtClean="0">
              <a:solidFill>
                <a:srgbClr val="002060"/>
              </a:solidFill>
              <a:latin typeface="Arial" panose="020B0604020202020204" pitchFamily="34" charset="0"/>
              <a:cs typeface="Arial" panose="020B0604020202020204" pitchFamily="34" charset="0"/>
            </a:endParaRPr>
          </a:p>
          <a:p>
            <a:pPr>
              <a:spcBef>
                <a:spcPts val="600"/>
              </a:spcBef>
              <a:spcAft>
                <a:spcPts val="600"/>
              </a:spcAft>
            </a:pPr>
            <a:r>
              <a:rPr lang="en-US" sz="2800" dirty="0" smtClean="0">
                <a:solidFill>
                  <a:srgbClr val="002060"/>
                </a:solidFill>
                <a:latin typeface="Arial" panose="020B0604020202020204" pitchFamily="34" charset="0"/>
                <a:cs typeface="Arial" panose="020B0604020202020204" pitchFamily="34" charset="0"/>
              </a:rPr>
              <a:t>Address a gap to replace an OEM part</a:t>
            </a:r>
          </a:p>
          <a:p>
            <a:pPr>
              <a:spcBef>
                <a:spcPts val="600"/>
              </a:spcBef>
              <a:spcAft>
                <a:spcPts val="600"/>
              </a:spcAft>
            </a:pPr>
            <a:r>
              <a:rPr lang="en-US" sz="2800" dirty="0" smtClean="0">
                <a:solidFill>
                  <a:srgbClr val="002060"/>
                </a:solidFill>
                <a:latin typeface="Arial" panose="020B0604020202020204" pitchFamily="34" charset="0"/>
                <a:cs typeface="Arial" panose="020B0604020202020204" pitchFamily="34" charset="0"/>
              </a:rPr>
              <a:t>Critical part where we control AM process</a:t>
            </a:r>
          </a:p>
          <a:p>
            <a:pPr>
              <a:spcBef>
                <a:spcPts val="600"/>
              </a:spcBef>
              <a:spcAft>
                <a:spcPts val="600"/>
              </a:spcAft>
            </a:pPr>
            <a:r>
              <a:rPr lang="en-US" sz="2800" dirty="0" smtClean="0">
                <a:solidFill>
                  <a:srgbClr val="002060"/>
                </a:solidFill>
                <a:latin typeface="Arial" panose="020B0604020202020204" pitchFamily="34" charset="0"/>
                <a:cs typeface="Arial" panose="020B0604020202020204" pitchFamily="34" charset="0"/>
              </a:rPr>
              <a:t>Data leasing</a:t>
            </a:r>
          </a:p>
          <a:p>
            <a:pPr>
              <a:spcBef>
                <a:spcPts val="600"/>
              </a:spcBef>
              <a:spcAft>
                <a:spcPts val="600"/>
              </a:spcAft>
            </a:pPr>
            <a:r>
              <a:rPr lang="en-US" sz="2800" dirty="0" smtClean="0">
                <a:solidFill>
                  <a:srgbClr val="002060"/>
                </a:solidFill>
                <a:latin typeface="Arial" panose="020B0604020202020204" pitchFamily="34" charset="0"/>
                <a:cs typeface="Arial" panose="020B0604020202020204" pitchFamily="34" charset="0"/>
              </a:rPr>
              <a:t>JAMMEX</a:t>
            </a:r>
            <a:endParaRPr lang="en-US" sz="2800" dirty="0">
              <a:solidFill>
                <a:srgbClr val="00206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2726C2F5-E77D-45D7-8DF9-278139FB18E6}" type="slidenum">
              <a:rPr lang="en-US">
                <a:solidFill>
                  <a:prstClr val="black">
                    <a:tint val="75000"/>
                  </a:prstClr>
                </a:solidFill>
                <a:latin typeface="Calibri"/>
              </a:rPr>
              <a:pPr/>
              <a:t>28</a:t>
            </a:fld>
            <a:endParaRPr lang="en-US" dirty="0">
              <a:solidFill>
                <a:prstClr val="black">
                  <a:tint val="75000"/>
                </a:prstClr>
              </a:solidFill>
              <a:latin typeface="Calibri"/>
            </a:endParaRPr>
          </a:p>
        </p:txBody>
      </p:sp>
      <p:sp>
        <p:nvSpPr>
          <p:cNvPr id="5" name="Rectangle 4"/>
          <p:cNvSpPr/>
          <p:nvPr/>
        </p:nvSpPr>
        <p:spPr>
          <a:xfrm>
            <a:off x="1752600" y="932088"/>
            <a:ext cx="6006363" cy="584775"/>
          </a:xfrm>
          <a:prstGeom prst="rect">
            <a:avLst/>
          </a:prstGeom>
        </p:spPr>
        <p:txBody>
          <a:bodyPr wrap="square">
            <a:spAutoFit/>
          </a:bodyPr>
          <a:lstStyle/>
          <a:p>
            <a:pPr lvl="0" algn="ctr">
              <a:defRPr/>
            </a:pPr>
            <a:r>
              <a:rPr lang="en-US" sz="3200" b="1" dirty="0">
                <a:solidFill>
                  <a:srgbClr val="FF0000"/>
                </a:solidFill>
                <a:latin typeface="Arial" panose="020B0604020202020204" pitchFamily="34" charset="0"/>
                <a:cs typeface="Arial" panose="020B0604020202020204" pitchFamily="34" charset="0"/>
              </a:rPr>
              <a:t>TDP </a:t>
            </a:r>
            <a:r>
              <a:rPr lang="en-US" sz="3200" b="1" dirty="0" smtClean="0">
                <a:solidFill>
                  <a:srgbClr val="FF0000"/>
                </a:solidFill>
                <a:latin typeface="Arial" panose="020B0604020202020204" pitchFamily="34" charset="0"/>
                <a:cs typeface="Arial" panose="020B0604020202020204" pitchFamily="34" charset="0"/>
              </a:rPr>
              <a:t>Standards Sub-group</a:t>
            </a: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34833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
        <p:nvSpPr>
          <p:cNvPr id="5" name="TextBox 4"/>
          <p:cNvSpPr txBox="1"/>
          <p:nvPr/>
        </p:nvSpPr>
        <p:spPr>
          <a:xfrm>
            <a:off x="783856" y="3196177"/>
            <a:ext cx="6775082" cy="2339102"/>
          </a:xfrm>
          <a:prstGeom prst="rect">
            <a:avLst/>
          </a:prstGeom>
          <a:noFill/>
        </p:spPr>
        <p:txBody>
          <a:bodyPr wrap="square" rtlCol="0">
            <a:spAutoFit/>
          </a:bodyPr>
          <a:lstStyle/>
          <a:p>
            <a:pPr lvl="0">
              <a:defRPr/>
            </a:pPr>
            <a:endParaRPr lang="en-US" sz="1200" dirty="0" smtClean="0">
              <a:solidFill>
                <a:srgbClr val="4F81BD">
                  <a:lumMod val="50000"/>
                </a:srgbClr>
              </a:solidFill>
              <a:latin typeface="Arial" panose="020B0604020202020204" pitchFamily="34" charset="0"/>
              <a:cs typeface="Arial" panose="020B0604020202020204" pitchFamily="34" charset="0"/>
            </a:endParaRPr>
          </a:p>
          <a:p>
            <a:pPr lvl="0">
              <a:defRPr/>
            </a:pPr>
            <a:r>
              <a:rPr lang="en-US" sz="1200" dirty="0" smtClean="0">
                <a:solidFill>
                  <a:srgbClr val="4F81BD">
                    <a:lumMod val="50000"/>
                  </a:srgbClr>
                </a:solidFill>
                <a:latin typeface="Arial" panose="020B0604020202020204" pitchFamily="34" charset="0"/>
                <a:cs typeface="Arial" panose="020B0604020202020204" pitchFamily="34" charset="0"/>
              </a:rPr>
              <a:t> </a:t>
            </a:r>
            <a:endParaRPr lang="en-US" sz="1200" dirty="0">
              <a:solidFill>
                <a:srgbClr val="4F81BD">
                  <a:lumMod val="50000"/>
                </a:srgbClr>
              </a:solidFill>
              <a:latin typeface="Arial" panose="020B0604020202020204" pitchFamily="34" charset="0"/>
              <a:cs typeface="Arial" panose="020B0604020202020204" pitchFamily="34" charset="0"/>
            </a:endParaRPr>
          </a:p>
          <a:p>
            <a:pPr lvl="0">
              <a:defRPr/>
            </a:pPr>
            <a:endParaRPr lang="en-US" sz="1200" dirty="0">
              <a:solidFill>
                <a:srgbClr val="4F81BD">
                  <a:lumMod val="50000"/>
                </a:srgbClr>
              </a:solidFill>
              <a:latin typeface="Arial" panose="020B0604020202020204" pitchFamily="34" charset="0"/>
              <a:cs typeface="Arial" panose="020B0604020202020204" pitchFamily="34" charset="0"/>
            </a:endParaRPr>
          </a:p>
          <a:p>
            <a:pPr lvl="0">
              <a:defRPr/>
            </a:pPr>
            <a:endParaRPr lang="en-US" sz="1200" dirty="0">
              <a:solidFill>
                <a:srgbClr val="4F81BD">
                  <a:lumMod val="50000"/>
                </a:srgbClr>
              </a:solidFill>
              <a:latin typeface="Arial" panose="020B0604020202020204" pitchFamily="34" charset="0"/>
              <a:cs typeface="Arial" panose="020B0604020202020204" pitchFamily="34" charset="0"/>
            </a:endParaRPr>
          </a:p>
          <a:p>
            <a:pPr lvl="0">
              <a:defRPr/>
            </a:pPr>
            <a:r>
              <a:rPr lang="en-US" sz="1400" b="1" dirty="0" smtClean="0">
                <a:solidFill>
                  <a:srgbClr val="002060"/>
                </a:solidFill>
                <a:latin typeface="Arial" panose="020B0604020202020204" pitchFamily="34" charset="0"/>
                <a:cs typeface="Arial" panose="020B0604020202020204" pitchFamily="34" charset="0"/>
              </a:rPr>
              <a:t>Work </a:t>
            </a:r>
          </a:p>
          <a:p>
            <a:pPr lvl="0">
              <a:defRPr/>
            </a:pPr>
            <a:r>
              <a:rPr lang="en-US" sz="1400" b="1" dirty="0" smtClean="0">
                <a:solidFill>
                  <a:srgbClr val="002060"/>
                </a:solidFill>
                <a:latin typeface="Arial" panose="020B0604020202020204" pitchFamily="34" charset="0"/>
                <a:cs typeface="Arial" panose="020B0604020202020204" pitchFamily="34" charset="0"/>
              </a:rPr>
              <a:t>Force </a:t>
            </a:r>
          </a:p>
          <a:p>
            <a:pPr lvl="0">
              <a:defRPr/>
            </a:pPr>
            <a:r>
              <a:rPr lang="en-US" sz="1400" b="1" dirty="0" smtClean="0">
                <a:solidFill>
                  <a:srgbClr val="002060"/>
                </a:solidFill>
                <a:latin typeface="Arial" panose="020B0604020202020204" pitchFamily="34" charset="0"/>
                <a:cs typeface="Arial" panose="020B0604020202020204" pitchFamily="34" charset="0"/>
              </a:rPr>
              <a:t>Capability</a:t>
            </a:r>
          </a:p>
          <a:p>
            <a:pPr lvl="0">
              <a:defRPr/>
            </a:pPr>
            <a:endParaRPr lang="en-US" sz="2800" dirty="0">
              <a:solidFill>
                <a:srgbClr val="4F81BD">
                  <a:lumMod val="50000"/>
                </a:srgbClr>
              </a:solidFill>
              <a:latin typeface="Arial" panose="020B0604020202020204" pitchFamily="34" charset="0"/>
              <a:cs typeface="Arial" panose="020B0604020202020204" pitchFamily="34" charset="0"/>
            </a:endParaRPr>
          </a:p>
          <a:p>
            <a:pPr lvl="0">
              <a:defRPr/>
            </a:pPr>
            <a:endParaRPr lang="en-US" sz="2800" dirty="0" smtClean="0">
              <a:solidFill>
                <a:srgbClr val="4F81BD">
                  <a:lumMod val="50000"/>
                </a:srgbClr>
              </a:solidFill>
              <a:latin typeface="Arial" panose="020B0604020202020204" pitchFamily="34" charset="0"/>
              <a:cs typeface="Arial" panose="020B0604020202020204" pitchFamily="34" charset="0"/>
            </a:endParaRPr>
          </a:p>
        </p:txBody>
      </p:sp>
      <p:sp>
        <p:nvSpPr>
          <p:cNvPr id="6" name="Rectangle 5"/>
          <p:cNvSpPr/>
          <p:nvPr/>
        </p:nvSpPr>
        <p:spPr>
          <a:xfrm>
            <a:off x="228600" y="1991955"/>
            <a:ext cx="8804564" cy="523220"/>
          </a:xfrm>
          <a:prstGeom prst="rect">
            <a:avLst/>
          </a:prstGeom>
        </p:spPr>
        <p:txBody>
          <a:bodyPr wrap="square">
            <a:spAutoFit/>
          </a:bodyPr>
          <a:lstStyle/>
          <a:p>
            <a:pPr lvl="0" algn="ctr">
              <a:defRPr/>
            </a:pPr>
            <a:r>
              <a:rPr lang="en-US" sz="2800" b="1" dirty="0">
                <a:solidFill>
                  <a:srgbClr val="002060"/>
                </a:solidFill>
                <a:latin typeface="Arial" panose="020B0604020202020204" pitchFamily="34" charset="0"/>
                <a:cs typeface="Arial" panose="020B0604020202020204" pitchFamily="34" charset="0"/>
              </a:rPr>
              <a:t>3D AM TDP Use </a:t>
            </a:r>
            <a:r>
              <a:rPr lang="en-US" sz="2800" b="1" dirty="0" smtClean="0">
                <a:solidFill>
                  <a:srgbClr val="002060"/>
                </a:solidFill>
                <a:latin typeface="Arial" panose="020B0604020202020204" pitchFamily="34" charset="0"/>
                <a:cs typeface="Arial" panose="020B0604020202020204" pitchFamily="34" charset="0"/>
              </a:rPr>
              <a:t>Cases Fall into Three Categories</a:t>
            </a:r>
            <a:endParaRPr lang="en-US" sz="2800" b="1" dirty="0">
              <a:solidFill>
                <a:srgbClr val="002060"/>
              </a:solidFill>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058968172"/>
              </p:ext>
            </p:extLst>
          </p:nvPr>
        </p:nvGraphicFramePr>
        <p:xfrm>
          <a:off x="1847362" y="3644624"/>
          <a:ext cx="5197542" cy="1365631"/>
        </p:xfrm>
        <a:graphic>
          <a:graphicData uri="http://schemas.openxmlformats.org/drawingml/2006/table">
            <a:tbl>
              <a:tblPr firstRow="1" bandRow="1">
                <a:tableStyleId>{5C22544A-7EE6-4342-B048-85BDC9FD1C3A}</a:tableStyleId>
              </a:tblPr>
              <a:tblGrid>
                <a:gridCol w="762001">
                  <a:extLst>
                    <a:ext uri="{9D8B030D-6E8A-4147-A177-3AD203B41FA5}">
                      <a16:colId xmlns:a16="http://schemas.microsoft.com/office/drawing/2014/main" val="3130007288"/>
                    </a:ext>
                  </a:extLst>
                </a:gridCol>
                <a:gridCol w="2209800">
                  <a:extLst>
                    <a:ext uri="{9D8B030D-6E8A-4147-A177-3AD203B41FA5}">
                      <a16:colId xmlns:a16="http://schemas.microsoft.com/office/drawing/2014/main" val="348173865"/>
                    </a:ext>
                  </a:extLst>
                </a:gridCol>
                <a:gridCol w="2225741">
                  <a:extLst>
                    <a:ext uri="{9D8B030D-6E8A-4147-A177-3AD203B41FA5}">
                      <a16:colId xmlns:a16="http://schemas.microsoft.com/office/drawing/2014/main" val="2301499712"/>
                    </a:ext>
                  </a:extLst>
                </a:gridCol>
              </a:tblGrid>
              <a:tr h="370840">
                <a:tc>
                  <a:txBody>
                    <a:bodyPr/>
                    <a:lstStyle/>
                    <a:p>
                      <a:endParaRPr lang="en-US" dirty="0"/>
                    </a:p>
                  </a:txBody>
                  <a:tcPr/>
                </a:tc>
                <a:tc>
                  <a:txBody>
                    <a:bodyPr/>
                    <a:lstStyle/>
                    <a:p>
                      <a:pPr algn="ctr"/>
                      <a:r>
                        <a:rPr lang="en-US" dirty="0" smtClean="0"/>
                        <a:t>High</a:t>
                      </a:r>
                      <a:endParaRPr lang="en-US" dirty="0"/>
                    </a:p>
                  </a:txBody>
                  <a:tcPr/>
                </a:tc>
                <a:tc>
                  <a:txBody>
                    <a:bodyPr/>
                    <a:lstStyle/>
                    <a:p>
                      <a:pPr algn="ctr"/>
                      <a:r>
                        <a:rPr lang="en-US" dirty="0" smtClean="0"/>
                        <a:t>Low</a:t>
                      </a:r>
                      <a:endParaRPr lang="en-US" dirty="0"/>
                    </a:p>
                  </a:txBody>
                  <a:tcPr/>
                </a:tc>
                <a:extLst>
                  <a:ext uri="{0D108BD9-81ED-4DB2-BD59-A6C34878D82A}">
                    <a16:rowId xmlns:a16="http://schemas.microsoft.com/office/drawing/2014/main" val="2962295853"/>
                  </a:ext>
                </a:extLst>
              </a:tr>
              <a:tr h="370840">
                <a:tc>
                  <a:txBody>
                    <a:bodyPr/>
                    <a:lstStyle/>
                    <a:p>
                      <a:r>
                        <a:rPr lang="en-US" dirty="0" smtClean="0"/>
                        <a:t>High</a:t>
                      </a:r>
                      <a:endParaRPr lang="en-US" dirty="0"/>
                    </a:p>
                  </a:txBody>
                  <a:tcPr/>
                </a:tc>
                <a:tc>
                  <a:txBody>
                    <a:bodyPr/>
                    <a:lstStyle/>
                    <a:p>
                      <a:r>
                        <a:rPr lang="en-US" dirty="0" smtClean="0"/>
                        <a:t>Critical Manufacturing Process</a:t>
                      </a:r>
                      <a:endParaRPr lang="en-US" dirty="0"/>
                    </a:p>
                  </a:txBody>
                  <a:tcPr/>
                </a:tc>
                <a:tc>
                  <a:txBody>
                    <a:bodyPr/>
                    <a:lstStyle/>
                    <a:p>
                      <a:r>
                        <a:rPr lang="en-US" dirty="0" smtClean="0"/>
                        <a:t>Validated STEP File</a:t>
                      </a:r>
                      <a:endParaRPr lang="en-US" dirty="0"/>
                    </a:p>
                  </a:txBody>
                  <a:tcPr/>
                </a:tc>
                <a:extLst>
                  <a:ext uri="{0D108BD9-81ED-4DB2-BD59-A6C34878D82A}">
                    <a16:rowId xmlns:a16="http://schemas.microsoft.com/office/drawing/2014/main" val="1937651882"/>
                  </a:ext>
                </a:extLst>
              </a:tr>
              <a:tr h="370840">
                <a:tc>
                  <a:txBody>
                    <a:bodyPr/>
                    <a:lstStyle/>
                    <a:p>
                      <a:r>
                        <a:rPr lang="en-US" dirty="0" smtClean="0"/>
                        <a:t>Low</a:t>
                      </a:r>
                      <a:endParaRPr lang="en-US" dirty="0"/>
                    </a:p>
                  </a:txBody>
                  <a:tcPr/>
                </a:tc>
                <a:tc>
                  <a:txBody>
                    <a:bodyPr/>
                    <a:lstStyle/>
                    <a:p>
                      <a:pPr algn="ctr"/>
                      <a:r>
                        <a:rPr lang="en-US" dirty="0" smtClean="0"/>
                        <a:t>x</a:t>
                      </a:r>
                      <a:endParaRPr lang="en-US" dirty="0"/>
                    </a:p>
                  </a:txBody>
                  <a:tcPr/>
                </a:tc>
                <a:tc>
                  <a:txBody>
                    <a:bodyPr/>
                    <a:lstStyle/>
                    <a:p>
                      <a:r>
                        <a:rPr lang="en-US" dirty="0" smtClean="0"/>
                        <a:t>Build</a:t>
                      </a:r>
                      <a:r>
                        <a:rPr lang="en-US" baseline="0" dirty="0" smtClean="0"/>
                        <a:t> instructions</a:t>
                      </a:r>
                      <a:endParaRPr lang="en-US" dirty="0"/>
                    </a:p>
                  </a:txBody>
                  <a:tcPr/>
                </a:tc>
                <a:extLst>
                  <a:ext uri="{0D108BD9-81ED-4DB2-BD59-A6C34878D82A}">
                    <a16:rowId xmlns:a16="http://schemas.microsoft.com/office/drawing/2014/main" val="114224550"/>
                  </a:ext>
                </a:extLst>
              </a:tr>
            </a:tbl>
          </a:graphicData>
        </a:graphic>
      </p:graphicFrame>
      <p:sp>
        <p:nvSpPr>
          <p:cNvPr id="3" name="TextBox 2"/>
          <p:cNvSpPr txBox="1"/>
          <p:nvPr/>
        </p:nvSpPr>
        <p:spPr>
          <a:xfrm>
            <a:off x="2246166" y="3235735"/>
            <a:ext cx="4267200" cy="369332"/>
          </a:xfrm>
          <a:prstGeom prst="rect">
            <a:avLst/>
          </a:prstGeom>
          <a:noFill/>
        </p:spPr>
        <p:txBody>
          <a:bodyPr wrap="square" rtlCol="0">
            <a:spAutoFit/>
          </a:bodyPr>
          <a:lstStyle/>
          <a:p>
            <a:pPr algn="ctr"/>
            <a:r>
              <a:rPr lang="en-US" b="1" dirty="0" smtClean="0">
                <a:solidFill>
                  <a:srgbClr val="002060"/>
                </a:solidFill>
              </a:rPr>
              <a:t>Part Criticality</a:t>
            </a:r>
            <a:endParaRPr lang="en-US" b="1" dirty="0">
              <a:solidFill>
                <a:srgbClr val="002060"/>
              </a:solidFill>
            </a:endParaRPr>
          </a:p>
        </p:txBody>
      </p:sp>
      <p:sp>
        <p:nvSpPr>
          <p:cNvPr id="8" name="TextBox 4">
            <a:extLst>
              <a:ext uri="{FF2B5EF4-FFF2-40B4-BE49-F238E27FC236}">
                <a16:creationId xmlns:a16="http://schemas.microsoft.com/office/drawing/2014/main" id="{FECCEA26-D5D2-4850-99AC-69FC8AEE2ECB}"/>
              </a:ext>
            </a:extLst>
          </p:cNvPr>
          <p:cNvSpPr txBox="1"/>
          <p:nvPr/>
        </p:nvSpPr>
        <p:spPr>
          <a:xfrm>
            <a:off x="563185" y="5262174"/>
            <a:ext cx="8274722" cy="95410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rgbClr val="002060"/>
                </a:solidFill>
                <a:latin typeface="Arial" panose="020B0604020202020204" pitchFamily="34" charset="0"/>
                <a:cs typeface="Arial" panose="020B0604020202020204" pitchFamily="34" charset="0"/>
              </a:rPr>
              <a:t>Based on </a:t>
            </a:r>
            <a:r>
              <a:rPr lang="en-US" sz="2800" dirty="0" smtClean="0">
                <a:solidFill>
                  <a:srgbClr val="002060"/>
                </a:solidFill>
                <a:latin typeface="Arial" panose="020B0604020202020204" pitchFamily="34" charset="0"/>
                <a:cs typeface="Arial" panose="020B0604020202020204" pitchFamily="34" charset="0"/>
              </a:rPr>
              <a:t>the matrix</a:t>
            </a:r>
            <a:r>
              <a:rPr lang="en-US" sz="2800" dirty="0">
                <a:solidFill>
                  <a:srgbClr val="002060"/>
                </a:solidFill>
                <a:latin typeface="Arial" panose="020B0604020202020204" pitchFamily="34" charset="0"/>
                <a:cs typeface="Arial" panose="020B0604020202020204" pitchFamily="34" charset="0"/>
              </a:rPr>
              <a:t>, the level of </a:t>
            </a:r>
            <a:r>
              <a:rPr lang="en-US" sz="2800" dirty="0" smtClean="0">
                <a:solidFill>
                  <a:srgbClr val="002060"/>
                </a:solidFill>
                <a:latin typeface="Arial" panose="020B0604020202020204" pitchFamily="34" charset="0"/>
                <a:cs typeface="Arial" panose="020B0604020202020204" pitchFamily="34" charset="0"/>
              </a:rPr>
              <a:t>detail/Attachment </a:t>
            </a:r>
            <a:r>
              <a:rPr lang="en-US" sz="2800" dirty="0">
                <a:solidFill>
                  <a:srgbClr val="002060"/>
                </a:solidFill>
                <a:latin typeface="Arial" panose="020B0604020202020204" pitchFamily="34" charset="0"/>
                <a:cs typeface="Arial" panose="020B0604020202020204" pitchFamily="34" charset="0"/>
              </a:rPr>
              <a:t>for the TDP and supplement </a:t>
            </a:r>
            <a:r>
              <a:rPr lang="en-US" sz="2800" dirty="0" smtClean="0">
                <a:solidFill>
                  <a:srgbClr val="002060"/>
                </a:solidFill>
                <a:latin typeface="Arial" panose="020B0604020202020204" pitchFamily="34" charset="0"/>
                <a:cs typeface="Arial" panose="020B0604020202020204" pitchFamily="34" charset="0"/>
              </a:rPr>
              <a:t>will be defined</a:t>
            </a:r>
            <a:endParaRPr lang="en-US" sz="2800" dirty="0">
              <a:solidFill>
                <a:srgbClr val="002060"/>
              </a:solidFill>
              <a:latin typeface="Arial" panose="020B0604020202020204" pitchFamily="34" charset="0"/>
              <a:cs typeface="Arial" panose="020B0604020202020204" pitchFamily="34" charset="0"/>
            </a:endParaRPr>
          </a:p>
        </p:txBody>
      </p:sp>
      <p:sp>
        <p:nvSpPr>
          <p:cNvPr id="9" name="Rectangle 8"/>
          <p:cNvSpPr/>
          <p:nvPr/>
        </p:nvSpPr>
        <p:spPr>
          <a:xfrm>
            <a:off x="2378901" y="2788640"/>
            <a:ext cx="4134465" cy="461665"/>
          </a:xfrm>
          <a:prstGeom prst="rect">
            <a:avLst/>
          </a:prstGeom>
        </p:spPr>
        <p:txBody>
          <a:bodyPr wrap="none">
            <a:spAutoFit/>
          </a:bodyPr>
          <a:lstStyle/>
          <a:p>
            <a:pPr algn="ctr">
              <a:defRPr/>
            </a:pPr>
            <a:r>
              <a:rPr lang="en-US" sz="2400" b="1" dirty="0">
                <a:solidFill>
                  <a:srgbClr val="FF0000"/>
                </a:solidFill>
                <a:latin typeface="Arial" panose="020B0604020202020204" pitchFamily="34" charset="0"/>
                <a:cs typeface="Arial" panose="020B0604020202020204" pitchFamily="34" charset="0"/>
              </a:rPr>
              <a:t>Criticality/Capability Matrix</a:t>
            </a:r>
            <a:endParaRPr lang="en-US" sz="2400" b="1" dirty="0">
              <a:solidFill>
                <a:srgbClr val="FF0000"/>
              </a:solidFill>
            </a:endParaRPr>
          </a:p>
        </p:txBody>
      </p:sp>
      <p:sp>
        <p:nvSpPr>
          <p:cNvPr id="10" name="Rectangle 9"/>
          <p:cNvSpPr/>
          <p:nvPr/>
        </p:nvSpPr>
        <p:spPr>
          <a:xfrm>
            <a:off x="1697365" y="1066800"/>
            <a:ext cx="6006363" cy="584775"/>
          </a:xfrm>
          <a:prstGeom prst="rect">
            <a:avLst/>
          </a:prstGeom>
        </p:spPr>
        <p:txBody>
          <a:bodyPr wrap="square">
            <a:spAutoFit/>
          </a:bodyPr>
          <a:lstStyle/>
          <a:p>
            <a:pPr lvl="0" algn="ctr">
              <a:defRPr/>
            </a:pPr>
            <a:r>
              <a:rPr lang="en-US" sz="3200" b="1" dirty="0">
                <a:solidFill>
                  <a:srgbClr val="FF0000"/>
                </a:solidFill>
                <a:latin typeface="Arial" panose="020B0604020202020204" pitchFamily="34" charset="0"/>
                <a:cs typeface="Arial" panose="020B0604020202020204" pitchFamily="34" charset="0"/>
              </a:rPr>
              <a:t>TDP </a:t>
            </a:r>
            <a:r>
              <a:rPr lang="en-US" sz="3200" b="1" dirty="0" smtClean="0">
                <a:solidFill>
                  <a:srgbClr val="FF0000"/>
                </a:solidFill>
                <a:latin typeface="Arial" panose="020B0604020202020204" pitchFamily="34" charset="0"/>
                <a:cs typeface="Arial" panose="020B0604020202020204" pitchFamily="34" charset="0"/>
              </a:rPr>
              <a:t>Standards Sub-group</a:t>
            </a:r>
            <a:endParaRPr lang="en-US" sz="3200" b="1"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2726C2F5-E77D-45D7-8DF9-278139FB18E6}" type="slidenum">
              <a:rPr lang="en-US" smtClean="0"/>
              <a:t>29</a:t>
            </a:fld>
            <a:endParaRPr lang="en-US" dirty="0"/>
          </a:p>
        </p:txBody>
      </p:sp>
    </p:spTree>
    <p:extLst>
      <p:ext uri="{BB962C8B-B14F-4D97-AF65-F5344CB8AC3E}">
        <p14:creationId xmlns:p14="http://schemas.microsoft.com/office/powerpoint/2010/main" val="7725669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71447" y="609600"/>
            <a:ext cx="8229600" cy="1143000"/>
          </a:xfrm>
        </p:spPr>
        <p:txBody>
          <a:bodyPr>
            <a:normAutofit/>
          </a:bodyPr>
          <a:lstStyle/>
          <a:p>
            <a:pPr algn="ctr"/>
            <a:r>
              <a:rPr lang="en-US" sz="2800" b="1" dirty="0">
                <a:solidFill>
                  <a:srgbClr val="FF0000"/>
                </a:solidFill>
                <a:latin typeface="Arial" panose="020B0604020202020204" pitchFamily="34" charset="0"/>
                <a:cs typeface="Arial" panose="020B0604020202020204" pitchFamily="34" charset="0"/>
              </a:rPr>
              <a:t>Table of Contents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
        <p:nvSpPr>
          <p:cNvPr id="2" name="Slide Number Placeholder 1"/>
          <p:cNvSpPr>
            <a:spLocks noGrp="1"/>
          </p:cNvSpPr>
          <p:nvPr>
            <p:ph type="sldNum" sz="quarter" idx="12"/>
          </p:nvPr>
        </p:nvSpPr>
        <p:spPr/>
        <p:txBody>
          <a:bodyPr/>
          <a:lstStyle/>
          <a:p>
            <a:fld id="{2726C2F5-E77D-45D7-8DF9-278139FB18E6}" type="slidenum">
              <a:rPr lang="en-US" smtClean="0"/>
              <a:t>3</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57348191"/>
              </p:ext>
            </p:extLst>
          </p:nvPr>
        </p:nvGraphicFramePr>
        <p:xfrm>
          <a:off x="609600" y="1515865"/>
          <a:ext cx="7772400" cy="5191760"/>
        </p:xfrm>
        <a:graphic>
          <a:graphicData uri="http://schemas.openxmlformats.org/drawingml/2006/table">
            <a:tbl>
              <a:tblPr firstRow="1" bandRow="1">
                <a:tableStyleId>{5C22544A-7EE6-4342-B048-85BDC9FD1C3A}</a:tableStyleId>
              </a:tblPr>
              <a:tblGrid>
                <a:gridCol w="5926455">
                  <a:extLst>
                    <a:ext uri="{9D8B030D-6E8A-4147-A177-3AD203B41FA5}">
                      <a16:colId xmlns:a16="http://schemas.microsoft.com/office/drawing/2014/main" val="997887088"/>
                    </a:ext>
                  </a:extLst>
                </a:gridCol>
                <a:gridCol w="1845945">
                  <a:extLst>
                    <a:ext uri="{9D8B030D-6E8A-4147-A177-3AD203B41FA5}">
                      <a16:colId xmlns:a16="http://schemas.microsoft.com/office/drawing/2014/main" val="502903893"/>
                    </a:ext>
                  </a:extLst>
                </a:gridCol>
              </a:tblGrid>
              <a:tr h="370840">
                <a:tc>
                  <a:txBody>
                    <a:bodyPr/>
                    <a:lstStyle/>
                    <a:p>
                      <a:pPr algn="ctr"/>
                      <a:r>
                        <a:rPr lang="en-US" dirty="0" smtClean="0"/>
                        <a:t>Section</a:t>
                      </a:r>
                      <a:endParaRPr lang="en-US" dirty="0"/>
                    </a:p>
                  </a:txBody>
                  <a:tcPr/>
                </a:tc>
                <a:tc>
                  <a:txBody>
                    <a:bodyPr/>
                    <a:lstStyle/>
                    <a:p>
                      <a:pPr algn="ctr"/>
                      <a:r>
                        <a:rPr lang="en-US" dirty="0" smtClean="0"/>
                        <a:t>Page</a:t>
                      </a:r>
                      <a:endParaRPr lang="en-US" dirty="0"/>
                    </a:p>
                  </a:txBody>
                  <a:tcPr/>
                </a:tc>
                <a:extLst>
                  <a:ext uri="{0D108BD9-81ED-4DB2-BD59-A6C34878D82A}">
                    <a16:rowId xmlns:a16="http://schemas.microsoft.com/office/drawing/2014/main" val="643497476"/>
                  </a:ext>
                </a:extLst>
              </a:tr>
              <a:tr h="370840">
                <a:tc>
                  <a:txBody>
                    <a:bodyPr/>
                    <a:lstStyle/>
                    <a:p>
                      <a:pPr marL="285750" marR="0" lvl="0" indent="-285750" algn="l" defTabSz="44376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smtClean="0">
                          <a:latin typeface="Times New Roman" panose="02020603050405020304" pitchFamily="18" charset="0"/>
                          <a:ea typeface="Times New Roman" panose="02020603050405020304" pitchFamily="18" charset="0"/>
                          <a:cs typeface="Times New Roman" panose="02020603050405020304" pitchFamily="18" charset="0"/>
                        </a:rPr>
                        <a:t>Qualification and Certification Work Group </a:t>
                      </a:r>
                      <a:r>
                        <a:rPr lang="en-US" sz="1800" baseline="0" dirty="0" smtClean="0">
                          <a:latin typeface="Times New Roman" panose="02020603050405020304" pitchFamily="18" charset="0"/>
                          <a:cs typeface="Times New Roman" panose="02020603050405020304" pitchFamily="18" charset="0"/>
                        </a:rPr>
                        <a:t> </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t>44</a:t>
                      </a:r>
                      <a:endParaRPr lang="en-US" dirty="0"/>
                    </a:p>
                  </a:txBody>
                  <a:tcPr/>
                </a:tc>
                <a:extLst>
                  <a:ext uri="{0D108BD9-81ED-4DB2-BD59-A6C34878D82A}">
                    <a16:rowId xmlns:a16="http://schemas.microsoft.com/office/drawing/2014/main" val="2384321508"/>
                  </a:ext>
                </a:extLst>
              </a:tr>
              <a:tr h="370840">
                <a:tc>
                  <a:txBody>
                    <a:bodyPr/>
                    <a:lstStyle/>
                    <a:p>
                      <a:pPr marL="786666" lvl="1" indent="-342900">
                        <a:spcBef>
                          <a:spcPts val="600"/>
                        </a:spcBef>
                        <a:spcAft>
                          <a:spcPts val="600"/>
                        </a:spcAft>
                        <a:buFont typeface="Courier New" panose="02070309020205020404" pitchFamily="49" charset="0"/>
                        <a:buChar char="o"/>
                      </a:pPr>
                      <a:r>
                        <a:rPr lang="en-US" sz="1800" dirty="0" smtClean="0">
                          <a:latin typeface="Times New Roman" panose="02020603050405020304" pitchFamily="18" charset="0"/>
                          <a:ea typeface="Times New Roman" panose="02020603050405020304" pitchFamily="18" charset="0"/>
                          <a:cs typeface="Times New Roman" panose="02020603050405020304" pitchFamily="18" charset="0"/>
                        </a:rPr>
                        <a:t>Database and Common Language Sub-Group </a:t>
                      </a:r>
                    </a:p>
                  </a:txBody>
                  <a:tcPr/>
                </a:tc>
                <a:tc>
                  <a:txBody>
                    <a:bodyPr/>
                    <a:lstStyle/>
                    <a:p>
                      <a:pPr algn="ctr"/>
                      <a:r>
                        <a:rPr lang="en-US" dirty="0" smtClean="0"/>
                        <a:t>46</a:t>
                      </a:r>
                      <a:endParaRPr lang="en-US" dirty="0"/>
                    </a:p>
                  </a:txBody>
                  <a:tcPr/>
                </a:tc>
                <a:extLst>
                  <a:ext uri="{0D108BD9-81ED-4DB2-BD59-A6C34878D82A}">
                    <a16:rowId xmlns:a16="http://schemas.microsoft.com/office/drawing/2014/main" val="3694059986"/>
                  </a:ext>
                </a:extLst>
              </a:tr>
              <a:tr h="370840">
                <a:tc>
                  <a:txBody>
                    <a:bodyPr/>
                    <a:lstStyle/>
                    <a:p>
                      <a:pPr marL="729516" marR="0" lvl="1" indent="-285750" algn="l" defTabSz="443766"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800" dirty="0" smtClean="0">
                          <a:latin typeface="Times New Roman" panose="02020603050405020304" pitchFamily="18" charset="0"/>
                          <a:ea typeface="Times New Roman" panose="02020603050405020304" pitchFamily="18" charset="0"/>
                          <a:cs typeface="Times New Roman" panose="02020603050405020304" pitchFamily="18" charset="0"/>
                        </a:rPr>
                        <a:t>Quality Assurance Sub-Group </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t>54</a:t>
                      </a:r>
                      <a:endParaRPr lang="en-US" dirty="0"/>
                    </a:p>
                  </a:txBody>
                  <a:tcPr/>
                </a:tc>
                <a:extLst>
                  <a:ext uri="{0D108BD9-81ED-4DB2-BD59-A6C34878D82A}">
                    <a16:rowId xmlns:a16="http://schemas.microsoft.com/office/drawing/2014/main" val="2708950911"/>
                  </a:ext>
                </a:extLst>
              </a:tr>
              <a:tr h="370840">
                <a:tc>
                  <a:txBody>
                    <a:bodyPr/>
                    <a:lstStyle/>
                    <a:p>
                      <a:pPr marL="729516" marR="0" lvl="1" indent="-285750" algn="l" defTabSz="443766"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Standards Sub-Group</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t>65</a:t>
                      </a:r>
                      <a:endParaRPr lang="en-US" dirty="0"/>
                    </a:p>
                  </a:txBody>
                  <a:tcPr/>
                </a:tc>
                <a:extLst>
                  <a:ext uri="{0D108BD9-81ED-4DB2-BD59-A6C34878D82A}">
                    <a16:rowId xmlns:a16="http://schemas.microsoft.com/office/drawing/2014/main" val="4147988142"/>
                  </a:ext>
                </a:extLst>
              </a:tr>
              <a:tr h="370840">
                <a:tc>
                  <a:txBody>
                    <a:bodyPr/>
                    <a:lstStyle/>
                    <a:p>
                      <a:pPr marL="285750" indent="-285750">
                        <a:buFont typeface="Arial" panose="020B0604020202020204" pitchFamily="34" charset="0"/>
                        <a:buChar char="•"/>
                      </a:pPr>
                      <a:r>
                        <a:rPr lang="en-US" sz="1800" dirty="0" smtClean="0">
                          <a:latin typeface="Times New Roman" panose="02020603050405020304" pitchFamily="18" charset="0"/>
                          <a:cs typeface="Times New Roman" panose="02020603050405020304" pitchFamily="18" charset="0"/>
                        </a:rPr>
                        <a:t>Business Practices</a:t>
                      </a:r>
                      <a:r>
                        <a:rPr lang="en-US" sz="1800" baseline="0" dirty="0" smtClean="0">
                          <a:latin typeface="Times New Roman" panose="02020603050405020304" pitchFamily="18" charset="0"/>
                          <a:cs typeface="Times New Roman" panose="02020603050405020304" pitchFamily="18" charset="0"/>
                        </a:rPr>
                        <a:t> Work Group</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t>75</a:t>
                      </a:r>
                      <a:endParaRPr lang="en-US" dirty="0"/>
                    </a:p>
                  </a:txBody>
                  <a:tcPr/>
                </a:tc>
                <a:extLst>
                  <a:ext uri="{0D108BD9-81ED-4DB2-BD59-A6C34878D82A}">
                    <a16:rowId xmlns:a16="http://schemas.microsoft.com/office/drawing/2014/main" val="268371297"/>
                  </a:ext>
                </a:extLst>
              </a:tr>
              <a:tr h="370840">
                <a:tc>
                  <a:txBody>
                    <a:bodyPr/>
                    <a:lstStyle/>
                    <a:p>
                      <a:pPr marL="786666" lvl="1" indent="-342900">
                        <a:spcBef>
                          <a:spcPts val="600"/>
                        </a:spcBef>
                        <a:spcAft>
                          <a:spcPts val="600"/>
                        </a:spcAft>
                        <a:buFont typeface="Courier New" panose="02070309020205020404" pitchFamily="49" charset="0"/>
                        <a:buChar char="o"/>
                      </a:pPr>
                      <a:r>
                        <a:rPr lang="en-US" sz="1800" dirty="0" smtClean="0">
                          <a:solidFill>
                            <a:prstClr val="black"/>
                          </a:solidFill>
                          <a:latin typeface="Times New Roman" panose="02020603050405020304" pitchFamily="18" charset="0"/>
                          <a:ea typeface="Times New Roman" panose="02020603050405020304" pitchFamily="18" charset="0"/>
                        </a:rPr>
                        <a:t>DoD AM Acquisition Guide Sub-Group</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t>77</a:t>
                      </a:r>
                      <a:endParaRPr lang="en-US" dirty="0"/>
                    </a:p>
                  </a:txBody>
                  <a:tcPr/>
                </a:tc>
                <a:extLst>
                  <a:ext uri="{0D108BD9-81ED-4DB2-BD59-A6C34878D82A}">
                    <a16:rowId xmlns:a16="http://schemas.microsoft.com/office/drawing/2014/main" val="2098076391"/>
                  </a:ext>
                </a:extLst>
              </a:tr>
              <a:tr h="370840">
                <a:tc>
                  <a:txBody>
                    <a:bodyPr/>
                    <a:lstStyle/>
                    <a:p>
                      <a:pPr marL="729516" marR="0" lvl="1" indent="-285750" algn="l" defTabSz="443766"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800" dirty="0" smtClean="0">
                          <a:solidFill>
                            <a:prstClr val="black"/>
                          </a:solidFill>
                          <a:latin typeface="Times New Roman" panose="02020603050405020304" pitchFamily="18" charset="0"/>
                          <a:ea typeface="Times New Roman" panose="02020603050405020304" pitchFamily="18" charset="0"/>
                        </a:rPr>
                        <a:t>AM Supply Chain Integration Sub-Group </a:t>
                      </a:r>
                    </a:p>
                  </a:txBody>
                  <a:tcPr/>
                </a:tc>
                <a:tc>
                  <a:txBody>
                    <a:bodyPr/>
                    <a:lstStyle/>
                    <a:p>
                      <a:pPr algn="ctr"/>
                      <a:r>
                        <a:rPr lang="en-US" dirty="0" smtClean="0"/>
                        <a:t>85</a:t>
                      </a:r>
                      <a:endParaRPr lang="en-US" dirty="0"/>
                    </a:p>
                  </a:txBody>
                  <a:tcPr/>
                </a:tc>
                <a:extLst>
                  <a:ext uri="{0D108BD9-81ED-4DB2-BD59-A6C34878D82A}">
                    <a16:rowId xmlns:a16="http://schemas.microsoft.com/office/drawing/2014/main" val="1143060404"/>
                  </a:ext>
                </a:extLst>
              </a:tr>
              <a:tr h="370840">
                <a:tc>
                  <a:txBody>
                    <a:bodyPr/>
                    <a:lstStyle/>
                    <a:p>
                      <a:pPr marL="729516" marR="0" lvl="1" indent="-285750" algn="l" defTabSz="443766"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800" dirty="0" smtClean="0">
                          <a:solidFill>
                            <a:prstClr val="black"/>
                          </a:solidFill>
                          <a:latin typeface="Times New Roman" panose="02020603050405020304" pitchFamily="18" charset="0"/>
                          <a:ea typeface="Times New Roman" panose="02020603050405020304" pitchFamily="18" charset="0"/>
                        </a:rPr>
                        <a:t>Intellectual Property (IP) Management Sub-Group </a:t>
                      </a:r>
                    </a:p>
                  </a:txBody>
                  <a:tcPr/>
                </a:tc>
                <a:tc>
                  <a:txBody>
                    <a:bodyPr/>
                    <a:lstStyle/>
                    <a:p>
                      <a:pPr algn="ctr"/>
                      <a:r>
                        <a:rPr lang="en-US" dirty="0" smtClean="0"/>
                        <a:t>95</a:t>
                      </a:r>
                      <a:endParaRPr lang="en-US" dirty="0"/>
                    </a:p>
                  </a:txBody>
                  <a:tcPr/>
                </a:tc>
                <a:extLst>
                  <a:ext uri="{0D108BD9-81ED-4DB2-BD59-A6C34878D82A}">
                    <a16:rowId xmlns:a16="http://schemas.microsoft.com/office/drawing/2014/main" val="1095925662"/>
                  </a:ext>
                </a:extLst>
              </a:tr>
              <a:tr h="370840">
                <a:tc>
                  <a:txBody>
                    <a:bodyPr/>
                    <a:lstStyle/>
                    <a:p>
                      <a:pPr marL="285750" marR="0" lvl="0" indent="-285750" algn="l" defTabSz="44376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smtClean="0">
                          <a:latin typeface="Times New Roman" panose="02020603050405020304" pitchFamily="18" charset="0"/>
                          <a:ea typeface="Times New Roman" panose="02020603050405020304" pitchFamily="18" charset="0"/>
                        </a:rPr>
                        <a:t>Workforce Development Work Group</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t>107</a:t>
                      </a:r>
                      <a:endParaRPr lang="en-US" dirty="0"/>
                    </a:p>
                  </a:txBody>
                  <a:tcPr/>
                </a:tc>
                <a:extLst>
                  <a:ext uri="{0D108BD9-81ED-4DB2-BD59-A6C34878D82A}">
                    <a16:rowId xmlns:a16="http://schemas.microsoft.com/office/drawing/2014/main" val="511736759"/>
                  </a:ext>
                </a:extLst>
              </a:tr>
              <a:tr h="370840">
                <a:tc>
                  <a:txBody>
                    <a:bodyPr/>
                    <a:lstStyle/>
                    <a:p>
                      <a:pPr marL="285750" marR="0" lvl="0" indent="-285750" algn="l" defTabSz="44376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latin typeface="Times New Roman" panose="02020603050405020304" pitchFamily="18" charset="0"/>
                          <a:cs typeface="Times New Roman" panose="02020603050405020304" pitchFamily="18" charset="0"/>
                        </a:rPr>
                        <a:t>DoD AM Policy Development Working Group</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t>122</a:t>
                      </a:r>
                      <a:endParaRPr lang="en-US" dirty="0"/>
                    </a:p>
                  </a:txBody>
                  <a:tcPr/>
                </a:tc>
                <a:extLst>
                  <a:ext uri="{0D108BD9-81ED-4DB2-BD59-A6C34878D82A}">
                    <a16:rowId xmlns:a16="http://schemas.microsoft.com/office/drawing/2014/main" val="1331019172"/>
                  </a:ext>
                </a:extLst>
              </a:tr>
              <a:tr h="370840">
                <a:tc>
                  <a:txBody>
                    <a:bodyPr/>
                    <a:lstStyle/>
                    <a:p>
                      <a:r>
                        <a:rPr lang="en-US" sz="1800" dirty="0" smtClean="0">
                          <a:latin typeface="Times New Roman" panose="02020603050405020304" pitchFamily="18" charset="0"/>
                          <a:cs typeface="Times New Roman" panose="02020603050405020304" pitchFamily="18" charset="0"/>
                        </a:rPr>
                        <a:t>Summary of Key Next Steps</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t>131</a:t>
                      </a:r>
                      <a:endParaRPr lang="en-US" dirty="0"/>
                    </a:p>
                  </a:txBody>
                  <a:tcPr/>
                </a:tc>
                <a:extLst>
                  <a:ext uri="{0D108BD9-81ED-4DB2-BD59-A6C34878D82A}">
                    <a16:rowId xmlns:a16="http://schemas.microsoft.com/office/drawing/2014/main" val="4244253446"/>
                  </a:ext>
                </a:extLst>
              </a:tr>
              <a:tr h="370840">
                <a:tc>
                  <a:txBody>
                    <a:bodyPr/>
                    <a:lstStyle/>
                    <a:p>
                      <a:r>
                        <a:rPr lang="en-US" sz="1800" dirty="0" smtClean="0">
                          <a:latin typeface="Times New Roman" panose="02020603050405020304" pitchFamily="18" charset="0"/>
                          <a:cs typeface="Times New Roman" panose="02020603050405020304" pitchFamily="18" charset="0"/>
                        </a:rPr>
                        <a:t>2019 AM Workshop Final Thoughts</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t>132</a:t>
                      </a:r>
                      <a:endParaRPr lang="en-US" dirty="0"/>
                    </a:p>
                  </a:txBody>
                  <a:tcPr/>
                </a:tc>
                <a:extLst>
                  <a:ext uri="{0D108BD9-81ED-4DB2-BD59-A6C34878D82A}">
                    <a16:rowId xmlns:a16="http://schemas.microsoft.com/office/drawing/2014/main" val="3437537502"/>
                  </a:ext>
                </a:extLst>
              </a:tr>
              <a:tr h="370840">
                <a:tc>
                  <a:txBody>
                    <a:bodyPr/>
                    <a:lstStyle/>
                    <a:p>
                      <a:r>
                        <a:rPr lang="en-US" sz="1800" dirty="0" smtClean="0">
                          <a:latin typeface="Times New Roman" panose="02020603050405020304" pitchFamily="18" charset="0"/>
                          <a:cs typeface="Times New Roman" panose="02020603050405020304" pitchFamily="18" charset="0"/>
                        </a:rPr>
                        <a:t>AM Workshop 2020</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t>133</a:t>
                      </a:r>
                      <a:endParaRPr lang="en-US" dirty="0"/>
                    </a:p>
                  </a:txBody>
                  <a:tcPr/>
                </a:tc>
                <a:extLst>
                  <a:ext uri="{0D108BD9-81ED-4DB2-BD59-A6C34878D82A}">
                    <a16:rowId xmlns:a16="http://schemas.microsoft.com/office/drawing/2014/main" val="1921464864"/>
                  </a:ext>
                </a:extLst>
              </a:tr>
            </a:tbl>
          </a:graphicData>
        </a:graphic>
      </p:graphicFrame>
    </p:spTree>
    <p:extLst>
      <p:ext uri="{BB962C8B-B14F-4D97-AF65-F5344CB8AC3E}">
        <p14:creationId xmlns:p14="http://schemas.microsoft.com/office/powerpoint/2010/main" val="15908469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
        <p:nvSpPr>
          <p:cNvPr id="5" name="TextBox 4"/>
          <p:cNvSpPr txBox="1"/>
          <p:nvPr/>
        </p:nvSpPr>
        <p:spPr>
          <a:xfrm>
            <a:off x="471447" y="2067317"/>
            <a:ext cx="8215353" cy="4585871"/>
          </a:xfrm>
          <a:prstGeom prst="rect">
            <a:avLst/>
          </a:prstGeom>
          <a:noFill/>
        </p:spPr>
        <p:txBody>
          <a:bodyPr wrap="square" rtlCol="0">
            <a:spAutoFit/>
          </a:bodyPr>
          <a:lstStyle/>
          <a:p>
            <a:pPr>
              <a:defRPr/>
            </a:pPr>
            <a:r>
              <a:rPr lang="en-US" sz="2400" u="sng" dirty="0" smtClean="0">
                <a:solidFill>
                  <a:srgbClr val="002060"/>
                </a:solidFill>
                <a:latin typeface="Arial" panose="020B0604020202020204" pitchFamily="34" charset="0"/>
                <a:cs typeface="Arial" panose="020B0604020202020204" pitchFamily="34" charset="0"/>
              </a:rPr>
              <a:t>High Capability/High </a:t>
            </a:r>
            <a:r>
              <a:rPr lang="en-US" sz="2400" u="sng" dirty="0" smtClean="0">
                <a:solidFill>
                  <a:srgbClr val="002060"/>
                </a:solidFill>
              </a:rPr>
              <a:t>Criticality</a:t>
            </a:r>
          </a:p>
          <a:p>
            <a:pPr marL="457200" lvl="0" indent="-457200">
              <a:buFont typeface="Arial" panose="020B0604020202020204" pitchFamily="34" charset="0"/>
              <a:buChar char="•"/>
              <a:defRPr/>
            </a:pPr>
            <a:r>
              <a:rPr lang="en-US" sz="2000" dirty="0" smtClean="0">
                <a:solidFill>
                  <a:srgbClr val="002060"/>
                </a:solidFill>
                <a:latin typeface="Arial" panose="020B0604020202020204" pitchFamily="34" charset="0"/>
                <a:cs typeface="Arial" panose="020B0604020202020204" pitchFamily="34" charset="0"/>
              </a:rPr>
              <a:t>Build Files</a:t>
            </a:r>
          </a:p>
          <a:p>
            <a:pPr marL="457200" lvl="0" indent="-457200">
              <a:buFont typeface="Arial" panose="020B0604020202020204" pitchFamily="34" charset="0"/>
              <a:buChar char="•"/>
              <a:defRPr/>
            </a:pPr>
            <a:r>
              <a:rPr lang="en-US" sz="2000" dirty="0" smtClean="0">
                <a:solidFill>
                  <a:srgbClr val="002060"/>
                </a:solidFill>
                <a:latin typeface="Arial" panose="020B0604020202020204" pitchFamily="34" charset="0"/>
                <a:cs typeface="Arial" panose="020B0604020202020204" pitchFamily="34" charset="0"/>
              </a:rPr>
              <a:t>Validated STEP</a:t>
            </a:r>
          </a:p>
          <a:p>
            <a:pPr marL="457200" indent="-457200">
              <a:buFont typeface="Arial" panose="020B0604020202020204" pitchFamily="34" charset="0"/>
              <a:buChar char="•"/>
              <a:defRPr/>
            </a:pPr>
            <a:r>
              <a:rPr lang="en-US" sz="2000" dirty="0">
                <a:solidFill>
                  <a:srgbClr val="002060"/>
                </a:solidFill>
                <a:latin typeface="Arial" panose="020B0604020202020204" pitchFamily="34" charset="0"/>
                <a:cs typeface="Arial" panose="020B0604020202020204" pitchFamily="34" charset="0"/>
              </a:rPr>
              <a:t>Critical Manufacturing </a:t>
            </a:r>
            <a:r>
              <a:rPr lang="en-US" sz="2000" dirty="0" smtClean="0">
                <a:solidFill>
                  <a:srgbClr val="002060"/>
                </a:solidFill>
                <a:latin typeface="Arial" panose="020B0604020202020204" pitchFamily="34" charset="0"/>
                <a:cs typeface="Arial" panose="020B0604020202020204" pitchFamily="34" charset="0"/>
              </a:rPr>
              <a:t>Process</a:t>
            </a:r>
          </a:p>
          <a:p>
            <a:pPr marL="457200" indent="-457200">
              <a:buFont typeface="Arial" panose="020B0604020202020204" pitchFamily="34" charset="0"/>
              <a:buChar char="•"/>
              <a:defRPr/>
            </a:pPr>
            <a:endParaRPr lang="en-US" sz="1000" dirty="0" smtClean="0">
              <a:solidFill>
                <a:srgbClr val="002060"/>
              </a:solidFill>
              <a:latin typeface="Arial" panose="020B0604020202020204" pitchFamily="34" charset="0"/>
              <a:cs typeface="Arial" panose="020B0604020202020204" pitchFamily="34" charset="0"/>
            </a:endParaRPr>
          </a:p>
          <a:p>
            <a:pPr>
              <a:defRPr/>
            </a:pPr>
            <a:r>
              <a:rPr lang="en-US" sz="2400" u="sng" dirty="0">
                <a:solidFill>
                  <a:srgbClr val="002060"/>
                </a:solidFill>
                <a:latin typeface="Arial" panose="020B0604020202020204" pitchFamily="34" charset="0"/>
                <a:cs typeface="Arial" panose="020B0604020202020204" pitchFamily="34" charset="0"/>
              </a:rPr>
              <a:t>High </a:t>
            </a:r>
            <a:r>
              <a:rPr lang="en-US" sz="2400" u="sng" dirty="0" smtClean="0">
                <a:solidFill>
                  <a:srgbClr val="002060"/>
                </a:solidFill>
                <a:latin typeface="Arial" panose="020B0604020202020204" pitchFamily="34" charset="0"/>
                <a:cs typeface="Arial" panose="020B0604020202020204" pitchFamily="34" charset="0"/>
              </a:rPr>
              <a:t>Capability/Low </a:t>
            </a:r>
            <a:r>
              <a:rPr lang="en-US" sz="2400" u="sng" dirty="0">
                <a:solidFill>
                  <a:srgbClr val="002060"/>
                </a:solidFill>
              </a:rPr>
              <a:t>Criticality</a:t>
            </a:r>
          </a:p>
          <a:p>
            <a:pPr marL="457200" indent="-457200">
              <a:buFont typeface="Arial" panose="020B0604020202020204" pitchFamily="34" charset="0"/>
              <a:buChar char="•"/>
              <a:defRPr/>
            </a:pPr>
            <a:r>
              <a:rPr lang="en-US" sz="2000" dirty="0">
                <a:solidFill>
                  <a:srgbClr val="002060"/>
                </a:solidFill>
                <a:latin typeface="Arial" panose="020B0604020202020204" pitchFamily="34" charset="0"/>
                <a:cs typeface="Arial" panose="020B0604020202020204" pitchFamily="34" charset="0"/>
              </a:rPr>
              <a:t>Validated </a:t>
            </a:r>
            <a:r>
              <a:rPr lang="en-US" sz="2000" dirty="0" smtClean="0">
                <a:solidFill>
                  <a:srgbClr val="002060"/>
                </a:solidFill>
                <a:latin typeface="Arial" panose="020B0604020202020204" pitchFamily="34" charset="0"/>
                <a:cs typeface="Arial" panose="020B0604020202020204" pitchFamily="34" charset="0"/>
              </a:rPr>
              <a:t>STEP</a:t>
            </a:r>
          </a:p>
          <a:p>
            <a:pPr marL="457200" indent="-457200">
              <a:buFont typeface="Arial" panose="020B0604020202020204" pitchFamily="34" charset="0"/>
              <a:buChar char="•"/>
              <a:defRPr/>
            </a:pPr>
            <a:endParaRPr lang="en-US" sz="1000" dirty="0">
              <a:solidFill>
                <a:srgbClr val="002060"/>
              </a:solidFill>
              <a:latin typeface="Arial" panose="020B0604020202020204" pitchFamily="34" charset="0"/>
              <a:cs typeface="Arial" panose="020B0604020202020204" pitchFamily="34" charset="0"/>
            </a:endParaRPr>
          </a:p>
          <a:p>
            <a:pPr>
              <a:defRPr/>
            </a:pPr>
            <a:r>
              <a:rPr lang="en-US" sz="2400" u="sng" dirty="0" smtClean="0">
                <a:solidFill>
                  <a:srgbClr val="002060"/>
                </a:solidFill>
                <a:latin typeface="Arial" panose="020B0604020202020204" pitchFamily="34" charset="0"/>
                <a:cs typeface="Arial" panose="020B0604020202020204" pitchFamily="34" charset="0"/>
              </a:rPr>
              <a:t>Low </a:t>
            </a:r>
            <a:r>
              <a:rPr lang="en-US" sz="2400" u="sng" dirty="0">
                <a:solidFill>
                  <a:srgbClr val="002060"/>
                </a:solidFill>
                <a:latin typeface="Arial" panose="020B0604020202020204" pitchFamily="34" charset="0"/>
                <a:cs typeface="Arial" panose="020B0604020202020204" pitchFamily="34" charset="0"/>
              </a:rPr>
              <a:t>Capability/Low </a:t>
            </a:r>
            <a:r>
              <a:rPr lang="en-US" sz="2400" u="sng" dirty="0" smtClean="0">
                <a:solidFill>
                  <a:srgbClr val="002060"/>
                </a:solidFill>
              </a:rPr>
              <a:t>Criticality</a:t>
            </a:r>
          </a:p>
          <a:p>
            <a:pPr marL="457200" indent="-457200">
              <a:buFont typeface="Arial" panose="020B0604020202020204" pitchFamily="34" charset="0"/>
              <a:buChar char="•"/>
            </a:pPr>
            <a:r>
              <a:rPr lang="en-US" sz="2000" dirty="0">
                <a:solidFill>
                  <a:srgbClr val="002060"/>
                </a:solidFill>
                <a:latin typeface="Arial" panose="020B0604020202020204" pitchFamily="34" charset="0"/>
                <a:cs typeface="Arial" panose="020B0604020202020204" pitchFamily="34" charset="0"/>
              </a:rPr>
              <a:t>AM equipment requirements</a:t>
            </a:r>
          </a:p>
          <a:p>
            <a:pPr marL="457200" indent="-457200">
              <a:buFont typeface="Arial" panose="020B0604020202020204" pitchFamily="34" charset="0"/>
              <a:buChar char="•"/>
            </a:pPr>
            <a:r>
              <a:rPr lang="en-US" sz="2000" dirty="0">
                <a:solidFill>
                  <a:srgbClr val="002060"/>
                </a:solidFill>
                <a:latin typeface="Arial" panose="020B0604020202020204" pitchFamily="34" charset="0"/>
                <a:cs typeface="Arial" panose="020B0604020202020204" pitchFamily="34" charset="0"/>
              </a:rPr>
              <a:t>Machine Tech Data</a:t>
            </a:r>
          </a:p>
          <a:p>
            <a:pPr marL="457200" indent="-457200">
              <a:buFont typeface="Arial" panose="020B0604020202020204" pitchFamily="34" charset="0"/>
              <a:buChar char="•"/>
            </a:pPr>
            <a:r>
              <a:rPr lang="en-US" sz="2000" dirty="0">
                <a:solidFill>
                  <a:srgbClr val="002060"/>
                </a:solidFill>
                <a:latin typeface="Arial" panose="020B0604020202020204" pitchFamily="34" charset="0"/>
                <a:cs typeface="Arial" panose="020B0604020202020204" pitchFamily="34" charset="0"/>
              </a:rPr>
              <a:t>Material required for that machine and for that part</a:t>
            </a:r>
          </a:p>
          <a:p>
            <a:pPr marL="457200" indent="-457200">
              <a:buFont typeface="Arial" panose="020B0604020202020204" pitchFamily="34" charset="0"/>
              <a:buChar char="•"/>
            </a:pPr>
            <a:r>
              <a:rPr lang="en-US" sz="2000" dirty="0">
                <a:solidFill>
                  <a:srgbClr val="002060"/>
                </a:solidFill>
                <a:latin typeface="Arial" panose="020B0604020202020204" pitchFamily="34" charset="0"/>
                <a:cs typeface="Arial" panose="020B0604020202020204" pitchFamily="34" charset="0"/>
              </a:rPr>
              <a:t>Inspection equipment</a:t>
            </a:r>
          </a:p>
          <a:p>
            <a:pPr marL="457200" indent="-457200">
              <a:buFont typeface="Arial" panose="020B0604020202020204" pitchFamily="34" charset="0"/>
              <a:buChar char="•"/>
            </a:pPr>
            <a:r>
              <a:rPr lang="en-US" sz="2000" dirty="0">
                <a:solidFill>
                  <a:srgbClr val="002060"/>
                </a:solidFill>
                <a:latin typeface="Arial" panose="020B0604020202020204" pitchFamily="34" charset="0"/>
                <a:cs typeface="Arial" panose="020B0604020202020204" pitchFamily="34" charset="0"/>
              </a:rPr>
              <a:t>Part number</a:t>
            </a:r>
          </a:p>
          <a:p>
            <a:pPr marL="457200" indent="-457200">
              <a:buFont typeface="Arial" panose="020B0604020202020204" pitchFamily="34" charset="0"/>
              <a:buChar char="•"/>
            </a:pPr>
            <a:r>
              <a:rPr lang="en-US" sz="2000" dirty="0">
                <a:solidFill>
                  <a:srgbClr val="002060"/>
                </a:solidFill>
                <a:latin typeface="Arial" panose="020B0604020202020204" pitchFamily="34" charset="0"/>
                <a:cs typeface="Arial" panose="020B0604020202020204" pitchFamily="34" charset="0"/>
              </a:rPr>
              <a:t>Post </a:t>
            </a:r>
            <a:r>
              <a:rPr lang="en-US" sz="2000" dirty="0" smtClean="0">
                <a:solidFill>
                  <a:srgbClr val="002060"/>
                </a:solidFill>
                <a:latin typeface="Arial" panose="020B0604020202020204" pitchFamily="34" charset="0"/>
                <a:cs typeface="Arial" panose="020B0604020202020204" pitchFamily="34" charset="0"/>
              </a:rPr>
              <a:t>processing</a:t>
            </a:r>
            <a:endParaRPr lang="en-US" sz="2000" dirty="0">
              <a:solidFill>
                <a:srgbClr val="002060"/>
              </a:solidFill>
              <a:latin typeface="Arial" panose="020B0604020202020204" pitchFamily="34" charset="0"/>
              <a:cs typeface="Arial" panose="020B0604020202020204" pitchFamily="34" charset="0"/>
            </a:endParaRPr>
          </a:p>
        </p:txBody>
      </p:sp>
      <p:sp>
        <p:nvSpPr>
          <p:cNvPr id="6" name="Rectangle 5"/>
          <p:cNvSpPr/>
          <p:nvPr/>
        </p:nvSpPr>
        <p:spPr>
          <a:xfrm>
            <a:off x="152399" y="1497597"/>
            <a:ext cx="8839200" cy="523220"/>
          </a:xfrm>
          <a:prstGeom prst="rect">
            <a:avLst/>
          </a:prstGeom>
        </p:spPr>
        <p:txBody>
          <a:bodyPr wrap="square">
            <a:spAutoFit/>
          </a:bodyPr>
          <a:lstStyle/>
          <a:p>
            <a:pPr algn="ctr">
              <a:defRPr/>
            </a:pPr>
            <a:r>
              <a:rPr lang="en-US" sz="2800" b="1" dirty="0" smtClean="0">
                <a:solidFill>
                  <a:srgbClr val="002060"/>
                </a:solidFill>
                <a:latin typeface="Arial" panose="020B0604020202020204" pitchFamily="34" charset="0"/>
                <a:cs typeface="Arial" panose="020B0604020202020204" pitchFamily="34" charset="0"/>
              </a:rPr>
              <a:t>Attachments based on Criticality/Capability Matrix</a:t>
            </a:r>
            <a:endParaRPr lang="en-US" sz="2800" b="1" dirty="0">
              <a:solidFill>
                <a:srgbClr val="002060"/>
              </a:solidFill>
            </a:endParaRPr>
          </a:p>
        </p:txBody>
      </p:sp>
      <p:sp>
        <p:nvSpPr>
          <p:cNvPr id="8" name="Rectangle 7"/>
          <p:cNvSpPr/>
          <p:nvPr/>
        </p:nvSpPr>
        <p:spPr>
          <a:xfrm>
            <a:off x="1752600" y="866322"/>
            <a:ext cx="6006363" cy="584775"/>
          </a:xfrm>
          <a:prstGeom prst="rect">
            <a:avLst/>
          </a:prstGeom>
        </p:spPr>
        <p:txBody>
          <a:bodyPr wrap="square">
            <a:spAutoFit/>
          </a:bodyPr>
          <a:lstStyle/>
          <a:p>
            <a:pPr lvl="0" algn="ctr">
              <a:defRPr/>
            </a:pPr>
            <a:r>
              <a:rPr lang="en-US" sz="3200" b="1" dirty="0">
                <a:solidFill>
                  <a:srgbClr val="FF0000"/>
                </a:solidFill>
                <a:latin typeface="Arial" panose="020B0604020202020204" pitchFamily="34" charset="0"/>
                <a:cs typeface="Arial" panose="020B0604020202020204" pitchFamily="34" charset="0"/>
              </a:rPr>
              <a:t>TDP </a:t>
            </a:r>
            <a:r>
              <a:rPr lang="en-US" sz="3200" b="1" dirty="0" smtClean="0">
                <a:solidFill>
                  <a:srgbClr val="FF0000"/>
                </a:solidFill>
                <a:latin typeface="Arial" panose="020B0604020202020204" pitchFamily="34" charset="0"/>
                <a:cs typeface="Arial" panose="020B0604020202020204" pitchFamily="34" charset="0"/>
              </a:rPr>
              <a:t>Standards Sub-group</a:t>
            </a:r>
            <a:endParaRPr lang="en-US" sz="3200" b="1" dirty="0">
              <a:solidFill>
                <a:srgbClr val="FF0000"/>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2726C2F5-E77D-45D7-8DF9-278139FB18E6}" type="slidenum">
              <a:rPr lang="en-US" smtClean="0"/>
              <a:t>30</a:t>
            </a:fld>
            <a:endParaRPr lang="en-US" dirty="0"/>
          </a:p>
        </p:txBody>
      </p:sp>
    </p:spTree>
    <p:extLst>
      <p:ext uri="{BB962C8B-B14F-4D97-AF65-F5344CB8AC3E}">
        <p14:creationId xmlns:p14="http://schemas.microsoft.com/office/powerpoint/2010/main" val="29392565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726C2F5-E77D-45D7-8DF9-278139FB18E6}" type="slidenum">
              <a:rPr lang="en-US" smtClean="0"/>
              <a:t>31</a:t>
            </a:fld>
            <a:endParaRPr lang="en-US" dirty="0"/>
          </a:p>
        </p:txBody>
      </p:sp>
      <p:sp>
        <p:nvSpPr>
          <p:cNvPr id="5" name="Rectangle 4"/>
          <p:cNvSpPr/>
          <p:nvPr/>
        </p:nvSpPr>
        <p:spPr>
          <a:xfrm>
            <a:off x="762000" y="2514600"/>
            <a:ext cx="4572000" cy="2862322"/>
          </a:xfrm>
          <a:prstGeom prst="rect">
            <a:avLst/>
          </a:prstGeom>
        </p:spPr>
        <p:txBody>
          <a:bodyPr>
            <a:spAutoFit/>
          </a:bodyPr>
          <a:lstStyle/>
          <a:p>
            <a:pPr marL="285750" indent="-285750">
              <a:spcBef>
                <a:spcPts val="600"/>
              </a:spcBef>
              <a:spcAft>
                <a:spcPts val="600"/>
              </a:spcAft>
              <a:buFont typeface="Arial" panose="020B0604020202020204" pitchFamily="34" charset="0"/>
              <a:buChar char="•"/>
            </a:pPr>
            <a:r>
              <a:rPr lang="en-US" sz="3200" u="sng" dirty="0">
                <a:solidFill>
                  <a:srgbClr val="002060"/>
                </a:solidFill>
                <a:latin typeface="Arial" panose="020B0604020202020204" pitchFamily="34" charset="0"/>
                <a:cs typeface="Arial" panose="020B0604020202020204" pitchFamily="34" charset="0"/>
              </a:rPr>
              <a:t>Data </a:t>
            </a:r>
            <a:r>
              <a:rPr lang="en-US" sz="3200" u="sng" dirty="0" smtClean="0">
                <a:solidFill>
                  <a:srgbClr val="002060"/>
                </a:solidFill>
                <a:latin typeface="Arial" panose="020B0604020202020204" pitchFamily="34" charset="0"/>
                <a:cs typeface="Arial" panose="020B0604020202020204" pitchFamily="34" charset="0"/>
              </a:rPr>
              <a:t>leasing</a:t>
            </a:r>
          </a:p>
          <a:p>
            <a:pPr marL="914400" lvl="1" indent="-457200">
              <a:spcBef>
                <a:spcPts val="600"/>
              </a:spcBef>
              <a:spcAft>
                <a:spcPts val="600"/>
              </a:spcAft>
              <a:buFont typeface="Courier New" panose="02070309020205020404" pitchFamily="49" charset="0"/>
              <a:buChar char="o"/>
            </a:pPr>
            <a:r>
              <a:rPr lang="en-US" sz="3200" dirty="0" smtClean="0">
                <a:solidFill>
                  <a:srgbClr val="002060"/>
                </a:solidFill>
                <a:latin typeface="Arial" panose="020B0604020202020204" pitchFamily="34" charset="0"/>
                <a:cs typeface="Arial" panose="020B0604020202020204" pitchFamily="34" charset="0"/>
              </a:rPr>
              <a:t>Expiration Date</a:t>
            </a:r>
          </a:p>
          <a:p>
            <a:pPr marL="742950" lvl="1" indent="-285750">
              <a:spcBef>
                <a:spcPts val="600"/>
              </a:spcBef>
              <a:spcAft>
                <a:spcPts val="600"/>
              </a:spcAft>
              <a:buFont typeface="Arial" panose="020B0604020202020204" pitchFamily="34" charset="0"/>
              <a:buChar char="•"/>
            </a:pPr>
            <a:endParaRPr lang="en-US" sz="1200" dirty="0">
              <a:solidFill>
                <a:srgbClr val="002060"/>
              </a:solidFill>
              <a:latin typeface="Arial" panose="020B0604020202020204" pitchFamily="34" charset="0"/>
              <a:cs typeface="Arial" panose="020B0604020202020204" pitchFamily="34" charset="0"/>
            </a:endParaRPr>
          </a:p>
          <a:p>
            <a:pPr marL="285750" indent="-285750">
              <a:spcBef>
                <a:spcPts val="600"/>
              </a:spcBef>
              <a:spcAft>
                <a:spcPts val="600"/>
              </a:spcAft>
              <a:buFont typeface="Arial" panose="020B0604020202020204" pitchFamily="34" charset="0"/>
              <a:buChar char="•"/>
            </a:pPr>
            <a:r>
              <a:rPr lang="en-US" sz="3200" u="sng" dirty="0" err="1" smtClean="0">
                <a:solidFill>
                  <a:srgbClr val="002060"/>
                </a:solidFill>
                <a:latin typeface="Arial" panose="020B0604020202020204" pitchFamily="34" charset="0"/>
                <a:cs typeface="Arial" panose="020B0604020202020204" pitchFamily="34" charset="0"/>
              </a:rPr>
              <a:t>JAMMEX</a:t>
            </a:r>
            <a:endParaRPr lang="en-US" sz="3200" u="sng" dirty="0" smtClean="0">
              <a:solidFill>
                <a:srgbClr val="002060"/>
              </a:solidFill>
              <a:latin typeface="Arial" panose="020B0604020202020204" pitchFamily="34" charset="0"/>
              <a:cs typeface="Arial" panose="020B0604020202020204" pitchFamily="34" charset="0"/>
            </a:endParaRPr>
          </a:p>
          <a:p>
            <a:pPr marL="914400" lvl="1" indent="-457200">
              <a:spcBef>
                <a:spcPts val="600"/>
              </a:spcBef>
              <a:spcAft>
                <a:spcPts val="600"/>
              </a:spcAft>
              <a:buFont typeface="Courier New" panose="02070309020205020404" pitchFamily="49" charset="0"/>
              <a:buChar char="o"/>
            </a:pPr>
            <a:r>
              <a:rPr lang="en-US" sz="3200" dirty="0" smtClean="0">
                <a:solidFill>
                  <a:srgbClr val="002060"/>
                </a:solidFill>
                <a:latin typeface="Arial" panose="020B0604020202020204" pitchFamily="34" charset="0"/>
                <a:cs typeface="Arial" panose="020B0604020202020204" pitchFamily="34" charset="0"/>
              </a:rPr>
              <a:t>Metadata</a:t>
            </a:r>
            <a:endParaRPr lang="en-US" sz="3200" dirty="0">
              <a:solidFill>
                <a:srgbClr val="002060"/>
              </a:solidFill>
              <a:latin typeface="Arial" panose="020B0604020202020204" pitchFamily="34" charset="0"/>
              <a:cs typeface="Arial" panose="020B0604020202020204" pitchFamily="34" charset="0"/>
            </a:endParaRPr>
          </a:p>
        </p:txBody>
      </p:sp>
      <p:sp>
        <p:nvSpPr>
          <p:cNvPr id="6" name="Rectangle 5"/>
          <p:cNvSpPr/>
          <p:nvPr/>
        </p:nvSpPr>
        <p:spPr>
          <a:xfrm>
            <a:off x="609600" y="1752600"/>
            <a:ext cx="5638800" cy="646331"/>
          </a:xfrm>
          <a:prstGeom prst="rect">
            <a:avLst/>
          </a:prstGeom>
        </p:spPr>
        <p:txBody>
          <a:bodyPr wrap="square">
            <a:spAutoFit/>
          </a:bodyPr>
          <a:lstStyle/>
          <a:p>
            <a:r>
              <a:rPr lang="en-US" sz="3600" b="1" dirty="0" smtClean="0">
                <a:solidFill>
                  <a:srgbClr val="002060"/>
                </a:solidFill>
              </a:rPr>
              <a:t>Unique TDP Requirements</a:t>
            </a:r>
            <a:endParaRPr lang="en-US" sz="3600" b="1" dirty="0">
              <a:solidFill>
                <a:srgbClr val="002060"/>
              </a:solidFill>
            </a:endParaRPr>
          </a:p>
        </p:txBody>
      </p:sp>
      <p:sp>
        <p:nvSpPr>
          <p:cNvPr id="7" name="Rectangle 6"/>
          <p:cNvSpPr/>
          <p:nvPr/>
        </p:nvSpPr>
        <p:spPr>
          <a:xfrm>
            <a:off x="1752600" y="866322"/>
            <a:ext cx="6006363" cy="584775"/>
          </a:xfrm>
          <a:prstGeom prst="rect">
            <a:avLst/>
          </a:prstGeom>
        </p:spPr>
        <p:txBody>
          <a:bodyPr wrap="square">
            <a:spAutoFit/>
          </a:bodyPr>
          <a:lstStyle/>
          <a:p>
            <a:pPr lvl="0" algn="ctr">
              <a:defRPr/>
            </a:pPr>
            <a:r>
              <a:rPr lang="en-US" sz="3200" b="1" dirty="0">
                <a:solidFill>
                  <a:srgbClr val="FF0000"/>
                </a:solidFill>
                <a:latin typeface="Arial" panose="020B0604020202020204" pitchFamily="34" charset="0"/>
                <a:cs typeface="Arial" panose="020B0604020202020204" pitchFamily="34" charset="0"/>
              </a:rPr>
              <a:t>TDP </a:t>
            </a:r>
            <a:r>
              <a:rPr lang="en-US" sz="3200" b="1" dirty="0" smtClean="0">
                <a:solidFill>
                  <a:srgbClr val="FF0000"/>
                </a:solidFill>
                <a:latin typeface="Arial" panose="020B0604020202020204" pitchFamily="34" charset="0"/>
                <a:cs typeface="Arial" panose="020B0604020202020204" pitchFamily="34" charset="0"/>
              </a:rPr>
              <a:t>Standards Sub-group</a:t>
            </a: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1360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612" y="2209800"/>
            <a:ext cx="8258175" cy="1676400"/>
          </a:xfrm>
        </p:spPr>
        <p:txBody>
          <a:bodyPr>
            <a:noAutofit/>
          </a:bodyPr>
          <a:lstStyle/>
          <a:p>
            <a:r>
              <a:rPr lang="en-US" sz="1600" dirty="0" smtClean="0"/>
              <a:t/>
            </a:r>
            <a:br>
              <a:rPr lang="en-US" sz="1600" dirty="0" smtClean="0"/>
            </a:br>
            <a:r>
              <a:rPr lang="en-US" sz="2000" b="1" dirty="0" smtClean="0">
                <a:solidFill>
                  <a:srgbClr val="002060"/>
                </a:solidFill>
              </a:rPr>
              <a:t>Additive Manufacturing Technical Support Data Package (AMTSDP)</a:t>
            </a:r>
            <a:r>
              <a:rPr lang="en-US" sz="2000" dirty="0" smtClean="0">
                <a:solidFill>
                  <a:srgbClr val="002060"/>
                </a:solidFill>
              </a:rPr>
              <a:t/>
            </a:r>
            <a:br>
              <a:rPr lang="en-US" sz="2000" dirty="0" smtClean="0">
                <a:solidFill>
                  <a:srgbClr val="002060"/>
                </a:solidFill>
              </a:rPr>
            </a:br>
            <a:r>
              <a:rPr lang="en-US" sz="2200" dirty="0" smtClean="0">
                <a:solidFill>
                  <a:srgbClr val="002060"/>
                </a:solidFill>
              </a:rPr>
              <a:t>Due </a:t>
            </a:r>
            <a:r>
              <a:rPr lang="en-US" sz="2200" dirty="0">
                <a:solidFill>
                  <a:srgbClr val="002060"/>
                </a:solidFill>
              </a:rPr>
              <a:t>to the </a:t>
            </a:r>
            <a:r>
              <a:rPr lang="en-US" sz="2200" dirty="0" smtClean="0">
                <a:solidFill>
                  <a:srgbClr val="002060"/>
                </a:solidFill>
              </a:rPr>
              <a:t>maturity level </a:t>
            </a:r>
            <a:r>
              <a:rPr lang="en-US" sz="2200" dirty="0">
                <a:solidFill>
                  <a:srgbClr val="002060"/>
                </a:solidFill>
              </a:rPr>
              <a:t>of </a:t>
            </a:r>
            <a:r>
              <a:rPr lang="en-US" sz="2200" dirty="0" smtClean="0">
                <a:solidFill>
                  <a:srgbClr val="002060"/>
                </a:solidFill>
              </a:rPr>
              <a:t>AM, </a:t>
            </a:r>
            <a:r>
              <a:rPr lang="en-US" sz="2200" dirty="0">
                <a:solidFill>
                  <a:srgbClr val="002060"/>
                </a:solidFill>
              </a:rPr>
              <a:t>TDP’s should be accompanied by a data package containing risk assessments, historical data, recommended approaches, lessons learned, and other background data useful for </a:t>
            </a:r>
            <a:r>
              <a:rPr lang="en-US" sz="2200" dirty="0" smtClean="0">
                <a:solidFill>
                  <a:srgbClr val="002060"/>
                </a:solidFill>
              </a:rPr>
              <a:t>improving</a:t>
            </a:r>
            <a:r>
              <a:rPr lang="en-US" sz="2200" dirty="0">
                <a:solidFill>
                  <a:srgbClr val="002060"/>
                </a:solidFill>
              </a:rPr>
              <a:t> manufacturing outcomes. Package contents should be tailored based on the technical skill required and criticality of </a:t>
            </a:r>
            <a:r>
              <a:rPr lang="en-US" sz="2200" dirty="0" smtClean="0">
                <a:solidFill>
                  <a:srgbClr val="002060"/>
                </a:solidFill>
              </a:rPr>
              <a:t>parts</a:t>
            </a:r>
            <a:r>
              <a:rPr lang="en-US" sz="2200" dirty="0">
                <a:solidFill>
                  <a:srgbClr val="002060"/>
                </a:solidFill>
              </a:rPr>
              <a:t/>
            </a:r>
            <a:br>
              <a:rPr lang="en-US" sz="2200" dirty="0">
                <a:solidFill>
                  <a:srgbClr val="002060"/>
                </a:solidFill>
              </a:rPr>
            </a:br>
            <a:endParaRPr lang="en-US" sz="2200" dirty="0">
              <a:solidFill>
                <a:srgbClr val="002060"/>
              </a:solidFill>
            </a:endParaRPr>
          </a:p>
        </p:txBody>
      </p:sp>
      <p:sp>
        <p:nvSpPr>
          <p:cNvPr id="3" name="Content Placeholder 2"/>
          <p:cNvSpPr>
            <a:spLocks noGrp="1"/>
          </p:cNvSpPr>
          <p:nvPr>
            <p:ph idx="1"/>
          </p:nvPr>
        </p:nvSpPr>
        <p:spPr>
          <a:xfrm>
            <a:off x="454256" y="4219292"/>
            <a:ext cx="8001000" cy="2502188"/>
          </a:xfrm>
        </p:spPr>
        <p:txBody>
          <a:bodyPr>
            <a:noAutofit/>
          </a:bodyPr>
          <a:lstStyle/>
          <a:p>
            <a:pPr>
              <a:spcBef>
                <a:spcPts val="0"/>
              </a:spcBef>
            </a:pPr>
            <a:r>
              <a:rPr lang="en-US" sz="2200" dirty="0" smtClean="0">
                <a:solidFill>
                  <a:srgbClr val="002060"/>
                </a:solidFill>
              </a:rPr>
              <a:t>TDP </a:t>
            </a:r>
          </a:p>
          <a:p>
            <a:pPr>
              <a:spcBef>
                <a:spcPts val="0"/>
              </a:spcBef>
            </a:pPr>
            <a:r>
              <a:rPr lang="en-US" sz="2200" dirty="0" smtClean="0">
                <a:solidFill>
                  <a:srgbClr val="002060"/>
                </a:solidFill>
              </a:rPr>
              <a:t>Feasibility </a:t>
            </a:r>
            <a:r>
              <a:rPr lang="en-US" sz="2200" dirty="0">
                <a:solidFill>
                  <a:srgbClr val="002060"/>
                </a:solidFill>
              </a:rPr>
              <a:t>study</a:t>
            </a:r>
          </a:p>
          <a:p>
            <a:pPr lvl="0">
              <a:spcBef>
                <a:spcPts val="0"/>
              </a:spcBef>
            </a:pPr>
            <a:r>
              <a:rPr lang="en-US" sz="2200" dirty="0">
                <a:solidFill>
                  <a:srgbClr val="002060"/>
                </a:solidFill>
              </a:rPr>
              <a:t>Test Results</a:t>
            </a:r>
          </a:p>
          <a:p>
            <a:pPr lvl="0">
              <a:spcBef>
                <a:spcPts val="0"/>
              </a:spcBef>
            </a:pPr>
            <a:r>
              <a:rPr lang="en-US" sz="2200" dirty="0">
                <a:solidFill>
                  <a:srgbClr val="002060"/>
                </a:solidFill>
              </a:rPr>
              <a:t>History of need for the part</a:t>
            </a:r>
          </a:p>
          <a:p>
            <a:pPr lvl="0">
              <a:spcBef>
                <a:spcPts val="0"/>
              </a:spcBef>
            </a:pPr>
            <a:r>
              <a:rPr lang="en-US" sz="2200" dirty="0">
                <a:solidFill>
                  <a:srgbClr val="002060"/>
                </a:solidFill>
              </a:rPr>
              <a:t>BCA</a:t>
            </a:r>
          </a:p>
          <a:p>
            <a:pPr marL="0" indent="0">
              <a:buNone/>
            </a:pPr>
            <a:r>
              <a:rPr lang="en-US" sz="2200" dirty="0" smtClean="0">
                <a:solidFill>
                  <a:srgbClr val="002060"/>
                </a:solidFill>
              </a:rPr>
              <a:t>Support Certification (Critical)</a:t>
            </a:r>
          </a:p>
          <a:p>
            <a:pPr marL="0" indent="0">
              <a:buNone/>
            </a:pPr>
            <a:r>
              <a:rPr lang="en-US" sz="2200" dirty="0" smtClean="0">
                <a:solidFill>
                  <a:srgbClr val="002060"/>
                </a:solidFill>
              </a:rPr>
              <a:t>Fleet support (Non-Critical)</a:t>
            </a:r>
            <a:endParaRPr lang="en-US" sz="2200" dirty="0">
              <a:solidFill>
                <a:srgbClr val="002060"/>
              </a:solidFill>
            </a:endParaRPr>
          </a:p>
        </p:txBody>
      </p:sp>
      <p:sp>
        <p:nvSpPr>
          <p:cNvPr id="4" name="Slide Number Placeholder 3"/>
          <p:cNvSpPr>
            <a:spLocks noGrp="1"/>
          </p:cNvSpPr>
          <p:nvPr>
            <p:ph type="sldNum" sz="quarter" idx="12"/>
          </p:nvPr>
        </p:nvSpPr>
        <p:spPr/>
        <p:txBody>
          <a:bodyPr/>
          <a:lstStyle/>
          <a:p>
            <a:fld id="{2726C2F5-E77D-45D7-8DF9-278139FB18E6}" type="slidenum">
              <a:rPr lang="en-US" smtClean="0"/>
              <a:t>32</a:t>
            </a:fld>
            <a:endParaRPr lang="en-US" dirty="0"/>
          </a:p>
        </p:txBody>
      </p:sp>
      <p:sp>
        <p:nvSpPr>
          <p:cNvPr id="5" name="Title 1"/>
          <p:cNvSpPr txBox="1">
            <a:spLocks/>
          </p:cNvSpPr>
          <p:nvPr/>
        </p:nvSpPr>
        <p:spPr>
          <a:xfrm>
            <a:off x="-533400" y="1386961"/>
            <a:ext cx="5715000" cy="533400"/>
          </a:xfrm>
          <a:prstGeom prst="rect">
            <a:avLst/>
          </a:prstGeom>
        </p:spPr>
        <p:txBody>
          <a:bodyPr vert="horz" lIns="91440" tIns="45720" rIns="91440" bIns="45720" rtlCol="0" anchor="ctr">
            <a:noAutofit/>
          </a:bodyPr>
          <a:lstStyle>
            <a:lvl1pPr algn="l" defTabSz="443766" rtl="0" eaLnBrk="1" latinLnBrk="0" hangingPunct="1">
              <a:spcBef>
                <a:spcPct val="0"/>
              </a:spcBef>
              <a:buNone/>
              <a:defRPr sz="3883" kern="1200">
                <a:solidFill>
                  <a:srgbClr val="101643"/>
                </a:solidFill>
                <a:latin typeface="+mj-lt"/>
                <a:ea typeface="+mj-ea"/>
                <a:cs typeface="+mj-cs"/>
              </a:defRPr>
            </a:lvl1pPr>
          </a:lstStyle>
          <a:p>
            <a:pPr algn="ctr"/>
            <a:r>
              <a:rPr lang="en-US" sz="2800" b="1" dirty="0" smtClean="0">
                <a:solidFill>
                  <a:srgbClr val="002060"/>
                </a:solidFill>
              </a:rPr>
              <a:t>Need for Support Package</a:t>
            </a:r>
            <a:endParaRPr lang="en-US" sz="2800" dirty="0">
              <a:solidFill>
                <a:srgbClr val="002060"/>
              </a:solidFill>
            </a:endParaRPr>
          </a:p>
        </p:txBody>
      </p:sp>
      <p:sp>
        <p:nvSpPr>
          <p:cNvPr id="6" name="Rectangle 5"/>
          <p:cNvSpPr/>
          <p:nvPr/>
        </p:nvSpPr>
        <p:spPr>
          <a:xfrm>
            <a:off x="1596838" y="855926"/>
            <a:ext cx="6006363" cy="584775"/>
          </a:xfrm>
          <a:prstGeom prst="rect">
            <a:avLst/>
          </a:prstGeom>
        </p:spPr>
        <p:txBody>
          <a:bodyPr wrap="square">
            <a:spAutoFit/>
          </a:bodyPr>
          <a:lstStyle/>
          <a:p>
            <a:pPr lvl="0" algn="ctr">
              <a:defRPr/>
            </a:pPr>
            <a:r>
              <a:rPr lang="en-US" sz="3200" b="1" dirty="0">
                <a:solidFill>
                  <a:srgbClr val="FF0000"/>
                </a:solidFill>
                <a:latin typeface="Arial" panose="020B0604020202020204" pitchFamily="34" charset="0"/>
                <a:cs typeface="Arial" panose="020B0604020202020204" pitchFamily="34" charset="0"/>
              </a:rPr>
              <a:t>TDP </a:t>
            </a:r>
            <a:r>
              <a:rPr lang="en-US" sz="3200" b="1" dirty="0" smtClean="0">
                <a:solidFill>
                  <a:srgbClr val="FF0000"/>
                </a:solidFill>
                <a:latin typeface="Arial" panose="020B0604020202020204" pitchFamily="34" charset="0"/>
                <a:cs typeface="Arial" panose="020B0604020202020204" pitchFamily="34" charset="0"/>
              </a:rPr>
              <a:t>Standards Sub-group</a:t>
            </a:r>
            <a:endParaRPr lang="en-US" sz="3200" b="1" dirty="0">
              <a:solidFill>
                <a:srgbClr val="FF0000"/>
              </a:solidFill>
              <a:latin typeface="Arial" panose="020B0604020202020204" pitchFamily="34" charset="0"/>
              <a:cs typeface="Arial" panose="020B0604020202020204" pitchFamily="34" charset="0"/>
            </a:endParaRPr>
          </a:p>
        </p:txBody>
      </p:sp>
      <p:sp>
        <p:nvSpPr>
          <p:cNvPr id="7" name="TextBox 6"/>
          <p:cNvSpPr txBox="1"/>
          <p:nvPr/>
        </p:nvSpPr>
        <p:spPr>
          <a:xfrm>
            <a:off x="4721456" y="4238159"/>
            <a:ext cx="3733800" cy="1785104"/>
          </a:xfrm>
          <a:prstGeom prst="rect">
            <a:avLst/>
          </a:prstGeom>
          <a:noFill/>
        </p:spPr>
        <p:txBody>
          <a:bodyPr wrap="square" rtlCol="0">
            <a:spAutoFit/>
          </a:bodyPr>
          <a:lstStyle/>
          <a:p>
            <a:pPr marL="342900" lvl="0" indent="-342900">
              <a:spcBef>
                <a:spcPts val="0"/>
              </a:spcBef>
              <a:buFont typeface="Arial" panose="020B0604020202020204" pitchFamily="34" charset="0"/>
              <a:buChar char="•"/>
            </a:pPr>
            <a:r>
              <a:rPr lang="en-US" sz="2200" dirty="0">
                <a:solidFill>
                  <a:srgbClr val="002060"/>
                </a:solidFill>
              </a:rPr>
              <a:t>Risk</a:t>
            </a:r>
          </a:p>
          <a:p>
            <a:pPr marL="342900" lvl="0" indent="-342900">
              <a:spcBef>
                <a:spcPts val="0"/>
              </a:spcBef>
              <a:buFont typeface="Arial" panose="020B0604020202020204" pitchFamily="34" charset="0"/>
              <a:buChar char="•"/>
            </a:pPr>
            <a:r>
              <a:rPr lang="en-US" sz="2200" dirty="0">
                <a:solidFill>
                  <a:srgbClr val="002060"/>
                </a:solidFill>
              </a:rPr>
              <a:t>Lessons learned</a:t>
            </a:r>
          </a:p>
          <a:p>
            <a:pPr marL="342900" lvl="0" indent="-342900">
              <a:spcBef>
                <a:spcPts val="0"/>
              </a:spcBef>
              <a:buFont typeface="Arial" panose="020B0604020202020204" pitchFamily="34" charset="0"/>
              <a:buChar char="•"/>
            </a:pPr>
            <a:r>
              <a:rPr lang="en-US" sz="2200" dirty="0">
                <a:solidFill>
                  <a:srgbClr val="002060"/>
                </a:solidFill>
              </a:rPr>
              <a:t>Performance requirements</a:t>
            </a:r>
          </a:p>
          <a:p>
            <a:pPr marL="342900" lvl="0" indent="-342900">
              <a:spcBef>
                <a:spcPts val="0"/>
              </a:spcBef>
              <a:buFont typeface="Arial" panose="020B0604020202020204" pitchFamily="34" charset="0"/>
              <a:buChar char="•"/>
            </a:pPr>
            <a:r>
              <a:rPr lang="en-US" sz="2200" dirty="0">
                <a:solidFill>
                  <a:srgbClr val="002060"/>
                </a:solidFill>
              </a:rPr>
              <a:t>Approval</a:t>
            </a:r>
          </a:p>
          <a:p>
            <a:pPr marL="342900" lvl="0" indent="-342900">
              <a:spcBef>
                <a:spcPts val="0"/>
              </a:spcBef>
              <a:buFont typeface="Arial" panose="020B0604020202020204" pitchFamily="34" charset="0"/>
              <a:buChar char="•"/>
            </a:pPr>
            <a:r>
              <a:rPr lang="en-US" sz="2200" dirty="0">
                <a:solidFill>
                  <a:srgbClr val="002060"/>
                </a:solidFill>
              </a:rPr>
              <a:t>Costs</a:t>
            </a:r>
          </a:p>
        </p:txBody>
      </p:sp>
    </p:spTree>
    <p:extLst>
      <p:ext uri="{BB962C8B-B14F-4D97-AF65-F5344CB8AC3E}">
        <p14:creationId xmlns:p14="http://schemas.microsoft.com/office/powerpoint/2010/main" val="4206536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178" y="1812927"/>
            <a:ext cx="8229600" cy="977046"/>
          </a:xfrm>
        </p:spPr>
        <p:txBody>
          <a:bodyPr/>
          <a:lstStyle/>
          <a:p>
            <a:pPr algn="ctr"/>
            <a:r>
              <a:rPr lang="en-US" b="1" dirty="0" smtClean="0">
                <a:solidFill>
                  <a:srgbClr val="002060"/>
                </a:solidFill>
              </a:rPr>
              <a:t>Paul Will Fix</a:t>
            </a:r>
            <a:endParaRPr lang="en-US" b="1" dirty="0">
              <a:solidFill>
                <a:srgbClr val="002060"/>
              </a:solidFill>
            </a:endParaRPr>
          </a:p>
        </p:txBody>
      </p:sp>
      <p:sp>
        <p:nvSpPr>
          <p:cNvPr id="3" name="Content Placeholder 2"/>
          <p:cNvSpPr>
            <a:spLocks noGrp="1"/>
          </p:cNvSpPr>
          <p:nvPr>
            <p:ph idx="1"/>
          </p:nvPr>
        </p:nvSpPr>
        <p:spPr>
          <a:xfrm>
            <a:off x="1860181" y="2789973"/>
            <a:ext cx="5791200" cy="1224018"/>
          </a:xfrm>
        </p:spPr>
        <p:txBody>
          <a:bodyPr>
            <a:normAutofit lnSpcReduction="10000"/>
          </a:bodyPr>
          <a:lstStyle/>
          <a:p>
            <a:r>
              <a:rPr lang="en-US" sz="8000" dirty="0" smtClean="0">
                <a:solidFill>
                  <a:srgbClr val="002060"/>
                </a:solidFill>
              </a:rPr>
              <a:t>YEA </a:t>
            </a:r>
            <a:r>
              <a:rPr lang="en-US" sz="8000" dirty="0" err="1" smtClean="0">
                <a:solidFill>
                  <a:srgbClr val="002060"/>
                </a:solidFill>
              </a:rPr>
              <a:t>NIST</a:t>
            </a:r>
            <a:r>
              <a:rPr lang="en-US" sz="8000" dirty="0" smtClean="0">
                <a:solidFill>
                  <a:srgbClr val="002060"/>
                </a:solidFill>
              </a:rPr>
              <a:t> !!</a:t>
            </a:r>
            <a:endParaRPr lang="en-US" sz="8000" dirty="0">
              <a:solidFill>
                <a:srgbClr val="002060"/>
              </a:solidFill>
            </a:endParaRPr>
          </a:p>
        </p:txBody>
      </p:sp>
      <p:sp>
        <p:nvSpPr>
          <p:cNvPr id="4" name="Slide Number Placeholder 3"/>
          <p:cNvSpPr>
            <a:spLocks noGrp="1"/>
          </p:cNvSpPr>
          <p:nvPr>
            <p:ph type="sldNum" sz="quarter" idx="12"/>
          </p:nvPr>
        </p:nvSpPr>
        <p:spPr/>
        <p:txBody>
          <a:bodyPr/>
          <a:lstStyle/>
          <a:p>
            <a:fld id="{2726C2F5-E77D-45D7-8DF9-278139FB18E6}" type="slidenum">
              <a:rPr lang="en-US" smtClean="0"/>
              <a:t>33</a:t>
            </a:fld>
            <a:endParaRPr lang="en-US" dirty="0"/>
          </a:p>
        </p:txBody>
      </p:sp>
      <p:sp>
        <p:nvSpPr>
          <p:cNvPr id="5" name="Rectangle 4"/>
          <p:cNvSpPr/>
          <p:nvPr/>
        </p:nvSpPr>
        <p:spPr>
          <a:xfrm>
            <a:off x="990600" y="4326119"/>
            <a:ext cx="7467600" cy="2031325"/>
          </a:xfrm>
          <a:prstGeom prst="rect">
            <a:avLst/>
          </a:prstGeom>
        </p:spPr>
        <p:txBody>
          <a:bodyPr wrap="square">
            <a:spAutoFit/>
          </a:bodyPr>
          <a:lstStyle/>
          <a:p>
            <a:pPr lvl="0"/>
            <a:r>
              <a:rPr lang="en-US" sz="2800" dirty="0" smtClean="0">
                <a:solidFill>
                  <a:srgbClr val="002060"/>
                </a:solidFill>
              </a:rPr>
              <a:t>ASTM Standard on: Digital </a:t>
            </a:r>
            <a:r>
              <a:rPr lang="en-US" sz="2800" dirty="0">
                <a:solidFill>
                  <a:srgbClr val="002060"/>
                </a:solidFill>
              </a:rPr>
              <a:t>product definition and data management </a:t>
            </a:r>
            <a:endParaRPr lang="en-US" sz="2800" dirty="0" smtClean="0">
              <a:solidFill>
                <a:srgbClr val="002060"/>
              </a:solidFill>
            </a:endParaRPr>
          </a:p>
          <a:p>
            <a:pPr marL="457200" lvl="0" indent="-457200">
              <a:buFont typeface="Arial" panose="020B0604020202020204" pitchFamily="34" charset="0"/>
              <a:buChar char="•"/>
            </a:pPr>
            <a:r>
              <a:rPr lang="en-US" sz="2800" dirty="0" smtClean="0">
                <a:solidFill>
                  <a:srgbClr val="002060"/>
                </a:solidFill>
              </a:rPr>
              <a:t>He Needs Support. Contact information:</a:t>
            </a:r>
          </a:p>
          <a:p>
            <a:pPr marL="457200" lvl="0" indent="-457200">
              <a:buFont typeface="Arial" panose="020B0604020202020204" pitchFamily="34" charset="0"/>
              <a:buChar char="•"/>
            </a:pPr>
            <a:endParaRPr lang="en-US" sz="1400" dirty="0" smtClean="0">
              <a:solidFill>
                <a:srgbClr val="002060"/>
              </a:solidFill>
            </a:endParaRPr>
          </a:p>
          <a:p>
            <a:pPr lvl="0"/>
            <a:r>
              <a:rPr lang="en-US" sz="2800" dirty="0" smtClean="0">
                <a:solidFill>
                  <a:srgbClr val="002060"/>
                </a:solidFill>
              </a:rPr>
              <a:t>Paul </a:t>
            </a:r>
            <a:r>
              <a:rPr lang="en-US" sz="2800" dirty="0" err="1" smtClean="0">
                <a:solidFill>
                  <a:srgbClr val="002060"/>
                </a:solidFill>
              </a:rPr>
              <a:t>Witherell</a:t>
            </a:r>
            <a:r>
              <a:rPr lang="en-US" sz="2800" dirty="0" smtClean="0">
                <a:solidFill>
                  <a:srgbClr val="002060"/>
                </a:solidFill>
              </a:rPr>
              <a:t> (NIST)	paul.witherell@nist.gov</a:t>
            </a:r>
            <a:r>
              <a:rPr lang="en-US" sz="2800" dirty="0">
                <a:solidFill>
                  <a:srgbClr val="002060"/>
                </a:solidFill>
              </a:rPr>
              <a:t> </a:t>
            </a:r>
          </a:p>
        </p:txBody>
      </p:sp>
      <p:sp>
        <p:nvSpPr>
          <p:cNvPr id="6" name="Rectangle 5"/>
          <p:cNvSpPr/>
          <p:nvPr/>
        </p:nvSpPr>
        <p:spPr>
          <a:xfrm>
            <a:off x="1752600" y="866322"/>
            <a:ext cx="6006363" cy="584775"/>
          </a:xfrm>
          <a:prstGeom prst="rect">
            <a:avLst/>
          </a:prstGeom>
        </p:spPr>
        <p:txBody>
          <a:bodyPr wrap="square">
            <a:spAutoFit/>
          </a:bodyPr>
          <a:lstStyle/>
          <a:p>
            <a:pPr lvl="0" algn="ctr">
              <a:defRPr/>
            </a:pPr>
            <a:r>
              <a:rPr lang="en-US" sz="3200" b="1" dirty="0">
                <a:solidFill>
                  <a:srgbClr val="FF0000"/>
                </a:solidFill>
                <a:latin typeface="Arial" panose="020B0604020202020204" pitchFamily="34" charset="0"/>
                <a:cs typeface="Arial" panose="020B0604020202020204" pitchFamily="34" charset="0"/>
              </a:rPr>
              <a:t>TDP </a:t>
            </a:r>
            <a:r>
              <a:rPr lang="en-US" sz="3200" b="1" dirty="0" smtClean="0">
                <a:solidFill>
                  <a:srgbClr val="FF0000"/>
                </a:solidFill>
                <a:latin typeface="Arial" panose="020B0604020202020204" pitchFamily="34" charset="0"/>
                <a:cs typeface="Arial" panose="020B0604020202020204" pitchFamily="34" charset="0"/>
              </a:rPr>
              <a:t>Standards Sub-group</a:t>
            </a: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3900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977046"/>
          </a:xfrm>
        </p:spPr>
        <p:txBody>
          <a:bodyPr>
            <a:noAutofit/>
          </a:bodyPr>
          <a:lstStyle/>
          <a:p>
            <a:r>
              <a:rPr lang="en-US" sz="3200" b="1" dirty="0" smtClean="0">
                <a:solidFill>
                  <a:srgbClr val="002060"/>
                </a:solidFill>
              </a:rPr>
              <a:t>Next STEPS</a:t>
            </a:r>
            <a:br>
              <a:rPr lang="en-US" sz="3200" b="1" dirty="0" smtClean="0">
                <a:solidFill>
                  <a:srgbClr val="002060"/>
                </a:solidFill>
              </a:rPr>
            </a:br>
            <a:endParaRPr lang="en-US" sz="3200" b="1" dirty="0">
              <a:solidFill>
                <a:srgbClr val="002060"/>
              </a:solidFill>
            </a:endParaRPr>
          </a:p>
        </p:txBody>
      </p:sp>
      <p:sp>
        <p:nvSpPr>
          <p:cNvPr id="3" name="Content Placeholder 2"/>
          <p:cNvSpPr>
            <a:spLocks noGrp="1"/>
          </p:cNvSpPr>
          <p:nvPr>
            <p:ph idx="1"/>
          </p:nvPr>
        </p:nvSpPr>
        <p:spPr>
          <a:xfrm>
            <a:off x="457200" y="2286000"/>
            <a:ext cx="8229600" cy="3997385"/>
          </a:xfrm>
        </p:spPr>
        <p:txBody>
          <a:bodyPr>
            <a:normAutofit lnSpcReduction="10000"/>
          </a:bodyPr>
          <a:lstStyle/>
          <a:p>
            <a:pPr lvl="0">
              <a:spcBef>
                <a:spcPts val="600"/>
              </a:spcBef>
              <a:spcAft>
                <a:spcPts val="600"/>
              </a:spcAft>
            </a:pPr>
            <a:r>
              <a:rPr lang="en-US" sz="2800" dirty="0">
                <a:solidFill>
                  <a:srgbClr val="002060"/>
                </a:solidFill>
                <a:latin typeface="Arial" panose="020B0604020202020204" pitchFamily="34" charset="0"/>
                <a:cs typeface="Arial" panose="020B0604020202020204" pitchFamily="34" charset="0"/>
              </a:rPr>
              <a:t>Open dialogue w/</a:t>
            </a:r>
            <a:r>
              <a:rPr lang="en-US" sz="2800" dirty="0" err="1">
                <a:solidFill>
                  <a:srgbClr val="002060"/>
                </a:solidFill>
                <a:latin typeface="Arial" panose="020B0604020202020204" pitchFamily="34" charset="0"/>
                <a:cs typeface="Arial" panose="020B0604020202020204" pitchFamily="34" charset="0"/>
              </a:rPr>
              <a:t>JAMMEX</a:t>
            </a:r>
            <a:r>
              <a:rPr lang="en-US" sz="2800" dirty="0">
                <a:solidFill>
                  <a:srgbClr val="002060"/>
                </a:solidFill>
                <a:latin typeface="Arial" panose="020B0604020202020204" pitchFamily="34" charset="0"/>
                <a:cs typeface="Arial" panose="020B0604020202020204" pitchFamily="34" charset="0"/>
              </a:rPr>
              <a:t> about TDP </a:t>
            </a:r>
            <a:r>
              <a:rPr lang="en-US" sz="2800" dirty="0" err="1">
                <a:solidFill>
                  <a:srgbClr val="002060"/>
                </a:solidFill>
                <a:latin typeface="Arial" panose="020B0604020202020204" pitchFamily="34" charset="0"/>
                <a:cs typeface="Arial" panose="020B0604020202020204" pitchFamily="34" charset="0"/>
              </a:rPr>
              <a:t>WG</a:t>
            </a:r>
            <a:r>
              <a:rPr lang="en-US" sz="2800" dirty="0">
                <a:solidFill>
                  <a:srgbClr val="002060"/>
                </a:solidFill>
                <a:latin typeface="Arial" panose="020B0604020202020204" pitchFamily="34" charset="0"/>
                <a:cs typeface="Arial" panose="020B0604020202020204" pitchFamily="34" charset="0"/>
              </a:rPr>
              <a:t> recommendations</a:t>
            </a:r>
          </a:p>
          <a:p>
            <a:pPr lvl="0">
              <a:spcBef>
                <a:spcPts val="600"/>
              </a:spcBef>
              <a:spcAft>
                <a:spcPts val="600"/>
              </a:spcAft>
            </a:pPr>
            <a:r>
              <a:rPr lang="en-US" sz="2800" dirty="0" err="1">
                <a:solidFill>
                  <a:srgbClr val="002060"/>
                </a:solidFill>
                <a:latin typeface="Arial" panose="020B0604020202020204" pitchFamily="34" charset="0"/>
                <a:cs typeface="Arial" panose="020B0604020202020204" pitchFamily="34" charset="0"/>
              </a:rPr>
              <a:t>JAMWG</a:t>
            </a:r>
            <a:r>
              <a:rPr lang="en-US" sz="2800" dirty="0">
                <a:solidFill>
                  <a:srgbClr val="002060"/>
                </a:solidFill>
                <a:latin typeface="Arial" panose="020B0604020202020204" pitchFamily="34" charset="0"/>
                <a:cs typeface="Arial" panose="020B0604020202020204" pitchFamily="34" charset="0"/>
              </a:rPr>
              <a:t> follow-on </a:t>
            </a:r>
            <a:r>
              <a:rPr lang="en-US" sz="2800" dirty="0" smtClean="0">
                <a:solidFill>
                  <a:srgbClr val="002060"/>
                </a:solidFill>
                <a:latin typeface="Arial" panose="020B0604020202020204" pitchFamily="34" charset="0"/>
                <a:cs typeface="Arial" panose="020B0604020202020204" pitchFamily="34" charset="0"/>
              </a:rPr>
              <a:t>discussion</a:t>
            </a:r>
          </a:p>
          <a:p>
            <a:pPr lvl="1">
              <a:spcBef>
                <a:spcPts val="600"/>
              </a:spcBef>
              <a:spcAft>
                <a:spcPts val="600"/>
              </a:spcAft>
            </a:pPr>
            <a:r>
              <a:rPr lang="en-US" sz="2800" dirty="0" err="1" smtClean="0">
                <a:solidFill>
                  <a:srgbClr val="002060"/>
                </a:solidFill>
                <a:latin typeface="Arial" panose="020B0604020202020204" pitchFamily="34" charset="0"/>
                <a:cs typeface="Arial" panose="020B0604020202020204" pitchFamily="34" charset="0"/>
              </a:rPr>
              <a:t>MILSVC</a:t>
            </a:r>
            <a:r>
              <a:rPr lang="en-US" sz="2800" dirty="0" smtClean="0">
                <a:solidFill>
                  <a:srgbClr val="002060"/>
                </a:solidFill>
                <a:latin typeface="Arial" panose="020B0604020202020204" pitchFamily="34" charset="0"/>
                <a:cs typeface="Arial" panose="020B0604020202020204" pitchFamily="34" charset="0"/>
              </a:rPr>
              <a:t> </a:t>
            </a:r>
            <a:r>
              <a:rPr lang="en-US" sz="2800" dirty="0">
                <a:solidFill>
                  <a:srgbClr val="002060"/>
                </a:solidFill>
                <a:latin typeface="Arial" panose="020B0604020202020204" pitchFamily="34" charset="0"/>
                <a:cs typeface="Arial" panose="020B0604020202020204" pitchFamily="34" charset="0"/>
              </a:rPr>
              <a:t>on </a:t>
            </a:r>
            <a:r>
              <a:rPr lang="en-US" sz="2800" dirty="0" smtClean="0">
                <a:solidFill>
                  <a:srgbClr val="002060"/>
                </a:solidFill>
                <a:latin typeface="Arial" panose="020B0604020202020204" pitchFamily="34" charset="0"/>
                <a:cs typeface="Arial" panose="020B0604020202020204" pitchFamily="34" charset="0"/>
              </a:rPr>
              <a:t>existing TDP </a:t>
            </a:r>
            <a:r>
              <a:rPr lang="en-US" sz="2800" dirty="0">
                <a:solidFill>
                  <a:srgbClr val="002060"/>
                </a:solidFill>
                <a:latin typeface="Arial" panose="020B0604020202020204" pitchFamily="34" charset="0"/>
                <a:cs typeface="Arial" panose="020B0604020202020204" pitchFamily="34" charset="0"/>
              </a:rPr>
              <a:t>guidance </a:t>
            </a:r>
            <a:endParaRPr lang="en-US" sz="2800" dirty="0" smtClean="0">
              <a:solidFill>
                <a:srgbClr val="002060"/>
              </a:solidFill>
              <a:latin typeface="Arial" panose="020B0604020202020204" pitchFamily="34" charset="0"/>
              <a:cs typeface="Arial" panose="020B0604020202020204" pitchFamily="34" charset="0"/>
            </a:endParaRPr>
          </a:p>
          <a:p>
            <a:pPr lvl="1">
              <a:spcBef>
                <a:spcPts val="600"/>
              </a:spcBef>
              <a:spcAft>
                <a:spcPts val="600"/>
              </a:spcAft>
            </a:pPr>
            <a:r>
              <a:rPr lang="en-US" sz="2800" dirty="0" smtClean="0">
                <a:solidFill>
                  <a:srgbClr val="002060"/>
                </a:solidFill>
                <a:latin typeface="Arial" panose="020B0604020202020204" pitchFamily="34" charset="0"/>
                <a:cs typeface="Arial" panose="020B0604020202020204" pitchFamily="34" charset="0"/>
              </a:rPr>
              <a:t>Workforce </a:t>
            </a:r>
            <a:r>
              <a:rPr lang="en-US" sz="2800" dirty="0">
                <a:solidFill>
                  <a:srgbClr val="002060"/>
                </a:solidFill>
                <a:latin typeface="Arial" panose="020B0604020202020204" pitchFamily="34" charset="0"/>
                <a:cs typeface="Arial" panose="020B0604020202020204" pitchFamily="34" charset="0"/>
              </a:rPr>
              <a:t>training on TDP development</a:t>
            </a:r>
          </a:p>
          <a:p>
            <a:pPr lvl="0">
              <a:spcBef>
                <a:spcPts val="600"/>
              </a:spcBef>
              <a:spcAft>
                <a:spcPts val="600"/>
              </a:spcAft>
            </a:pPr>
            <a:r>
              <a:rPr lang="en-US" sz="2800" dirty="0">
                <a:solidFill>
                  <a:srgbClr val="002060"/>
                </a:solidFill>
                <a:latin typeface="Arial" panose="020B0604020202020204" pitchFamily="34" charset="0"/>
                <a:cs typeface="Arial" panose="020B0604020202020204" pitchFamily="34" charset="0"/>
              </a:rPr>
              <a:t>Leverage </a:t>
            </a:r>
            <a:r>
              <a:rPr lang="en-US" sz="2800" dirty="0" smtClean="0">
                <a:solidFill>
                  <a:srgbClr val="002060"/>
                </a:solidFill>
                <a:latin typeface="Arial" panose="020B0604020202020204" pitchFamily="34" charset="0"/>
                <a:cs typeface="Arial" panose="020B0604020202020204" pitchFamily="34" charset="0"/>
              </a:rPr>
              <a:t>ASTM/ISO for Joint </a:t>
            </a:r>
            <a:r>
              <a:rPr lang="en-US" sz="2800" dirty="0">
                <a:solidFill>
                  <a:srgbClr val="002060"/>
                </a:solidFill>
                <a:latin typeface="Arial" panose="020B0604020202020204" pitchFamily="34" charset="0"/>
                <a:cs typeface="Arial" panose="020B0604020202020204" pitchFamily="34" charset="0"/>
              </a:rPr>
              <a:t>ISO/TC 261-ASTM F 42 Group: Digital product definition and data management</a:t>
            </a:r>
            <a:r>
              <a:rPr lang="en-US" sz="2800" dirty="0" smtClean="0">
                <a:solidFill>
                  <a:srgbClr val="002060"/>
                </a:solidFill>
                <a:latin typeface="Arial" panose="020B0604020202020204" pitchFamily="34" charset="0"/>
                <a:cs typeface="Arial" panose="020B0604020202020204" pitchFamily="34" charset="0"/>
              </a:rPr>
              <a:t> </a:t>
            </a:r>
            <a:r>
              <a:rPr lang="en-US" sz="2800" dirty="0">
                <a:solidFill>
                  <a:srgbClr val="002060"/>
                </a:solidFill>
                <a:latin typeface="Arial" panose="020B0604020202020204" pitchFamily="34" charset="0"/>
                <a:cs typeface="Arial" panose="020B0604020202020204" pitchFamily="34" charset="0"/>
              </a:rPr>
              <a:t> </a:t>
            </a:r>
          </a:p>
          <a:p>
            <a:endParaRPr lang="en-US" dirty="0"/>
          </a:p>
        </p:txBody>
      </p:sp>
      <p:sp>
        <p:nvSpPr>
          <p:cNvPr id="4" name="Slide Number Placeholder 3"/>
          <p:cNvSpPr>
            <a:spLocks noGrp="1"/>
          </p:cNvSpPr>
          <p:nvPr>
            <p:ph type="sldNum" sz="quarter" idx="12"/>
          </p:nvPr>
        </p:nvSpPr>
        <p:spPr/>
        <p:txBody>
          <a:bodyPr/>
          <a:lstStyle/>
          <a:p>
            <a:fld id="{2726C2F5-E77D-45D7-8DF9-278139FB18E6}" type="slidenum">
              <a:rPr lang="en-US" smtClean="0"/>
              <a:t>34</a:t>
            </a:fld>
            <a:endParaRPr lang="en-US" dirty="0"/>
          </a:p>
        </p:txBody>
      </p:sp>
      <p:sp>
        <p:nvSpPr>
          <p:cNvPr id="5" name="Rectangle 4"/>
          <p:cNvSpPr/>
          <p:nvPr/>
        </p:nvSpPr>
        <p:spPr>
          <a:xfrm>
            <a:off x="1752600" y="866322"/>
            <a:ext cx="6006363" cy="584775"/>
          </a:xfrm>
          <a:prstGeom prst="rect">
            <a:avLst/>
          </a:prstGeom>
        </p:spPr>
        <p:txBody>
          <a:bodyPr wrap="square">
            <a:spAutoFit/>
          </a:bodyPr>
          <a:lstStyle/>
          <a:p>
            <a:pPr lvl="0" algn="ctr">
              <a:defRPr/>
            </a:pPr>
            <a:r>
              <a:rPr lang="en-US" sz="3200" b="1" dirty="0">
                <a:solidFill>
                  <a:srgbClr val="FF0000"/>
                </a:solidFill>
                <a:latin typeface="Arial" panose="020B0604020202020204" pitchFamily="34" charset="0"/>
                <a:cs typeface="Arial" panose="020B0604020202020204" pitchFamily="34" charset="0"/>
              </a:rPr>
              <a:t>TDP </a:t>
            </a:r>
            <a:r>
              <a:rPr lang="en-US" sz="3200" b="1" dirty="0" smtClean="0">
                <a:solidFill>
                  <a:srgbClr val="FF0000"/>
                </a:solidFill>
                <a:latin typeface="Arial" panose="020B0604020202020204" pitchFamily="34" charset="0"/>
                <a:cs typeface="Arial" panose="020B0604020202020204" pitchFamily="34" charset="0"/>
              </a:rPr>
              <a:t>Standards Sub-group</a:t>
            </a: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73796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
        <p:nvSpPr>
          <p:cNvPr id="5" name="TextBox 4"/>
          <p:cNvSpPr txBox="1"/>
          <p:nvPr/>
        </p:nvSpPr>
        <p:spPr>
          <a:xfrm>
            <a:off x="199467" y="1910377"/>
            <a:ext cx="4433846" cy="5293757"/>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dirty="0" smtClean="0">
                <a:solidFill>
                  <a:srgbClr val="002060"/>
                </a:solidFill>
                <a:latin typeface="Arial" panose="020B0604020202020204" pitchFamily="34" charset="0"/>
                <a:cs typeface="Arial" panose="020B0604020202020204" pitchFamily="34" charset="0"/>
              </a:rPr>
              <a:t>Adam Hicks		AFRL</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Ben</a:t>
            </a:r>
            <a:r>
              <a:rPr kumimoji="0" lang="en-US" b="0" i="0" u="none" strike="noStrike" kern="1200" cap="none" spc="0" normalizeH="0" noProof="0" dirty="0" smtClean="0">
                <a:ln>
                  <a:noFill/>
                </a:ln>
                <a:solidFill>
                  <a:srgbClr val="002060"/>
                </a:solidFill>
                <a:effectLst/>
                <a:uLnTx/>
                <a:uFillTx/>
                <a:latin typeface="Arial" panose="020B0604020202020204" pitchFamily="34" charset="0"/>
                <a:cs typeface="Arial" panose="020B0604020202020204" pitchFamily="34" charset="0"/>
              </a:rPr>
              <a:t> Kassel		LMI</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noProof="0" dirty="0" smtClean="0">
                <a:solidFill>
                  <a:srgbClr val="002060"/>
                </a:solidFill>
                <a:latin typeface="Arial" panose="020B0604020202020204" pitchFamily="34" charset="0"/>
                <a:cs typeface="Arial" panose="020B0604020202020204" pitchFamily="34" charset="0"/>
              </a:rPr>
              <a:t>Daniel Krivitsky	NAVAIR	</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b="0" i="0" u="none" strike="noStrike" kern="1200" cap="none" spc="0" normalizeH="0" baseline="0" dirty="0" smtClean="0">
                <a:ln>
                  <a:noFill/>
                </a:ln>
                <a:solidFill>
                  <a:srgbClr val="002060"/>
                </a:solidFill>
                <a:effectLst/>
                <a:uLnTx/>
                <a:uFillTx/>
                <a:latin typeface="Arial" panose="020B0604020202020204" pitchFamily="34" charset="0"/>
                <a:cs typeface="Arial" panose="020B0604020202020204" pitchFamily="34" charset="0"/>
              </a:rPr>
              <a:t>Jesse</a:t>
            </a:r>
            <a:r>
              <a:rPr kumimoji="0" lang="en-US" b="0" i="0" u="none" strike="noStrike" kern="1200" cap="none" spc="0" normalizeH="0" dirty="0" smtClean="0">
                <a:ln>
                  <a:noFill/>
                </a:ln>
                <a:solidFill>
                  <a:srgbClr val="002060"/>
                </a:solidFill>
                <a:effectLst/>
                <a:uLnTx/>
                <a:uFillTx/>
                <a:latin typeface="Arial" panose="020B0604020202020204" pitchFamily="34" charset="0"/>
                <a:cs typeface="Arial" panose="020B0604020202020204" pitchFamily="34" charset="0"/>
              </a:rPr>
              <a:t> Chambers	DSPO</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baseline="0" noProof="0" dirty="0" smtClean="0">
                <a:solidFill>
                  <a:srgbClr val="002060"/>
                </a:solidFill>
                <a:latin typeface="Arial" panose="020B0604020202020204" pitchFamily="34" charset="0"/>
                <a:cs typeface="Arial" panose="020B0604020202020204" pitchFamily="34" charset="0"/>
              </a:rPr>
              <a:t>Jess Fuller		WARCOM</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noProof="0" dirty="0" smtClean="0">
                <a:solidFill>
                  <a:srgbClr val="002060"/>
                </a:solidFill>
                <a:latin typeface="Arial" panose="020B0604020202020204" pitchFamily="34" charset="0"/>
                <a:cs typeface="Arial" panose="020B0604020202020204" pitchFamily="34" charset="0"/>
              </a:rPr>
              <a:t>John Schmelzle	NAVAIR</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noProof="0" dirty="0" smtClean="0">
                <a:solidFill>
                  <a:srgbClr val="002060"/>
                </a:solidFill>
                <a:latin typeface="Arial" panose="020B0604020202020204" pitchFamily="34" charset="0"/>
                <a:cs typeface="Arial" panose="020B0604020202020204" pitchFamily="34" charset="0"/>
              </a:rPr>
              <a:t>Lisa Veitch		IDA</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b="0" i="0" u="none" strike="noStrike" kern="1200" cap="none" spc="0" normalizeH="0" baseline="0" dirty="0" smtClean="0">
                <a:ln>
                  <a:noFill/>
                </a:ln>
                <a:solidFill>
                  <a:srgbClr val="002060"/>
                </a:solidFill>
                <a:effectLst/>
                <a:uLnTx/>
                <a:uFillTx/>
                <a:latin typeface="Arial" panose="020B0604020202020204" pitchFamily="34" charset="0"/>
                <a:cs typeface="Arial" panose="020B0604020202020204" pitchFamily="34" charset="0"/>
              </a:rPr>
              <a:t>Tony</a:t>
            </a:r>
            <a:r>
              <a:rPr kumimoji="0" lang="en-US" b="0" i="0" u="none" strike="noStrike" kern="1200" cap="none" spc="0" normalizeH="0" dirty="0" smtClean="0">
                <a:ln>
                  <a:noFill/>
                </a:ln>
                <a:solidFill>
                  <a:srgbClr val="002060"/>
                </a:solidFill>
                <a:effectLst/>
                <a:uLnTx/>
                <a:uFillTx/>
                <a:latin typeface="Arial" panose="020B0604020202020204" pitchFamily="34" charset="0"/>
                <a:cs typeface="Arial" panose="020B0604020202020204" pitchFamily="34" charset="0"/>
              </a:rPr>
              <a:t> Delgado	DLA</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baseline="0" noProof="0" dirty="0" smtClean="0">
                <a:solidFill>
                  <a:srgbClr val="002060"/>
                </a:solidFill>
                <a:latin typeface="Arial" panose="020B0604020202020204" pitchFamily="34" charset="0"/>
                <a:cs typeface="Arial" panose="020B0604020202020204" pitchFamily="34" charset="0"/>
              </a:rPr>
              <a:t>Megan</a:t>
            </a:r>
            <a:r>
              <a:rPr lang="en-US" noProof="0" dirty="0" smtClean="0">
                <a:solidFill>
                  <a:srgbClr val="002060"/>
                </a:solidFill>
                <a:latin typeface="Arial" panose="020B0604020202020204" pitchFamily="34" charset="0"/>
                <a:cs typeface="Arial" panose="020B0604020202020204" pitchFamily="34" charset="0"/>
              </a:rPr>
              <a:t> McCarthy	NIH/NIAID</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b="0" i="0" u="none" strike="noStrike" kern="1200" cap="none" spc="0" normalizeH="0" baseline="0" noProof="0" dirty="0" smtClean="0">
                <a:ln>
                  <a:noFill/>
                </a:ln>
                <a:solidFill>
                  <a:srgbClr val="4F81BD">
                    <a:lumMod val="50000"/>
                  </a:srgbClr>
                </a:solidFill>
                <a:effectLst/>
                <a:uLnTx/>
                <a:uFillTx/>
                <a:latin typeface="Arial" panose="020B0604020202020204" pitchFamily="34" charset="0"/>
                <a:cs typeface="Arial" panose="020B0604020202020204" pitchFamily="34" charset="0"/>
              </a:rPr>
              <a:t>Paul </a:t>
            </a:r>
            <a:r>
              <a:rPr kumimoji="0" lang="en-US" b="0" i="0" u="none" strike="noStrike" kern="1200" cap="none" spc="0" normalizeH="0" baseline="0" noProof="0" dirty="0" err="1" smtClean="0">
                <a:ln>
                  <a:noFill/>
                </a:ln>
                <a:solidFill>
                  <a:srgbClr val="4F81BD">
                    <a:lumMod val="50000"/>
                  </a:srgbClr>
                </a:solidFill>
                <a:effectLst/>
                <a:uLnTx/>
                <a:uFillTx/>
                <a:latin typeface="Arial" panose="020B0604020202020204" pitchFamily="34" charset="0"/>
                <a:cs typeface="Arial" panose="020B0604020202020204" pitchFamily="34" charset="0"/>
              </a:rPr>
              <a:t>Witherell</a:t>
            </a:r>
            <a:r>
              <a:rPr kumimoji="0" lang="en-US" b="0" i="0" u="none" strike="noStrike" kern="1200" cap="none" spc="0" normalizeH="0" baseline="0" noProof="0" dirty="0" smtClean="0">
                <a:ln>
                  <a:noFill/>
                </a:ln>
                <a:solidFill>
                  <a:srgbClr val="4F81BD">
                    <a:lumMod val="50000"/>
                  </a:srgbClr>
                </a:solidFill>
                <a:effectLst/>
                <a:uLnTx/>
                <a:uFillTx/>
                <a:latin typeface="Arial" panose="020B0604020202020204" pitchFamily="34" charset="0"/>
                <a:cs typeface="Arial" panose="020B0604020202020204" pitchFamily="34" charset="0"/>
              </a:rPr>
              <a:t>	NIST</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dirty="0" smtClean="0">
                <a:solidFill>
                  <a:srgbClr val="4F81BD">
                    <a:lumMod val="50000"/>
                  </a:srgbClr>
                </a:solidFill>
                <a:latin typeface="Arial" panose="020B0604020202020204" pitchFamily="34" charset="0"/>
                <a:cs typeface="Arial" panose="020B0604020202020204" pitchFamily="34" charset="0"/>
              </a:rPr>
              <a:t>Larry Preston	USAF</a:t>
            </a:r>
            <a:endParaRPr lang="en-US" dirty="0">
              <a:solidFill>
                <a:srgbClr val="4F81BD">
                  <a:lumMod val="50000"/>
                </a:srgbClr>
              </a:solidFill>
              <a:latin typeface="Arial" panose="020B0604020202020204" pitchFamily="34" charset="0"/>
              <a:cs typeface="Arial" panose="020B0604020202020204" pitchFamily="34" charset="0"/>
            </a:endParaRP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b="0" i="0" u="none" strike="noStrike" kern="1200" cap="none" spc="0" normalizeH="0" baseline="0" noProof="0" dirty="0" smtClean="0">
                <a:ln>
                  <a:noFill/>
                </a:ln>
                <a:solidFill>
                  <a:srgbClr val="4F81BD">
                    <a:lumMod val="50000"/>
                  </a:srgbClr>
                </a:solidFill>
                <a:effectLst/>
                <a:uLnTx/>
                <a:uFillTx/>
                <a:latin typeface="Arial" panose="020B0604020202020204" pitchFamily="34" charset="0"/>
                <a:cs typeface="Arial" panose="020B0604020202020204" pitchFamily="34" charset="0"/>
              </a:rPr>
              <a:t>Victor </a:t>
            </a:r>
            <a:r>
              <a:rPr kumimoji="0" lang="en-US" b="0" i="0" u="none" strike="noStrike" kern="1200" cap="none" spc="0" normalizeH="0" baseline="0" noProof="0" dirty="0" err="1" smtClean="0">
                <a:ln>
                  <a:noFill/>
                </a:ln>
                <a:solidFill>
                  <a:srgbClr val="4F81BD">
                    <a:lumMod val="50000"/>
                  </a:srgbClr>
                </a:solidFill>
                <a:effectLst/>
                <a:uLnTx/>
                <a:uFillTx/>
                <a:latin typeface="Arial" panose="020B0604020202020204" pitchFamily="34" charset="0"/>
                <a:cs typeface="Arial" panose="020B0604020202020204" pitchFamily="34" charset="0"/>
              </a:rPr>
              <a:t>Navazio</a:t>
            </a:r>
            <a:r>
              <a:rPr kumimoji="0" lang="en-US" b="0" i="0" u="none" strike="noStrike" kern="1200" cap="none" spc="0" normalizeH="0" baseline="0" noProof="0" dirty="0" smtClean="0">
                <a:ln>
                  <a:noFill/>
                </a:ln>
                <a:solidFill>
                  <a:srgbClr val="4F81BD">
                    <a:lumMod val="50000"/>
                  </a:srgbClr>
                </a:solidFill>
                <a:effectLst/>
                <a:uLnTx/>
                <a:uFillTx/>
                <a:latin typeface="Arial" panose="020B0604020202020204" pitchFamily="34" charset="0"/>
                <a:cs typeface="Arial" panose="020B0604020202020204" pitchFamily="34" charset="0"/>
              </a:rPr>
              <a:t>	DLA</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dirty="0" smtClean="0">
                <a:solidFill>
                  <a:srgbClr val="4F81BD">
                    <a:lumMod val="50000"/>
                  </a:srgbClr>
                </a:solidFill>
                <a:latin typeface="Arial" panose="020B0604020202020204" pitchFamily="34" charset="0"/>
                <a:cs typeface="Arial" panose="020B0604020202020204" pitchFamily="34" charset="0"/>
              </a:rPr>
              <a:t>Jacob Church	CCDC AVMC</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b="0" i="0" u="none" strike="noStrike" kern="1200" cap="none" spc="0" normalizeH="0" baseline="0" noProof="0" dirty="0" smtClean="0">
                <a:ln>
                  <a:noFill/>
                </a:ln>
                <a:solidFill>
                  <a:srgbClr val="4F81BD">
                    <a:lumMod val="50000"/>
                  </a:srgbClr>
                </a:solidFill>
                <a:effectLst/>
                <a:uLnTx/>
                <a:uFillTx/>
                <a:latin typeface="Arial" panose="020B0604020202020204" pitchFamily="34" charset="0"/>
                <a:cs typeface="Arial" panose="020B0604020202020204" pitchFamily="34" charset="0"/>
              </a:rPr>
              <a:t>Ray Provost		NAVWAR</a:t>
            </a: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1600" b="0" i="0" u="none" strike="noStrike" kern="1200" cap="none" spc="0" normalizeH="0" baseline="0" noProof="0" dirty="0">
              <a:ln>
                <a:noFill/>
              </a:ln>
              <a:solidFill>
                <a:srgbClr val="4F81BD">
                  <a:lumMod val="50000"/>
                </a:srgbClr>
              </a:solidFill>
              <a:effectLst/>
              <a:uLnTx/>
              <a:uFillTx/>
              <a:latin typeface="Arial" panose="020B0604020202020204" pitchFamily="34" charset="0"/>
              <a:cs typeface="Arial" panose="020B0604020202020204" pitchFamily="34" charset="0"/>
            </a:endParaRPr>
          </a:p>
        </p:txBody>
      </p:sp>
      <p:sp>
        <p:nvSpPr>
          <p:cNvPr id="2" name="Rectangle 1"/>
          <p:cNvSpPr/>
          <p:nvPr/>
        </p:nvSpPr>
        <p:spPr>
          <a:xfrm>
            <a:off x="2028751" y="1337365"/>
            <a:ext cx="509196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002060"/>
                </a:solidFill>
                <a:latin typeface="Arial" panose="020B0604020202020204" pitchFamily="34" charset="0"/>
                <a:cs typeface="Arial" panose="020B0604020202020204" pitchFamily="34" charset="0"/>
              </a:rPr>
              <a:t>Members</a:t>
            </a:r>
            <a:endParaRPr kumimoji="0" lang="en-US" sz="2400" b="0" i="0" u="none" strike="noStrike" kern="1200" cap="none" spc="0" normalizeH="0" baseline="0" noProof="0" dirty="0">
              <a:ln>
                <a:noFill/>
              </a:ln>
              <a:solidFill>
                <a:srgbClr val="002060"/>
              </a:solidFill>
              <a:effectLst/>
              <a:uLnTx/>
              <a:uFillTx/>
              <a:latin typeface="Calibri"/>
            </a:endParaRPr>
          </a:p>
        </p:txBody>
      </p:sp>
      <p:sp>
        <p:nvSpPr>
          <p:cNvPr id="6" name="TextBox 5"/>
          <p:cNvSpPr txBox="1"/>
          <p:nvPr/>
        </p:nvSpPr>
        <p:spPr>
          <a:xfrm>
            <a:off x="4542866" y="1914237"/>
            <a:ext cx="4495800" cy="630942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Robert Anderson	Quotient</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dirty="0" smtClean="0">
                <a:solidFill>
                  <a:srgbClr val="002060"/>
                </a:solidFill>
                <a:latin typeface="Arial" panose="020B0604020202020204" pitchFamily="34" charset="0"/>
                <a:cs typeface="Arial" panose="020B0604020202020204" pitchFamily="34" charset="0"/>
              </a:rPr>
              <a:t>Timothy </a:t>
            </a:r>
            <a:r>
              <a:rPr lang="en-US" dirty="0" err="1" smtClean="0">
                <a:solidFill>
                  <a:srgbClr val="002060"/>
                </a:solidFill>
                <a:latin typeface="Arial" panose="020B0604020202020204" pitchFamily="34" charset="0"/>
                <a:cs typeface="Arial" panose="020B0604020202020204" pitchFamily="34" charset="0"/>
              </a:rPr>
              <a:t>Fouts</a:t>
            </a:r>
            <a:r>
              <a:rPr lang="en-US" dirty="0" smtClean="0">
                <a:solidFill>
                  <a:srgbClr val="002060"/>
                </a:solidFill>
                <a:latin typeface="Arial" panose="020B0604020202020204" pitchFamily="34" charset="0"/>
                <a:cs typeface="Arial" panose="020B0604020202020204" pitchFamily="34" charset="0"/>
              </a:rPr>
              <a:t>	Lockheed</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Alex </a:t>
            </a:r>
            <a:r>
              <a:rPr kumimoji="0" lang="en-US" b="0"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Blates</a:t>
            </a:r>
            <a:r>
              <a:rPr kumimoji="0" lang="en-US"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AURA</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dirty="0" smtClean="0">
                <a:solidFill>
                  <a:srgbClr val="002060"/>
                </a:solidFill>
                <a:latin typeface="Arial" panose="020B0604020202020204" pitchFamily="34" charset="0"/>
                <a:cs typeface="Arial" panose="020B0604020202020204" pitchFamily="34" charset="0"/>
              </a:rPr>
              <a:t>Eric V. Kline		NAVAIR</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Jamie</a:t>
            </a:r>
            <a:r>
              <a:rPr kumimoji="0" lang="en-US" b="0" i="0" u="none" strike="noStrike" kern="1200" cap="none" spc="0" normalizeH="0" noProof="0" dirty="0" smtClean="0">
                <a:ln>
                  <a:noFill/>
                </a:ln>
                <a:solidFill>
                  <a:srgbClr val="002060"/>
                </a:solidFill>
                <a:effectLst/>
                <a:uLnTx/>
                <a:uFillTx/>
                <a:latin typeface="Arial" panose="020B0604020202020204" pitchFamily="34" charset="0"/>
                <a:cs typeface="Arial" panose="020B0604020202020204" pitchFamily="34" charset="0"/>
              </a:rPr>
              <a:t> Schlosser	WARCOM</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baseline="0" dirty="0" smtClean="0">
                <a:solidFill>
                  <a:srgbClr val="002060"/>
                </a:solidFill>
                <a:latin typeface="Arial" panose="020B0604020202020204" pitchFamily="34" charset="0"/>
                <a:cs typeface="Arial" panose="020B0604020202020204" pitchFamily="34" charset="0"/>
              </a:rPr>
              <a:t>Eric</a:t>
            </a:r>
            <a:r>
              <a:rPr lang="en-US" dirty="0" smtClean="0">
                <a:solidFill>
                  <a:srgbClr val="002060"/>
                </a:solidFill>
                <a:latin typeface="Arial" panose="020B0604020202020204" pitchFamily="34" charset="0"/>
                <a:cs typeface="Arial" panose="020B0604020202020204" pitchFamily="34" charset="0"/>
              </a:rPr>
              <a:t> Upton		JHU APL</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dirty="0" smtClean="0">
                <a:solidFill>
                  <a:srgbClr val="002060"/>
                </a:solidFill>
                <a:latin typeface="Arial" panose="020B0604020202020204" pitchFamily="34" charset="0"/>
                <a:cs typeface="Arial" panose="020B0604020202020204" pitchFamily="34" charset="0"/>
              </a:rPr>
              <a:t>Michael Presley	JHU APL</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noProof="0" dirty="0" smtClean="0">
                <a:solidFill>
                  <a:srgbClr val="002060"/>
                </a:solidFill>
                <a:latin typeface="Arial" panose="020B0604020202020204" pitchFamily="34" charset="0"/>
                <a:cs typeface="Arial" panose="020B0604020202020204" pitchFamily="34" charset="0"/>
              </a:rPr>
              <a:t>Craig Hughes	JHU APL</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b="0" i="0" u="none" strike="noStrike" kern="1200" cap="none" spc="0" normalizeH="0" baseline="0" dirty="0" smtClean="0">
                <a:ln>
                  <a:noFill/>
                </a:ln>
                <a:solidFill>
                  <a:srgbClr val="002060"/>
                </a:solidFill>
                <a:effectLst/>
                <a:uLnTx/>
                <a:uFillTx/>
                <a:latin typeface="Arial" panose="020B0604020202020204" pitchFamily="34" charset="0"/>
                <a:cs typeface="Arial" panose="020B0604020202020204" pitchFamily="34" charset="0"/>
              </a:rPr>
              <a:t>Christine</a:t>
            </a:r>
            <a:r>
              <a:rPr kumimoji="0" lang="en-US" b="0" i="0" u="none" strike="noStrike" kern="1200" cap="none" spc="0" normalizeH="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b="0" i="0" u="none" strike="noStrike" kern="1200" cap="none" spc="0" normalizeH="0" dirty="0" err="1" smtClean="0">
                <a:ln>
                  <a:noFill/>
                </a:ln>
                <a:solidFill>
                  <a:srgbClr val="002060"/>
                </a:solidFill>
                <a:effectLst/>
                <a:uLnTx/>
                <a:uFillTx/>
                <a:latin typeface="Arial" panose="020B0604020202020204" pitchFamily="34" charset="0"/>
                <a:cs typeface="Arial" panose="020B0604020202020204" pitchFamily="34" charset="0"/>
              </a:rPr>
              <a:t>Krikorian</a:t>
            </a:r>
            <a:r>
              <a:rPr kumimoji="0" lang="en-US" b="0" i="0" u="none" strike="noStrike" kern="1200" cap="none" spc="0" normalizeH="0" dirty="0" smtClean="0">
                <a:ln>
                  <a:noFill/>
                </a:ln>
                <a:solidFill>
                  <a:srgbClr val="002060"/>
                </a:solidFill>
                <a:effectLst/>
                <a:uLnTx/>
                <a:uFillTx/>
                <a:latin typeface="Arial" panose="020B0604020202020204" pitchFamily="34" charset="0"/>
                <a:cs typeface="Arial" panose="020B0604020202020204" pitchFamily="34" charset="0"/>
              </a:rPr>
              <a:t>	Army</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baseline="0" noProof="0" dirty="0" smtClean="0">
                <a:solidFill>
                  <a:srgbClr val="002060"/>
                </a:solidFill>
                <a:latin typeface="Arial" panose="020B0604020202020204" pitchFamily="34" charset="0"/>
                <a:cs typeface="Arial" panose="020B0604020202020204" pitchFamily="34" charset="0"/>
              </a:rPr>
              <a:t>Chris Babcock	Deloitte</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b="0" i="0" u="none" strike="noStrike" kern="1200" cap="none" spc="0" normalizeH="0" dirty="0" smtClean="0">
                <a:ln>
                  <a:noFill/>
                </a:ln>
                <a:solidFill>
                  <a:srgbClr val="002060"/>
                </a:solidFill>
                <a:effectLst/>
                <a:uLnTx/>
                <a:uFillTx/>
                <a:latin typeface="Arial" panose="020B0604020202020204" pitchFamily="34" charset="0"/>
                <a:cs typeface="Arial" panose="020B0604020202020204" pitchFamily="34" charset="0"/>
              </a:rPr>
              <a:t>Tony Paris		DLA</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baseline="0" noProof="0" dirty="0" smtClean="0">
                <a:solidFill>
                  <a:srgbClr val="002060"/>
                </a:solidFill>
                <a:latin typeface="Arial" panose="020B0604020202020204" pitchFamily="34" charset="0"/>
                <a:cs typeface="Arial" panose="020B0604020202020204" pitchFamily="34" charset="0"/>
              </a:rPr>
              <a:t>Dan Yang		Global Res</a:t>
            </a:r>
            <a:r>
              <a:rPr lang="en-US" noProof="0" dirty="0" smtClean="0">
                <a:solidFill>
                  <a:srgbClr val="002060"/>
                </a:solidFill>
                <a:latin typeface="Arial" panose="020B0604020202020204" pitchFamily="34" charset="0"/>
                <a:cs typeface="Arial" panose="020B0604020202020204" pitchFamily="34" charset="0"/>
              </a:rPr>
              <a:t> GE</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b="0" i="0" u="none" strike="noStrike" kern="1200" cap="none" spc="0" normalizeH="0" baseline="0" dirty="0" smtClean="0">
                <a:ln>
                  <a:noFill/>
                </a:ln>
                <a:solidFill>
                  <a:srgbClr val="002060"/>
                </a:solidFill>
                <a:effectLst/>
                <a:uLnTx/>
                <a:uFillTx/>
                <a:latin typeface="Arial" panose="020B0604020202020204" pitchFamily="34" charset="0"/>
                <a:cs typeface="Arial" panose="020B0604020202020204" pitchFamily="34" charset="0"/>
              </a:rPr>
              <a:t>Peter</a:t>
            </a:r>
            <a:r>
              <a:rPr kumimoji="0" lang="en-US" b="0" i="0" u="none" strike="noStrike" kern="1200" cap="none" spc="0" normalizeH="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b="0" i="0" u="none" strike="noStrike" kern="1200" cap="none" spc="0" normalizeH="0" dirty="0" err="1" smtClean="0">
                <a:ln>
                  <a:noFill/>
                </a:ln>
                <a:solidFill>
                  <a:srgbClr val="002060"/>
                </a:solidFill>
                <a:effectLst/>
                <a:uLnTx/>
                <a:uFillTx/>
                <a:latin typeface="Arial" panose="020B0604020202020204" pitchFamily="34" charset="0"/>
                <a:cs typeface="Arial" panose="020B0604020202020204" pitchFamily="34" charset="0"/>
              </a:rPr>
              <a:t>Koudal</a:t>
            </a:r>
            <a:r>
              <a:rPr kumimoji="0" lang="en-US" b="0" i="0" u="none" strike="noStrike" kern="1200" cap="none" spc="0" normalizeH="0" dirty="0" smtClean="0">
                <a:ln>
                  <a:noFill/>
                </a:ln>
                <a:solidFill>
                  <a:srgbClr val="002060"/>
                </a:solidFill>
                <a:effectLst/>
                <a:uLnTx/>
                <a:uFillTx/>
                <a:latin typeface="Arial" panose="020B0604020202020204" pitchFamily="34" charset="0"/>
                <a:cs typeface="Arial" panose="020B0604020202020204" pitchFamily="34" charset="0"/>
              </a:rPr>
              <a:t>		Global Res GE</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baseline="0" noProof="0" dirty="0" smtClean="0">
                <a:solidFill>
                  <a:srgbClr val="002060"/>
                </a:solidFill>
                <a:latin typeface="Arial" panose="020B0604020202020204" pitchFamily="34" charset="0"/>
                <a:cs typeface="Arial" panose="020B0604020202020204" pitchFamily="34" charset="0"/>
              </a:rPr>
              <a:t>Alex</a:t>
            </a:r>
            <a:r>
              <a:rPr lang="en-US" noProof="0" dirty="0" smtClean="0">
                <a:solidFill>
                  <a:srgbClr val="002060"/>
                </a:solidFill>
                <a:latin typeface="Arial" panose="020B0604020202020204" pitchFamily="34" charset="0"/>
                <a:cs typeface="Arial" panose="020B0604020202020204" pitchFamily="34" charset="0"/>
              </a:rPr>
              <a:t> Mark		Lockheed</a:t>
            </a:r>
            <a:endParaRPr kumimoji="0" lang="en-US"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endParaRP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US" dirty="0">
              <a:solidFill>
                <a:srgbClr val="002060"/>
              </a:solidFill>
              <a:latin typeface="Arial" panose="020B0604020202020204" pitchFamily="34" charset="0"/>
              <a:cs typeface="Arial" panose="020B0604020202020204" pitchFamily="34" charset="0"/>
            </a:endParaRP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smtClean="0">
              <a:ln>
                <a:noFill/>
              </a:ln>
              <a:solidFill>
                <a:srgbClr val="4F81BD">
                  <a:lumMod val="50000"/>
                </a:srgbClr>
              </a:solidFill>
              <a:effectLst/>
              <a:uLnTx/>
              <a:uFillTx/>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600"/>
              </a:spcBef>
              <a:spcAft>
                <a:spcPts val="0"/>
              </a:spcAft>
              <a:buClrTx/>
              <a:buSzTx/>
              <a:tabLst/>
              <a:defRPr/>
            </a:pPr>
            <a:r>
              <a:rPr kumimoji="0" lang="en-US" b="0" i="0" u="none" strike="noStrike" kern="1200" cap="none" spc="0" normalizeH="0" baseline="0" noProof="0" dirty="0" smtClean="0">
                <a:ln>
                  <a:noFill/>
                </a:ln>
                <a:solidFill>
                  <a:srgbClr val="4F81BD">
                    <a:lumMod val="50000"/>
                  </a:srgbClr>
                </a:solidFill>
                <a:effectLst/>
                <a:uLnTx/>
                <a:uFillTx/>
                <a:latin typeface="Arial" panose="020B0604020202020204" pitchFamily="34" charset="0"/>
                <a:cs typeface="Arial" panose="020B0604020202020204" pitchFamily="34" charset="0"/>
              </a:rPr>
              <a:t> </a:t>
            </a:r>
            <a:endParaRPr kumimoji="0" lang="en-US" b="0" i="0" u="none" strike="noStrike" kern="1200" cap="none" spc="0" normalizeH="0" baseline="0" noProof="0" dirty="0">
              <a:ln>
                <a:noFill/>
              </a:ln>
              <a:solidFill>
                <a:srgbClr val="4F81BD">
                  <a:lumMod val="50000"/>
                </a:srgbClr>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4F81BD">
                  <a:lumMod val="50000"/>
                </a:srgbClr>
              </a:solidFill>
              <a:effectLst/>
              <a:uLnTx/>
              <a:uFillTx/>
              <a:latin typeface="Arial" panose="020B0604020202020204" pitchFamily="34" charset="0"/>
              <a:cs typeface="Arial" panose="020B0604020202020204" pitchFamily="34" charset="0"/>
            </a:endParaRPr>
          </a:p>
        </p:txBody>
      </p:sp>
      <p:sp>
        <p:nvSpPr>
          <p:cNvPr id="8" name="Rectangle 7"/>
          <p:cNvSpPr/>
          <p:nvPr/>
        </p:nvSpPr>
        <p:spPr>
          <a:xfrm>
            <a:off x="1994488" y="1011314"/>
            <a:ext cx="6539763"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TDP Standards Sub-group</a:t>
            </a:r>
            <a:endParaRPr kumimoji="0" lang="en-US" sz="3200" b="0" i="0" u="none" strike="noStrike" kern="1200" cap="none" spc="0" normalizeH="0" baseline="0" noProof="0" dirty="0">
              <a:ln>
                <a:noFill/>
              </a:ln>
              <a:solidFill>
                <a:prstClr val="black"/>
              </a:solidFill>
              <a:effectLst/>
              <a:uLnTx/>
              <a:uFillTx/>
              <a:latin typeface="Calibri"/>
              <a:ea typeface="+mn-ea"/>
            </a:endParaRPr>
          </a:p>
        </p:txBody>
      </p:sp>
      <p:sp>
        <p:nvSpPr>
          <p:cNvPr id="3" name="Slide Number Placeholder 2"/>
          <p:cNvSpPr>
            <a:spLocks noGrp="1"/>
          </p:cNvSpPr>
          <p:nvPr>
            <p:ph type="sldNum" sz="quarter" idx="12"/>
          </p:nvPr>
        </p:nvSpPr>
        <p:spPr/>
        <p:txBody>
          <a:bodyPr/>
          <a:lstStyle/>
          <a:p>
            <a:fld id="{2726C2F5-E77D-45D7-8DF9-278139FB18E6}" type="slidenum">
              <a:rPr lang="en-US" smtClean="0"/>
              <a:t>35</a:t>
            </a:fld>
            <a:endParaRPr lang="en-US" dirty="0"/>
          </a:p>
        </p:txBody>
      </p:sp>
    </p:spTree>
    <p:extLst>
      <p:ext uri="{BB962C8B-B14F-4D97-AF65-F5344CB8AC3E}">
        <p14:creationId xmlns:p14="http://schemas.microsoft.com/office/powerpoint/2010/main" val="7801946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685800" y="1219200"/>
            <a:ext cx="7772400" cy="5502280"/>
          </a:xfrm>
        </p:spPr>
        <p:txBody>
          <a:bodyPr>
            <a:normAutofit fontScale="90000"/>
          </a:bodyPr>
          <a:lstStyle/>
          <a:p>
            <a:pPr algn="ctr"/>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2019 </a:t>
            </a:r>
            <a:r>
              <a:rPr lang="en-US" b="1" dirty="0">
                <a:latin typeface="Arial" panose="020B0604020202020204" pitchFamily="34" charset="0"/>
                <a:cs typeface="Arial" panose="020B0604020202020204" pitchFamily="34" charset="0"/>
              </a:rPr>
              <a:t>Additive Manufacturing </a:t>
            </a:r>
            <a:br>
              <a:rPr lang="en-US" b="1" dirty="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Workshop</a:t>
            </a: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r>
              <a:rPr lang="en-US" b="1" dirty="0" smtClean="0">
                <a:solidFill>
                  <a:srgbClr val="FF0000"/>
                </a:solidFill>
                <a:latin typeface="Arial" panose="020B0604020202020204" pitchFamily="34" charset="0"/>
                <a:cs typeface="Arial" panose="020B0604020202020204" pitchFamily="34" charset="0"/>
              </a:rPr>
              <a:t/>
            </a:r>
            <a:br>
              <a:rPr lang="en-US" b="1" dirty="0" smtClean="0">
                <a:solidFill>
                  <a:srgbClr val="FF0000"/>
                </a:solidFill>
                <a:latin typeface="Arial" panose="020B0604020202020204" pitchFamily="34" charset="0"/>
                <a:cs typeface="Arial" panose="020B0604020202020204" pitchFamily="34" charset="0"/>
              </a:rPr>
            </a:br>
            <a:r>
              <a:rPr lang="en-US" sz="4000" b="1" dirty="0">
                <a:solidFill>
                  <a:srgbClr val="FF0000"/>
                </a:solidFill>
                <a:latin typeface="Arial" panose="020B0604020202020204" pitchFamily="34" charset="0"/>
                <a:cs typeface="Arial" panose="020B0604020202020204" pitchFamily="34" charset="0"/>
              </a:rPr>
              <a:t>Cybersecurity </a:t>
            </a:r>
            <a:r>
              <a:rPr lang="en-US" sz="4000" b="1" dirty="0" smtClean="0">
                <a:solidFill>
                  <a:srgbClr val="FF0000"/>
                </a:solidFill>
                <a:latin typeface="Arial" panose="020B0604020202020204" pitchFamily="34" charset="0"/>
                <a:cs typeface="Arial" panose="020B0604020202020204" pitchFamily="34" charset="0"/>
              </a:rPr>
              <a:t>Sub-Group</a:t>
            </a:r>
            <a:r>
              <a:rPr lang="en-US" sz="4000" b="1" dirty="0">
                <a:solidFill>
                  <a:srgbClr val="FF0000"/>
                </a:solidFill>
                <a:latin typeface="Arial" panose="020B0604020202020204" pitchFamily="34" charset="0"/>
                <a:cs typeface="Arial" panose="020B0604020202020204" pitchFamily="34" charset="0"/>
              </a:rPr>
              <a:t/>
            </a:r>
            <a:br>
              <a:rPr lang="en-US" sz="4000" b="1" dirty="0">
                <a:solidFill>
                  <a:srgbClr val="FF0000"/>
                </a:solidFill>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r>
              <a:rPr lang="en-US" sz="3100" b="1" dirty="0" smtClean="0">
                <a:solidFill>
                  <a:srgbClr val="002060"/>
                </a:solidFill>
                <a:latin typeface="Arial" panose="020B0604020202020204" pitchFamily="34" charset="0"/>
                <a:cs typeface="Arial" panose="020B0604020202020204" pitchFamily="34" charset="0"/>
              </a:rPr>
              <a:t>Co Leads:</a:t>
            </a:r>
            <a:br>
              <a:rPr lang="en-US" sz="3100" b="1" dirty="0" smtClean="0">
                <a:solidFill>
                  <a:srgbClr val="002060"/>
                </a:solidFill>
                <a:latin typeface="Arial" panose="020B0604020202020204" pitchFamily="34" charset="0"/>
                <a:cs typeface="Arial" panose="020B0604020202020204" pitchFamily="34" charset="0"/>
              </a:rPr>
            </a:br>
            <a:r>
              <a:rPr lang="en-US" sz="2700" b="1" dirty="0" smtClean="0">
                <a:solidFill>
                  <a:srgbClr val="FF0000"/>
                </a:solidFill>
                <a:latin typeface="Arial" panose="020B0604020202020204" pitchFamily="34" charset="0"/>
                <a:cs typeface="Arial" panose="020B0604020202020204" pitchFamily="34" charset="0"/>
              </a:rPr>
              <a:t>Dana Ellis</a:t>
            </a:r>
            <a:br>
              <a:rPr lang="en-US" sz="2700" b="1" dirty="0" smtClean="0">
                <a:solidFill>
                  <a:srgbClr val="FF0000"/>
                </a:solidFill>
                <a:latin typeface="Arial" panose="020B0604020202020204" pitchFamily="34" charset="0"/>
                <a:cs typeface="Arial" panose="020B0604020202020204" pitchFamily="34" charset="0"/>
              </a:rPr>
            </a:br>
            <a:r>
              <a:rPr lang="en-US" sz="2700" b="1" dirty="0" smtClean="0">
                <a:solidFill>
                  <a:srgbClr val="FF0000"/>
                </a:solidFill>
                <a:latin typeface="Arial" panose="020B0604020202020204" pitchFamily="34" charset="0"/>
                <a:cs typeface="Arial" panose="020B0604020202020204" pitchFamily="34" charset="0"/>
              </a:rPr>
              <a:t>Tim </a:t>
            </a:r>
            <a:r>
              <a:rPr lang="en-US" sz="2700" b="1" dirty="0">
                <a:solidFill>
                  <a:srgbClr val="FF0000"/>
                </a:solidFill>
                <a:latin typeface="Arial" panose="020B0604020202020204" pitchFamily="34" charset="0"/>
                <a:cs typeface="Arial" panose="020B0604020202020204" pitchFamily="34" charset="0"/>
              </a:rPr>
              <a:t>Abbott</a:t>
            </a:r>
            <a:br>
              <a:rPr lang="en-US" sz="2700" b="1" dirty="0">
                <a:solidFill>
                  <a:srgbClr val="FF0000"/>
                </a:solidFill>
                <a:latin typeface="Arial" panose="020B0604020202020204" pitchFamily="34" charset="0"/>
                <a:cs typeface="Arial" panose="020B0604020202020204" pitchFamily="34" charset="0"/>
              </a:rPr>
            </a:br>
            <a:r>
              <a:rPr lang="en-US" sz="2700" b="1" dirty="0">
                <a:solidFill>
                  <a:srgbClr val="FF0000"/>
                </a:solidFill>
                <a:latin typeface="Arial" panose="020B0604020202020204" pitchFamily="34" charset="0"/>
                <a:cs typeface="Arial" panose="020B0604020202020204" pitchFamily="34" charset="0"/>
              </a:rPr>
              <a:t>Jim </a:t>
            </a:r>
            <a:r>
              <a:rPr lang="en-US" sz="2700" b="1" dirty="0" err="1">
                <a:solidFill>
                  <a:srgbClr val="FF0000"/>
                </a:solidFill>
                <a:latin typeface="Arial" panose="020B0604020202020204" pitchFamily="34" charset="0"/>
                <a:cs typeface="Arial" panose="020B0604020202020204" pitchFamily="34" charset="0"/>
              </a:rPr>
              <a:t>Regenor</a:t>
            </a:r>
            <a:r>
              <a:rPr lang="en-US" sz="2700" b="1" dirty="0" smtClean="0">
                <a:solidFill>
                  <a:srgbClr val="FF0000"/>
                </a:solidFill>
                <a:latin typeface="Arial" panose="020B0604020202020204" pitchFamily="34" charset="0"/>
                <a:cs typeface="Arial" panose="020B0604020202020204" pitchFamily="34" charset="0"/>
              </a:rPr>
              <a:t/>
            </a:r>
            <a:br>
              <a:rPr lang="en-US" sz="2700" b="1" dirty="0" smtClean="0">
                <a:solidFill>
                  <a:srgbClr val="FF0000"/>
                </a:solidFill>
                <a:latin typeface="Arial" panose="020B0604020202020204" pitchFamily="34" charset="0"/>
                <a:cs typeface="Arial" panose="020B0604020202020204" pitchFamily="34" charset="0"/>
              </a:rPr>
            </a:br>
            <a:r>
              <a:rPr lang="en-US" sz="2700" b="1" dirty="0" smtClean="0">
                <a:solidFill>
                  <a:srgbClr val="FF0000"/>
                </a:solidFill>
                <a:latin typeface="Arial" panose="020B0604020202020204" pitchFamily="34" charset="0"/>
                <a:cs typeface="Arial" panose="020B0604020202020204" pitchFamily="34" charset="0"/>
              </a:rPr>
              <a:t>Al </a:t>
            </a:r>
            <a:r>
              <a:rPr lang="en-US" sz="2700" b="1" dirty="0" err="1">
                <a:solidFill>
                  <a:srgbClr val="FF0000"/>
                </a:solidFill>
                <a:latin typeface="Arial" panose="020B0604020202020204" pitchFamily="34" charset="0"/>
                <a:cs typeface="Arial" panose="020B0604020202020204" pitchFamily="34" charset="0"/>
              </a:rPr>
              <a:t>Lowas</a:t>
            </a:r>
            <a:r>
              <a:rPr lang="en-US" sz="2700" b="1" dirty="0">
                <a:solidFill>
                  <a:srgbClr val="FF0000"/>
                </a:solidFill>
                <a:latin typeface="Arial" panose="020B0604020202020204" pitchFamily="34" charset="0"/>
                <a:cs typeface="Arial" panose="020B0604020202020204" pitchFamily="34" charset="0"/>
              </a:rPr>
              <a:t/>
            </a:r>
            <a:br>
              <a:rPr lang="en-US" sz="2700" b="1" dirty="0">
                <a:solidFill>
                  <a:srgbClr val="FF0000"/>
                </a:solidFill>
                <a:latin typeface="Arial" panose="020B0604020202020204" pitchFamily="34" charset="0"/>
                <a:cs typeface="Arial" panose="020B0604020202020204" pitchFamily="34" charset="0"/>
              </a:rPr>
            </a:br>
            <a:r>
              <a:rPr lang="en-US" sz="3100" b="1" dirty="0" smtClean="0">
                <a:solidFill>
                  <a:srgbClr val="FF0000"/>
                </a:solidFill>
                <a:latin typeface="Arial" panose="020B0604020202020204" pitchFamily="34" charset="0"/>
                <a:cs typeface="Arial" panose="020B0604020202020204" pitchFamily="34" charset="0"/>
              </a:rPr>
              <a:t> </a:t>
            </a:r>
            <a:r>
              <a:rPr lang="en-US" sz="3100" b="1" dirty="0">
                <a:solidFill>
                  <a:srgbClr val="FF0000"/>
                </a:solidFill>
                <a:latin typeface="Arial" panose="020B0604020202020204" pitchFamily="34" charset="0"/>
                <a:cs typeface="Arial" panose="020B0604020202020204" pitchFamily="34" charset="0"/>
              </a:rPr>
              <a:t/>
            </a:r>
            <a:br>
              <a:rPr lang="en-US" sz="3100" b="1" dirty="0">
                <a:solidFill>
                  <a:srgbClr val="FF0000"/>
                </a:solidFill>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
        <p:nvSpPr>
          <p:cNvPr id="3" name="Slide Number Placeholder 2"/>
          <p:cNvSpPr>
            <a:spLocks noGrp="1"/>
          </p:cNvSpPr>
          <p:nvPr>
            <p:ph type="sldNum" sz="quarter" idx="12"/>
          </p:nvPr>
        </p:nvSpPr>
        <p:spPr/>
        <p:txBody>
          <a:bodyPr/>
          <a:lstStyle/>
          <a:p>
            <a:pPr marL="0" marR="0" lvl="0" indent="0" algn="r" defTabSz="806867" rtl="0" eaLnBrk="1" fontAlgn="base" latinLnBrk="0" hangingPunct="1">
              <a:lnSpc>
                <a:spcPct val="100000"/>
              </a:lnSpc>
              <a:spcBef>
                <a:spcPct val="0"/>
              </a:spcBef>
              <a:spcAft>
                <a:spcPct val="0"/>
              </a:spcAft>
              <a:buClrTx/>
              <a:buSzTx/>
              <a:buFontTx/>
              <a:buNone/>
              <a:tabLst/>
              <a:defRPr/>
            </a:pPr>
            <a:fld id="{2726C2F5-E77D-45D7-8DF9-278139FB18E6}" type="slidenum">
              <a:rPr kumimoji="0" lang="en-US" sz="1165" b="0" i="0" u="none" strike="noStrike" kern="1200" cap="none" spc="0" normalizeH="0" baseline="0" noProof="0">
                <a:ln>
                  <a:noFill/>
                </a:ln>
                <a:solidFill>
                  <a:prstClr val="black">
                    <a:tint val="75000"/>
                  </a:prstClr>
                </a:solidFill>
                <a:effectLst/>
                <a:uLnTx/>
                <a:uFillTx/>
                <a:latin typeface="Arial" charset="0"/>
                <a:ea typeface="+mn-ea"/>
                <a:cs typeface="+mn-cs"/>
              </a:rPr>
              <a:pPr marL="0" marR="0" lvl="0" indent="0" algn="r" defTabSz="806867" rtl="0" eaLnBrk="1" fontAlgn="base" latinLnBrk="0" hangingPunct="1">
                <a:lnSpc>
                  <a:spcPct val="100000"/>
                </a:lnSpc>
                <a:spcBef>
                  <a:spcPct val="0"/>
                </a:spcBef>
                <a:spcAft>
                  <a:spcPct val="0"/>
                </a:spcAft>
                <a:buClrTx/>
                <a:buSzTx/>
                <a:buFontTx/>
                <a:buNone/>
                <a:tabLst/>
                <a:defRPr/>
              </a:pPr>
              <a:t>36</a:t>
            </a:fld>
            <a:endParaRPr kumimoji="0" lang="en-US" sz="1165"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5020169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
        <p:nvSpPr>
          <p:cNvPr id="5" name="TextBox 4"/>
          <p:cNvSpPr txBox="1"/>
          <p:nvPr/>
        </p:nvSpPr>
        <p:spPr>
          <a:xfrm>
            <a:off x="471447" y="1905000"/>
            <a:ext cx="8458200" cy="4524315"/>
          </a:xfrm>
          <a:prstGeom prst="rect">
            <a:avLst/>
          </a:prstGeom>
          <a:noFill/>
        </p:spPr>
        <p:txBody>
          <a:bodyPr wrap="square" rtlCol="0">
            <a:spAutoFit/>
          </a:bodyPr>
          <a:lstStyle/>
          <a:p>
            <a:pPr lvl="0">
              <a:spcBef>
                <a:spcPts val="1200"/>
              </a:spcBef>
              <a:defRPr/>
            </a:pPr>
            <a:r>
              <a:rPr lang="en-US" sz="3200" b="1" dirty="0">
                <a:solidFill>
                  <a:srgbClr val="002060"/>
                </a:solidFill>
                <a:latin typeface="Arial" panose="020B0604020202020204" pitchFamily="34" charset="0"/>
                <a:cs typeface="Arial" panose="020B0604020202020204" pitchFamily="34" charset="0"/>
              </a:rPr>
              <a:t>Objectives</a:t>
            </a:r>
            <a:r>
              <a:rPr lang="en-US" sz="3200" b="1" dirty="0" smtClean="0">
                <a:solidFill>
                  <a:srgbClr val="002060"/>
                </a:solidFill>
                <a:latin typeface="Arial" panose="020B0604020202020204" pitchFamily="34" charset="0"/>
                <a:cs typeface="Arial" panose="020B0604020202020204" pitchFamily="34" charset="0"/>
              </a:rPr>
              <a:t>:</a:t>
            </a:r>
          </a:p>
          <a:p>
            <a:pPr lvl="0">
              <a:spcBef>
                <a:spcPts val="1200"/>
              </a:spcBef>
              <a:defRPr/>
            </a:pPr>
            <a:endParaRPr lang="en-US" sz="1000" b="1" dirty="0">
              <a:solidFill>
                <a:srgbClr val="002060"/>
              </a:solidFill>
              <a:latin typeface="Arial" panose="020B0604020202020204" pitchFamily="34" charset="0"/>
              <a:cs typeface="Arial" panose="020B0604020202020204" pitchFamily="34" charset="0"/>
            </a:endParaRPr>
          </a:p>
          <a:p>
            <a:pPr marL="457200" marR="0" lvl="0" indent="-4572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Understand </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the current state of cybersecurity policy and guidelines as they relate to AM</a:t>
            </a:r>
          </a:p>
          <a:p>
            <a:pPr marL="457200" marR="0" lvl="0" indent="-4572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2800" dirty="0">
                <a:solidFill>
                  <a:srgbClr val="002060"/>
                </a:solidFill>
                <a:latin typeface="Arial" panose="020B0604020202020204" pitchFamily="34" charset="0"/>
                <a:cs typeface="Arial" panose="020B0604020202020204" pitchFamily="34" charset="0"/>
              </a:rPr>
              <a:t>Identify key functions within </a:t>
            </a:r>
            <a:r>
              <a:rPr lang="en-US" sz="2800" dirty="0" smtClean="0">
                <a:solidFill>
                  <a:srgbClr val="002060"/>
                </a:solidFill>
                <a:latin typeface="Arial" panose="020B0604020202020204" pitchFamily="34" charset="0"/>
                <a:cs typeface="Arial" panose="020B0604020202020204" pitchFamily="34" charset="0"/>
              </a:rPr>
              <a:t>the AM </a:t>
            </a:r>
            <a:r>
              <a:rPr lang="en-US" sz="2800" dirty="0">
                <a:solidFill>
                  <a:srgbClr val="002060"/>
                </a:solidFill>
                <a:latin typeface="Arial" panose="020B0604020202020204" pitchFamily="34" charset="0"/>
                <a:cs typeface="Arial" panose="020B0604020202020204" pitchFamily="34" charset="0"/>
              </a:rPr>
              <a:t>environment</a:t>
            </a:r>
            <a:endParaRPr kumimoji="0" lang="en-US" sz="28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a:p>
            <a:pPr marL="457200" marR="0" lvl="0" indent="-4572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2800" dirty="0">
                <a:solidFill>
                  <a:srgbClr val="002060"/>
                </a:solidFill>
                <a:latin typeface="Arial" panose="020B0604020202020204" pitchFamily="34" charset="0"/>
                <a:cs typeface="Arial" panose="020B0604020202020204" pitchFamily="34" charset="0"/>
              </a:rPr>
              <a:t>Perform gap analysis based on AM workflow and cybersecurity information system </a:t>
            </a:r>
            <a:r>
              <a:rPr lang="en-US" sz="2800" dirty="0" smtClean="0">
                <a:solidFill>
                  <a:srgbClr val="002060"/>
                </a:solidFill>
                <a:latin typeface="Arial" panose="020B0604020202020204" pitchFamily="34" charset="0"/>
                <a:cs typeface="Arial" panose="020B0604020202020204" pitchFamily="34" charset="0"/>
              </a:rPr>
              <a:t>policies; </a:t>
            </a:r>
            <a:r>
              <a:rPr lang="en-US" sz="2800" dirty="0">
                <a:solidFill>
                  <a:srgbClr val="002060"/>
                </a:solidFill>
                <a:latin typeface="Arial" panose="020B0604020202020204" pitchFamily="34" charset="0"/>
                <a:cs typeface="Arial" panose="020B0604020202020204" pitchFamily="34" charset="0"/>
              </a:rPr>
              <a:t>identify path to solution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3200" dirty="0">
              <a:latin typeface="Arial" panose="020B0604020202020204" pitchFamily="34" charset="0"/>
              <a:cs typeface="Arial" panose="020B0604020202020204" pitchFamily="34" charset="0"/>
            </a:endParaRPr>
          </a:p>
        </p:txBody>
      </p:sp>
      <p:sp>
        <p:nvSpPr>
          <p:cNvPr id="6" name="Rectangle 5"/>
          <p:cNvSpPr/>
          <p:nvPr/>
        </p:nvSpPr>
        <p:spPr>
          <a:xfrm>
            <a:off x="409495" y="1066800"/>
            <a:ext cx="8520152"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Cybersecurity</a:t>
            </a:r>
            <a:r>
              <a:rPr kumimoji="0" lang="en-US" sz="3600" b="1" i="0" u="none" strike="noStrike" kern="1200" cap="none" spc="0" normalizeH="0" noProof="0" dirty="0" smtClean="0">
                <a:ln>
                  <a:noFill/>
                </a:ln>
                <a:solidFill>
                  <a:srgbClr val="FF0000"/>
                </a:solidFill>
                <a:effectLst/>
                <a:uLnTx/>
                <a:uFillTx/>
                <a:latin typeface="Arial" panose="020B0604020202020204" pitchFamily="34" charset="0"/>
                <a:ea typeface="+mn-ea"/>
                <a:cs typeface="Arial" panose="020B0604020202020204" pitchFamily="34" charset="0"/>
              </a:rPr>
              <a:t> Sub-Group</a:t>
            </a:r>
            <a:endParaRPr kumimoji="0" lang="en-US" sz="3600" b="0" i="0" u="none" strike="noStrike" kern="1200" cap="none" spc="0" normalizeH="0" baseline="0" noProof="0" dirty="0">
              <a:ln>
                <a:noFill/>
              </a:ln>
              <a:solidFill>
                <a:prstClr val="black"/>
              </a:solidFill>
              <a:effectLst/>
              <a:uLnTx/>
              <a:uFillTx/>
              <a:latin typeface="Calibri"/>
              <a:ea typeface="+mn-ea"/>
            </a:endParaRPr>
          </a:p>
        </p:txBody>
      </p:sp>
      <p:sp>
        <p:nvSpPr>
          <p:cNvPr id="2" name="Slide Number Placeholder 1"/>
          <p:cNvSpPr>
            <a:spLocks noGrp="1"/>
          </p:cNvSpPr>
          <p:nvPr>
            <p:ph type="sldNum" sz="quarter" idx="12"/>
          </p:nvPr>
        </p:nvSpPr>
        <p:spPr/>
        <p:txBody>
          <a:bodyPr/>
          <a:lstStyle/>
          <a:p>
            <a:fld id="{2726C2F5-E77D-45D7-8DF9-278139FB18E6}" type="slidenum">
              <a:rPr lang="en-US" smtClean="0"/>
              <a:t>37</a:t>
            </a:fld>
            <a:endParaRPr lang="en-US" dirty="0"/>
          </a:p>
        </p:txBody>
      </p:sp>
    </p:spTree>
    <p:extLst>
      <p:ext uri="{BB962C8B-B14F-4D97-AF65-F5344CB8AC3E}">
        <p14:creationId xmlns:p14="http://schemas.microsoft.com/office/powerpoint/2010/main" val="39071927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
        <p:nvSpPr>
          <p:cNvPr id="5" name="TextBox 4"/>
          <p:cNvSpPr txBox="1"/>
          <p:nvPr/>
        </p:nvSpPr>
        <p:spPr>
          <a:xfrm>
            <a:off x="228600" y="1752600"/>
            <a:ext cx="8701047" cy="4985980"/>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800" b="1"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Agenda / Steps to Achieve Objectives:</a:t>
            </a:r>
          </a:p>
          <a:p>
            <a:pPr marL="1371600" lvl="2" indent="-457200">
              <a:spcBef>
                <a:spcPts val="600"/>
              </a:spcBef>
              <a:buFont typeface="Arial" panose="020B0604020202020204" pitchFamily="34" charset="0"/>
              <a:buChar char="•"/>
              <a:defRPr/>
            </a:pPr>
            <a:r>
              <a:rPr kumimoji="0" lang="en-US" sz="20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Room:</a:t>
            </a:r>
            <a:r>
              <a:rPr kumimoji="0" lang="en-US" sz="2000" b="0" i="0" u="none" strike="noStrike" kern="1200" cap="none" spc="0" normalizeH="0" noProof="0" dirty="0" smtClean="0">
                <a:ln>
                  <a:noFill/>
                </a:ln>
                <a:solidFill>
                  <a:srgbClr val="002060"/>
                </a:solidFill>
                <a:effectLst/>
                <a:uLnTx/>
                <a:uFillTx/>
                <a:latin typeface="Arial" panose="020B0604020202020204" pitchFamily="34" charset="0"/>
                <a:ea typeface="+mn-ea"/>
                <a:cs typeface="Arial" panose="020B0604020202020204" pitchFamily="34" charset="0"/>
              </a:rPr>
              <a:t> Potomac </a:t>
            </a:r>
            <a:r>
              <a:rPr kumimoji="0" lang="en-US" sz="2000" b="0" i="0" u="none" strike="noStrike" kern="1200" cap="none" spc="0" normalizeH="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Mtg</a:t>
            </a:r>
            <a:r>
              <a:rPr kumimoji="0" lang="en-US" sz="2000" b="0" i="0" u="none" strike="noStrike" kern="1200" cap="none" spc="0" normalizeH="0" noProof="0" dirty="0" smtClean="0">
                <a:ln>
                  <a:noFill/>
                </a:ln>
                <a:solidFill>
                  <a:srgbClr val="002060"/>
                </a:solidFill>
                <a:effectLst/>
                <a:uLnTx/>
                <a:uFillTx/>
                <a:latin typeface="Arial" panose="020B0604020202020204" pitchFamily="34" charset="0"/>
                <a:ea typeface="+mn-ea"/>
                <a:cs typeface="Arial" panose="020B0604020202020204" pitchFamily="34" charset="0"/>
              </a:rPr>
              <a:t> CTR</a:t>
            </a:r>
          </a:p>
          <a:p>
            <a:pPr marL="457200" indent="-457200">
              <a:spcBef>
                <a:spcPts val="600"/>
              </a:spcBef>
              <a:spcAft>
                <a:spcPts val="600"/>
              </a:spcAft>
              <a:buFont typeface="Arial" panose="020B0604020202020204" pitchFamily="34" charset="0"/>
              <a:buChar char="•"/>
              <a:defRPr/>
            </a:pPr>
            <a:r>
              <a:rPr lang="en-US" sz="2000" dirty="0" smtClean="0">
                <a:solidFill>
                  <a:srgbClr val="002060"/>
                </a:solidFill>
                <a:latin typeface="Arial" panose="020B0604020202020204" pitchFamily="34" charset="0"/>
                <a:cs typeface="Arial" panose="020B0604020202020204" pitchFamily="34" charset="0"/>
              </a:rPr>
              <a:t>Background </a:t>
            </a:r>
            <a:r>
              <a:rPr lang="en-US" sz="2000" dirty="0">
                <a:solidFill>
                  <a:srgbClr val="002060"/>
                </a:solidFill>
                <a:latin typeface="Arial" panose="020B0604020202020204" pitchFamily="34" charset="0"/>
                <a:cs typeface="Arial" panose="020B0604020202020204" pitchFamily="34" charset="0"/>
              </a:rPr>
              <a:t>on CTMA Project Adapting </a:t>
            </a:r>
            <a:r>
              <a:rPr lang="en-US" sz="2000" dirty="0" err="1">
                <a:solidFill>
                  <a:srgbClr val="002060"/>
                </a:solidFill>
                <a:latin typeface="Arial" panose="020B0604020202020204" pitchFamily="34" charset="0"/>
                <a:cs typeface="Arial" panose="020B0604020202020204" pitchFamily="34" charset="0"/>
              </a:rPr>
              <a:t>Blockchain</a:t>
            </a:r>
            <a:r>
              <a:rPr lang="en-US" sz="2000" dirty="0">
                <a:solidFill>
                  <a:srgbClr val="002060"/>
                </a:solidFill>
                <a:latin typeface="Arial" panose="020B0604020202020204" pitchFamily="34" charset="0"/>
                <a:cs typeface="Arial" panose="020B0604020202020204" pitchFamily="34" charset="0"/>
              </a:rPr>
              <a:t> Technology for TDP</a:t>
            </a:r>
          </a:p>
          <a:p>
            <a:pPr marL="457200" indent="-457200">
              <a:spcBef>
                <a:spcPts val="600"/>
              </a:spcBef>
              <a:spcAft>
                <a:spcPts val="600"/>
              </a:spcAft>
              <a:buFont typeface="Arial" panose="020B0604020202020204" pitchFamily="34" charset="0"/>
              <a:buChar char="•"/>
              <a:defRPr/>
            </a:pPr>
            <a:r>
              <a:rPr lang="en-US" sz="2000" dirty="0" smtClean="0">
                <a:solidFill>
                  <a:srgbClr val="002060"/>
                </a:solidFill>
                <a:latin typeface="Arial" panose="020B0604020202020204" pitchFamily="34" charset="0"/>
                <a:cs typeface="Arial" panose="020B0604020202020204" pitchFamily="34" charset="0"/>
              </a:rPr>
              <a:t>How </a:t>
            </a:r>
            <a:r>
              <a:rPr lang="en-US" sz="2000" dirty="0">
                <a:solidFill>
                  <a:srgbClr val="002060"/>
                </a:solidFill>
                <a:latin typeface="Arial" panose="020B0604020202020204" pitchFamily="34" charset="0"/>
                <a:cs typeface="Arial" panose="020B0604020202020204" pitchFamily="34" charset="0"/>
              </a:rPr>
              <a:t>is the digital data represented and accessed during the following </a:t>
            </a:r>
            <a:r>
              <a:rPr lang="en-US" sz="2000" dirty="0" smtClean="0">
                <a:solidFill>
                  <a:srgbClr val="002060"/>
                </a:solidFill>
                <a:latin typeface="Arial" panose="020B0604020202020204" pitchFamily="34" charset="0"/>
                <a:cs typeface="Arial" panose="020B0604020202020204" pitchFamily="34" charset="0"/>
              </a:rPr>
              <a:t>phases, design</a:t>
            </a:r>
            <a:r>
              <a:rPr lang="en-US" sz="2000" dirty="0">
                <a:solidFill>
                  <a:srgbClr val="002060"/>
                </a:solidFill>
                <a:latin typeface="Arial" panose="020B0604020202020204" pitchFamily="34" charset="0"/>
                <a:cs typeface="Arial" panose="020B0604020202020204" pitchFamily="34" charset="0"/>
              </a:rPr>
              <a:t>, </a:t>
            </a:r>
            <a:r>
              <a:rPr lang="en-US" sz="2000" dirty="0" smtClean="0">
                <a:solidFill>
                  <a:srgbClr val="002060"/>
                </a:solidFill>
                <a:latin typeface="Arial" panose="020B0604020202020204" pitchFamily="34" charset="0"/>
                <a:cs typeface="Arial" panose="020B0604020202020204" pitchFamily="34" charset="0"/>
              </a:rPr>
              <a:t>distribute</a:t>
            </a:r>
            <a:r>
              <a:rPr lang="en-US" sz="2000" dirty="0">
                <a:solidFill>
                  <a:srgbClr val="002060"/>
                </a:solidFill>
                <a:latin typeface="Arial" panose="020B0604020202020204" pitchFamily="34" charset="0"/>
                <a:cs typeface="Arial" panose="020B0604020202020204" pitchFamily="34" charset="0"/>
              </a:rPr>
              <a:t>, m</a:t>
            </a:r>
            <a:r>
              <a:rPr lang="en-US" sz="2000" dirty="0" smtClean="0">
                <a:solidFill>
                  <a:srgbClr val="002060"/>
                </a:solidFill>
                <a:latin typeface="Arial" panose="020B0604020202020204" pitchFamily="34" charset="0"/>
                <a:cs typeface="Arial" panose="020B0604020202020204" pitchFamily="34" charset="0"/>
              </a:rPr>
              <a:t>anufacture, in-field</a:t>
            </a:r>
            <a:r>
              <a:rPr lang="en-US" sz="2000" dirty="0">
                <a:solidFill>
                  <a:srgbClr val="002060"/>
                </a:solidFill>
                <a:latin typeface="Arial" panose="020B0604020202020204" pitchFamily="34" charset="0"/>
                <a:cs typeface="Arial" panose="020B0604020202020204" pitchFamily="34" charset="0"/>
              </a:rPr>
              <a:t>) for a 3D printed </a:t>
            </a:r>
            <a:r>
              <a:rPr lang="en-US" sz="2000" dirty="0" smtClean="0">
                <a:solidFill>
                  <a:srgbClr val="002060"/>
                </a:solidFill>
                <a:latin typeface="Arial" panose="020B0604020202020204" pitchFamily="34" charset="0"/>
                <a:cs typeface="Arial" panose="020B0604020202020204" pitchFamily="34" charset="0"/>
              </a:rPr>
              <a:t>part</a:t>
            </a:r>
          </a:p>
          <a:p>
            <a:pPr marL="457200" indent="-457200">
              <a:spcBef>
                <a:spcPts val="600"/>
              </a:spcBef>
              <a:spcAft>
                <a:spcPts val="600"/>
              </a:spcAft>
              <a:buFont typeface="Arial" panose="020B0604020202020204" pitchFamily="34" charset="0"/>
              <a:buChar char="•"/>
              <a:defRPr/>
            </a:pPr>
            <a:r>
              <a:rPr lang="en-US" sz="2000" dirty="0">
                <a:solidFill>
                  <a:srgbClr val="002060"/>
                </a:solidFill>
                <a:latin typeface="Arial" panose="020B0604020202020204" pitchFamily="34" charset="0"/>
                <a:cs typeface="Arial" panose="020B0604020202020204" pitchFamily="34" charset="0"/>
              </a:rPr>
              <a:t>What systems, tools, technologies, policies, procedures are already in place for a non-AM part? </a:t>
            </a:r>
          </a:p>
          <a:p>
            <a:pPr marL="457200" indent="-457200">
              <a:spcBef>
                <a:spcPts val="600"/>
              </a:spcBef>
              <a:spcAft>
                <a:spcPts val="600"/>
              </a:spcAft>
              <a:buFont typeface="Arial" panose="020B0604020202020204" pitchFamily="34" charset="0"/>
              <a:buChar char="•"/>
              <a:defRPr/>
            </a:pPr>
            <a:r>
              <a:rPr lang="en-US" sz="2000" dirty="0">
                <a:solidFill>
                  <a:srgbClr val="002060"/>
                </a:solidFill>
                <a:latin typeface="Arial" panose="020B0604020202020204" pitchFamily="34" charset="0"/>
                <a:cs typeface="Arial" panose="020B0604020202020204" pitchFamily="34" charset="0"/>
              </a:rPr>
              <a:t>Define AM Cybersecurity Risks (High, Medium, and Low)</a:t>
            </a:r>
          </a:p>
          <a:p>
            <a:pPr marL="457200" indent="-457200">
              <a:spcBef>
                <a:spcPts val="600"/>
              </a:spcBef>
              <a:spcAft>
                <a:spcPts val="600"/>
              </a:spcAft>
              <a:buFont typeface="Arial" panose="020B0604020202020204" pitchFamily="34" charset="0"/>
              <a:buChar char="•"/>
              <a:defRPr/>
            </a:pPr>
            <a:r>
              <a:rPr lang="en-US" sz="2000" dirty="0" smtClean="0">
                <a:solidFill>
                  <a:srgbClr val="002060"/>
                </a:solidFill>
                <a:latin typeface="Arial" panose="020B0604020202020204" pitchFamily="34" charset="0"/>
                <a:cs typeface="Arial" panose="020B0604020202020204" pitchFamily="34" charset="0"/>
              </a:rPr>
              <a:t>White </a:t>
            </a:r>
            <a:r>
              <a:rPr lang="en-US" sz="2000" dirty="0">
                <a:solidFill>
                  <a:srgbClr val="002060"/>
                </a:solidFill>
                <a:latin typeface="Arial" panose="020B0604020202020204" pitchFamily="34" charset="0"/>
                <a:cs typeface="Arial" panose="020B0604020202020204" pitchFamily="34" charset="0"/>
              </a:rPr>
              <a:t>Board a High-level security framework</a:t>
            </a:r>
          </a:p>
          <a:p>
            <a:pPr marL="457200" indent="-457200">
              <a:spcBef>
                <a:spcPts val="600"/>
              </a:spcBef>
              <a:spcAft>
                <a:spcPts val="600"/>
              </a:spcAft>
              <a:buFont typeface="Arial" panose="020B0604020202020204" pitchFamily="34" charset="0"/>
              <a:buChar char="•"/>
              <a:defRPr/>
            </a:pPr>
            <a:r>
              <a:rPr lang="en-US" sz="2000" dirty="0" smtClean="0">
                <a:solidFill>
                  <a:srgbClr val="002060"/>
                </a:solidFill>
                <a:latin typeface="Arial" panose="020B0604020202020204" pitchFamily="34" charset="0"/>
                <a:cs typeface="Arial" panose="020B0604020202020204" pitchFamily="34" charset="0"/>
              </a:rPr>
              <a:t>For </a:t>
            </a:r>
            <a:r>
              <a:rPr lang="en-US" sz="2000" dirty="0">
                <a:solidFill>
                  <a:srgbClr val="002060"/>
                </a:solidFill>
                <a:latin typeface="Arial" panose="020B0604020202020204" pitchFamily="34" charset="0"/>
                <a:cs typeface="Arial" panose="020B0604020202020204" pitchFamily="34" charset="0"/>
              </a:rPr>
              <a:t>each threat, list mitigation steps and build solutions</a:t>
            </a:r>
          </a:p>
          <a:p>
            <a:pPr marL="457200" indent="-457200">
              <a:spcBef>
                <a:spcPts val="600"/>
              </a:spcBef>
              <a:spcAft>
                <a:spcPts val="600"/>
              </a:spcAft>
              <a:buFont typeface="Arial" panose="020B0604020202020204" pitchFamily="34" charset="0"/>
              <a:buChar char="•"/>
              <a:defRPr/>
            </a:pPr>
            <a:r>
              <a:rPr lang="en-US" sz="2000" dirty="0">
                <a:solidFill>
                  <a:srgbClr val="002060"/>
                </a:solidFill>
                <a:latin typeface="Arial" panose="020B0604020202020204" pitchFamily="34" charset="0"/>
                <a:cs typeface="Arial" panose="020B0604020202020204" pitchFamily="34" charset="0"/>
              </a:rPr>
              <a:t>Define a specific use case to apply in developing Cybersecurity </a:t>
            </a:r>
            <a:r>
              <a:rPr lang="en-US" sz="2000" dirty="0" smtClean="0">
                <a:solidFill>
                  <a:srgbClr val="002060"/>
                </a:solidFill>
                <a:latin typeface="Arial" panose="020B0604020202020204" pitchFamily="34" charset="0"/>
                <a:cs typeface="Arial" panose="020B0604020202020204" pitchFamily="34" charset="0"/>
              </a:rPr>
              <a:t>Framework</a:t>
            </a:r>
            <a:endParaRPr lang="en-US" sz="2000" dirty="0">
              <a:solidFill>
                <a:srgbClr val="002060"/>
              </a:solidFill>
              <a:latin typeface="Arial" panose="020B0604020202020204" pitchFamily="34" charset="0"/>
              <a:cs typeface="Arial" panose="020B0604020202020204" pitchFamily="34" charset="0"/>
            </a:endParaRPr>
          </a:p>
        </p:txBody>
      </p:sp>
      <p:sp>
        <p:nvSpPr>
          <p:cNvPr id="8" name="Rectangle 7"/>
          <p:cNvSpPr/>
          <p:nvPr/>
        </p:nvSpPr>
        <p:spPr>
          <a:xfrm>
            <a:off x="409495" y="993788"/>
            <a:ext cx="8520152"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Cybersecurity</a:t>
            </a:r>
            <a:r>
              <a:rPr kumimoji="0" lang="en-US" sz="3600" b="1" i="0" u="none" strike="noStrike" kern="1200" cap="none" spc="0" normalizeH="0" noProof="0" dirty="0" smtClean="0">
                <a:ln>
                  <a:noFill/>
                </a:ln>
                <a:solidFill>
                  <a:srgbClr val="FF0000"/>
                </a:solidFill>
                <a:effectLst/>
                <a:uLnTx/>
                <a:uFillTx/>
                <a:latin typeface="Arial" panose="020B0604020202020204" pitchFamily="34" charset="0"/>
                <a:ea typeface="+mn-ea"/>
                <a:cs typeface="Arial" panose="020B0604020202020204" pitchFamily="34" charset="0"/>
              </a:rPr>
              <a:t> Sub-Group</a:t>
            </a:r>
            <a:endParaRPr kumimoji="0" lang="en-US" sz="3600" b="0" i="0" u="none" strike="noStrike" kern="1200" cap="none" spc="0" normalizeH="0" baseline="0" noProof="0" dirty="0">
              <a:ln>
                <a:noFill/>
              </a:ln>
              <a:solidFill>
                <a:prstClr val="black"/>
              </a:solidFill>
              <a:effectLst/>
              <a:uLnTx/>
              <a:uFillTx/>
              <a:latin typeface="Calibri"/>
              <a:ea typeface="+mn-ea"/>
            </a:endParaRPr>
          </a:p>
        </p:txBody>
      </p:sp>
      <p:sp>
        <p:nvSpPr>
          <p:cNvPr id="2" name="Slide Number Placeholder 1"/>
          <p:cNvSpPr>
            <a:spLocks noGrp="1"/>
          </p:cNvSpPr>
          <p:nvPr>
            <p:ph type="sldNum" sz="quarter" idx="12"/>
          </p:nvPr>
        </p:nvSpPr>
        <p:spPr/>
        <p:txBody>
          <a:bodyPr/>
          <a:lstStyle/>
          <a:p>
            <a:fld id="{2726C2F5-E77D-45D7-8DF9-278139FB18E6}" type="slidenum">
              <a:rPr lang="en-US" smtClean="0"/>
              <a:t>38</a:t>
            </a:fld>
            <a:endParaRPr lang="en-US" dirty="0"/>
          </a:p>
        </p:txBody>
      </p:sp>
    </p:spTree>
    <p:extLst>
      <p:ext uri="{BB962C8B-B14F-4D97-AF65-F5344CB8AC3E}">
        <p14:creationId xmlns:p14="http://schemas.microsoft.com/office/powerpoint/2010/main" val="27684631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7B15CD-485F-4295-9A59-5068ED2891C3}"/>
              </a:ext>
            </a:extLst>
          </p:cNvPr>
          <p:cNvSpPr>
            <a:spLocks noGrp="1"/>
          </p:cNvSpPr>
          <p:nvPr>
            <p:ph type="sldNum" sz="quarter" idx="12"/>
          </p:nvPr>
        </p:nvSpPr>
        <p:spPr/>
        <p:txBody>
          <a:bodyPr/>
          <a:lstStyle/>
          <a:p>
            <a:fld id="{2726C2F5-E77D-45D7-8DF9-278139FB18E6}" type="slidenum">
              <a:rPr lang="en-US" smtClean="0"/>
              <a:t>39</a:t>
            </a:fld>
            <a:endParaRPr lang="en-US" dirty="0"/>
          </a:p>
        </p:txBody>
      </p:sp>
      <p:pic>
        <p:nvPicPr>
          <p:cNvPr id="4" name="Picture 3">
            <a:extLst>
              <a:ext uri="{FF2B5EF4-FFF2-40B4-BE49-F238E27FC236}">
                <a16:creationId xmlns:a16="http://schemas.microsoft.com/office/drawing/2014/main" id="{2727F102-300E-4BCE-8C85-D5009F5A4E19}"/>
              </a:ext>
            </a:extLst>
          </p:cNvPr>
          <p:cNvPicPr>
            <a:picLocks noChangeAspect="1"/>
          </p:cNvPicPr>
          <p:nvPr/>
        </p:nvPicPr>
        <p:blipFill>
          <a:blip r:embed="rId2"/>
          <a:stretch>
            <a:fillRect/>
          </a:stretch>
        </p:blipFill>
        <p:spPr>
          <a:xfrm>
            <a:off x="381000" y="1348687"/>
            <a:ext cx="8452755" cy="5410200"/>
          </a:xfrm>
          <a:prstGeom prst="rect">
            <a:avLst/>
          </a:prstGeom>
        </p:spPr>
      </p:pic>
      <p:sp>
        <p:nvSpPr>
          <p:cNvPr id="5" name="Rectangle 4"/>
          <p:cNvSpPr/>
          <p:nvPr/>
        </p:nvSpPr>
        <p:spPr>
          <a:xfrm>
            <a:off x="457200" y="914400"/>
            <a:ext cx="8520152"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Cybersecurity</a:t>
            </a:r>
            <a:r>
              <a:rPr kumimoji="0" lang="en-US" sz="2800" b="1" i="0" u="none" strike="noStrike" kern="1200" cap="none" spc="0" normalizeH="0" noProof="0" dirty="0" smtClean="0">
                <a:ln>
                  <a:noFill/>
                </a:ln>
                <a:solidFill>
                  <a:srgbClr val="FF0000"/>
                </a:solidFill>
                <a:effectLst/>
                <a:uLnTx/>
                <a:uFillTx/>
                <a:latin typeface="Arial" panose="020B0604020202020204" pitchFamily="34" charset="0"/>
                <a:ea typeface="+mn-ea"/>
                <a:cs typeface="Arial" panose="020B0604020202020204" pitchFamily="34" charset="0"/>
              </a:rPr>
              <a:t> Sub-Group</a:t>
            </a:r>
            <a:endParaRPr kumimoji="0" lang="en-US" sz="2800" b="0" i="0" u="none" strike="noStrike" kern="1200" cap="none" spc="0" normalizeH="0" baseline="0" noProof="0" dirty="0">
              <a:ln>
                <a:noFill/>
              </a:ln>
              <a:solidFill>
                <a:prstClr val="black"/>
              </a:solidFill>
              <a:effectLst/>
              <a:uLnTx/>
              <a:uFillTx/>
              <a:latin typeface="Calibri"/>
              <a:ea typeface="+mn-ea"/>
            </a:endParaRPr>
          </a:p>
        </p:txBody>
      </p:sp>
    </p:spTree>
    <p:extLst>
      <p:ext uri="{BB962C8B-B14F-4D97-AF65-F5344CB8AC3E}">
        <p14:creationId xmlns:p14="http://schemas.microsoft.com/office/powerpoint/2010/main" val="4161370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6418" y="1705336"/>
            <a:ext cx="8229600" cy="4876800"/>
          </a:xfrm>
        </p:spPr>
        <p:txBody>
          <a:bodyPr>
            <a:normAutofit fontScale="85000" lnSpcReduction="10000"/>
          </a:bodyPr>
          <a:lstStyle/>
          <a:p>
            <a:r>
              <a:rPr lang="en-US" dirty="0" smtClean="0"/>
              <a:t>Follow </a:t>
            </a:r>
            <a:r>
              <a:rPr lang="en-US" dirty="0"/>
              <a:t>up to </a:t>
            </a:r>
            <a:r>
              <a:rPr lang="en-US" dirty="0" smtClean="0"/>
              <a:t>2016 and 2017 AM </a:t>
            </a:r>
            <a:r>
              <a:rPr lang="en-US" dirty="0" err="1" smtClean="0"/>
              <a:t>Wargames</a:t>
            </a:r>
            <a:r>
              <a:rPr lang="en-US" dirty="0" smtClean="0"/>
              <a:t>, and 2018 AM Business </a:t>
            </a:r>
            <a:r>
              <a:rPr lang="en-US" dirty="0"/>
              <a:t>Model Workshop</a:t>
            </a:r>
          </a:p>
          <a:p>
            <a:endParaRPr lang="en-US" sz="1900" dirty="0"/>
          </a:p>
          <a:p>
            <a:r>
              <a:rPr lang="en-US" dirty="0" smtClean="0"/>
              <a:t>To collaborate across government</a:t>
            </a:r>
            <a:r>
              <a:rPr lang="en-US" dirty="0"/>
              <a:t>, industry and </a:t>
            </a:r>
            <a:r>
              <a:rPr lang="en-US" dirty="0" smtClean="0"/>
              <a:t>academia to actively pursue solutions in </a:t>
            </a:r>
            <a:r>
              <a:rPr lang="en-US" dirty="0"/>
              <a:t>five foundational </a:t>
            </a:r>
            <a:r>
              <a:rPr lang="en-US" dirty="0" smtClean="0"/>
              <a:t>topic areas critical to our ability to scale additive </a:t>
            </a:r>
            <a:r>
              <a:rPr lang="en-US" dirty="0"/>
              <a:t>manufacturing </a:t>
            </a:r>
            <a:r>
              <a:rPr lang="en-US" dirty="0" smtClean="0"/>
              <a:t>adoption and execution across DoD</a:t>
            </a:r>
          </a:p>
          <a:p>
            <a:endParaRPr lang="en-US" sz="1700" dirty="0" smtClean="0"/>
          </a:p>
          <a:p>
            <a:r>
              <a:rPr lang="en-US" dirty="0" smtClean="0"/>
              <a:t>Sponsored </a:t>
            </a:r>
            <a:r>
              <a:rPr lang="en-US" dirty="0"/>
              <a:t>by DoD’s Joint Additive Manufacturing Working </a:t>
            </a:r>
            <a:r>
              <a:rPr lang="en-US" dirty="0" smtClean="0"/>
              <a:t>Group (JAMWG), </a:t>
            </a:r>
            <a:r>
              <a:rPr lang="en-US" dirty="0"/>
              <a:t>America Makes Additive Manufacturing for Maintenance and Sustainment Advisory Group </a:t>
            </a:r>
            <a:r>
              <a:rPr lang="en-US" dirty="0" smtClean="0"/>
              <a:t>and </a:t>
            </a:r>
            <a:r>
              <a:rPr lang="en-US" dirty="0"/>
              <a:t>the  Additive Manufacturing for Maintenance Operations (AMMO) Working Group.   </a:t>
            </a:r>
          </a:p>
        </p:txBody>
      </p:sp>
      <p:sp>
        <p:nvSpPr>
          <p:cNvPr id="4" name="Slide Number Placeholder 3"/>
          <p:cNvSpPr>
            <a:spLocks noGrp="1"/>
          </p:cNvSpPr>
          <p:nvPr>
            <p:ph type="sldNum" sz="quarter" idx="12"/>
          </p:nvPr>
        </p:nvSpPr>
        <p:spPr/>
        <p:txBody>
          <a:bodyPr/>
          <a:lstStyle/>
          <a:p>
            <a:fld id="{2726C2F5-E77D-45D7-8DF9-278139FB18E6}" type="slidenum">
              <a:rPr lang="en-US" smtClean="0"/>
              <a:t>4</a:t>
            </a:fld>
            <a:endParaRPr lang="en-US" dirty="0"/>
          </a:p>
        </p:txBody>
      </p:sp>
      <p:sp>
        <p:nvSpPr>
          <p:cNvPr id="5" name="Rectangle 4"/>
          <p:cNvSpPr/>
          <p:nvPr/>
        </p:nvSpPr>
        <p:spPr>
          <a:xfrm>
            <a:off x="3505200" y="957590"/>
            <a:ext cx="251460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Purpose</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Tree>
    <p:extLst>
      <p:ext uri="{BB962C8B-B14F-4D97-AF65-F5344CB8AC3E}">
        <p14:creationId xmlns:p14="http://schemas.microsoft.com/office/powerpoint/2010/main" val="42604859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0327C5-3971-4942-879E-2336B863F50D}"/>
              </a:ext>
            </a:extLst>
          </p:cNvPr>
          <p:cNvSpPr>
            <a:spLocks noGrp="1"/>
          </p:cNvSpPr>
          <p:nvPr>
            <p:ph type="sldNum" sz="quarter" idx="12"/>
          </p:nvPr>
        </p:nvSpPr>
        <p:spPr/>
        <p:txBody>
          <a:bodyPr/>
          <a:lstStyle/>
          <a:p>
            <a:fld id="{2726C2F5-E77D-45D7-8DF9-278139FB18E6}" type="slidenum">
              <a:rPr lang="en-US" smtClean="0"/>
              <a:t>40</a:t>
            </a:fld>
            <a:endParaRPr lang="en-US" dirty="0"/>
          </a:p>
        </p:txBody>
      </p:sp>
      <p:sp>
        <p:nvSpPr>
          <p:cNvPr id="5" name="TextBox 4">
            <a:extLst>
              <a:ext uri="{FF2B5EF4-FFF2-40B4-BE49-F238E27FC236}">
                <a16:creationId xmlns:a16="http://schemas.microsoft.com/office/drawing/2014/main" id="{DD853A77-B26D-47C2-AFCD-4EC6FF71E95C}"/>
              </a:ext>
            </a:extLst>
          </p:cNvPr>
          <p:cNvSpPr txBox="1"/>
          <p:nvPr/>
        </p:nvSpPr>
        <p:spPr>
          <a:xfrm>
            <a:off x="342900" y="4534287"/>
            <a:ext cx="8458200"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rgbClr val="002060"/>
                </a:solidFill>
              </a:rPr>
              <a:t>Provides a baseline for gap analysis</a:t>
            </a:r>
          </a:p>
          <a:p>
            <a:pPr marL="285750" indent="-285750">
              <a:buFont typeface="Arial" panose="020B0604020202020204" pitchFamily="34" charset="0"/>
              <a:buChar char="•"/>
            </a:pPr>
            <a:r>
              <a:rPr lang="en-US" sz="2400" b="1" dirty="0">
                <a:solidFill>
                  <a:srgbClr val="002060"/>
                </a:solidFill>
              </a:rPr>
              <a:t>Observation</a:t>
            </a:r>
            <a:r>
              <a:rPr lang="en-US" sz="2400" dirty="0">
                <a:solidFill>
                  <a:srgbClr val="002060"/>
                </a:solidFill>
              </a:rPr>
              <a:t>: vast amount of policies exist</a:t>
            </a:r>
          </a:p>
          <a:p>
            <a:pPr marL="285750" indent="-285750">
              <a:buFont typeface="Arial" panose="020B0604020202020204" pitchFamily="34" charset="0"/>
              <a:buChar char="•"/>
            </a:pPr>
            <a:r>
              <a:rPr lang="en-US" sz="2400" b="1" dirty="0">
                <a:solidFill>
                  <a:srgbClr val="002060"/>
                </a:solidFill>
              </a:rPr>
              <a:t>Orient</a:t>
            </a:r>
            <a:r>
              <a:rPr lang="en-US" sz="2400" dirty="0">
                <a:solidFill>
                  <a:srgbClr val="002060"/>
                </a:solidFill>
              </a:rPr>
              <a:t>: chart above represents the industry/government working group perspective</a:t>
            </a:r>
          </a:p>
          <a:p>
            <a:pPr marL="285750" indent="-285750">
              <a:buFont typeface="Arial" panose="020B0604020202020204" pitchFamily="34" charset="0"/>
              <a:buChar char="•"/>
            </a:pPr>
            <a:r>
              <a:rPr lang="en-US" sz="2400" b="1" dirty="0">
                <a:solidFill>
                  <a:srgbClr val="002060"/>
                </a:solidFill>
              </a:rPr>
              <a:t>Decision</a:t>
            </a:r>
            <a:r>
              <a:rPr lang="en-US" sz="2400" dirty="0">
                <a:solidFill>
                  <a:srgbClr val="002060"/>
                </a:solidFill>
              </a:rPr>
              <a:t>: gap analysis that follows</a:t>
            </a:r>
          </a:p>
          <a:p>
            <a:pPr marL="285750" indent="-285750">
              <a:buFont typeface="Arial" panose="020B0604020202020204" pitchFamily="34" charset="0"/>
              <a:buChar char="•"/>
            </a:pPr>
            <a:r>
              <a:rPr lang="en-US" sz="2400" b="1" dirty="0">
                <a:solidFill>
                  <a:srgbClr val="002060"/>
                </a:solidFill>
              </a:rPr>
              <a:t>Act</a:t>
            </a:r>
            <a:r>
              <a:rPr lang="en-US" sz="2400" dirty="0">
                <a:solidFill>
                  <a:srgbClr val="002060"/>
                </a:solidFill>
              </a:rPr>
              <a:t>: key </a:t>
            </a:r>
            <a:r>
              <a:rPr lang="en-US" sz="2400" dirty="0" smtClean="0">
                <a:solidFill>
                  <a:srgbClr val="002060"/>
                </a:solidFill>
              </a:rPr>
              <a:t>takeaways</a:t>
            </a:r>
            <a:endParaRPr lang="en-US" dirty="0"/>
          </a:p>
        </p:txBody>
      </p:sp>
      <p:pic>
        <p:nvPicPr>
          <p:cNvPr id="6" name="Picture 5">
            <a:extLst>
              <a:ext uri="{FF2B5EF4-FFF2-40B4-BE49-F238E27FC236}">
                <a16:creationId xmlns:a16="http://schemas.microsoft.com/office/drawing/2014/main" id="{8EA5AA1A-95AD-49C1-B64C-267E467A0AD5}"/>
              </a:ext>
            </a:extLst>
          </p:cNvPr>
          <p:cNvPicPr>
            <a:picLocks noChangeAspect="1"/>
          </p:cNvPicPr>
          <p:nvPr/>
        </p:nvPicPr>
        <p:blipFill>
          <a:blip r:embed="rId2"/>
          <a:stretch>
            <a:fillRect/>
          </a:stretch>
        </p:blipFill>
        <p:spPr>
          <a:xfrm>
            <a:off x="0" y="1355818"/>
            <a:ext cx="9144000" cy="3178469"/>
          </a:xfrm>
          <a:prstGeom prst="rect">
            <a:avLst/>
          </a:prstGeom>
          <a:ln>
            <a:solidFill>
              <a:schemeClr val="tx1"/>
            </a:solidFill>
          </a:ln>
        </p:spPr>
      </p:pic>
      <p:sp>
        <p:nvSpPr>
          <p:cNvPr id="7" name="Rectangle 6"/>
          <p:cNvSpPr/>
          <p:nvPr/>
        </p:nvSpPr>
        <p:spPr>
          <a:xfrm>
            <a:off x="280948" y="914400"/>
            <a:ext cx="8520152"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Cybersecurity</a:t>
            </a:r>
            <a:r>
              <a:rPr kumimoji="0" lang="en-US" sz="2800" b="1" i="0" u="none" strike="noStrike" kern="1200" cap="none" spc="0" normalizeH="0" noProof="0" dirty="0" smtClean="0">
                <a:ln>
                  <a:noFill/>
                </a:ln>
                <a:solidFill>
                  <a:srgbClr val="FF0000"/>
                </a:solidFill>
                <a:effectLst/>
                <a:uLnTx/>
                <a:uFillTx/>
                <a:latin typeface="Arial" panose="020B0604020202020204" pitchFamily="34" charset="0"/>
                <a:ea typeface="+mn-ea"/>
                <a:cs typeface="Arial" panose="020B0604020202020204" pitchFamily="34" charset="0"/>
              </a:rPr>
              <a:t> Sub-Group</a:t>
            </a:r>
            <a:endParaRPr kumimoji="0" lang="en-US" sz="2800" b="0" i="0" u="none" strike="noStrike" kern="1200" cap="none" spc="0" normalizeH="0" baseline="0" noProof="0" dirty="0">
              <a:ln>
                <a:noFill/>
              </a:ln>
              <a:solidFill>
                <a:prstClr val="black"/>
              </a:solidFill>
              <a:effectLst/>
              <a:uLnTx/>
              <a:uFillTx/>
              <a:latin typeface="Calibri"/>
              <a:ea typeface="+mn-ea"/>
            </a:endParaRPr>
          </a:p>
        </p:txBody>
      </p:sp>
    </p:spTree>
    <p:extLst>
      <p:ext uri="{BB962C8B-B14F-4D97-AF65-F5344CB8AC3E}">
        <p14:creationId xmlns:p14="http://schemas.microsoft.com/office/powerpoint/2010/main" val="27837648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
        <p:nvSpPr>
          <p:cNvPr id="5" name="TextBox 4"/>
          <p:cNvSpPr txBox="1"/>
          <p:nvPr/>
        </p:nvSpPr>
        <p:spPr>
          <a:xfrm>
            <a:off x="450273" y="1676400"/>
            <a:ext cx="8458200" cy="5047536"/>
          </a:xfrm>
          <a:prstGeom prst="rect">
            <a:avLst/>
          </a:prstGeom>
          <a:noFill/>
        </p:spPr>
        <p:txBody>
          <a:bodyPr wrap="square" rtlCol="0">
            <a:spAutoFit/>
          </a:bodyPr>
          <a:lstStyle/>
          <a:p>
            <a:pPr lvl="0">
              <a:defRPr/>
            </a:pPr>
            <a:r>
              <a:rPr lang="en-US" sz="3200" b="1" dirty="0">
                <a:solidFill>
                  <a:srgbClr val="002060"/>
                </a:solidFill>
                <a:latin typeface="Arial" panose="020B0604020202020204" pitchFamily="34" charset="0"/>
                <a:cs typeface="Arial" panose="020B0604020202020204" pitchFamily="34" charset="0"/>
              </a:rPr>
              <a:t>Challenges / Gaps Identified: </a:t>
            </a:r>
            <a:endParaRPr lang="en-US" sz="3200" b="1" dirty="0" smtClean="0">
              <a:solidFill>
                <a:srgbClr val="002060"/>
              </a:solidFill>
              <a:latin typeface="Arial" panose="020B0604020202020204" pitchFamily="34" charset="0"/>
              <a:cs typeface="Arial" panose="020B0604020202020204" pitchFamily="34" charset="0"/>
            </a:endParaRPr>
          </a:p>
          <a:p>
            <a:pPr lvl="0">
              <a:defRPr/>
            </a:pPr>
            <a:endParaRPr lang="en-US" sz="1000" b="1" dirty="0">
              <a:solidFill>
                <a:srgbClr val="002060"/>
              </a:solidFill>
              <a:latin typeface="Arial" panose="020B0604020202020204" pitchFamily="34" charset="0"/>
              <a:cs typeface="Arial" panose="020B0604020202020204" pitchFamily="34" charset="0"/>
            </a:endParaRPr>
          </a:p>
          <a:p>
            <a:pPr marL="457200" lvl="0" indent="-457200">
              <a:buFont typeface="Arial" panose="020B0604020202020204" pitchFamily="34" charset="0"/>
              <a:buChar char="•"/>
              <a:defRPr/>
            </a:pPr>
            <a:r>
              <a:rPr lang="en-US" sz="2800" dirty="0">
                <a:solidFill>
                  <a:srgbClr val="002060"/>
                </a:solidFill>
                <a:latin typeface="Arial" panose="020B0604020202020204" pitchFamily="34" charset="0"/>
                <a:cs typeface="Arial" panose="020B0604020202020204" pitchFamily="34" charset="0"/>
              </a:rPr>
              <a:t>Cybersecurity knowledge combined with AM workflow application – </a:t>
            </a:r>
            <a:r>
              <a:rPr lang="en-US" sz="2800" u="sng" dirty="0">
                <a:solidFill>
                  <a:srgbClr val="002060"/>
                </a:solidFill>
                <a:latin typeface="Arial" panose="020B0604020202020204" pitchFamily="34" charset="0"/>
                <a:cs typeface="Arial" panose="020B0604020202020204" pitchFamily="34" charset="0"/>
              </a:rPr>
              <a:t>need subject matter experts</a:t>
            </a:r>
          </a:p>
          <a:p>
            <a:pPr marL="457200" lvl="0" indent="-457200">
              <a:buFont typeface="Arial" panose="020B0604020202020204" pitchFamily="34" charset="0"/>
              <a:buChar char="•"/>
              <a:defRPr/>
            </a:pPr>
            <a:r>
              <a:rPr lang="en-US" sz="2800" dirty="0">
                <a:solidFill>
                  <a:srgbClr val="002060"/>
                </a:solidFill>
                <a:latin typeface="Arial" panose="020B0604020202020204" pitchFamily="34" charset="0"/>
                <a:cs typeface="Arial" panose="020B0604020202020204" pitchFamily="34" charset="0"/>
              </a:rPr>
              <a:t>Machine Identity</a:t>
            </a:r>
          </a:p>
          <a:p>
            <a:pPr marL="457200" lvl="0" indent="-457200">
              <a:buFont typeface="Arial" panose="020B0604020202020204" pitchFamily="34" charset="0"/>
              <a:buChar char="•"/>
              <a:defRPr/>
            </a:pPr>
            <a:r>
              <a:rPr lang="en-US" sz="2800" dirty="0">
                <a:solidFill>
                  <a:srgbClr val="002060"/>
                </a:solidFill>
                <a:latin typeface="Arial" panose="020B0604020202020204" pitchFamily="34" charset="0"/>
                <a:cs typeface="Arial" panose="020B0604020202020204" pitchFamily="34" charset="0"/>
              </a:rPr>
              <a:t>Trusted system/ecosystem approach</a:t>
            </a:r>
          </a:p>
          <a:p>
            <a:pPr marL="457200" lvl="0" indent="-457200">
              <a:buFont typeface="Arial" panose="020B0604020202020204" pitchFamily="34" charset="0"/>
              <a:buChar char="•"/>
              <a:defRPr/>
            </a:pPr>
            <a:r>
              <a:rPr lang="en-US" sz="2800" dirty="0">
                <a:solidFill>
                  <a:srgbClr val="002060"/>
                </a:solidFill>
                <a:latin typeface="Arial" panose="020B0604020202020204" pitchFamily="34" charset="0"/>
                <a:cs typeface="Arial" panose="020B0604020202020204" pitchFamily="34" charset="0"/>
              </a:rPr>
              <a:t>Lack of current secure-by-design systems</a:t>
            </a:r>
          </a:p>
          <a:p>
            <a:pPr marL="457200" lvl="0" indent="-457200">
              <a:buFont typeface="Arial" panose="020B0604020202020204" pitchFamily="34" charset="0"/>
              <a:buChar char="•"/>
              <a:defRPr/>
            </a:pPr>
            <a:r>
              <a:rPr lang="en-US" sz="2800" dirty="0">
                <a:solidFill>
                  <a:srgbClr val="002060"/>
                </a:solidFill>
                <a:latin typeface="Arial" panose="020B0604020202020204" pitchFamily="34" charset="0"/>
                <a:cs typeface="Arial" panose="020B0604020202020204" pitchFamily="34" charset="0"/>
              </a:rPr>
              <a:t>How to protect evolving cyber-physical systems from a dynamic threat environment</a:t>
            </a:r>
          </a:p>
          <a:p>
            <a:pPr marL="914400" lvl="1" indent="-457200">
              <a:buFont typeface="Courier New" panose="02070309020205020404" pitchFamily="49" charset="0"/>
              <a:buChar char="o"/>
              <a:defRPr/>
            </a:pPr>
            <a:r>
              <a:rPr lang="en-US" sz="2800" dirty="0">
                <a:solidFill>
                  <a:srgbClr val="002060"/>
                </a:solidFill>
                <a:latin typeface="Arial" panose="020B0604020202020204" pitchFamily="34" charset="0"/>
                <a:cs typeface="Arial" panose="020B0604020202020204" pitchFamily="34" charset="0"/>
              </a:rPr>
              <a:t>Potential solution: Blockchain</a:t>
            </a:r>
          </a:p>
          <a:p>
            <a:pPr marL="457200" indent="-457200">
              <a:buFont typeface="Arial" panose="020B0604020202020204" pitchFamily="34" charset="0"/>
              <a:buChar char="•"/>
              <a:defRPr/>
            </a:pPr>
            <a:r>
              <a:rPr lang="en-US" sz="2800" dirty="0">
                <a:solidFill>
                  <a:srgbClr val="002060"/>
                </a:solidFill>
                <a:latin typeface="Arial" panose="020B0604020202020204" pitchFamily="34" charset="0"/>
                <a:cs typeface="Arial" panose="020B0604020202020204" pitchFamily="34" charset="0"/>
              </a:rPr>
              <a:t>Network disconnected operations</a:t>
            </a:r>
          </a:p>
        </p:txBody>
      </p:sp>
      <p:sp>
        <p:nvSpPr>
          <p:cNvPr id="8" name="Rectangle 7"/>
          <p:cNvSpPr/>
          <p:nvPr/>
        </p:nvSpPr>
        <p:spPr>
          <a:xfrm>
            <a:off x="471447" y="990600"/>
            <a:ext cx="8520152"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Cybersecurity</a:t>
            </a:r>
            <a:r>
              <a:rPr kumimoji="0" lang="en-US" sz="3200" b="1" i="0" u="none" strike="noStrike" kern="1200" cap="none" spc="0" normalizeH="0" noProof="0" dirty="0" smtClean="0">
                <a:ln>
                  <a:noFill/>
                </a:ln>
                <a:solidFill>
                  <a:srgbClr val="FF0000"/>
                </a:solidFill>
                <a:effectLst/>
                <a:uLnTx/>
                <a:uFillTx/>
                <a:latin typeface="Arial" panose="020B0604020202020204" pitchFamily="34" charset="0"/>
                <a:ea typeface="+mn-ea"/>
                <a:cs typeface="Arial" panose="020B0604020202020204" pitchFamily="34" charset="0"/>
              </a:rPr>
              <a:t> Sub-Group</a:t>
            </a:r>
            <a:endParaRPr kumimoji="0" lang="en-US" sz="3200" b="0" i="0" u="none" strike="noStrike" kern="1200" cap="none" spc="0" normalizeH="0" baseline="0" noProof="0" dirty="0">
              <a:ln>
                <a:noFill/>
              </a:ln>
              <a:solidFill>
                <a:prstClr val="black"/>
              </a:solidFill>
              <a:effectLst/>
              <a:uLnTx/>
              <a:uFillTx/>
              <a:latin typeface="Calibri"/>
              <a:ea typeface="+mn-ea"/>
            </a:endParaRPr>
          </a:p>
        </p:txBody>
      </p:sp>
      <p:sp>
        <p:nvSpPr>
          <p:cNvPr id="2" name="Slide Number Placeholder 1"/>
          <p:cNvSpPr>
            <a:spLocks noGrp="1"/>
          </p:cNvSpPr>
          <p:nvPr>
            <p:ph type="sldNum" sz="quarter" idx="12"/>
          </p:nvPr>
        </p:nvSpPr>
        <p:spPr/>
        <p:txBody>
          <a:bodyPr/>
          <a:lstStyle/>
          <a:p>
            <a:fld id="{2726C2F5-E77D-45D7-8DF9-278139FB18E6}" type="slidenum">
              <a:rPr lang="en-US" smtClean="0"/>
              <a:t>41</a:t>
            </a:fld>
            <a:endParaRPr lang="en-US" dirty="0"/>
          </a:p>
        </p:txBody>
      </p:sp>
    </p:spTree>
    <p:extLst>
      <p:ext uri="{BB962C8B-B14F-4D97-AF65-F5344CB8AC3E}">
        <p14:creationId xmlns:p14="http://schemas.microsoft.com/office/powerpoint/2010/main" val="35162799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
        <p:nvSpPr>
          <p:cNvPr id="5" name="TextBox 4"/>
          <p:cNvSpPr txBox="1"/>
          <p:nvPr/>
        </p:nvSpPr>
        <p:spPr>
          <a:xfrm>
            <a:off x="488176" y="1676400"/>
            <a:ext cx="8458200" cy="4739759"/>
          </a:xfrm>
          <a:prstGeom prst="rect">
            <a:avLst/>
          </a:prstGeom>
          <a:noFill/>
        </p:spPr>
        <p:txBody>
          <a:bodyPr wrap="square" rtlCol="0">
            <a:spAutoFit/>
          </a:bodyPr>
          <a:lstStyle/>
          <a:p>
            <a:pPr lvl="0">
              <a:spcBef>
                <a:spcPts val="600"/>
              </a:spcBef>
              <a:spcAft>
                <a:spcPts val="600"/>
              </a:spcAft>
              <a:defRPr/>
            </a:pPr>
            <a:r>
              <a:rPr lang="en-US" sz="3200" b="1" dirty="0">
                <a:solidFill>
                  <a:srgbClr val="002060"/>
                </a:solidFill>
                <a:latin typeface="Arial" panose="020B0604020202020204" pitchFamily="34" charset="0"/>
                <a:cs typeface="Arial" panose="020B0604020202020204" pitchFamily="34" charset="0"/>
              </a:rPr>
              <a:t>Key Takeaways: </a:t>
            </a:r>
          </a:p>
          <a:p>
            <a:pPr marL="457200" lvl="0" indent="-457200">
              <a:spcBef>
                <a:spcPts val="600"/>
              </a:spcBef>
              <a:spcAft>
                <a:spcPts val="600"/>
              </a:spcAft>
              <a:buFont typeface="Arial" panose="020B0604020202020204" pitchFamily="34" charset="0"/>
              <a:buChar char="•"/>
              <a:defRPr/>
            </a:pPr>
            <a:r>
              <a:rPr lang="en-US" sz="2400" dirty="0">
                <a:solidFill>
                  <a:srgbClr val="002060"/>
                </a:solidFill>
                <a:latin typeface="Arial" panose="020B0604020202020204" pitchFamily="34" charset="0"/>
                <a:cs typeface="Arial" panose="020B0604020202020204" pitchFamily="34" charset="0"/>
              </a:rPr>
              <a:t>Establish a cybersecurity AM strategic interest group with government and industry to collaborate on policy and address gaps</a:t>
            </a:r>
          </a:p>
          <a:p>
            <a:pPr marL="914400" lvl="1" indent="-457200">
              <a:spcBef>
                <a:spcPts val="600"/>
              </a:spcBef>
              <a:spcAft>
                <a:spcPts val="600"/>
              </a:spcAft>
              <a:buFont typeface="Courier New" panose="02070309020205020404" pitchFamily="49" charset="0"/>
              <a:buChar char="o"/>
              <a:defRPr/>
            </a:pPr>
            <a:r>
              <a:rPr lang="en-US" sz="2400" dirty="0">
                <a:solidFill>
                  <a:srgbClr val="002060"/>
                </a:solidFill>
                <a:latin typeface="Arial" panose="020B0604020202020204" pitchFamily="34" charset="0"/>
                <a:cs typeface="Arial" panose="020B0604020202020204" pitchFamily="34" charset="0"/>
              </a:rPr>
              <a:t>Identify a DoD depot (e.g. Rock Island Arsenal or Tinker Air Force Base) for pilot implementation at the production level to identify and address gaps</a:t>
            </a:r>
          </a:p>
          <a:p>
            <a:pPr marL="914400" lvl="1" indent="-457200">
              <a:spcBef>
                <a:spcPts val="600"/>
              </a:spcBef>
              <a:spcAft>
                <a:spcPts val="600"/>
              </a:spcAft>
              <a:buFont typeface="Courier New" panose="02070309020205020404" pitchFamily="49" charset="0"/>
              <a:buChar char="o"/>
              <a:defRPr/>
            </a:pPr>
            <a:r>
              <a:rPr lang="en-US" sz="2400" dirty="0">
                <a:solidFill>
                  <a:srgbClr val="002060"/>
                </a:solidFill>
                <a:latin typeface="Arial" panose="020B0604020202020204" pitchFamily="34" charset="0"/>
                <a:cs typeface="Arial" panose="020B0604020202020204" pitchFamily="34" charset="0"/>
              </a:rPr>
              <a:t>Partners to include: Air Force Sustainment Center, Army Rock Island Arsenal, Army CCDC, NAVWAR, other government agencies (e.g. NIST and DISA) and industry</a:t>
            </a:r>
          </a:p>
        </p:txBody>
      </p:sp>
      <p:sp>
        <p:nvSpPr>
          <p:cNvPr id="8" name="Rectangle 7"/>
          <p:cNvSpPr/>
          <p:nvPr/>
        </p:nvSpPr>
        <p:spPr>
          <a:xfrm>
            <a:off x="424839" y="1066800"/>
            <a:ext cx="8520152"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Cybersecurity</a:t>
            </a:r>
            <a:r>
              <a:rPr kumimoji="0" lang="en-US" sz="3200" b="1" i="0" u="none" strike="noStrike" kern="1200" cap="none" spc="0" normalizeH="0" noProof="0" dirty="0" smtClean="0">
                <a:ln>
                  <a:noFill/>
                </a:ln>
                <a:solidFill>
                  <a:srgbClr val="FF0000"/>
                </a:solidFill>
                <a:effectLst/>
                <a:uLnTx/>
                <a:uFillTx/>
                <a:latin typeface="Arial" panose="020B0604020202020204" pitchFamily="34" charset="0"/>
                <a:ea typeface="+mn-ea"/>
                <a:cs typeface="Arial" panose="020B0604020202020204" pitchFamily="34" charset="0"/>
              </a:rPr>
              <a:t> Sub-Group</a:t>
            </a:r>
            <a:endParaRPr kumimoji="0" lang="en-US" sz="3200" b="0" i="0" u="none" strike="noStrike" kern="1200" cap="none" spc="0" normalizeH="0" baseline="0" noProof="0" dirty="0">
              <a:ln>
                <a:noFill/>
              </a:ln>
              <a:solidFill>
                <a:prstClr val="black"/>
              </a:solidFill>
              <a:effectLst/>
              <a:uLnTx/>
              <a:uFillTx/>
              <a:latin typeface="Calibri"/>
              <a:ea typeface="+mn-ea"/>
            </a:endParaRPr>
          </a:p>
        </p:txBody>
      </p:sp>
      <p:sp>
        <p:nvSpPr>
          <p:cNvPr id="2" name="Slide Number Placeholder 1"/>
          <p:cNvSpPr>
            <a:spLocks noGrp="1"/>
          </p:cNvSpPr>
          <p:nvPr>
            <p:ph type="sldNum" sz="quarter" idx="12"/>
          </p:nvPr>
        </p:nvSpPr>
        <p:spPr/>
        <p:txBody>
          <a:bodyPr/>
          <a:lstStyle/>
          <a:p>
            <a:fld id="{2726C2F5-E77D-45D7-8DF9-278139FB18E6}" type="slidenum">
              <a:rPr lang="en-US" smtClean="0"/>
              <a:t>42</a:t>
            </a:fld>
            <a:endParaRPr lang="en-US" dirty="0"/>
          </a:p>
        </p:txBody>
      </p:sp>
    </p:spTree>
    <p:extLst>
      <p:ext uri="{BB962C8B-B14F-4D97-AF65-F5344CB8AC3E}">
        <p14:creationId xmlns:p14="http://schemas.microsoft.com/office/powerpoint/2010/main" val="31252875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
        <p:nvSpPr>
          <p:cNvPr id="5" name="TextBox 4"/>
          <p:cNvSpPr txBox="1"/>
          <p:nvPr/>
        </p:nvSpPr>
        <p:spPr>
          <a:xfrm>
            <a:off x="307533" y="2590800"/>
            <a:ext cx="4267199" cy="4031873"/>
          </a:xfrm>
          <a:prstGeom prst="rect">
            <a:avLst/>
          </a:prstGeom>
          <a:noFill/>
        </p:spPr>
        <p:txBody>
          <a:bodyPr wrap="square" rtlCol="0">
            <a:spAutoFit/>
          </a:bodyPr>
          <a:lstStyle/>
          <a:p>
            <a:pPr marL="457200" lvl="0" indent="-457200">
              <a:buFont typeface="Arial" panose="020B0604020202020204" pitchFamily="34" charset="0"/>
              <a:buChar char="•"/>
              <a:defRPr/>
            </a:pPr>
            <a:r>
              <a:rPr lang="en-US" sz="2000" dirty="0">
                <a:solidFill>
                  <a:srgbClr val="002060"/>
                </a:solidFill>
                <a:latin typeface="Arial" panose="020B0604020202020204" pitchFamily="34" charset="0"/>
                <a:cs typeface="Arial" panose="020B0604020202020204" pitchFamily="34" charset="0"/>
              </a:rPr>
              <a:t>Alexander </a:t>
            </a:r>
            <a:r>
              <a:rPr lang="en-US" sz="2000" dirty="0" smtClean="0">
                <a:solidFill>
                  <a:srgbClr val="002060"/>
                </a:solidFill>
                <a:latin typeface="Arial" panose="020B0604020202020204" pitchFamily="34" charset="0"/>
                <a:cs typeface="Arial" panose="020B0604020202020204" pitchFamily="34" charset="0"/>
              </a:rPr>
              <a:t>Mark	Sikorsky</a:t>
            </a:r>
          </a:p>
          <a:p>
            <a:pPr marL="457200" lvl="0" indent="-457200">
              <a:buFont typeface="Arial" panose="020B0604020202020204" pitchFamily="34" charset="0"/>
              <a:buChar char="•"/>
              <a:defRPr/>
            </a:pPr>
            <a:r>
              <a:rPr lang="en-US" sz="2000" dirty="0" smtClean="0">
                <a:solidFill>
                  <a:srgbClr val="002060"/>
                </a:solidFill>
                <a:latin typeface="Arial" panose="020B0604020202020204" pitchFamily="34" charset="0"/>
                <a:cs typeface="Arial" panose="020B0604020202020204" pitchFamily="34" charset="0"/>
              </a:rPr>
              <a:t>Brice </a:t>
            </a:r>
            <a:r>
              <a:rPr lang="en-US" sz="2000" dirty="0" err="1" smtClean="0">
                <a:solidFill>
                  <a:srgbClr val="002060"/>
                </a:solidFill>
                <a:latin typeface="Arial" panose="020B0604020202020204" pitchFamily="34" charset="0"/>
                <a:cs typeface="Arial" panose="020B0604020202020204" pitchFamily="34" charset="0"/>
              </a:rPr>
              <a:t>Toth</a:t>
            </a:r>
            <a:r>
              <a:rPr lang="en-US" sz="2000" dirty="0" smtClean="0">
                <a:solidFill>
                  <a:srgbClr val="002060"/>
                </a:solidFill>
                <a:latin typeface="Arial" panose="020B0604020202020204" pitchFamily="34" charset="0"/>
                <a:cs typeface="Arial" panose="020B0604020202020204" pitchFamily="34" charset="0"/>
              </a:rPr>
              <a:t>		Penn St</a:t>
            </a:r>
          </a:p>
          <a:p>
            <a:pPr marL="457200" lvl="0" indent="-457200">
              <a:buFont typeface="Arial" panose="020B0604020202020204" pitchFamily="34" charset="0"/>
              <a:buChar char="•"/>
              <a:defRPr/>
            </a:pPr>
            <a:r>
              <a:rPr lang="en-US" sz="2000" dirty="0" smtClean="0">
                <a:solidFill>
                  <a:srgbClr val="002060"/>
                </a:solidFill>
                <a:latin typeface="Arial" panose="020B0604020202020204" pitchFamily="34" charset="0"/>
                <a:cs typeface="Arial" panose="020B0604020202020204" pitchFamily="34" charset="0"/>
              </a:rPr>
              <a:t>Dana Ellis		NCMS</a:t>
            </a:r>
          </a:p>
          <a:p>
            <a:pPr marL="457200" lvl="0" indent="-457200">
              <a:buFont typeface="Arial" panose="020B0604020202020204" pitchFamily="34" charset="0"/>
              <a:buChar char="•"/>
              <a:defRPr/>
            </a:pPr>
            <a:r>
              <a:rPr lang="en-US" sz="2000" dirty="0" smtClean="0">
                <a:solidFill>
                  <a:srgbClr val="002060"/>
                </a:solidFill>
                <a:latin typeface="Arial" panose="020B0604020202020204" pitchFamily="34" charset="0"/>
                <a:cs typeface="Arial" panose="020B0604020202020204" pitchFamily="34" charset="0"/>
              </a:rPr>
              <a:t>Duncan Adams	DLA</a:t>
            </a:r>
          </a:p>
          <a:p>
            <a:pPr marL="457200" lvl="0" indent="-457200">
              <a:buFont typeface="Arial" panose="020B0604020202020204" pitchFamily="34" charset="0"/>
              <a:buChar char="•"/>
              <a:defRPr/>
            </a:pPr>
            <a:r>
              <a:rPr lang="en-US" sz="2000" dirty="0" smtClean="0">
                <a:solidFill>
                  <a:srgbClr val="002060"/>
                </a:solidFill>
                <a:latin typeface="Arial" panose="020B0604020202020204" pitchFamily="34" charset="0"/>
                <a:cs typeface="Arial" panose="020B0604020202020204" pitchFamily="34" charset="0"/>
              </a:rPr>
              <a:t>Emily </a:t>
            </a:r>
            <a:r>
              <a:rPr lang="en-US" sz="2000" dirty="0" err="1" smtClean="0">
                <a:solidFill>
                  <a:srgbClr val="002060"/>
                </a:solidFill>
                <a:latin typeface="Arial" panose="020B0604020202020204" pitchFamily="34" charset="0"/>
                <a:cs typeface="Arial" panose="020B0604020202020204" pitchFamily="34" charset="0"/>
              </a:rPr>
              <a:t>Gisolfi</a:t>
            </a:r>
            <a:r>
              <a:rPr lang="en-US" sz="2000" dirty="0" smtClean="0">
                <a:solidFill>
                  <a:srgbClr val="002060"/>
                </a:solidFill>
                <a:latin typeface="Arial" panose="020B0604020202020204" pitchFamily="34" charset="0"/>
                <a:cs typeface="Arial" panose="020B0604020202020204" pitchFamily="34" charset="0"/>
              </a:rPr>
              <a:t>	Deloitte</a:t>
            </a:r>
          </a:p>
          <a:p>
            <a:pPr marL="457200" lvl="0" indent="-457200">
              <a:buFont typeface="Arial" panose="020B0604020202020204" pitchFamily="34" charset="0"/>
              <a:buChar char="•"/>
              <a:defRPr/>
            </a:pPr>
            <a:r>
              <a:rPr lang="en-US" sz="2000" dirty="0" err="1" smtClean="0">
                <a:solidFill>
                  <a:srgbClr val="002060"/>
                </a:solidFill>
                <a:latin typeface="Arial" panose="020B0604020202020204" pitchFamily="34" charset="0"/>
                <a:cs typeface="Arial" panose="020B0604020202020204" pitchFamily="34" charset="0"/>
              </a:rPr>
              <a:t>Erisha</a:t>
            </a:r>
            <a:r>
              <a:rPr lang="en-US" sz="2000" dirty="0">
                <a:solidFill>
                  <a:srgbClr val="002060"/>
                </a:solidFill>
                <a:latin typeface="Arial" panose="020B0604020202020204" pitchFamily="34" charset="0"/>
                <a:cs typeface="Arial" panose="020B0604020202020204" pitchFamily="34" charset="0"/>
              </a:rPr>
              <a:t> </a:t>
            </a:r>
            <a:r>
              <a:rPr lang="en-US" sz="2000" dirty="0" smtClean="0">
                <a:solidFill>
                  <a:srgbClr val="002060"/>
                </a:solidFill>
                <a:latin typeface="Arial" panose="020B0604020202020204" pitchFamily="34" charset="0"/>
                <a:cs typeface="Arial" panose="020B0604020202020204" pitchFamily="34" charset="0"/>
              </a:rPr>
              <a:t>Smith	DoD</a:t>
            </a:r>
          </a:p>
          <a:p>
            <a:pPr marL="457200" lvl="0" indent="-457200">
              <a:buFont typeface="Arial" panose="020B0604020202020204" pitchFamily="34" charset="0"/>
              <a:buChar char="•"/>
              <a:defRPr/>
            </a:pPr>
            <a:r>
              <a:rPr lang="en-US" sz="2000" dirty="0" smtClean="0">
                <a:solidFill>
                  <a:srgbClr val="002060"/>
                </a:solidFill>
                <a:latin typeface="Arial" panose="020B0604020202020204" pitchFamily="34" charset="0"/>
                <a:cs typeface="Arial" panose="020B0604020202020204" pitchFamily="34" charset="0"/>
              </a:rPr>
              <a:t>John Carbone	GE </a:t>
            </a:r>
          </a:p>
          <a:p>
            <a:pPr marL="457200" lvl="0" indent="-457200">
              <a:buFont typeface="Arial" panose="020B0604020202020204" pitchFamily="34" charset="0"/>
              <a:buChar char="•"/>
              <a:defRPr/>
            </a:pPr>
            <a:r>
              <a:rPr lang="en-US" sz="2000" dirty="0" smtClean="0">
                <a:solidFill>
                  <a:srgbClr val="002060"/>
                </a:solidFill>
                <a:latin typeface="Arial" panose="020B0604020202020204" pitchFamily="34" charset="0"/>
                <a:cs typeface="Arial" panose="020B0604020202020204" pitchFamily="34" charset="0"/>
              </a:rPr>
              <a:t>Mara </a:t>
            </a:r>
            <a:r>
              <a:rPr lang="en-US" sz="2000" dirty="0" err="1" smtClean="0">
                <a:solidFill>
                  <a:srgbClr val="002060"/>
                </a:solidFill>
                <a:latin typeface="Arial" panose="020B0604020202020204" pitchFamily="34" charset="0"/>
                <a:cs typeface="Arial" panose="020B0604020202020204" pitchFamily="34" charset="0"/>
              </a:rPr>
              <a:t>Hitner</a:t>
            </a:r>
            <a:r>
              <a:rPr lang="en-US" sz="2000" dirty="0" smtClean="0">
                <a:solidFill>
                  <a:srgbClr val="002060"/>
                </a:solidFill>
                <a:latin typeface="Arial" panose="020B0604020202020204" pitchFamily="34" charset="0"/>
                <a:cs typeface="Arial" panose="020B0604020202020204" pitchFamily="34" charset="0"/>
              </a:rPr>
              <a:t>		Matter- 				Hackers</a:t>
            </a:r>
          </a:p>
          <a:p>
            <a:pPr marL="457200" lvl="0" indent="-457200">
              <a:buFont typeface="Arial" panose="020B0604020202020204" pitchFamily="34" charset="0"/>
              <a:buChar char="•"/>
              <a:defRPr/>
            </a:pPr>
            <a:r>
              <a:rPr lang="en-US" sz="2000" dirty="0" smtClean="0">
                <a:solidFill>
                  <a:srgbClr val="002060"/>
                </a:solidFill>
                <a:latin typeface="Arial" panose="020B0604020202020204" pitchFamily="34" charset="0"/>
                <a:cs typeface="Arial" panose="020B0604020202020204" pitchFamily="34" charset="0"/>
              </a:rPr>
              <a:t>Mark Maxwell	AURA</a:t>
            </a:r>
          </a:p>
          <a:p>
            <a:pPr marL="457200" lvl="0" indent="-457200">
              <a:buFont typeface="Arial" panose="020B0604020202020204" pitchFamily="34" charset="0"/>
              <a:buChar char="•"/>
              <a:defRPr/>
            </a:pPr>
            <a:r>
              <a:rPr lang="en-US" sz="2000" dirty="0" smtClean="0">
                <a:solidFill>
                  <a:srgbClr val="002060"/>
                </a:solidFill>
                <a:latin typeface="Arial" panose="020B0604020202020204" pitchFamily="34" charset="0"/>
                <a:cs typeface="Arial" panose="020B0604020202020204" pitchFamily="34" charset="0"/>
              </a:rPr>
              <a:t>Michael </a:t>
            </a:r>
            <a:r>
              <a:rPr lang="en-US" sz="2000" dirty="0" err="1" smtClean="0">
                <a:solidFill>
                  <a:srgbClr val="002060"/>
                </a:solidFill>
                <a:latin typeface="Arial" panose="020B0604020202020204" pitchFamily="34" charset="0"/>
                <a:cs typeface="Arial" panose="020B0604020202020204" pitchFamily="34" charset="0"/>
              </a:rPr>
              <a:t>Schall</a:t>
            </a:r>
            <a:r>
              <a:rPr lang="en-US" sz="2000" dirty="0" smtClean="0">
                <a:solidFill>
                  <a:srgbClr val="002060"/>
                </a:solidFill>
                <a:latin typeface="Arial" panose="020B0604020202020204" pitchFamily="34" charset="0"/>
                <a:cs typeface="Arial" panose="020B0604020202020204" pitchFamily="34" charset="0"/>
              </a:rPr>
              <a:t>	Quotient</a:t>
            </a:r>
          </a:p>
          <a:p>
            <a:pPr marL="457200" lvl="0" indent="-457200">
              <a:buFont typeface="Arial" panose="020B0604020202020204" pitchFamily="34" charset="0"/>
              <a:buChar char="•"/>
              <a:defRPr/>
            </a:pPr>
            <a:r>
              <a:rPr lang="en-US" sz="2000" dirty="0" smtClean="0">
                <a:solidFill>
                  <a:srgbClr val="002060"/>
                </a:solidFill>
                <a:latin typeface="Arial" panose="020B0604020202020204" pitchFamily="34" charset="0"/>
                <a:cs typeface="Arial" panose="020B0604020202020204" pitchFamily="34" charset="0"/>
              </a:rPr>
              <a:t>Dan Yang		Deloitte</a:t>
            </a:r>
            <a:r>
              <a:rPr kumimoji="0" lang="en-US" sz="1600" b="0" i="0" u="none" strike="noStrike" kern="1200" cap="none" spc="0" normalizeH="0" baseline="0" noProof="0" dirty="0" smtClean="0">
                <a:ln>
                  <a:noFill/>
                </a:ln>
                <a:solidFill>
                  <a:srgbClr val="4F81BD">
                    <a:lumMod val="50000"/>
                  </a:srgbClr>
                </a:solidFill>
                <a:effectLst/>
                <a:uLnTx/>
                <a:uFillTx/>
                <a:latin typeface="Arial" panose="020B0604020202020204" pitchFamily="34" charset="0"/>
                <a:cs typeface="Arial" panose="020B0604020202020204" pitchFamily="34" charset="0"/>
              </a:rPr>
              <a:t> </a:t>
            </a:r>
            <a:endParaRPr kumimoji="0" lang="en-US" sz="1600" b="0" i="0" u="none" strike="noStrike" kern="1200" cap="none" spc="0" normalizeH="0" baseline="0" noProof="0" dirty="0">
              <a:ln>
                <a:noFill/>
              </a:ln>
              <a:solidFill>
                <a:srgbClr val="4F81BD">
                  <a:lumMod val="50000"/>
                </a:srgbClr>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4F81BD">
                  <a:lumMod val="50000"/>
                </a:srgbClr>
              </a:solidFill>
              <a:effectLst/>
              <a:uLnTx/>
              <a:uFillTx/>
              <a:latin typeface="Arial" panose="020B0604020202020204" pitchFamily="34" charset="0"/>
              <a:cs typeface="Arial" panose="020B0604020202020204" pitchFamily="34" charset="0"/>
            </a:endParaRPr>
          </a:p>
        </p:txBody>
      </p:sp>
      <p:sp>
        <p:nvSpPr>
          <p:cNvPr id="2" name="Rectangle 1"/>
          <p:cNvSpPr/>
          <p:nvPr/>
        </p:nvSpPr>
        <p:spPr>
          <a:xfrm>
            <a:off x="2028751" y="1810553"/>
            <a:ext cx="5091963"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rgbClr val="002060"/>
                </a:solidFill>
                <a:latin typeface="Arial" panose="020B0604020202020204" pitchFamily="34" charset="0"/>
                <a:cs typeface="Arial" panose="020B0604020202020204" pitchFamily="34" charset="0"/>
              </a:rPr>
              <a:t>Members</a:t>
            </a:r>
            <a:endParaRPr kumimoji="0" lang="en-US" sz="2800" b="0" i="0" u="none" strike="noStrike" kern="1200" cap="none" spc="0" normalizeH="0" baseline="0" noProof="0" dirty="0">
              <a:ln>
                <a:noFill/>
              </a:ln>
              <a:solidFill>
                <a:srgbClr val="002060"/>
              </a:solidFill>
              <a:effectLst/>
              <a:uLnTx/>
              <a:uFillTx/>
              <a:latin typeface="Calibri"/>
            </a:endParaRPr>
          </a:p>
        </p:txBody>
      </p:sp>
      <p:sp>
        <p:nvSpPr>
          <p:cNvPr id="6" name="TextBox 5"/>
          <p:cNvSpPr txBox="1"/>
          <p:nvPr/>
        </p:nvSpPr>
        <p:spPr>
          <a:xfrm>
            <a:off x="4683328" y="2590800"/>
            <a:ext cx="4114800" cy="4031873"/>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Senthil</a:t>
            </a:r>
            <a:r>
              <a:rPr kumimoji="0" lang="en-US" sz="20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Arul		DLA</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solidFill>
                  <a:srgbClr val="002060"/>
                </a:solidFill>
                <a:latin typeface="Arial" panose="020B0604020202020204" pitchFamily="34" charset="0"/>
                <a:cs typeface="Arial" panose="020B0604020202020204" pitchFamily="34" charset="0"/>
              </a:rPr>
              <a:t>Taylor </a:t>
            </a:r>
            <a:r>
              <a:rPr lang="en-US" sz="2000" dirty="0" err="1" smtClean="0">
                <a:solidFill>
                  <a:srgbClr val="002060"/>
                </a:solidFill>
                <a:latin typeface="Arial" panose="020B0604020202020204" pitchFamily="34" charset="0"/>
                <a:cs typeface="Arial" panose="020B0604020202020204" pitchFamily="34" charset="0"/>
              </a:rPr>
              <a:t>Brucki</a:t>
            </a:r>
            <a:r>
              <a:rPr lang="en-US" sz="2000" dirty="0" smtClean="0">
                <a:solidFill>
                  <a:srgbClr val="002060"/>
                </a:solidFill>
                <a:latin typeface="Arial" panose="020B0604020202020204" pitchFamily="34" charset="0"/>
                <a:cs typeface="Arial" panose="020B0604020202020204" pitchFamily="34" charset="0"/>
              </a:rPr>
              <a:t>	Quotient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Terrance McGowan	Boeing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solidFill>
                  <a:srgbClr val="002060"/>
                </a:solidFill>
                <a:latin typeface="Arial" panose="020B0604020202020204" pitchFamily="34" charset="0"/>
                <a:cs typeface="Arial" panose="020B0604020202020204" pitchFamily="34" charset="0"/>
              </a:rPr>
              <a:t>Mike Worden	Raytheon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solidFill>
                  <a:srgbClr val="002060"/>
                </a:solidFill>
                <a:latin typeface="Arial" panose="020B0604020202020204" pitchFamily="34" charset="0"/>
                <a:cs typeface="Arial" panose="020B0604020202020204" pitchFamily="34" charset="0"/>
              </a:rPr>
              <a:t>Timothy Abbott	Moog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solidFill>
                  <a:srgbClr val="002060"/>
                </a:solidFill>
                <a:latin typeface="Arial" panose="020B0604020202020204" pitchFamily="34" charset="0"/>
                <a:cs typeface="Arial" panose="020B0604020202020204" pitchFamily="34" charset="0"/>
              </a:rPr>
              <a:t>Jim </a:t>
            </a:r>
            <a:r>
              <a:rPr lang="en-US" sz="2000" dirty="0" err="1" smtClean="0">
                <a:solidFill>
                  <a:srgbClr val="002060"/>
                </a:solidFill>
                <a:latin typeface="Arial" panose="020B0604020202020204" pitchFamily="34" charset="0"/>
                <a:cs typeface="Arial" panose="020B0604020202020204" pitchFamily="34" charset="0"/>
              </a:rPr>
              <a:t>Regenor</a:t>
            </a:r>
            <a:r>
              <a:rPr lang="en-US" sz="2000" dirty="0" smtClean="0">
                <a:solidFill>
                  <a:srgbClr val="002060"/>
                </a:solidFill>
                <a:latin typeface="Arial" panose="020B0604020202020204" pitchFamily="34" charset="0"/>
                <a:cs typeface="Arial" panose="020B0604020202020204" pitchFamily="34" charset="0"/>
              </a:rPr>
              <a:t>	BRG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solidFill>
                  <a:srgbClr val="002060"/>
                </a:solidFill>
                <a:latin typeface="Arial" panose="020B0604020202020204" pitchFamily="34" charset="0"/>
                <a:cs typeface="Arial" panose="020B0604020202020204" pitchFamily="34" charset="0"/>
              </a:rPr>
              <a:t>Kevin Wallace	CCDC</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solidFill>
                  <a:srgbClr val="002060"/>
                </a:solidFill>
                <a:latin typeface="Arial" panose="020B0604020202020204" pitchFamily="34" charset="0"/>
                <a:cs typeface="Arial" panose="020B0604020202020204" pitchFamily="34" charset="0"/>
              </a:rPr>
              <a:t>Steven Richard	NAVWAR</a:t>
            </a:r>
          </a:p>
          <a:p>
            <a:pPr marL="457200" lvl="0" indent="-457200">
              <a:buFont typeface="Arial" panose="020B0604020202020204" pitchFamily="34" charset="0"/>
              <a:buChar char="•"/>
              <a:defRPr/>
            </a:pPr>
            <a:r>
              <a:rPr lang="en-US" sz="2000" dirty="0">
                <a:solidFill>
                  <a:srgbClr val="002060"/>
                </a:solidFill>
                <a:latin typeface="Arial" panose="020B0604020202020204" pitchFamily="34" charset="0"/>
                <a:cs typeface="Arial" panose="020B0604020202020204" pitchFamily="34" charset="0"/>
              </a:rPr>
              <a:t>Peter </a:t>
            </a:r>
            <a:r>
              <a:rPr lang="en-US" sz="2000" dirty="0" err="1">
                <a:solidFill>
                  <a:srgbClr val="002060"/>
                </a:solidFill>
                <a:latin typeface="Arial" panose="020B0604020202020204" pitchFamily="34" charset="0"/>
                <a:cs typeface="Arial" panose="020B0604020202020204" pitchFamily="34" charset="0"/>
              </a:rPr>
              <a:t>Koudal</a:t>
            </a:r>
            <a:r>
              <a:rPr lang="en-US" sz="2000" dirty="0">
                <a:solidFill>
                  <a:srgbClr val="002060"/>
                </a:solidFill>
                <a:latin typeface="Arial" panose="020B0604020202020204" pitchFamily="34" charset="0"/>
                <a:cs typeface="Arial" panose="020B0604020202020204" pitchFamily="34" charset="0"/>
              </a:rPr>
              <a:t>	</a:t>
            </a:r>
            <a:r>
              <a:rPr lang="en-US" sz="2000" dirty="0" smtClean="0">
                <a:solidFill>
                  <a:srgbClr val="002060"/>
                </a:solidFill>
                <a:latin typeface="Arial" panose="020B0604020202020204" pitchFamily="34" charset="0"/>
                <a:cs typeface="Arial" panose="020B0604020202020204" pitchFamily="34" charset="0"/>
              </a:rPr>
              <a:t>GE</a:t>
            </a:r>
            <a:endParaRPr lang="en-US" sz="2000" dirty="0">
              <a:solidFill>
                <a:srgbClr val="002060"/>
              </a:solidFill>
              <a:latin typeface="Arial" panose="020B0604020202020204" pitchFamily="34" charset="0"/>
              <a:cs typeface="Arial" panose="020B0604020202020204" pitchFamily="34" charset="0"/>
            </a:endParaRPr>
          </a:p>
          <a:p>
            <a:pPr marL="457200" lvl="0" indent="-457200">
              <a:buFont typeface="Arial" panose="020B0604020202020204" pitchFamily="34" charset="0"/>
              <a:buChar char="•"/>
              <a:defRPr/>
            </a:pPr>
            <a:r>
              <a:rPr lang="en-US" sz="2000" dirty="0" err="1">
                <a:solidFill>
                  <a:srgbClr val="002060"/>
                </a:solidFill>
                <a:latin typeface="Arial" panose="020B0604020202020204" pitchFamily="34" charset="0"/>
                <a:cs typeface="Arial" panose="020B0604020202020204" pitchFamily="34" charset="0"/>
              </a:rPr>
              <a:t>Saadia</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Razvi</a:t>
            </a:r>
            <a:r>
              <a:rPr lang="en-US" sz="2000" dirty="0">
                <a:solidFill>
                  <a:srgbClr val="002060"/>
                </a:solidFill>
                <a:latin typeface="Arial" panose="020B0604020202020204" pitchFamily="34" charset="0"/>
                <a:cs typeface="Arial" panose="020B0604020202020204" pitchFamily="34" charset="0"/>
              </a:rPr>
              <a:t>	</a:t>
            </a:r>
            <a:r>
              <a:rPr lang="en-US" sz="2000" dirty="0" smtClean="0">
                <a:solidFill>
                  <a:srgbClr val="002060"/>
                </a:solidFill>
                <a:latin typeface="Arial" panose="020B0604020202020204" pitchFamily="34" charset="0"/>
                <a:cs typeface="Arial" panose="020B0604020202020204" pitchFamily="34" charset="0"/>
              </a:rPr>
              <a:t>NIST</a:t>
            </a:r>
          </a:p>
          <a:p>
            <a:pPr marL="457200" lvl="0" indent="-457200">
              <a:buFont typeface="Arial" panose="020B0604020202020204" pitchFamily="34" charset="0"/>
              <a:buChar char="•"/>
              <a:defRPr/>
            </a:pPr>
            <a:r>
              <a:rPr lang="en-US" sz="2000" dirty="0" smtClean="0">
                <a:solidFill>
                  <a:srgbClr val="002060"/>
                </a:solidFill>
                <a:latin typeface="Arial" panose="020B0604020202020204" pitchFamily="34" charset="0"/>
                <a:cs typeface="Arial" panose="020B0604020202020204" pitchFamily="34" charset="0"/>
              </a:rPr>
              <a:t>Patrice Dillon	Raytheon</a:t>
            </a:r>
            <a:endParaRPr lang="en-US" sz="2000" dirty="0">
              <a:solidFill>
                <a:srgbClr val="002060"/>
              </a:solidFill>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lang="en-US" sz="2000" dirty="0" smtClean="0">
                <a:solidFill>
                  <a:srgbClr val="002060"/>
                </a:solidFill>
                <a:latin typeface="Arial" panose="020B0604020202020204" pitchFamily="34" charset="0"/>
                <a:cs typeface="Arial" panose="020B0604020202020204" pitchFamily="34" charset="0"/>
              </a:rPr>
              <a:t>	</a:t>
            </a:r>
            <a:r>
              <a:rPr kumimoji="0" lang="en-US" sz="20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baseline="0" noProof="0" dirty="0" smtClean="0">
                <a:ln>
                  <a:noFill/>
                </a:ln>
                <a:solidFill>
                  <a:srgbClr val="4F81BD">
                    <a:lumMod val="50000"/>
                  </a:srgbClr>
                </a:solidFill>
                <a:effectLst/>
                <a:uLnTx/>
                <a:uFillTx/>
                <a:latin typeface="Arial" panose="020B0604020202020204" pitchFamily="34" charset="0"/>
                <a:cs typeface="Arial" panose="020B0604020202020204" pitchFamily="34" charset="0"/>
              </a:rPr>
              <a:t> </a:t>
            </a:r>
            <a:endParaRPr kumimoji="0" lang="en-US" sz="1600" b="0" i="0" u="none" strike="noStrike" kern="1200" cap="none" spc="0" normalizeH="0" baseline="0" noProof="0" dirty="0">
              <a:ln>
                <a:noFill/>
              </a:ln>
              <a:solidFill>
                <a:srgbClr val="4F81BD">
                  <a:lumMod val="50000"/>
                </a:srgbClr>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4F81BD">
                  <a:lumMod val="50000"/>
                </a:srgbClr>
              </a:solidFill>
              <a:effectLst/>
              <a:uLnTx/>
              <a:uFillTx/>
              <a:latin typeface="Arial" panose="020B0604020202020204" pitchFamily="34" charset="0"/>
              <a:cs typeface="Arial" panose="020B0604020202020204" pitchFamily="34" charset="0"/>
            </a:endParaRPr>
          </a:p>
        </p:txBody>
      </p:sp>
      <p:sp>
        <p:nvSpPr>
          <p:cNvPr id="8" name="Rectangle 7"/>
          <p:cNvSpPr/>
          <p:nvPr/>
        </p:nvSpPr>
        <p:spPr>
          <a:xfrm>
            <a:off x="700048" y="1066800"/>
            <a:ext cx="7986752"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Cybersecurity</a:t>
            </a:r>
            <a:r>
              <a:rPr kumimoji="0" lang="en-US" sz="3200" b="1" i="0" u="none" strike="noStrike" kern="1200" cap="none" spc="0" normalizeH="0" noProof="0" dirty="0" smtClean="0">
                <a:ln>
                  <a:noFill/>
                </a:ln>
                <a:solidFill>
                  <a:srgbClr val="FF0000"/>
                </a:solidFill>
                <a:effectLst/>
                <a:uLnTx/>
                <a:uFillTx/>
                <a:latin typeface="Arial" panose="020B0604020202020204" pitchFamily="34" charset="0"/>
                <a:ea typeface="+mn-ea"/>
                <a:cs typeface="Arial" panose="020B0604020202020204" pitchFamily="34" charset="0"/>
              </a:rPr>
              <a:t> Sub-Group</a:t>
            </a:r>
            <a:endParaRPr kumimoji="0" lang="en-US" sz="3200" b="0" i="0" u="none" strike="noStrike" kern="1200" cap="none" spc="0" normalizeH="0" baseline="0" noProof="0" dirty="0">
              <a:ln>
                <a:noFill/>
              </a:ln>
              <a:solidFill>
                <a:prstClr val="black"/>
              </a:solidFill>
              <a:effectLst/>
              <a:uLnTx/>
              <a:uFillTx/>
              <a:latin typeface="Calibri"/>
              <a:ea typeface="+mn-ea"/>
            </a:endParaRPr>
          </a:p>
        </p:txBody>
      </p:sp>
      <p:sp>
        <p:nvSpPr>
          <p:cNvPr id="3" name="Slide Number Placeholder 2"/>
          <p:cNvSpPr>
            <a:spLocks noGrp="1"/>
          </p:cNvSpPr>
          <p:nvPr>
            <p:ph type="sldNum" sz="quarter" idx="12"/>
          </p:nvPr>
        </p:nvSpPr>
        <p:spPr/>
        <p:txBody>
          <a:bodyPr/>
          <a:lstStyle/>
          <a:p>
            <a:fld id="{2726C2F5-E77D-45D7-8DF9-278139FB18E6}" type="slidenum">
              <a:rPr lang="en-US" smtClean="0"/>
              <a:t>43</a:t>
            </a:fld>
            <a:endParaRPr lang="en-US" dirty="0"/>
          </a:p>
        </p:txBody>
      </p:sp>
    </p:spTree>
    <p:extLst>
      <p:ext uri="{BB962C8B-B14F-4D97-AF65-F5344CB8AC3E}">
        <p14:creationId xmlns:p14="http://schemas.microsoft.com/office/powerpoint/2010/main" val="26260549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819400"/>
            <a:ext cx="9144000" cy="205740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1"/>
          <p:cNvSpPr>
            <a:spLocks noGrp="1"/>
          </p:cNvSpPr>
          <p:nvPr>
            <p:ph type="ctrTitle"/>
          </p:nvPr>
        </p:nvSpPr>
        <p:spPr>
          <a:xfrm>
            <a:off x="685800" y="1676400"/>
            <a:ext cx="7772400" cy="5502280"/>
          </a:xfrm>
        </p:spPr>
        <p:txBody>
          <a:bodyPr>
            <a:normAutofit fontScale="90000"/>
          </a:bodyPr>
          <a:lstStyle/>
          <a:p>
            <a:pPr algn="ctr"/>
            <a:r>
              <a:rPr lang="en-US" b="1" dirty="0">
                <a:latin typeface="Arial" panose="020B0604020202020204" pitchFamily="34" charset="0"/>
                <a:cs typeface="Arial" panose="020B0604020202020204" pitchFamily="34" charset="0"/>
              </a:rPr>
              <a:t>2019 Additive Manufacturing </a:t>
            </a:r>
            <a:br>
              <a:rPr lang="en-US" b="1" dirty="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Workshop</a:t>
            </a:r>
            <a:br>
              <a:rPr lang="en-US" b="1" dirty="0" smtClean="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r>
              <a:rPr lang="en-US" b="1" dirty="0" smtClean="0">
                <a:solidFill>
                  <a:srgbClr val="FF0000"/>
                </a:solidFill>
                <a:latin typeface="Arial" panose="020B0604020202020204" pitchFamily="34" charset="0"/>
                <a:cs typeface="Arial" panose="020B0604020202020204" pitchFamily="34" charset="0"/>
              </a:rPr>
              <a:t/>
            </a:r>
            <a:br>
              <a:rPr lang="en-US" b="1" dirty="0" smtClean="0">
                <a:solidFill>
                  <a:srgbClr val="FF0000"/>
                </a:solidFill>
                <a:latin typeface="Arial" panose="020B0604020202020204" pitchFamily="34" charset="0"/>
                <a:cs typeface="Arial" panose="020B0604020202020204" pitchFamily="34" charset="0"/>
              </a:rPr>
            </a:br>
            <a:r>
              <a:rPr lang="en-US" sz="3900" b="1" dirty="0">
                <a:solidFill>
                  <a:schemeClr val="bg1"/>
                </a:solidFill>
                <a:latin typeface="Arial" panose="020B0604020202020204" pitchFamily="34" charset="0"/>
                <a:cs typeface="Arial" panose="020B0604020202020204" pitchFamily="34" charset="0"/>
              </a:rPr>
              <a:t>Qualification and Certification </a:t>
            </a:r>
            <a:r>
              <a:rPr lang="en-US" sz="3900" b="1" dirty="0" smtClean="0">
                <a:solidFill>
                  <a:schemeClr val="bg1"/>
                </a:solidFill>
                <a:latin typeface="Arial" panose="020B0604020202020204" pitchFamily="34" charset="0"/>
                <a:cs typeface="Arial" panose="020B0604020202020204" pitchFamily="34" charset="0"/>
              </a:rPr>
              <a:t>Working </a:t>
            </a:r>
            <a:r>
              <a:rPr lang="en-US" sz="3900" b="1" dirty="0">
                <a:solidFill>
                  <a:schemeClr val="bg1"/>
                </a:solidFill>
                <a:latin typeface="Arial" panose="020B0604020202020204" pitchFamily="34" charset="0"/>
                <a:cs typeface="Arial" panose="020B0604020202020204" pitchFamily="34" charset="0"/>
              </a:rPr>
              <a:t>Group</a:t>
            </a:r>
            <a:br>
              <a:rPr lang="en-US" sz="3900" b="1" dirty="0">
                <a:solidFill>
                  <a:schemeClr val="bg1"/>
                </a:solidFill>
                <a:latin typeface="Arial" panose="020B0604020202020204" pitchFamily="34" charset="0"/>
                <a:cs typeface="Arial" panose="020B0604020202020204" pitchFamily="34" charset="0"/>
              </a:rPr>
            </a:br>
            <a:r>
              <a:rPr lang="en-US" b="1" dirty="0">
                <a:solidFill>
                  <a:srgbClr val="FF0000"/>
                </a:solidFill>
                <a:latin typeface="Arial" panose="020B0604020202020204" pitchFamily="34" charset="0"/>
                <a:cs typeface="Arial" panose="020B0604020202020204" pitchFamily="34" charset="0"/>
              </a:rPr>
              <a:t/>
            </a:r>
            <a:br>
              <a:rPr lang="en-US" b="1" dirty="0">
                <a:solidFill>
                  <a:srgbClr val="FF0000"/>
                </a:solidFill>
                <a:latin typeface="Arial" panose="020B0604020202020204" pitchFamily="34" charset="0"/>
                <a:cs typeface="Arial" panose="020B0604020202020204" pitchFamily="34" charset="0"/>
              </a:rPr>
            </a:br>
            <a:r>
              <a:rPr lang="en-US" b="1" dirty="0" smtClean="0">
                <a:solidFill>
                  <a:srgbClr val="FF0000"/>
                </a:solidFill>
                <a:latin typeface="Arial" panose="020B0604020202020204" pitchFamily="34" charset="0"/>
                <a:cs typeface="Arial" panose="020B0604020202020204" pitchFamily="34" charset="0"/>
              </a:rPr>
              <a:t/>
            </a:r>
            <a:br>
              <a:rPr lang="en-US" b="1" dirty="0" smtClean="0">
                <a:solidFill>
                  <a:srgbClr val="FF0000"/>
                </a:solidFill>
                <a:latin typeface="Arial" panose="020B0604020202020204" pitchFamily="34" charset="0"/>
                <a:cs typeface="Arial" panose="020B0604020202020204" pitchFamily="34" charset="0"/>
              </a:rPr>
            </a:br>
            <a:r>
              <a:rPr lang="en-US" sz="3100" b="1" dirty="0" smtClean="0">
                <a:solidFill>
                  <a:schemeClr val="tx2">
                    <a:lumMod val="50000"/>
                  </a:schemeClr>
                </a:solidFill>
                <a:latin typeface="Arial" panose="020B0604020202020204" pitchFamily="34" charset="0"/>
                <a:cs typeface="Arial" panose="020B0604020202020204" pitchFamily="34" charset="0"/>
              </a:rPr>
              <a:t>Co Leads:</a:t>
            </a:r>
            <a:br>
              <a:rPr lang="en-US" sz="3100" b="1" dirty="0" smtClean="0">
                <a:solidFill>
                  <a:schemeClr val="tx2">
                    <a:lumMod val="50000"/>
                  </a:schemeClr>
                </a:solidFill>
                <a:latin typeface="Arial" panose="020B0604020202020204" pitchFamily="34" charset="0"/>
                <a:cs typeface="Arial" panose="020B0604020202020204" pitchFamily="34" charset="0"/>
              </a:rPr>
            </a:br>
            <a:r>
              <a:rPr lang="en-US" sz="3100" b="1" dirty="0">
                <a:solidFill>
                  <a:srgbClr val="FF0000"/>
                </a:solidFill>
                <a:latin typeface="Arial" panose="020B0604020202020204" pitchFamily="34" charset="0"/>
                <a:cs typeface="Arial" panose="020B0604020202020204" pitchFamily="34" charset="0"/>
              </a:rPr>
              <a:t>Jennifer Wolk</a:t>
            </a:r>
            <a:r>
              <a:rPr lang="en-US" sz="3100" b="1" dirty="0" smtClean="0">
                <a:solidFill>
                  <a:srgbClr val="FF0000"/>
                </a:solidFill>
                <a:latin typeface="Arial" panose="020B0604020202020204" pitchFamily="34" charset="0"/>
                <a:cs typeface="Arial" panose="020B0604020202020204" pitchFamily="34" charset="0"/>
              </a:rPr>
              <a:t/>
            </a:r>
            <a:br>
              <a:rPr lang="en-US" sz="3100" b="1" dirty="0" smtClean="0">
                <a:solidFill>
                  <a:srgbClr val="FF0000"/>
                </a:solidFill>
                <a:latin typeface="Arial" panose="020B0604020202020204" pitchFamily="34" charset="0"/>
                <a:cs typeface="Arial" panose="020B0604020202020204" pitchFamily="34" charset="0"/>
              </a:rPr>
            </a:br>
            <a:r>
              <a:rPr lang="en-US" sz="3100" b="1" dirty="0" smtClean="0">
                <a:solidFill>
                  <a:srgbClr val="FF0000"/>
                </a:solidFill>
                <a:latin typeface="Arial" panose="020B0604020202020204" pitchFamily="34" charset="0"/>
                <a:cs typeface="Arial" panose="020B0604020202020204" pitchFamily="34" charset="0"/>
              </a:rPr>
              <a:t>Jeffrey Gaddes</a:t>
            </a:r>
            <a:r>
              <a:rPr lang="en-US" sz="3100" b="1" dirty="0">
                <a:solidFill>
                  <a:srgbClr val="FF0000"/>
                </a:solidFill>
                <a:latin typeface="Arial" panose="020B0604020202020204" pitchFamily="34" charset="0"/>
                <a:cs typeface="Arial" panose="020B0604020202020204" pitchFamily="34" charset="0"/>
              </a:rPr>
              <a:t/>
            </a:r>
            <a:br>
              <a:rPr lang="en-US" sz="3100" b="1" dirty="0">
                <a:solidFill>
                  <a:srgbClr val="FF0000"/>
                </a:solidFill>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
        <p:nvSpPr>
          <p:cNvPr id="3" name="Slide Number Placeholder 2"/>
          <p:cNvSpPr>
            <a:spLocks noGrp="1"/>
          </p:cNvSpPr>
          <p:nvPr>
            <p:ph type="sldNum" sz="quarter" idx="12"/>
          </p:nvPr>
        </p:nvSpPr>
        <p:spPr/>
        <p:txBody>
          <a:bodyPr/>
          <a:lstStyle/>
          <a:p>
            <a:pPr marL="0" marR="0" lvl="0" indent="0" algn="r" defTabSz="806867" rtl="0" eaLnBrk="1" fontAlgn="base" latinLnBrk="0" hangingPunct="1">
              <a:lnSpc>
                <a:spcPct val="100000"/>
              </a:lnSpc>
              <a:spcBef>
                <a:spcPct val="0"/>
              </a:spcBef>
              <a:spcAft>
                <a:spcPct val="0"/>
              </a:spcAft>
              <a:buClrTx/>
              <a:buSzTx/>
              <a:buFontTx/>
              <a:buNone/>
              <a:tabLst/>
              <a:defRPr/>
            </a:pPr>
            <a:fld id="{2726C2F5-E77D-45D7-8DF9-278139FB18E6}" type="slidenum">
              <a:rPr kumimoji="0" lang="en-US" sz="1165" b="0" i="0" u="none" strike="noStrike" kern="1200" cap="none" spc="0" normalizeH="0" baseline="0" noProof="0">
                <a:ln>
                  <a:noFill/>
                </a:ln>
                <a:solidFill>
                  <a:prstClr val="black">
                    <a:tint val="75000"/>
                  </a:prstClr>
                </a:solidFill>
                <a:effectLst/>
                <a:uLnTx/>
                <a:uFillTx/>
                <a:latin typeface="Arial" charset="0"/>
                <a:ea typeface="+mn-ea"/>
                <a:cs typeface="+mn-cs"/>
              </a:rPr>
              <a:pPr marL="0" marR="0" lvl="0" indent="0" algn="r" defTabSz="806867" rtl="0" eaLnBrk="1" fontAlgn="base" latinLnBrk="0" hangingPunct="1">
                <a:lnSpc>
                  <a:spcPct val="100000"/>
                </a:lnSpc>
                <a:spcBef>
                  <a:spcPct val="0"/>
                </a:spcBef>
                <a:spcAft>
                  <a:spcPct val="0"/>
                </a:spcAft>
                <a:buClrTx/>
                <a:buSzTx/>
                <a:buFontTx/>
                <a:buNone/>
                <a:tabLst/>
                <a:defRPr/>
              </a:pPr>
              <a:t>44</a:t>
            </a:fld>
            <a:endParaRPr kumimoji="0" lang="en-US" sz="1165"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14729477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
        <p:nvSpPr>
          <p:cNvPr id="5" name="TextBox 4"/>
          <p:cNvSpPr txBox="1"/>
          <p:nvPr/>
        </p:nvSpPr>
        <p:spPr>
          <a:xfrm>
            <a:off x="471447" y="1752600"/>
            <a:ext cx="8458200" cy="39087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Sub-Working Groups: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srgbClr val="4F81BD">
                  <a:lumMod val="50000"/>
                </a:srgbClr>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smtClean="0">
                <a:ln>
                  <a:noFill/>
                </a:ln>
                <a:solidFill>
                  <a:srgbClr val="FF0000"/>
                </a:solidFill>
                <a:effectLst/>
                <a:uLnTx/>
                <a:uFillTx/>
                <a:latin typeface="Arial" panose="020B0604020202020204" pitchFamily="34" charset="0"/>
                <a:cs typeface="Arial" panose="020B0604020202020204" pitchFamily="34" charset="0"/>
              </a:rPr>
              <a:t>Data</a:t>
            </a:r>
            <a:r>
              <a:rPr lang="en-US" sz="2800" b="1" dirty="0" smtClean="0">
                <a:solidFill>
                  <a:srgbClr val="FF0000"/>
                </a:solidFill>
                <a:latin typeface="Arial" panose="020B0604020202020204" pitchFamily="34" charset="0"/>
                <a:cs typeface="Arial" panose="020B0604020202020204" pitchFamily="34" charset="0"/>
              </a:rPr>
              <a:t>base &amp; Common Language Sub-Group</a:t>
            </a:r>
            <a:endParaRPr kumimoji="0" lang="en-US" sz="2800" b="1" i="0" u="none" strike="noStrike" kern="1200" cap="none" spc="0" normalizeH="0" baseline="0" noProof="0" dirty="0" smtClean="0">
              <a:ln>
                <a:noFill/>
              </a:ln>
              <a:solidFill>
                <a:srgbClr val="FF0000"/>
              </a:solidFill>
              <a:effectLst/>
              <a:uLnTx/>
              <a:uFillTx/>
              <a:latin typeface="Arial" panose="020B0604020202020204" pitchFamily="34" charset="0"/>
              <a:cs typeface="Arial" panose="020B0604020202020204" pitchFamily="34" charset="0"/>
            </a:endParaRPr>
          </a:p>
          <a:p>
            <a:pPr marL="914400" lvl="1" indent="-457200">
              <a:buFont typeface="Arial" panose="020B0604020202020204" pitchFamily="34" charset="0"/>
              <a:buChar char="•"/>
              <a:defRPr/>
            </a:pPr>
            <a:r>
              <a:rPr lang="en-US" sz="2000" dirty="0" smtClean="0">
                <a:solidFill>
                  <a:schemeClr val="tx2">
                    <a:lumMod val="50000"/>
                  </a:schemeClr>
                </a:solidFill>
                <a:latin typeface="Arial" panose="020B0604020202020204" pitchFamily="34" charset="0"/>
                <a:cs typeface="Arial" panose="020B0604020202020204" pitchFamily="34" charset="0"/>
              </a:rPr>
              <a:t>Co-Leads:  Dr. Yan Lu; Jennifer Wolk; Peter Coutts</a:t>
            </a:r>
            <a:endParaRPr kumimoji="0" lang="en-US" sz="2000" b="0" i="0" u="none" strike="noStrike" kern="1200" cap="none" spc="0" normalizeH="0" baseline="0" noProof="0" dirty="0" smtClean="0">
              <a:ln>
                <a:noFill/>
              </a:ln>
              <a:solidFill>
                <a:schemeClr val="tx2">
                  <a:lumMod val="50000"/>
                </a:schemeClr>
              </a:solidFill>
              <a:effectLst/>
              <a:uLnTx/>
              <a:uFillTx/>
              <a:latin typeface="Arial" panose="020B0604020202020204" pitchFamily="34"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dirty="0">
              <a:solidFill>
                <a:schemeClr val="tx2">
                  <a:lumMod val="50000"/>
                </a:schemeClr>
              </a:solidFill>
              <a:latin typeface="Arial" panose="020B0604020202020204" pitchFamily="34"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smtClean="0">
                <a:ln>
                  <a:noFill/>
                </a:ln>
                <a:solidFill>
                  <a:srgbClr val="FF0000"/>
                </a:solidFill>
                <a:effectLst/>
                <a:uLnTx/>
                <a:uFillTx/>
                <a:latin typeface="Arial" panose="020B0604020202020204" pitchFamily="34" charset="0"/>
                <a:cs typeface="Arial" panose="020B0604020202020204" pitchFamily="34" charset="0"/>
              </a:rPr>
              <a:t>Quality Assurance Sub-Group</a:t>
            </a:r>
          </a:p>
          <a:p>
            <a:pPr marL="914400" lvl="1" indent="-457200">
              <a:buFont typeface="Arial" panose="020B0604020202020204" pitchFamily="34" charset="0"/>
              <a:buChar char="•"/>
              <a:defRPr/>
            </a:pPr>
            <a:r>
              <a:rPr lang="en-US" sz="2000" dirty="0">
                <a:solidFill>
                  <a:schemeClr val="tx2">
                    <a:lumMod val="50000"/>
                  </a:schemeClr>
                </a:solidFill>
                <a:latin typeface="Arial" panose="020B0604020202020204" pitchFamily="34" charset="0"/>
                <a:cs typeface="Arial" panose="020B0604020202020204" pitchFamily="34" charset="0"/>
              </a:rPr>
              <a:t>Co-Leads:  </a:t>
            </a:r>
            <a:r>
              <a:rPr lang="en-US" sz="2000" dirty="0" smtClean="0">
                <a:solidFill>
                  <a:schemeClr val="tx2">
                    <a:lumMod val="50000"/>
                  </a:schemeClr>
                </a:solidFill>
                <a:latin typeface="Arial" panose="020B0604020202020204" pitchFamily="34" charset="0"/>
                <a:cs typeface="Arial" panose="020B0604020202020204" pitchFamily="34" charset="0"/>
              </a:rPr>
              <a:t>David Busby; Doug </a:t>
            </a:r>
            <a:r>
              <a:rPr lang="en-US" sz="2000" dirty="0" err="1" smtClean="0">
                <a:solidFill>
                  <a:schemeClr val="tx2">
                    <a:lumMod val="50000"/>
                  </a:schemeClr>
                </a:solidFill>
                <a:latin typeface="Arial" panose="020B0604020202020204" pitchFamily="34" charset="0"/>
                <a:cs typeface="Arial" panose="020B0604020202020204" pitchFamily="34" charset="0"/>
              </a:rPr>
              <a:t>Fosnaught</a:t>
            </a:r>
            <a:r>
              <a:rPr lang="en-US" sz="2000" dirty="0" smtClean="0">
                <a:solidFill>
                  <a:schemeClr val="tx2">
                    <a:lumMod val="50000"/>
                  </a:schemeClr>
                </a:solidFill>
                <a:latin typeface="Arial" panose="020B0604020202020204" pitchFamily="34" charset="0"/>
                <a:cs typeface="Arial" panose="020B0604020202020204" pitchFamily="34" charset="0"/>
              </a:rPr>
              <a:t>; Michael </a:t>
            </a:r>
            <a:r>
              <a:rPr lang="en-US" sz="2000" dirty="0" err="1" smtClean="0">
                <a:solidFill>
                  <a:schemeClr val="tx2">
                    <a:lumMod val="50000"/>
                  </a:schemeClr>
                </a:solidFill>
                <a:latin typeface="Arial" panose="020B0604020202020204" pitchFamily="34" charset="0"/>
                <a:cs typeface="Arial" panose="020B0604020202020204" pitchFamily="34" charset="0"/>
              </a:rPr>
              <a:t>Gabertan</a:t>
            </a:r>
            <a:endParaRPr lang="en-US" sz="2000" dirty="0">
              <a:solidFill>
                <a:schemeClr val="tx2">
                  <a:lumMod val="50000"/>
                </a:schemeClr>
              </a:solidFill>
              <a:latin typeface="Arial" panose="020B0604020202020204" pitchFamily="34" charset="0"/>
              <a:cs typeface="Arial" panose="020B0604020202020204" pitchFamily="34" charset="0"/>
            </a:endParaRPr>
          </a:p>
          <a:p>
            <a:pPr marL="914400" lvl="1" indent="-457200">
              <a:buFont typeface="Arial" panose="020B0604020202020204" pitchFamily="34" charset="0"/>
              <a:buChar char="•"/>
              <a:defRPr/>
            </a:pPr>
            <a:endParaRPr lang="en-US" sz="2800" dirty="0" smtClean="0">
              <a:solidFill>
                <a:schemeClr val="tx2">
                  <a:lumMod val="50000"/>
                </a:schemeClr>
              </a:solidFill>
              <a:latin typeface="Arial" panose="020B0604020202020204" pitchFamily="34"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1" dirty="0" smtClean="0">
                <a:solidFill>
                  <a:srgbClr val="FF0000"/>
                </a:solidFill>
                <a:latin typeface="Arial" panose="020B0604020202020204" pitchFamily="34" charset="0"/>
                <a:cs typeface="Arial" panose="020B0604020202020204" pitchFamily="34" charset="0"/>
              </a:rPr>
              <a:t>Standards Sub-Group</a:t>
            </a:r>
            <a:endParaRPr kumimoji="0" lang="en-US" sz="2800" b="1" i="0" u="none" strike="noStrike" kern="1200" cap="none" spc="0" normalizeH="0" baseline="0" noProof="0" dirty="0" smtClean="0">
              <a:ln>
                <a:noFill/>
              </a:ln>
              <a:solidFill>
                <a:srgbClr val="FF0000"/>
              </a:solidFill>
              <a:effectLst/>
              <a:uLnTx/>
              <a:uFillTx/>
              <a:latin typeface="Arial" panose="020B0604020202020204" pitchFamily="34" charset="0"/>
              <a:cs typeface="Arial" panose="020B0604020202020204" pitchFamily="34" charset="0"/>
            </a:endParaRPr>
          </a:p>
          <a:p>
            <a:pPr marL="914400" lvl="1" indent="-457200">
              <a:buFont typeface="Arial" panose="020B0604020202020204" pitchFamily="34" charset="0"/>
              <a:buChar char="•"/>
              <a:defRPr/>
            </a:pPr>
            <a:r>
              <a:rPr lang="en-US" sz="2000" dirty="0" smtClean="0">
                <a:solidFill>
                  <a:schemeClr val="tx2">
                    <a:lumMod val="50000"/>
                  </a:schemeClr>
                </a:solidFill>
                <a:latin typeface="Arial" panose="020B0604020202020204" pitchFamily="34" charset="0"/>
                <a:cs typeface="Arial" panose="020B0604020202020204" pitchFamily="34" charset="0"/>
              </a:rPr>
              <a:t>Co-Leads</a:t>
            </a:r>
            <a:r>
              <a:rPr lang="en-US" sz="2000" dirty="0">
                <a:solidFill>
                  <a:schemeClr val="tx2">
                    <a:lumMod val="50000"/>
                  </a:schemeClr>
                </a:solidFill>
                <a:latin typeface="Arial" panose="020B0604020202020204" pitchFamily="34" charset="0"/>
                <a:cs typeface="Arial" panose="020B0604020202020204" pitchFamily="34" charset="0"/>
              </a:rPr>
              <a:t>:  Jim McCabe; Matt Borsinger (remote) </a:t>
            </a:r>
            <a:endParaRPr kumimoji="0" lang="en-US" sz="1600" b="0" i="0"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endParaRPr>
          </a:p>
        </p:txBody>
      </p:sp>
      <p:sp>
        <p:nvSpPr>
          <p:cNvPr id="2" name="Rectangle 1"/>
          <p:cNvSpPr/>
          <p:nvPr/>
        </p:nvSpPr>
        <p:spPr>
          <a:xfrm>
            <a:off x="1739163" y="1066800"/>
            <a:ext cx="6490438"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Qualification and Certification</a:t>
            </a:r>
            <a:endParaRPr kumimoji="0" lang="en-US" sz="3200" b="0" i="0" u="none" strike="noStrike" kern="1200" cap="none" spc="0" normalizeH="0" baseline="0" noProof="0" dirty="0">
              <a:ln>
                <a:noFill/>
              </a:ln>
              <a:solidFill>
                <a:srgbClr val="002060"/>
              </a:solidFill>
              <a:effectLst/>
              <a:uLnTx/>
              <a:uFillTx/>
              <a:latin typeface="Calibri"/>
              <a:ea typeface="+mn-ea"/>
            </a:endParaRPr>
          </a:p>
        </p:txBody>
      </p:sp>
      <p:sp>
        <p:nvSpPr>
          <p:cNvPr id="3" name="Slide Number Placeholder 2"/>
          <p:cNvSpPr>
            <a:spLocks noGrp="1"/>
          </p:cNvSpPr>
          <p:nvPr>
            <p:ph type="sldNum" sz="quarter" idx="12"/>
          </p:nvPr>
        </p:nvSpPr>
        <p:spPr/>
        <p:txBody>
          <a:bodyPr/>
          <a:lstStyle/>
          <a:p>
            <a:fld id="{2726C2F5-E77D-45D7-8DF9-278139FB18E6}" type="slidenum">
              <a:rPr lang="en-US" smtClean="0"/>
              <a:t>45</a:t>
            </a:fld>
            <a:endParaRPr lang="en-US" dirty="0"/>
          </a:p>
        </p:txBody>
      </p:sp>
    </p:spTree>
    <p:extLst>
      <p:ext uri="{BB962C8B-B14F-4D97-AF65-F5344CB8AC3E}">
        <p14:creationId xmlns:p14="http://schemas.microsoft.com/office/powerpoint/2010/main" val="15471852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762000" y="1237211"/>
            <a:ext cx="7772400" cy="5502280"/>
          </a:xfrm>
        </p:spPr>
        <p:txBody>
          <a:bodyPr>
            <a:normAutofit fontScale="90000"/>
          </a:bodyPr>
          <a:lstStyle/>
          <a:p>
            <a:pPr algn="ctr"/>
            <a:r>
              <a:rPr lang="en-US" b="1" dirty="0">
                <a:latin typeface="Arial" panose="020B0604020202020204" pitchFamily="34" charset="0"/>
                <a:cs typeface="Arial" panose="020B0604020202020204" pitchFamily="34" charset="0"/>
              </a:rPr>
              <a:t>2019 Additive Manufacturing </a:t>
            </a:r>
            <a:br>
              <a:rPr lang="en-US" b="1" dirty="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Workshop</a:t>
            </a: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r>
              <a:rPr lang="en-US" b="1" dirty="0" smtClean="0">
                <a:solidFill>
                  <a:srgbClr val="FF0000"/>
                </a:solidFill>
                <a:latin typeface="Arial" panose="020B0604020202020204" pitchFamily="34" charset="0"/>
                <a:cs typeface="Arial" panose="020B0604020202020204" pitchFamily="34" charset="0"/>
              </a:rPr>
              <a:t/>
            </a:r>
            <a:br>
              <a:rPr lang="en-US" b="1" dirty="0" smtClean="0">
                <a:solidFill>
                  <a:srgbClr val="FF0000"/>
                </a:solidFill>
                <a:latin typeface="Arial" panose="020B0604020202020204" pitchFamily="34" charset="0"/>
                <a:cs typeface="Arial" panose="020B0604020202020204" pitchFamily="34" charset="0"/>
              </a:rPr>
            </a:br>
            <a:r>
              <a:rPr lang="en-US" b="1" dirty="0" smtClean="0">
                <a:solidFill>
                  <a:srgbClr val="FF0000"/>
                </a:solidFill>
                <a:latin typeface="Arial" panose="020B0604020202020204" pitchFamily="34" charset="0"/>
                <a:cs typeface="Arial" panose="020B0604020202020204" pitchFamily="34" charset="0"/>
              </a:rPr>
              <a:t/>
            </a:r>
            <a:br>
              <a:rPr lang="en-US" b="1" dirty="0" smtClean="0">
                <a:solidFill>
                  <a:srgbClr val="FF0000"/>
                </a:solidFill>
                <a:latin typeface="Arial" panose="020B0604020202020204" pitchFamily="34" charset="0"/>
                <a:cs typeface="Arial" panose="020B0604020202020204" pitchFamily="34" charset="0"/>
              </a:rPr>
            </a:br>
            <a:r>
              <a:rPr lang="en-US" sz="4000" b="1" dirty="0">
                <a:solidFill>
                  <a:srgbClr val="FF0000"/>
                </a:solidFill>
                <a:latin typeface="Arial" panose="020B0604020202020204" pitchFamily="34" charset="0"/>
                <a:cs typeface="Arial" panose="020B0604020202020204" pitchFamily="34" charset="0"/>
              </a:rPr>
              <a:t>Database &amp; Common </a:t>
            </a:r>
            <a:r>
              <a:rPr lang="en-US" sz="4000" b="1" dirty="0" smtClean="0">
                <a:solidFill>
                  <a:srgbClr val="FF0000"/>
                </a:solidFill>
                <a:latin typeface="Arial" panose="020B0604020202020204" pitchFamily="34" charset="0"/>
                <a:cs typeface="Arial" panose="020B0604020202020204" pitchFamily="34" charset="0"/>
              </a:rPr>
              <a:t>Language Sub-Group</a:t>
            </a:r>
            <a:r>
              <a:rPr lang="en-US" sz="4000" b="1" dirty="0">
                <a:solidFill>
                  <a:srgbClr val="FF0000"/>
                </a:solidFill>
                <a:latin typeface="Arial" panose="020B0604020202020204" pitchFamily="34" charset="0"/>
                <a:cs typeface="Arial" panose="020B0604020202020204" pitchFamily="34" charset="0"/>
              </a:rPr>
              <a:t/>
            </a:r>
            <a:br>
              <a:rPr lang="en-US" sz="4000" b="1" dirty="0">
                <a:solidFill>
                  <a:srgbClr val="FF0000"/>
                </a:solidFill>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r>
              <a:rPr lang="en-US" sz="2700" b="1" dirty="0" smtClean="0">
                <a:solidFill>
                  <a:srgbClr val="002060"/>
                </a:solidFill>
                <a:latin typeface="Arial" panose="020B0604020202020204" pitchFamily="34" charset="0"/>
                <a:cs typeface="Arial" panose="020B0604020202020204" pitchFamily="34" charset="0"/>
              </a:rPr>
              <a:t>Co Leads:</a:t>
            </a:r>
            <a:br>
              <a:rPr lang="en-US" sz="2700" b="1" dirty="0" smtClean="0">
                <a:solidFill>
                  <a:srgbClr val="002060"/>
                </a:solidFill>
                <a:latin typeface="Arial" panose="020B0604020202020204" pitchFamily="34" charset="0"/>
                <a:cs typeface="Arial" panose="020B0604020202020204" pitchFamily="34" charset="0"/>
              </a:rPr>
            </a:br>
            <a:r>
              <a:rPr lang="en-US" sz="2700" b="1" dirty="0">
                <a:solidFill>
                  <a:srgbClr val="FF0000"/>
                </a:solidFill>
                <a:latin typeface="Arial" panose="020B0604020202020204" pitchFamily="34" charset="0"/>
                <a:cs typeface="Arial" panose="020B0604020202020204" pitchFamily="34" charset="0"/>
              </a:rPr>
              <a:t>Dr. </a:t>
            </a:r>
            <a:r>
              <a:rPr lang="en-US" sz="2700" b="1" dirty="0" smtClean="0">
                <a:solidFill>
                  <a:srgbClr val="FF0000"/>
                </a:solidFill>
                <a:latin typeface="Arial" panose="020B0604020202020204" pitchFamily="34" charset="0"/>
                <a:cs typeface="Arial" panose="020B0604020202020204" pitchFamily="34" charset="0"/>
              </a:rPr>
              <a:t>Jenn </a:t>
            </a:r>
            <a:r>
              <a:rPr lang="en-US" sz="2700" b="1" dirty="0" err="1" smtClean="0">
                <a:solidFill>
                  <a:srgbClr val="FF0000"/>
                </a:solidFill>
                <a:latin typeface="Arial" panose="020B0604020202020204" pitchFamily="34" charset="0"/>
                <a:cs typeface="Arial" panose="020B0604020202020204" pitchFamily="34" charset="0"/>
              </a:rPr>
              <a:t>Wolk</a:t>
            </a:r>
            <a:r>
              <a:rPr lang="en-US" sz="2700" b="1" dirty="0" smtClean="0">
                <a:solidFill>
                  <a:srgbClr val="FF0000"/>
                </a:solidFill>
                <a:latin typeface="Arial" panose="020B0604020202020204" pitchFamily="34" charset="0"/>
                <a:cs typeface="Arial" panose="020B0604020202020204" pitchFamily="34" charset="0"/>
              </a:rPr>
              <a:t/>
            </a:r>
            <a:br>
              <a:rPr lang="en-US" sz="2700" b="1" dirty="0" smtClean="0">
                <a:solidFill>
                  <a:srgbClr val="FF0000"/>
                </a:solidFill>
                <a:latin typeface="Arial" panose="020B0604020202020204" pitchFamily="34" charset="0"/>
                <a:cs typeface="Arial" panose="020B0604020202020204" pitchFamily="34" charset="0"/>
              </a:rPr>
            </a:br>
            <a:r>
              <a:rPr lang="en-US" sz="2700" b="1" dirty="0" smtClean="0">
                <a:solidFill>
                  <a:srgbClr val="FF0000"/>
                </a:solidFill>
                <a:latin typeface="Arial" panose="020B0604020202020204" pitchFamily="34" charset="0"/>
                <a:cs typeface="Arial" panose="020B0604020202020204" pitchFamily="34" charset="0"/>
              </a:rPr>
              <a:t>Dr. Yan Lu</a:t>
            </a:r>
            <a:br>
              <a:rPr lang="en-US" sz="2700" b="1" dirty="0" smtClean="0">
                <a:solidFill>
                  <a:srgbClr val="FF0000"/>
                </a:solidFill>
                <a:latin typeface="Arial" panose="020B0604020202020204" pitchFamily="34" charset="0"/>
                <a:cs typeface="Arial" panose="020B0604020202020204" pitchFamily="34" charset="0"/>
              </a:rPr>
            </a:br>
            <a:r>
              <a:rPr lang="en-US" sz="2700" b="1" dirty="0" smtClean="0">
                <a:solidFill>
                  <a:srgbClr val="FF0000"/>
                </a:solidFill>
                <a:latin typeface="Arial" panose="020B0604020202020204" pitchFamily="34" charset="0"/>
                <a:cs typeface="Arial" panose="020B0604020202020204" pitchFamily="34" charset="0"/>
              </a:rPr>
              <a:t>Peter Coutts</a:t>
            </a:r>
            <a:endParaRPr lang="en-US" b="1"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
        <p:nvSpPr>
          <p:cNvPr id="3" name="Slide Number Placeholder 2"/>
          <p:cNvSpPr>
            <a:spLocks noGrp="1"/>
          </p:cNvSpPr>
          <p:nvPr>
            <p:ph type="sldNum" sz="quarter" idx="12"/>
          </p:nvPr>
        </p:nvSpPr>
        <p:spPr/>
        <p:txBody>
          <a:bodyPr/>
          <a:lstStyle/>
          <a:p>
            <a:pPr marL="0" marR="0" lvl="0" indent="0" algn="r" defTabSz="806867" rtl="0" eaLnBrk="1" fontAlgn="base" latinLnBrk="0" hangingPunct="1">
              <a:lnSpc>
                <a:spcPct val="100000"/>
              </a:lnSpc>
              <a:spcBef>
                <a:spcPct val="0"/>
              </a:spcBef>
              <a:spcAft>
                <a:spcPct val="0"/>
              </a:spcAft>
              <a:buClrTx/>
              <a:buSzTx/>
              <a:buFontTx/>
              <a:buNone/>
              <a:tabLst/>
              <a:defRPr/>
            </a:pPr>
            <a:fld id="{2726C2F5-E77D-45D7-8DF9-278139FB18E6}" type="slidenum">
              <a:rPr kumimoji="0" lang="en-US" sz="1165" b="0" i="0" u="none" strike="noStrike" kern="1200" cap="none" spc="0" normalizeH="0" baseline="0" noProof="0">
                <a:ln>
                  <a:noFill/>
                </a:ln>
                <a:solidFill>
                  <a:prstClr val="black">
                    <a:tint val="75000"/>
                  </a:prstClr>
                </a:solidFill>
                <a:effectLst/>
                <a:uLnTx/>
                <a:uFillTx/>
                <a:latin typeface="Arial" charset="0"/>
                <a:ea typeface="+mn-ea"/>
                <a:cs typeface="+mn-cs"/>
              </a:rPr>
              <a:pPr marL="0" marR="0" lvl="0" indent="0" algn="r" defTabSz="806867" rtl="0" eaLnBrk="1" fontAlgn="base" latinLnBrk="0" hangingPunct="1">
                <a:lnSpc>
                  <a:spcPct val="100000"/>
                </a:lnSpc>
                <a:spcBef>
                  <a:spcPct val="0"/>
                </a:spcBef>
                <a:spcAft>
                  <a:spcPct val="0"/>
                </a:spcAft>
                <a:buClrTx/>
                <a:buSzTx/>
                <a:buFontTx/>
                <a:buNone/>
                <a:tabLst/>
                <a:defRPr/>
              </a:pPr>
              <a:t>46</a:t>
            </a:fld>
            <a:endParaRPr kumimoji="0" lang="en-US" sz="1165"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11058641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
        <p:nvSpPr>
          <p:cNvPr id="5" name="TextBox 4"/>
          <p:cNvSpPr txBox="1"/>
          <p:nvPr/>
        </p:nvSpPr>
        <p:spPr>
          <a:xfrm>
            <a:off x="471447" y="1752600"/>
            <a:ext cx="8458200" cy="3985706"/>
          </a:xfrm>
          <a:prstGeom prst="rect">
            <a:avLst/>
          </a:prstGeom>
          <a:noFill/>
        </p:spPr>
        <p:txBody>
          <a:bodyPr wrap="square" rtlCol="0">
            <a:spAutoFit/>
          </a:bodyPr>
          <a:lstStyle/>
          <a:p>
            <a:pPr marR="0" lvl="0" algn="l" defTabSz="914400" rtl="0" eaLnBrk="1" fontAlgn="auto" latinLnBrk="0" hangingPunct="1">
              <a:lnSpc>
                <a:spcPct val="100000"/>
              </a:lnSpc>
              <a:spcBef>
                <a:spcPts val="1800"/>
              </a:spcBef>
              <a:spcAft>
                <a:spcPts val="0"/>
              </a:spcAft>
              <a:buClrTx/>
              <a:buSzTx/>
              <a:tabLst/>
              <a:defRPr/>
            </a:pPr>
            <a:r>
              <a:rPr kumimoji="0" lang="en-US" sz="3200" b="1"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Objectives:</a:t>
            </a:r>
          </a:p>
          <a:p>
            <a:pPr marL="457200" marR="0" lvl="0" indent="-4572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lang="en-US" sz="2800" dirty="0" smtClean="0">
                <a:solidFill>
                  <a:srgbClr val="002060"/>
                </a:solidFill>
                <a:latin typeface="Arial" panose="020B0604020202020204" pitchFamily="34" charset="0"/>
                <a:cs typeface="Arial" panose="020B0604020202020204" pitchFamily="34" charset="0"/>
              </a:rPr>
              <a:t>Define common data exchange format</a:t>
            </a:r>
          </a:p>
          <a:p>
            <a:pPr marL="457200" marR="0" lvl="0" indent="-4572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lang="en-US" sz="2800" dirty="0" smtClean="0">
                <a:solidFill>
                  <a:srgbClr val="002060"/>
                </a:solidFill>
                <a:latin typeface="Arial" panose="020B0604020202020204" pitchFamily="34" charset="0"/>
                <a:cs typeface="Arial" panose="020B0604020202020204" pitchFamily="34" charset="0"/>
              </a:rPr>
              <a:t>Define common data dictionary</a:t>
            </a:r>
          </a:p>
          <a:p>
            <a:pPr marL="457200" marR="0" lvl="0" indent="-4572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lang="en-US" sz="2800" dirty="0" smtClean="0">
                <a:solidFill>
                  <a:srgbClr val="002060"/>
                </a:solidFill>
                <a:latin typeface="Arial" panose="020B0604020202020204" pitchFamily="34" charset="0"/>
                <a:cs typeface="Arial" panose="020B0604020202020204" pitchFamily="34" charset="0"/>
              </a:rPr>
              <a:t>Define gaps in current data dictionary</a:t>
            </a:r>
            <a:endParaRPr lang="en-US" sz="2800" dirty="0">
              <a:solidFill>
                <a:srgbClr val="002060"/>
              </a:solidFill>
              <a:latin typeface="Arial" panose="020B0604020202020204" pitchFamily="34" charset="0"/>
              <a:cs typeface="Arial" panose="020B0604020202020204" pitchFamily="34" charset="0"/>
            </a:endParaRPr>
          </a:p>
          <a:p>
            <a:pPr marL="457200" marR="0" lvl="0" indent="-4572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smtClean="0">
              <a:ln>
                <a:noFill/>
              </a:ln>
              <a:solidFill>
                <a:srgbClr val="4F81BD">
                  <a:lumMod val="50000"/>
                </a:srgbClr>
              </a:solidFill>
              <a:effectLst/>
              <a:uLnTx/>
              <a:uFillTx/>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1200"/>
              </a:spcBef>
              <a:spcAft>
                <a:spcPts val="0"/>
              </a:spcAft>
              <a:buClrTx/>
              <a:buSzTx/>
              <a:tabLst/>
              <a:defRPr/>
            </a:pPr>
            <a:r>
              <a:rPr kumimoji="0" lang="en-US" sz="2800" b="0" i="0" u="none" strike="noStrike" kern="1200" cap="none" spc="0" normalizeH="0" baseline="0" noProof="0" dirty="0" smtClean="0">
                <a:ln>
                  <a:noFill/>
                </a:ln>
                <a:solidFill>
                  <a:srgbClr val="4F81BD">
                    <a:lumMod val="50000"/>
                  </a:srgbClr>
                </a:solidFill>
                <a:effectLst/>
                <a:uLnTx/>
                <a:uFillTx/>
                <a:latin typeface="Arial" panose="020B0604020202020204" pitchFamily="34" charset="0"/>
                <a:cs typeface="Arial" panose="020B0604020202020204" pitchFamily="34" charset="0"/>
              </a:rPr>
              <a:t> </a:t>
            </a:r>
            <a:endParaRPr kumimoji="0" lang="en-US" sz="2800" b="0" i="0" u="none" strike="noStrike" kern="1200" cap="none" spc="0" normalizeH="0" baseline="0" noProof="0" dirty="0">
              <a:ln>
                <a:noFill/>
              </a:ln>
              <a:solidFill>
                <a:srgbClr val="4F81BD">
                  <a:lumMod val="50000"/>
                </a:srgbClr>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endParaRPr>
          </a:p>
        </p:txBody>
      </p:sp>
      <p:sp>
        <p:nvSpPr>
          <p:cNvPr id="2" name="Rectangle 1"/>
          <p:cNvSpPr/>
          <p:nvPr/>
        </p:nvSpPr>
        <p:spPr>
          <a:xfrm>
            <a:off x="762000" y="1066800"/>
            <a:ext cx="7696200" cy="523220"/>
          </a:xfrm>
          <a:prstGeom prst="rect">
            <a:avLst/>
          </a:prstGeom>
        </p:spPr>
        <p:txBody>
          <a:bodyPr wrap="square">
            <a:spAutoFit/>
          </a:bodyPr>
          <a:lstStyle/>
          <a:p>
            <a:pPr lvl="0">
              <a:defRPr/>
            </a:pPr>
            <a:r>
              <a:rPr lang="en-US" sz="2800" b="1" dirty="0">
                <a:solidFill>
                  <a:srgbClr val="FF0000"/>
                </a:solidFill>
                <a:latin typeface="Arial" panose="020B0604020202020204" pitchFamily="34" charset="0"/>
                <a:cs typeface="Arial" panose="020B0604020202020204" pitchFamily="34" charset="0"/>
              </a:rPr>
              <a:t>Database &amp; Common </a:t>
            </a:r>
            <a:r>
              <a:rPr lang="en-US" sz="2800" b="1" dirty="0" smtClean="0">
                <a:solidFill>
                  <a:srgbClr val="FF0000"/>
                </a:solidFill>
                <a:latin typeface="Arial" panose="020B0604020202020204" pitchFamily="34" charset="0"/>
                <a:cs typeface="Arial" panose="020B0604020202020204" pitchFamily="34" charset="0"/>
              </a:rPr>
              <a:t>Language Sub-group</a:t>
            </a:r>
            <a:endParaRPr lang="en-US" sz="2800" b="1" dirty="0">
              <a:solidFill>
                <a:srgbClr val="FF0000"/>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2726C2F5-E77D-45D7-8DF9-278139FB18E6}" type="slidenum">
              <a:rPr lang="en-US" smtClean="0"/>
              <a:t>47</a:t>
            </a:fld>
            <a:endParaRPr lang="en-US" dirty="0"/>
          </a:p>
        </p:txBody>
      </p:sp>
    </p:spTree>
    <p:extLst>
      <p:ext uri="{BB962C8B-B14F-4D97-AF65-F5344CB8AC3E}">
        <p14:creationId xmlns:p14="http://schemas.microsoft.com/office/powerpoint/2010/main" val="34077727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
        <p:nvSpPr>
          <p:cNvPr id="5" name="TextBox 4"/>
          <p:cNvSpPr txBox="1"/>
          <p:nvPr/>
        </p:nvSpPr>
        <p:spPr>
          <a:xfrm>
            <a:off x="533400" y="1676400"/>
            <a:ext cx="8458200" cy="4955203"/>
          </a:xfrm>
          <a:prstGeom prst="rect">
            <a:avLst/>
          </a:prstGeom>
          <a:noFill/>
        </p:spPr>
        <p:txBody>
          <a:bodyPr wrap="square" rtlCol="0">
            <a:spAutoFit/>
          </a:bodyPr>
          <a:lstStyle/>
          <a:p>
            <a:pPr marR="0" lvl="0" algn="l" defTabSz="914400" rtl="0" eaLnBrk="1" fontAlgn="auto" latinLnBrk="0" hangingPunct="1">
              <a:lnSpc>
                <a:spcPct val="100000"/>
              </a:lnSpc>
              <a:spcBef>
                <a:spcPts val="1200"/>
              </a:spcBef>
              <a:spcAft>
                <a:spcPts val="0"/>
              </a:spcAft>
              <a:buClrTx/>
              <a:buSzTx/>
              <a:tabLst/>
              <a:defRPr/>
            </a:pPr>
            <a:r>
              <a:rPr kumimoji="0" lang="en-US" sz="3200" b="1"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Agenda / Steps to Achieve Objectives:</a:t>
            </a:r>
          </a:p>
          <a:p>
            <a:pPr marL="457200" marR="0" lvl="0" indent="-4572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Room:</a:t>
            </a:r>
            <a:r>
              <a:rPr kumimoji="0" lang="en-US" sz="2800" b="0" i="0" u="none" strike="noStrike" kern="1200" cap="none" spc="0" normalizeH="0" noProof="0" dirty="0" smtClean="0">
                <a:ln>
                  <a:noFill/>
                </a:ln>
                <a:solidFill>
                  <a:srgbClr val="002060"/>
                </a:solidFill>
                <a:effectLst/>
                <a:uLnTx/>
                <a:uFillTx/>
                <a:latin typeface="Arial" panose="020B0604020202020204" pitchFamily="34" charset="0"/>
                <a:cs typeface="Arial" panose="020B0604020202020204" pitchFamily="34" charset="0"/>
              </a:rPr>
              <a:t> Poseidon</a:t>
            </a:r>
          </a:p>
          <a:p>
            <a:pPr marL="457200" marR="0" lvl="0" indent="-4572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Review existing</a:t>
            </a:r>
            <a:r>
              <a:rPr kumimoji="0" lang="en-US" sz="2800" b="0" i="0" u="none" strike="noStrike" kern="1200" cap="none" spc="0" normalizeH="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28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draft data dictionaries</a:t>
            </a:r>
          </a:p>
          <a:p>
            <a:pPr marL="457200" marR="0" lvl="0" indent="-4572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2800" dirty="0" smtClean="0">
                <a:solidFill>
                  <a:srgbClr val="002060"/>
                </a:solidFill>
                <a:latin typeface="Arial" panose="020B0604020202020204" pitchFamily="34" charset="0"/>
                <a:cs typeface="Arial" panose="020B0604020202020204" pitchFamily="34" charset="0"/>
              </a:rPr>
              <a:t>Define </a:t>
            </a:r>
            <a:r>
              <a:rPr kumimoji="0" lang="en-US" sz="28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common</a:t>
            </a:r>
            <a:r>
              <a:rPr kumimoji="0" lang="en-US" sz="2800" b="0" i="0" u="none" strike="noStrike" kern="1200" cap="none" spc="0" normalizeH="0" noProof="0" dirty="0" smtClean="0">
                <a:ln>
                  <a:noFill/>
                </a:ln>
                <a:solidFill>
                  <a:srgbClr val="002060"/>
                </a:solidFill>
                <a:effectLst/>
                <a:uLnTx/>
                <a:uFillTx/>
                <a:latin typeface="Arial" panose="020B0604020202020204" pitchFamily="34" charset="0"/>
                <a:cs typeface="Arial" panose="020B0604020202020204" pitchFamily="34" charset="0"/>
              </a:rPr>
              <a:t> language</a:t>
            </a:r>
            <a:endParaRPr kumimoji="0" lang="en-US" sz="28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endParaRPr>
          </a:p>
          <a:p>
            <a:pPr marL="457200" marR="0" lvl="0" indent="-4572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2800" dirty="0" smtClean="0">
                <a:solidFill>
                  <a:srgbClr val="002060"/>
                </a:solidFill>
                <a:latin typeface="Arial" panose="020B0604020202020204" pitchFamily="34" charset="0"/>
                <a:cs typeface="Arial" panose="020B0604020202020204" pitchFamily="34" charset="0"/>
              </a:rPr>
              <a:t>Receive feedback from stakeholder breakout groups</a:t>
            </a:r>
          </a:p>
          <a:p>
            <a:pPr marL="457200" marR="0" lvl="0" indent="-4572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Refine definitions</a:t>
            </a:r>
          </a:p>
          <a:p>
            <a:pPr marL="457200" marR="0" lvl="0" indent="-4572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2800" dirty="0" smtClean="0">
                <a:solidFill>
                  <a:srgbClr val="002060"/>
                </a:solidFill>
                <a:latin typeface="Arial" panose="020B0604020202020204" pitchFamily="34" charset="0"/>
                <a:cs typeface="Arial" panose="020B0604020202020204" pitchFamily="34" charset="0"/>
              </a:rPr>
              <a:t>Finalize high level definitions and define sub-tier definitions</a:t>
            </a:r>
            <a:endParaRPr kumimoji="0" lang="en-US" sz="28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endParaRPr>
          </a:p>
        </p:txBody>
      </p:sp>
      <p:sp>
        <p:nvSpPr>
          <p:cNvPr id="2" name="Rectangle 1"/>
          <p:cNvSpPr/>
          <p:nvPr/>
        </p:nvSpPr>
        <p:spPr>
          <a:xfrm>
            <a:off x="838200" y="1055344"/>
            <a:ext cx="7627528" cy="523220"/>
          </a:xfrm>
          <a:prstGeom prst="rect">
            <a:avLst/>
          </a:prstGeom>
        </p:spPr>
        <p:txBody>
          <a:bodyPr wrap="square">
            <a:spAutoFit/>
          </a:bodyPr>
          <a:lstStyle/>
          <a:p>
            <a:pPr lvl="0" algn="ctr">
              <a:defRPr/>
            </a:pPr>
            <a:r>
              <a:rPr lang="en-US" sz="2800" b="1" dirty="0">
                <a:solidFill>
                  <a:srgbClr val="FF0000"/>
                </a:solidFill>
                <a:latin typeface="Arial" panose="020B0604020202020204" pitchFamily="34" charset="0"/>
                <a:cs typeface="Arial" panose="020B0604020202020204" pitchFamily="34" charset="0"/>
              </a:rPr>
              <a:t>Database &amp; Common </a:t>
            </a:r>
            <a:r>
              <a:rPr lang="en-US" sz="2800" b="1" dirty="0" smtClean="0">
                <a:solidFill>
                  <a:srgbClr val="FF0000"/>
                </a:solidFill>
                <a:latin typeface="Arial" panose="020B0604020202020204" pitchFamily="34" charset="0"/>
                <a:cs typeface="Arial" panose="020B0604020202020204" pitchFamily="34" charset="0"/>
              </a:rPr>
              <a:t>Language Sub-group</a:t>
            </a:r>
            <a:endParaRPr lang="en-US" sz="2800" b="1" dirty="0">
              <a:solidFill>
                <a:srgbClr val="FF0000"/>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2726C2F5-E77D-45D7-8DF9-278139FB18E6}" type="slidenum">
              <a:rPr lang="en-US" smtClean="0"/>
              <a:t>48</a:t>
            </a:fld>
            <a:endParaRPr lang="en-US" dirty="0"/>
          </a:p>
        </p:txBody>
      </p:sp>
    </p:spTree>
    <p:extLst>
      <p:ext uri="{BB962C8B-B14F-4D97-AF65-F5344CB8AC3E}">
        <p14:creationId xmlns:p14="http://schemas.microsoft.com/office/powerpoint/2010/main" val="24782612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
        <p:nvSpPr>
          <p:cNvPr id="6" name="Rectangle 5"/>
          <p:cNvSpPr/>
          <p:nvPr/>
        </p:nvSpPr>
        <p:spPr>
          <a:xfrm>
            <a:off x="838200" y="1066800"/>
            <a:ext cx="746760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Database &amp; Common Language Sub-group</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7"/>
          <p:cNvSpPr txBox="1"/>
          <p:nvPr/>
        </p:nvSpPr>
        <p:spPr>
          <a:xfrm>
            <a:off x="435425" y="1738216"/>
            <a:ext cx="8175175" cy="47089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Tenet: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US" sz="2400" dirty="0" smtClean="0">
                <a:solidFill>
                  <a:srgbClr val="002060"/>
                </a:solidFill>
                <a:latin typeface="Arial" panose="020B0604020202020204" pitchFamily="34" charset="0"/>
                <a:cs typeface="Arial" panose="020B0604020202020204" pitchFamily="34" charset="0"/>
              </a:rPr>
              <a:t>The acquisition, generation, curation, and analysis of digital AM data across the AM product lifecycle will significantly reduce the cost and time associated with AM product deployment for the DoD</a:t>
            </a:r>
          </a:p>
          <a:p>
            <a:pPr marL="285750" indent="-285750">
              <a:buFont typeface="Arial" panose="020B0604020202020204" pitchFamily="34" charset="0"/>
              <a:buChar char="•"/>
              <a:defRPr/>
            </a:pPr>
            <a:endParaRPr lang="en-US" sz="2400" dirty="0">
              <a:solidFill>
                <a:srgbClr val="002060"/>
              </a:solidFill>
              <a:latin typeface="Arial" panose="020B0604020202020204" pitchFamily="34" charset="0"/>
              <a:cs typeface="Arial" panose="020B0604020202020204" pitchFamily="34" charset="0"/>
            </a:endParaRPr>
          </a:p>
          <a:p>
            <a:pPr>
              <a:defRPr/>
            </a:pPr>
            <a:r>
              <a:rPr lang="en-US" sz="2400" b="1" dirty="0" smtClean="0">
                <a:solidFill>
                  <a:srgbClr val="002060"/>
                </a:solidFill>
                <a:latin typeface="Arial" panose="020B0604020202020204" pitchFamily="34" charset="0"/>
                <a:cs typeface="Arial" panose="020B0604020202020204" pitchFamily="34" charset="0"/>
              </a:rPr>
              <a:t>Recommendation:</a:t>
            </a:r>
          </a:p>
          <a:p>
            <a:pPr>
              <a:defRPr/>
            </a:pPr>
            <a:endParaRPr lang="en-US" sz="2400" dirty="0" smtClean="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US" sz="2400" dirty="0">
                <a:solidFill>
                  <a:srgbClr val="002060"/>
                </a:solidFill>
                <a:latin typeface="Arial" panose="020B0604020202020204" pitchFamily="34" charset="0"/>
                <a:cs typeface="Arial" panose="020B0604020202020204" pitchFamily="34" charset="0"/>
              </a:rPr>
              <a:t>Fund a program to demonstrate a </a:t>
            </a:r>
            <a:r>
              <a:rPr lang="en-US" sz="2400" b="1" i="1" dirty="0">
                <a:solidFill>
                  <a:srgbClr val="002060"/>
                </a:solidFill>
                <a:latin typeface="Arial" panose="020B0604020202020204" pitchFamily="34" charset="0"/>
                <a:cs typeface="Arial" panose="020B0604020202020204" pitchFamily="34" charset="0"/>
              </a:rPr>
              <a:t>Data Enabled, Agile, Rapid, and Low-Cost Additive Manufacturing</a:t>
            </a:r>
          </a:p>
          <a:p>
            <a:pPr>
              <a:defRPr/>
            </a:pPr>
            <a:endParaRPr lang="en-US" dirty="0" smtClean="0">
              <a:solidFill>
                <a:srgbClr val="4F81BD">
                  <a:lumMod val="50000"/>
                </a:srgb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endParaRPr lang="en-US" dirty="0" smtClean="0">
              <a:solidFill>
                <a:srgbClr val="4F81BD">
                  <a:lumMod val="50000"/>
                </a:srgbClr>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2726C2F5-E77D-45D7-8DF9-278139FB18E6}" type="slidenum">
              <a:rPr lang="en-US" smtClean="0"/>
              <a:t>49</a:t>
            </a:fld>
            <a:endParaRPr lang="en-US" dirty="0"/>
          </a:p>
        </p:txBody>
      </p:sp>
    </p:spTree>
    <p:extLst>
      <p:ext uri="{BB962C8B-B14F-4D97-AF65-F5344CB8AC3E}">
        <p14:creationId xmlns:p14="http://schemas.microsoft.com/office/powerpoint/2010/main" val="11027585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39880"/>
            <a:ext cx="8382000" cy="5181600"/>
          </a:xfrm>
        </p:spPr>
        <p:txBody>
          <a:bodyPr>
            <a:normAutofit fontScale="62500" lnSpcReduction="20000"/>
          </a:bodyPr>
          <a:lstStyle/>
          <a:p>
            <a:r>
              <a:rPr lang="en-US" sz="3400" b="1" dirty="0" smtClean="0"/>
              <a:t>2016 AM Business Model </a:t>
            </a:r>
            <a:r>
              <a:rPr lang="en-US" sz="3400" b="1" dirty="0" err="1" smtClean="0"/>
              <a:t>Wargame</a:t>
            </a:r>
            <a:endParaRPr lang="en-US" sz="3400" b="1" dirty="0" smtClean="0"/>
          </a:p>
          <a:p>
            <a:pPr lvl="1"/>
            <a:r>
              <a:rPr lang="en-US" sz="2900" dirty="0" smtClean="0"/>
              <a:t>Purpose was to illuminate required </a:t>
            </a:r>
            <a:r>
              <a:rPr lang="en-US" sz="2900" dirty="0"/>
              <a:t>business transactions when the </a:t>
            </a:r>
            <a:r>
              <a:rPr lang="en-US" sz="2900" dirty="0" smtClean="0"/>
              <a:t>DoD </a:t>
            </a:r>
            <a:r>
              <a:rPr lang="en-US" sz="2900" dirty="0"/>
              <a:t>requires critical and non-critical parts to be additively manufactured at a DoD depot or at a 3rd party location in support of an immediate readiness goal.  The </a:t>
            </a:r>
            <a:r>
              <a:rPr lang="en-US" sz="2900" dirty="0" err="1"/>
              <a:t>wargame</a:t>
            </a:r>
            <a:r>
              <a:rPr lang="en-US" sz="2900" dirty="0"/>
              <a:t> </a:t>
            </a:r>
            <a:r>
              <a:rPr lang="en-US" sz="2900" dirty="0" smtClean="0"/>
              <a:t>included five moves</a:t>
            </a:r>
            <a:r>
              <a:rPr lang="en-US" sz="2900" dirty="0"/>
              <a:t>, simulating a solicitation to draw out the issues</a:t>
            </a:r>
            <a:r>
              <a:rPr lang="en-US" sz="2900" dirty="0" smtClean="0"/>
              <a:t>.</a:t>
            </a:r>
          </a:p>
          <a:p>
            <a:endParaRPr lang="en-US" sz="1600" dirty="0"/>
          </a:p>
          <a:p>
            <a:pPr marL="443765" lvl="1" indent="0">
              <a:buNone/>
            </a:pPr>
            <a:r>
              <a:rPr lang="en-US" sz="2200" b="1" dirty="0" smtClean="0">
                <a:solidFill>
                  <a:srgbClr val="002060"/>
                </a:solidFill>
              </a:rPr>
              <a:t>Final </a:t>
            </a:r>
            <a:r>
              <a:rPr lang="en-US" sz="2200" b="1" dirty="0">
                <a:solidFill>
                  <a:srgbClr val="002060"/>
                </a:solidFill>
              </a:rPr>
              <a:t>Report: </a:t>
            </a:r>
            <a:r>
              <a:rPr lang="en-US" sz="2200" u="sng" dirty="0">
                <a:solidFill>
                  <a:srgbClr val="0070C0"/>
                </a:solidFill>
              </a:rPr>
              <a:t>https://ammo.ncms.org/resources/?</a:t>
            </a:r>
            <a:r>
              <a:rPr lang="en-US" sz="2200" u="sng" dirty="0" smtClean="0">
                <a:solidFill>
                  <a:srgbClr val="0070C0"/>
                </a:solidFill>
              </a:rPr>
              <a:t>drawer=Resources*AM%20Wargames*2016</a:t>
            </a:r>
          </a:p>
          <a:p>
            <a:pPr marL="443765" lvl="1" indent="0">
              <a:buNone/>
            </a:pPr>
            <a:endParaRPr lang="en-US" sz="2200" u="sng" dirty="0" smtClean="0">
              <a:solidFill>
                <a:srgbClr val="0070C0"/>
              </a:solidFill>
            </a:endParaRPr>
          </a:p>
          <a:p>
            <a:r>
              <a:rPr lang="en-US" sz="3400" b="1" dirty="0" smtClean="0"/>
              <a:t>2017 AM Business Model </a:t>
            </a:r>
            <a:r>
              <a:rPr lang="en-US" sz="3400" b="1" dirty="0" err="1" smtClean="0"/>
              <a:t>Wargame</a:t>
            </a:r>
            <a:endParaRPr lang="en-US" sz="3400" dirty="0" smtClean="0"/>
          </a:p>
          <a:p>
            <a:pPr lvl="1"/>
            <a:r>
              <a:rPr lang="en-US" sz="2900" dirty="0" smtClean="0"/>
              <a:t>Expanded the first </a:t>
            </a:r>
            <a:r>
              <a:rPr lang="en-US" sz="2900" dirty="0" err="1"/>
              <a:t>wargame</a:t>
            </a:r>
            <a:r>
              <a:rPr lang="en-US" sz="2900" dirty="0"/>
              <a:t> scenario </a:t>
            </a:r>
            <a:r>
              <a:rPr lang="en-US" sz="2900" dirty="0" smtClean="0"/>
              <a:t>to </a:t>
            </a:r>
            <a:r>
              <a:rPr lang="en-US" sz="2900" dirty="0"/>
              <a:t>include life cycle platform considerations relevant to the business environment required to support the continued adoption of AM capabilities. </a:t>
            </a:r>
            <a:r>
              <a:rPr lang="en-US" sz="2900" dirty="0" smtClean="0"/>
              <a:t>Four </a:t>
            </a:r>
            <a:r>
              <a:rPr lang="en-US" sz="2900" dirty="0"/>
              <a:t>teams, representing four different business models, dealt with the same scenario involving a need to manufacture repair parts using AM capabilities at the point of use. The four teams were</a:t>
            </a:r>
            <a:r>
              <a:rPr lang="en-US" sz="2900" dirty="0" smtClean="0"/>
              <a:t>: </a:t>
            </a:r>
            <a:endParaRPr lang="en-US" sz="2900" dirty="0"/>
          </a:p>
          <a:p>
            <a:pPr lvl="1"/>
            <a:r>
              <a:rPr lang="en-US" sz="2900" dirty="0"/>
              <a:t>#1 Team “Buy-out”: Traditional government acquisition</a:t>
            </a:r>
          </a:p>
          <a:p>
            <a:pPr lvl="1"/>
            <a:r>
              <a:rPr lang="en-US" sz="2900" dirty="0"/>
              <a:t>#2 Team “Loaner”: Government leases the end items</a:t>
            </a:r>
          </a:p>
          <a:p>
            <a:pPr lvl="1"/>
            <a:r>
              <a:rPr lang="en-US" sz="2900" dirty="0"/>
              <a:t>#3 Team “CLS”: Contractor provides commercial logistics support (CLS)</a:t>
            </a:r>
          </a:p>
          <a:p>
            <a:pPr lvl="1"/>
            <a:r>
              <a:rPr lang="en-US" sz="2900" dirty="0"/>
              <a:t>#4 Team “Net-</a:t>
            </a:r>
            <a:r>
              <a:rPr lang="en-US" sz="2900" dirty="0" err="1"/>
              <a:t>Flix</a:t>
            </a:r>
            <a:r>
              <a:rPr lang="en-US" sz="2900" dirty="0"/>
              <a:t>”: Government and original equipment manufacturer (OEM) set-up a “pay as you go” IP arrangement to allow AM part production in the </a:t>
            </a:r>
            <a:r>
              <a:rPr lang="en-US" sz="2900" dirty="0" smtClean="0"/>
              <a:t>field</a:t>
            </a:r>
          </a:p>
          <a:p>
            <a:pPr lvl="1"/>
            <a:endParaRPr lang="en-US" sz="1600" dirty="0" smtClean="0"/>
          </a:p>
          <a:p>
            <a:pPr marL="443765" lvl="1" indent="0">
              <a:buNone/>
            </a:pPr>
            <a:r>
              <a:rPr lang="en-US" sz="2200" b="1" dirty="0" smtClean="0">
                <a:solidFill>
                  <a:srgbClr val="002060"/>
                </a:solidFill>
              </a:rPr>
              <a:t>Final Report</a:t>
            </a:r>
            <a:r>
              <a:rPr lang="en-US" sz="2200" b="1" dirty="0" smtClean="0">
                <a:solidFill>
                  <a:schemeClr val="tx1"/>
                </a:solidFill>
              </a:rPr>
              <a:t>: </a:t>
            </a:r>
            <a:r>
              <a:rPr lang="en-US" sz="2200" u="sng" dirty="0">
                <a:solidFill>
                  <a:srgbClr val="0070C0"/>
                </a:solidFill>
              </a:rPr>
              <a:t>https://ammo.ncms.org/resources/?drawer=Resources*AM%20Wargames*2017</a:t>
            </a:r>
          </a:p>
        </p:txBody>
      </p:sp>
      <p:sp>
        <p:nvSpPr>
          <p:cNvPr id="4" name="Slide Number Placeholder 3"/>
          <p:cNvSpPr>
            <a:spLocks noGrp="1"/>
          </p:cNvSpPr>
          <p:nvPr>
            <p:ph type="sldNum" sz="quarter" idx="12"/>
          </p:nvPr>
        </p:nvSpPr>
        <p:spPr/>
        <p:txBody>
          <a:bodyPr/>
          <a:lstStyle/>
          <a:p>
            <a:fld id="{2726C2F5-E77D-45D7-8DF9-278139FB18E6}" type="slidenum">
              <a:rPr lang="en-US" smtClean="0"/>
              <a:t>5</a:t>
            </a:fld>
            <a:endParaRPr lang="en-US" dirty="0"/>
          </a:p>
        </p:txBody>
      </p:sp>
      <p:sp>
        <p:nvSpPr>
          <p:cNvPr id="5" name="Rectangle 4"/>
          <p:cNvSpPr/>
          <p:nvPr/>
        </p:nvSpPr>
        <p:spPr>
          <a:xfrm>
            <a:off x="3505200" y="957590"/>
            <a:ext cx="251460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Background</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Tree>
    <p:extLst>
      <p:ext uri="{BB962C8B-B14F-4D97-AF65-F5344CB8AC3E}">
        <p14:creationId xmlns:p14="http://schemas.microsoft.com/office/powerpoint/2010/main" val="9417526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pic>
        <p:nvPicPr>
          <p:cNvPr id="6" name="357776_rs|3" descr="2cf22c11-957c-45c2-9b9e-1399aa8949ca">
            <a:extLst>
              <a:ext uri="{FF2B5EF4-FFF2-40B4-BE49-F238E27FC236}">
                <a16:creationId xmlns:a16="http://schemas.microsoft.com/office/drawing/2014/main" id="{6D5AEA9F-8707-4C7F-B2B6-57D1DD86AB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447" y="2057400"/>
            <a:ext cx="8390919" cy="46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114800" y="1498519"/>
            <a:ext cx="1099981" cy="523220"/>
          </a:xfrm>
          <a:prstGeom prst="rect">
            <a:avLst/>
          </a:prstGeom>
          <a:noFill/>
        </p:spPr>
        <p:txBody>
          <a:bodyPr wrap="none" rtlCol="0">
            <a:spAutoFit/>
          </a:bodyPr>
          <a:lstStyle/>
          <a:p>
            <a:r>
              <a:rPr lang="en-US" sz="2800" b="1" dirty="0" smtClean="0">
                <a:solidFill>
                  <a:srgbClr val="002060"/>
                </a:solidFill>
              </a:rPr>
              <a:t>Vision</a:t>
            </a:r>
            <a:endParaRPr lang="en-US" sz="2800" b="1" dirty="0">
              <a:solidFill>
                <a:srgbClr val="002060"/>
              </a:solidFill>
            </a:endParaRPr>
          </a:p>
        </p:txBody>
      </p:sp>
      <p:sp>
        <p:nvSpPr>
          <p:cNvPr id="3" name="TextBox 2"/>
          <p:cNvSpPr txBox="1"/>
          <p:nvPr/>
        </p:nvSpPr>
        <p:spPr>
          <a:xfrm flipH="1">
            <a:off x="1981200" y="6323044"/>
            <a:ext cx="1143000" cy="307777"/>
          </a:xfrm>
          <a:prstGeom prst="rect">
            <a:avLst/>
          </a:prstGeom>
          <a:solidFill>
            <a:schemeClr val="bg1"/>
          </a:solidFill>
        </p:spPr>
        <p:txBody>
          <a:bodyPr wrap="square" rtlCol="0">
            <a:spAutoFit/>
          </a:bodyPr>
          <a:lstStyle/>
          <a:p>
            <a:pPr algn="ctr"/>
            <a:r>
              <a:rPr lang="en-US" sz="1400" b="1" dirty="0" smtClean="0"/>
              <a:t>Army Data</a:t>
            </a:r>
            <a:endParaRPr lang="en-US" sz="1400" b="1" dirty="0"/>
          </a:p>
        </p:txBody>
      </p:sp>
      <p:sp>
        <p:nvSpPr>
          <p:cNvPr id="9" name="TextBox 8"/>
          <p:cNvSpPr txBox="1"/>
          <p:nvPr/>
        </p:nvSpPr>
        <p:spPr>
          <a:xfrm flipH="1">
            <a:off x="3419940" y="6319345"/>
            <a:ext cx="1143000" cy="307777"/>
          </a:xfrm>
          <a:prstGeom prst="rect">
            <a:avLst/>
          </a:prstGeom>
          <a:solidFill>
            <a:schemeClr val="bg1"/>
          </a:solidFill>
        </p:spPr>
        <p:txBody>
          <a:bodyPr wrap="square" rtlCol="0">
            <a:spAutoFit/>
          </a:bodyPr>
          <a:lstStyle/>
          <a:p>
            <a:pPr algn="ctr"/>
            <a:r>
              <a:rPr lang="en-US" sz="1400" b="1" dirty="0" smtClean="0"/>
              <a:t>Navy Data</a:t>
            </a:r>
            <a:endParaRPr lang="en-US" sz="1400" b="1" dirty="0"/>
          </a:p>
        </p:txBody>
      </p:sp>
      <p:sp>
        <p:nvSpPr>
          <p:cNvPr id="10" name="TextBox 9"/>
          <p:cNvSpPr txBox="1"/>
          <p:nvPr/>
        </p:nvSpPr>
        <p:spPr>
          <a:xfrm flipH="1">
            <a:off x="4702412" y="6320757"/>
            <a:ext cx="1241187" cy="307777"/>
          </a:xfrm>
          <a:prstGeom prst="rect">
            <a:avLst/>
          </a:prstGeom>
          <a:solidFill>
            <a:schemeClr val="bg1"/>
          </a:solidFill>
        </p:spPr>
        <p:txBody>
          <a:bodyPr wrap="square" rtlCol="0">
            <a:spAutoFit/>
          </a:bodyPr>
          <a:lstStyle/>
          <a:p>
            <a:pPr algn="ctr"/>
            <a:r>
              <a:rPr lang="en-US" sz="1400" b="1" dirty="0" smtClean="0"/>
              <a:t>Air Force Data</a:t>
            </a:r>
            <a:endParaRPr lang="en-US" sz="1400" b="1" dirty="0"/>
          </a:p>
        </p:txBody>
      </p:sp>
      <p:sp>
        <p:nvSpPr>
          <p:cNvPr id="11" name="TextBox 10"/>
          <p:cNvSpPr txBox="1"/>
          <p:nvPr/>
        </p:nvSpPr>
        <p:spPr>
          <a:xfrm flipH="1">
            <a:off x="6072692" y="6319344"/>
            <a:ext cx="1307427" cy="307777"/>
          </a:xfrm>
          <a:prstGeom prst="rect">
            <a:avLst/>
          </a:prstGeom>
          <a:solidFill>
            <a:schemeClr val="bg1"/>
          </a:solidFill>
        </p:spPr>
        <p:txBody>
          <a:bodyPr wrap="square" rtlCol="0">
            <a:spAutoFit/>
          </a:bodyPr>
          <a:lstStyle/>
          <a:p>
            <a:pPr algn="ctr"/>
            <a:r>
              <a:rPr lang="en-US" sz="1400" b="1" dirty="0" smtClean="0"/>
              <a:t>Non-DoD Data</a:t>
            </a:r>
            <a:endParaRPr lang="en-US" sz="1400" b="1" dirty="0"/>
          </a:p>
        </p:txBody>
      </p:sp>
      <p:sp>
        <p:nvSpPr>
          <p:cNvPr id="12" name="Rectangle 11"/>
          <p:cNvSpPr/>
          <p:nvPr/>
        </p:nvSpPr>
        <p:spPr>
          <a:xfrm>
            <a:off x="838200" y="1066800"/>
            <a:ext cx="746760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Database &amp; Common Language Sub-group</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fld id="{2726C2F5-E77D-45D7-8DF9-278139FB18E6}" type="slidenum">
              <a:rPr lang="en-US" smtClean="0"/>
              <a:t>50</a:t>
            </a:fld>
            <a:endParaRPr lang="en-US" dirty="0"/>
          </a:p>
        </p:txBody>
      </p:sp>
    </p:spTree>
    <p:extLst>
      <p:ext uri="{BB962C8B-B14F-4D97-AF65-F5344CB8AC3E}">
        <p14:creationId xmlns:p14="http://schemas.microsoft.com/office/powerpoint/2010/main" val="271058002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
        <p:nvSpPr>
          <p:cNvPr id="5" name="Rounded Rectangle 4">
            <a:extLst>
              <a:ext uri="{FF2B5EF4-FFF2-40B4-BE49-F238E27FC236}">
                <a16:creationId xmlns:a16="http://schemas.microsoft.com/office/drawing/2014/main" id="{59C497D6-BBA9-B243-B67C-610CFCC04B2A}"/>
              </a:ext>
            </a:extLst>
          </p:cNvPr>
          <p:cNvSpPr>
            <a:spLocks/>
          </p:cNvSpPr>
          <p:nvPr/>
        </p:nvSpPr>
        <p:spPr>
          <a:xfrm>
            <a:off x="749078" y="3923860"/>
            <a:ext cx="1278068" cy="41148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US" sz="1200" dirty="0">
                <a:solidFill>
                  <a:prstClr val="white"/>
                </a:solidFill>
                <a:latin typeface="Calibri" panose="020F0502020204030204"/>
              </a:rPr>
              <a:t>Material / Feedstock</a:t>
            </a:r>
          </a:p>
        </p:txBody>
      </p:sp>
      <p:sp>
        <p:nvSpPr>
          <p:cNvPr id="9" name="Rounded Rectangle 8">
            <a:extLst>
              <a:ext uri="{FF2B5EF4-FFF2-40B4-BE49-F238E27FC236}">
                <a16:creationId xmlns:a16="http://schemas.microsoft.com/office/drawing/2014/main" id="{4F71A781-B470-8241-B4D7-5F0B21650306}"/>
              </a:ext>
            </a:extLst>
          </p:cNvPr>
          <p:cNvSpPr>
            <a:spLocks/>
          </p:cNvSpPr>
          <p:nvPr/>
        </p:nvSpPr>
        <p:spPr>
          <a:xfrm>
            <a:off x="739655" y="4382046"/>
            <a:ext cx="1278068" cy="41148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US" sz="1200" dirty="0" smtClean="0">
                <a:solidFill>
                  <a:prstClr val="black"/>
                </a:solidFill>
                <a:latin typeface="Calibri" panose="020F0502020204030204"/>
              </a:rPr>
              <a:t>AM Fabrication Process</a:t>
            </a:r>
            <a:endParaRPr lang="en-US" sz="1200" dirty="0">
              <a:solidFill>
                <a:prstClr val="black"/>
              </a:solidFill>
              <a:latin typeface="Calibri" panose="020F0502020204030204"/>
            </a:endParaRPr>
          </a:p>
        </p:txBody>
      </p:sp>
      <p:sp>
        <p:nvSpPr>
          <p:cNvPr id="10" name="Rounded Rectangle 9">
            <a:extLst>
              <a:ext uri="{FF2B5EF4-FFF2-40B4-BE49-F238E27FC236}">
                <a16:creationId xmlns:a16="http://schemas.microsoft.com/office/drawing/2014/main" id="{DC260424-DB93-EF42-A9CC-8B61D426C69D}"/>
              </a:ext>
            </a:extLst>
          </p:cNvPr>
          <p:cNvSpPr>
            <a:spLocks/>
          </p:cNvSpPr>
          <p:nvPr/>
        </p:nvSpPr>
        <p:spPr>
          <a:xfrm>
            <a:off x="754366" y="3026539"/>
            <a:ext cx="1278068" cy="4114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US" sz="1200" dirty="0">
                <a:solidFill>
                  <a:prstClr val="white"/>
                </a:solidFill>
                <a:latin typeface="Calibri" panose="020F0502020204030204"/>
              </a:rPr>
              <a:t>Part / Specimen / Component</a:t>
            </a:r>
          </a:p>
        </p:txBody>
      </p:sp>
      <p:sp>
        <p:nvSpPr>
          <p:cNvPr id="11" name="Rounded Rectangle 10">
            <a:extLst>
              <a:ext uri="{FF2B5EF4-FFF2-40B4-BE49-F238E27FC236}">
                <a16:creationId xmlns:a16="http://schemas.microsoft.com/office/drawing/2014/main" id="{B0F90445-AA97-794C-B833-A113C9B8E172}"/>
              </a:ext>
            </a:extLst>
          </p:cNvPr>
          <p:cNvSpPr>
            <a:spLocks/>
          </p:cNvSpPr>
          <p:nvPr/>
        </p:nvSpPr>
        <p:spPr>
          <a:xfrm>
            <a:off x="739655" y="3473994"/>
            <a:ext cx="1278068" cy="41148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US" sz="1400" dirty="0" smtClean="0">
                <a:solidFill>
                  <a:schemeClr val="bg1"/>
                </a:solidFill>
                <a:latin typeface="Calibri" panose="020F0502020204030204"/>
              </a:rPr>
              <a:t>AM System</a:t>
            </a:r>
            <a:endParaRPr lang="en-US" sz="1400" dirty="0">
              <a:solidFill>
                <a:schemeClr val="bg1"/>
              </a:solidFill>
              <a:latin typeface="Calibri" panose="020F0502020204030204"/>
            </a:endParaRPr>
          </a:p>
        </p:txBody>
      </p:sp>
      <p:sp>
        <p:nvSpPr>
          <p:cNvPr id="12" name="Rounded Rectangle 11">
            <a:extLst>
              <a:ext uri="{FF2B5EF4-FFF2-40B4-BE49-F238E27FC236}">
                <a16:creationId xmlns:a16="http://schemas.microsoft.com/office/drawing/2014/main" id="{01245134-6809-1E40-9D32-0FA675B923FA}"/>
              </a:ext>
            </a:extLst>
          </p:cNvPr>
          <p:cNvSpPr>
            <a:spLocks/>
          </p:cNvSpPr>
          <p:nvPr/>
        </p:nvSpPr>
        <p:spPr>
          <a:xfrm>
            <a:off x="739655" y="5338101"/>
            <a:ext cx="1278068" cy="41148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US" sz="1050" dirty="0">
                <a:solidFill>
                  <a:prstClr val="white"/>
                </a:solidFill>
                <a:latin typeface="Calibri" panose="020F0502020204030204"/>
              </a:rPr>
              <a:t>Test / Inspection / Characterization</a:t>
            </a:r>
          </a:p>
        </p:txBody>
      </p:sp>
      <p:sp>
        <p:nvSpPr>
          <p:cNvPr id="13" name="Rounded Rectangle 12">
            <a:extLst>
              <a:ext uri="{FF2B5EF4-FFF2-40B4-BE49-F238E27FC236}">
                <a16:creationId xmlns:a16="http://schemas.microsoft.com/office/drawing/2014/main" id="{73541A2B-3A24-764D-A89C-6620C6D76D3F}"/>
              </a:ext>
            </a:extLst>
          </p:cNvPr>
          <p:cNvSpPr>
            <a:spLocks/>
          </p:cNvSpPr>
          <p:nvPr/>
        </p:nvSpPr>
        <p:spPr>
          <a:xfrm>
            <a:off x="2184368" y="3505581"/>
            <a:ext cx="914400" cy="343420"/>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US" sz="800" dirty="0">
                <a:solidFill>
                  <a:prstClr val="black"/>
                </a:solidFill>
                <a:latin typeface="Calibri" panose="020F0502020204030204"/>
              </a:rPr>
              <a:t>In-Situ Monitoring System</a:t>
            </a:r>
          </a:p>
        </p:txBody>
      </p:sp>
      <p:sp>
        <p:nvSpPr>
          <p:cNvPr id="14" name="Rounded Rectangle 13">
            <a:extLst>
              <a:ext uri="{FF2B5EF4-FFF2-40B4-BE49-F238E27FC236}">
                <a16:creationId xmlns:a16="http://schemas.microsoft.com/office/drawing/2014/main" id="{8D1D6957-18EE-8743-AF7D-C806F74A077D}"/>
              </a:ext>
            </a:extLst>
          </p:cNvPr>
          <p:cNvSpPr>
            <a:spLocks/>
          </p:cNvSpPr>
          <p:nvPr/>
        </p:nvSpPr>
        <p:spPr>
          <a:xfrm>
            <a:off x="762000" y="2133600"/>
            <a:ext cx="1278068" cy="41148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US" sz="1400" dirty="0">
                <a:solidFill>
                  <a:prstClr val="white"/>
                </a:solidFill>
                <a:latin typeface="Calibri" panose="020F0502020204030204"/>
              </a:rPr>
              <a:t>Project</a:t>
            </a:r>
          </a:p>
        </p:txBody>
      </p:sp>
      <p:sp>
        <p:nvSpPr>
          <p:cNvPr id="15" name="TextBox 14">
            <a:extLst>
              <a:ext uri="{FF2B5EF4-FFF2-40B4-BE49-F238E27FC236}">
                <a16:creationId xmlns:a16="http://schemas.microsoft.com/office/drawing/2014/main" id="{573CCCC5-1B87-F447-9084-761138EED754}"/>
              </a:ext>
            </a:extLst>
          </p:cNvPr>
          <p:cNvSpPr txBox="1"/>
          <p:nvPr/>
        </p:nvSpPr>
        <p:spPr>
          <a:xfrm>
            <a:off x="424088" y="2247524"/>
            <a:ext cx="263214" cy="276999"/>
          </a:xfrm>
          <a:prstGeom prst="rect">
            <a:avLst/>
          </a:prstGeom>
          <a:noFill/>
          <a:ln>
            <a:noFill/>
          </a:ln>
        </p:spPr>
        <p:txBody>
          <a:bodyPr wrap="none" rtlCol="0">
            <a:spAutoFit/>
          </a:bodyPr>
          <a:lstStyle/>
          <a:p>
            <a:pPr defTabSz="685800" eaLnBrk="1" fontAlgn="auto" hangingPunct="1">
              <a:spcBef>
                <a:spcPts val="0"/>
              </a:spcBef>
              <a:spcAft>
                <a:spcPts val="0"/>
              </a:spcAft>
            </a:pPr>
            <a:r>
              <a:rPr lang="en-US" sz="1200" dirty="0">
                <a:solidFill>
                  <a:prstClr val="black"/>
                </a:solidFill>
                <a:latin typeface="Calibri" panose="020F0502020204030204"/>
                <a:ea typeface="+mn-ea"/>
              </a:rPr>
              <a:t>1</a:t>
            </a:r>
          </a:p>
        </p:txBody>
      </p:sp>
      <p:sp>
        <p:nvSpPr>
          <p:cNvPr id="16" name="TextBox 15">
            <a:extLst>
              <a:ext uri="{FF2B5EF4-FFF2-40B4-BE49-F238E27FC236}">
                <a16:creationId xmlns:a16="http://schemas.microsoft.com/office/drawing/2014/main" id="{76D13C4A-D8A4-A142-A298-CB284F83D3EC}"/>
              </a:ext>
            </a:extLst>
          </p:cNvPr>
          <p:cNvSpPr txBox="1"/>
          <p:nvPr/>
        </p:nvSpPr>
        <p:spPr>
          <a:xfrm>
            <a:off x="424088" y="2627443"/>
            <a:ext cx="263214" cy="276999"/>
          </a:xfrm>
          <a:prstGeom prst="rect">
            <a:avLst/>
          </a:prstGeom>
          <a:noFill/>
          <a:ln>
            <a:noFill/>
          </a:ln>
        </p:spPr>
        <p:txBody>
          <a:bodyPr wrap="none" rtlCol="0">
            <a:spAutoFit/>
          </a:bodyPr>
          <a:lstStyle/>
          <a:p>
            <a:pPr defTabSz="685800" eaLnBrk="1" fontAlgn="auto" hangingPunct="1">
              <a:spcBef>
                <a:spcPts val="0"/>
              </a:spcBef>
              <a:spcAft>
                <a:spcPts val="0"/>
              </a:spcAft>
            </a:pPr>
            <a:r>
              <a:rPr lang="en-US" sz="1200" dirty="0">
                <a:solidFill>
                  <a:prstClr val="black"/>
                </a:solidFill>
                <a:latin typeface="Calibri" panose="020F0502020204030204"/>
                <a:ea typeface="+mn-ea"/>
              </a:rPr>
              <a:t>2</a:t>
            </a:r>
          </a:p>
        </p:txBody>
      </p:sp>
      <p:sp>
        <p:nvSpPr>
          <p:cNvPr id="17" name="TextBox 16">
            <a:extLst>
              <a:ext uri="{FF2B5EF4-FFF2-40B4-BE49-F238E27FC236}">
                <a16:creationId xmlns:a16="http://schemas.microsoft.com/office/drawing/2014/main" id="{B66D717F-6B7B-B247-BC8E-BCB844127FE3}"/>
              </a:ext>
            </a:extLst>
          </p:cNvPr>
          <p:cNvSpPr txBox="1"/>
          <p:nvPr/>
        </p:nvSpPr>
        <p:spPr>
          <a:xfrm>
            <a:off x="429263" y="3087477"/>
            <a:ext cx="263214" cy="276999"/>
          </a:xfrm>
          <a:prstGeom prst="rect">
            <a:avLst/>
          </a:prstGeom>
          <a:noFill/>
          <a:ln>
            <a:noFill/>
          </a:ln>
        </p:spPr>
        <p:txBody>
          <a:bodyPr wrap="none" rtlCol="0">
            <a:spAutoFit/>
          </a:bodyPr>
          <a:lstStyle/>
          <a:p>
            <a:pPr defTabSz="685800" eaLnBrk="1" fontAlgn="auto" hangingPunct="1">
              <a:spcBef>
                <a:spcPts val="0"/>
              </a:spcBef>
              <a:spcAft>
                <a:spcPts val="0"/>
              </a:spcAft>
            </a:pPr>
            <a:r>
              <a:rPr lang="en-US" sz="1200" dirty="0">
                <a:solidFill>
                  <a:prstClr val="black"/>
                </a:solidFill>
                <a:latin typeface="Calibri" panose="020F0502020204030204"/>
                <a:ea typeface="+mn-ea"/>
              </a:rPr>
              <a:t>3</a:t>
            </a:r>
          </a:p>
        </p:txBody>
      </p:sp>
      <p:sp>
        <p:nvSpPr>
          <p:cNvPr id="18" name="TextBox 17">
            <a:extLst>
              <a:ext uri="{FF2B5EF4-FFF2-40B4-BE49-F238E27FC236}">
                <a16:creationId xmlns:a16="http://schemas.microsoft.com/office/drawing/2014/main" id="{6EA1B894-E49B-AD4F-B991-8B851EA6D912}"/>
              </a:ext>
            </a:extLst>
          </p:cNvPr>
          <p:cNvSpPr txBox="1"/>
          <p:nvPr/>
        </p:nvSpPr>
        <p:spPr>
          <a:xfrm>
            <a:off x="424088" y="3555371"/>
            <a:ext cx="263214" cy="276999"/>
          </a:xfrm>
          <a:prstGeom prst="rect">
            <a:avLst/>
          </a:prstGeom>
          <a:noFill/>
          <a:ln>
            <a:noFill/>
          </a:ln>
        </p:spPr>
        <p:txBody>
          <a:bodyPr wrap="none" rtlCol="0">
            <a:spAutoFit/>
          </a:bodyPr>
          <a:lstStyle/>
          <a:p>
            <a:pPr defTabSz="685800" eaLnBrk="1" fontAlgn="auto" hangingPunct="1">
              <a:spcBef>
                <a:spcPts val="0"/>
              </a:spcBef>
              <a:spcAft>
                <a:spcPts val="0"/>
              </a:spcAft>
            </a:pPr>
            <a:r>
              <a:rPr lang="en-US" sz="1200" dirty="0">
                <a:solidFill>
                  <a:prstClr val="black"/>
                </a:solidFill>
                <a:latin typeface="Calibri" panose="020F0502020204030204"/>
                <a:ea typeface="+mn-ea"/>
              </a:rPr>
              <a:t>4</a:t>
            </a:r>
          </a:p>
        </p:txBody>
      </p:sp>
      <p:sp>
        <p:nvSpPr>
          <p:cNvPr id="19" name="TextBox 18">
            <a:extLst>
              <a:ext uri="{FF2B5EF4-FFF2-40B4-BE49-F238E27FC236}">
                <a16:creationId xmlns:a16="http://schemas.microsoft.com/office/drawing/2014/main" id="{E801D608-74B0-154C-ADCA-E8E67DA74EF4}"/>
              </a:ext>
            </a:extLst>
          </p:cNvPr>
          <p:cNvSpPr txBox="1"/>
          <p:nvPr/>
        </p:nvSpPr>
        <p:spPr>
          <a:xfrm>
            <a:off x="435874" y="4022241"/>
            <a:ext cx="263214" cy="276999"/>
          </a:xfrm>
          <a:prstGeom prst="rect">
            <a:avLst/>
          </a:prstGeom>
          <a:noFill/>
          <a:ln>
            <a:noFill/>
          </a:ln>
        </p:spPr>
        <p:txBody>
          <a:bodyPr wrap="none" rtlCol="0">
            <a:spAutoFit/>
          </a:bodyPr>
          <a:lstStyle/>
          <a:p>
            <a:pPr defTabSz="685800" eaLnBrk="1" fontAlgn="auto" hangingPunct="1">
              <a:spcBef>
                <a:spcPts val="0"/>
              </a:spcBef>
              <a:spcAft>
                <a:spcPts val="0"/>
              </a:spcAft>
            </a:pPr>
            <a:r>
              <a:rPr lang="en-US" sz="1200" dirty="0">
                <a:solidFill>
                  <a:prstClr val="black"/>
                </a:solidFill>
                <a:latin typeface="Calibri" panose="020F0502020204030204"/>
                <a:ea typeface="+mn-ea"/>
              </a:rPr>
              <a:t>5</a:t>
            </a:r>
          </a:p>
        </p:txBody>
      </p:sp>
      <p:sp>
        <p:nvSpPr>
          <p:cNvPr id="20" name="TextBox 19">
            <a:extLst>
              <a:ext uri="{FF2B5EF4-FFF2-40B4-BE49-F238E27FC236}">
                <a16:creationId xmlns:a16="http://schemas.microsoft.com/office/drawing/2014/main" id="{C6679DF3-EF21-6549-8CEC-57A442BE36A6}"/>
              </a:ext>
            </a:extLst>
          </p:cNvPr>
          <p:cNvSpPr txBox="1"/>
          <p:nvPr/>
        </p:nvSpPr>
        <p:spPr>
          <a:xfrm>
            <a:off x="441079" y="4428326"/>
            <a:ext cx="263214" cy="276999"/>
          </a:xfrm>
          <a:prstGeom prst="rect">
            <a:avLst/>
          </a:prstGeom>
          <a:noFill/>
          <a:ln>
            <a:noFill/>
          </a:ln>
        </p:spPr>
        <p:txBody>
          <a:bodyPr wrap="none" rtlCol="0">
            <a:spAutoFit/>
          </a:bodyPr>
          <a:lstStyle/>
          <a:p>
            <a:pPr defTabSz="685800" eaLnBrk="1" fontAlgn="auto" hangingPunct="1">
              <a:spcBef>
                <a:spcPts val="0"/>
              </a:spcBef>
              <a:spcAft>
                <a:spcPts val="0"/>
              </a:spcAft>
            </a:pPr>
            <a:r>
              <a:rPr lang="en-US" sz="1200" dirty="0">
                <a:solidFill>
                  <a:prstClr val="black"/>
                </a:solidFill>
                <a:latin typeface="Calibri" panose="020F0502020204030204"/>
                <a:ea typeface="+mn-ea"/>
              </a:rPr>
              <a:t>6</a:t>
            </a:r>
          </a:p>
        </p:txBody>
      </p:sp>
      <p:sp>
        <p:nvSpPr>
          <p:cNvPr id="21" name="TextBox 20">
            <a:extLst>
              <a:ext uri="{FF2B5EF4-FFF2-40B4-BE49-F238E27FC236}">
                <a16:creationId xmlns:a16="http://schemas.microsoft.com/office/drawing/2014/main" id="{5D1D6C8F-9773-A04C-B4A9-4DC6BCE63B24}"/>
              </a:ext>
            </a:extLst>
          </p:cNvPr>
          <p:cNvSpPr txBox="1"/>
          <p:nvPr/>
        </p:nvSpPr>
        <p:spPr>
          <a:xfrm>
            <a:off x="445223" y="4920937"/>
            <a:ext cx="263214" cy="276999"/>
          </a:xfrm>
          <a:prstGeom prst="rect">
            <a:avLst/>
          </a:prstGeom>
          <a:noFill/>
          <a:ln>
            <a:noFill/>
          </a:ln>
        </p:spPr>
        <p:txBody>
          <a:bodyPr wrap="none" rtlCol="0">
            <a:spAutoFit/>
          </a:bodyPr>
          <a:lstStyle/>
          <a:p>
            <a:pPr defTabSz="685800" eaLnBrk="1" fontAlgn="auto" hangingPunct="1">
              <a:spcBef>
                <a:spcPts val="0"/>
              </a:spcBef>
              <a:spcAft>
                <a:spcPts val="0"/>
              </a:spcAft>
            </a:pPr>
            <a:r>
              <a:rPr lang="en-US" sz="1200" dirty="0">
                <a:solidFill>
                  <a:prstClr val="black"/>
                </a:solidFill>
                <a:latin typeface="Calibri" panose="020F0502020204030204"/>
                <a:ea typeface="+mn-ea"/>
              </a:rPr>
              <a:t>7</a:t>
            </a:r>
          </a:p>
        </p:txBody>
      </p:sp>
      <p:sp>
        <p:nvSpPr>
          <p:cNvPr id="22" name="Rounded Rectangle 21">
            <a:extLst>
              <a:ext uri="{FF2B5EF4-FFF2-40B4-BE49-F238E27FC236}">
                <a16:creationId xmlns:a16="http://schemas.microsoft.com/office/drawing/2014/main" id="{53E9E916-F281-9746-A095-1C616C4422EF}"/>
              </a:ext>
            </a:extLst>
          </p:cNvPr>
          <p:cNvSpPr>
            <a:spLocks/>
          </p:cNvSpPr>
          <p:nvPr/>
        </p:nvSpPr>
        <p:spPr>
          <a:xfrm>
            <a:off x="753484" y="2576673"/>
            <a:ext cx="1278068" cy="41148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US" sz="1400" dirty="0" smtClean="0">
                <a:solidFill>
                  <a:prstClr val="white"/>
                </a:solidFill>
                <a:latin typeface="Calibri" panose="020F0502020204030204"/>
              </a:rPr>
              <a:t>Build</a:t>
            </a:r>
            <a:endParaRPr lang="en-US" sz="1400" dirty="0">
              <a:solidFill>
                <a:prstClr val="white"/>
              </a:solidFill>
              <a:latin typeface="Calibri" panose="020F0502020204030204"/>
            </a:endParaRPr>
          </a:p>
        </p:txBody>
      </p:sp>
      <p:sp>
        <p:nvSpPr>
          <p:cNvPr id="23" name="TextBox 22">
            <a:extLst>
              <a:ext uri="{FF2B5EF4-FFF2-40B4-BE49-F238E27FC236}">
                <a16:creationId xmlns:a16="http://schemas.microsoft.com/office/drawing/2014/main" id="{B28666EF-7F3F-4D46-B7FD-7172318FAE6F}"/>
              </a:ext>
            </a:extLst>
          </p:cNvPr>
          <p:cNvSpPr txBox="1"/>
          <p:nvPr/>
        </p:nvSpPr>
        <p:spPr>
          <a:xfrm>
            <a:off x="444263" y="5362822"/>
            <a:ext cx="263214" cy="276999"/>
          </a:xfrm>
          <a:prstGeom prst="rect">
            <a:avLst/>
          </a:prstGeom>
          <a:noFill/>
          <a:ln>
            <a:noFill/>
          </a:ln>
        </p:spPr>
        <p:txBody>
          <a:bodyPr wrap="none" rtlCol="0">
            <a:spAutoFit/>
          </a:bodyPr>
          <a:lstStyle/>
          <a:p>
            <a:pPr defTabSz="685800" eaLnBrk="1" fontAlgn="auto" hangingPunct="1">
              <a:spcBef>
                <a:spcPts val="0"/>
              </a:spcBef>
              <a:spcAft>
                <a:spcPts val="0"/>
              </a:spcAft>
            </a:pPr>
            <a:r>
              <a:rPr lang="en-US" sz="1200" dirty="0">
                <a:solidFill>
                  <a:prstClr val="black"/>
                </a:solidFill>
                <a:latin typeface="Calibri" panose="020F0502020204030204"/>
                <a:ea typeface="+mn-ea"/>
              </a:rPr>
              <a:t>8</a:t>
            </a:r>
          </a:p>
        </p:txBody>
      </p:sp>
      <p:sp>
        <p:nvSpPr>
          <p:cNvPr id="24" name="Rounded Rectangle 23">
            <a:extLst>
              <a:ext uri="{FF2B5EF4-FFF2-40B4-BE49-F238E27FC236}">
                <a16:creationId xmlns:a16="http://schemas.microsoft.com/office/drawing/2014/main" id="{CAD07D40-9D07-2746-9743-D1B9D0651B03}"/>
              </a:ext>
            </a:extLst>
          </p:cNvPr>
          <p:cNvSpPr>
            <a:spLocks noChangeAspect="1"/>
          </p:cNvSpPr>
          <p:nvPr/>
        </p:nvSpPr>
        <p:spPr>
          <a:xfrm>
            <a:off x="6836978" y="2645952"/>
            <a:ext cx="1278068" cy="509023"/>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US" sz="1050" dirty="0">
                <a:solidFill>
                  <a:prstClr val="white"/>
                </a:solidFill>
                <a:latin typeface="Calibri" panose="020F0502020204030204"/>
              </a:rPr>
              <a:t>People / Personnel / Operators</a:t>
            </a:r>
          </a:p>
        </p:txBody>
      </p:sp>
      <p:sp>
        <p:nvSpPr>
          <p:cNvPr id="25" name="Rounded Rectangle 24">
            <a:extLst>
              <a:ext uri="{FF2B5EF4-FFF2-40B4-BE49-F238E27FC236}">
                <a16:creationId xmlns:a16="http://schemas.microsoft.com/office/drawing/2014/main" id="{5A583C9F-9D54-634E-83C3-3AA9926F5B83}"/>
              </a:ext>
            </a:extLst>
          </p:cNvPr>
          <p:cNvSpPr>
            <a:spLocks noChangeAspect="1"/>
          </p:cNvSpPr>
          <p:nvPr/>
        </p:nvSpPr>
        <p:spPr>
          <a:xfrm>
            <a:off x="6836978" y="2078437"/>
            <a:ext cx="1278068" cy="509023"/>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US" sz="900" dirty="0">
                <a:solidFill>
                  <a:prstClr val="white"/>
                </a:solidFill>
                <a:latin typeface="Calibri" panose="020F0502020204030204"/>
              </a:rPr>
              <a:t>Vendors / Manufacturers / </a:t>
            </a:r>
            <a:r>
              <a:rPr lang="en-US" sz="900" dirty="0" smtClean="0">
                <a:solidFill>
                  <a:prstClr val="white"/>
                </a:solidFill>
                <a:latin typeface="Calibri" panose="020F0502020204030204"/>
              </a:rPr>
              <a:t>Suppliers / Contractor</a:t>
            </a:r>
            <a:endParaRPr lang="en-US" sz="900" dirty="0">
              <a:solidFill>
                <a:prstClr val="white"/>
              </a:solidFill>
              <a:latin typeface="Calibri" panose="020F0502020204030204"/>
            </a:endParaRPr>
          </a:p>
        </p:txBody>
      </p:sp>
      <p:sp>
        <p:nvSpPr>
          <p:cNvPr id="26" name="TextBox 25">
            <a:extLst>
              <a:ext uri="{FF2B5EF4-FFF2-40B4-BE49-F238E27FC236}">
                <a16:creationId xmlns:a16="http://schemas.microsoft.com/office/drawing/2014/main" id="{D92C5AA6-37BD-814A-B226-850ACD64293D}"/>
              </a:ext>
            </a:extLst>
          </p:cNvPr>
          <p:cNvSpPr txBox="1"/>
          <p:nvPr/>
        </p:nvSpPr>
        <p:spPr>
          <a:xfrm>
            <a:off x="428487" y="5796338"/>
            <a:ext cx="263214" cy="276999"/>
          </a:xfrm>
          <a:prstGeom prst="rect">
            <a:avLst/>
          </a:prstGeom>
          <a:noFill/>
          <a:ln>
            <a:noFill/>
          </a:ln>
        </p:spPr>
        <p:txBody>
          <a:bodyPr wrap="none" rtlCol="0">
            <a:spAutoFit/>
          </a:bodyPr>
          <a:lstStyle/>
          <a:p>
            <a:pPr defTabSz="685800" eaLnBrk="1" fontAlgn="auto" hangingPunct="1">
              <a:spcBef>
                <a:spcPts val="0"/>
              </a:spcBef>
              <a:spcAft>
                <a:spcPts val="0"/>
              </a:spcAft>
            </a:pPr>
            <a:r>
              <a:rPr lang="en-US" sz="1200" dirty="0">
                <a:solidFill>
                  <a:prstClr val="black"/>
                </a:solidFill>
                <a:latin typeface="Calibri" panose="020F0502020204030204"/>
                <a:ea typeface="+mn-ea"/>
              </a:rPr>
              <a:t>9</a:t>
            </a:r>
          </a:p>
        </p:txBody>
      </p:sp>
      <p:sp>
        <p:nvSpPr>
          <p:cNvPr id="27" name="Rounded Rectangle 26">
            <a:extLst>
              <a:ext uri="{FF2B5EF4-FFF2-40B4-BE49-F238E27FC236}">
                <a16:creationId xmlns:a16="http://schemas.microsoft.com/office/drawing/2014/main" id="{F1062C78-DB52-904D-9C97-26030C7F8F43}"/>
              </a:ext>
            </a:extLst>
          </p:cNvPr>
          <p:cNvSpPr>
            <a:spLocks/>
          </p:cNvSpPr>
          <p:nvPr/>
        </p:nvSpPr>
        <p:spPr>
          <a:xfrm>
            <a:off x="739655" y="4867357"/>
            <a:ext cx="1278068" cy="41148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US" sz="1050" dirty="0" smtClean="0">
                <a:solidFill>
                  <a:prstClr val="black"/>
                </a:solidFill>
                <a:latin typeface="Calibri" panose="020F0502020204030204"/>
              </a:rPr>
              <a:t>Process Data</a:t>
            </a:r>
            <a:endParaRPr lang="en-US" sz="1050" dirty="0">
              <a:solidFill>
                <a:prstClr val="black"/>
              </a:solidFill>
              <a:latin typeface="Calibri" panose="020F0502020204030204"/>
            </a:endParaRPr>
          </a:p>
        </p:txBody>
      </p:sp>
      <p:sp>
        <p:nvSpPr>
          <p:cNvPr id="28" name="Rounded Rectangle 27">
            <a:extLst>
              <a:ext uri="{FF2B5EF4-FFF2-40B4-BE49-F238E27FC236}">
                <a16:creationId xmlns:a16="http://schemas.microsoft.com/office/drawing/2014/main" id="{00F4E0D6-3840-934B-95E4-9ED425C4433A}"/>
              </a:ext>
            </a:extLst>
          </p:cNvPr>
          <p:cNvSpPr>
            <a:spLocks/>
          </p:cNvSpPr>
          <p:nvPr/>
        </p:nvSpPr>
        <p:spPr>
          <a:xfrm>
            <a:off x="739655" y="5781757"/>
            <a:ext cx="1278068" cy="411480"/>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US" sz="1050" dirty="0" smtClean="0">
                <a:solidFill>
                  <a:prstClr val="white"/>
                </a:solidFill>
                <a:latin typeface="Calibri" panose="020F0502020204030204"/>
              </a:rPr>
              <a:t>Synthesized Data</a:t>
            </a:r>
            <a:endParaRPr lang="en-US" sz="1050" dirty="0">
              <a:solidFill>
                <a:prstClr val="white"/>
              </a:solidFill>
              <a:latin typeface="Calibri" panose="020F0502020204030204"/>
            </a:endParaRPr>
          </a:p>
        </p:txBody>
      </p:sp>
      <p:sp>
        <p:nvSpPr>
          <p:cNvPr id="29" name="TextBox 28">
            <a:extLst>
              <a:ext uri="{FF2B5EF4-FFF2-40B4-BE49-F238E27FC236}">
                <a16:creationId xmlns:a16="http://schemas.microsoft.com/office/drawing/2014/main" id="{90F35E15-C9D7-384A-B0A6-797DF832C452}"/>
              </a:ext>
            </a:extLst>
          </p:cNvPr>
          <p:cNvSpPr txBox="1"/>
          <p:nvPr/>
        </p:nvSpPr>
        <p:spPr>
          <a:xfrm>
            <a:off x="6443888" y="2183721"/>
            <a:ext cx="341760" cy="276999"/>
          </a:xfrm>
          <a:prstGeom prst="rect">
            <a:avLst/>
          </a:prstGeom>
          <a:noFill/>
          <a:ln>
            <a:noFill/>
          </a:ln>
        </p:spPr>
        <p:txBody>
          <a:bodyPr wrap="none" rtlCol="0">
            <a:spAutoFit/>
          </a:bodyPr>
          <a:lstStyle/>
          <a:p>
            <a:pPr defTabSz="685800" eaLnBrk="1" fontAlgn="auto" hangingPunct="1">
              <a:spcBef>
                <a:spcPts val="0"/>
              </a:spcBef>
              <a:spcAft>
                <a:spcPts val="0"/>
              </a:spcAft>
            </a:pPr>
            <a:r>
              <a:rPr lang="en-US" sz="1200" dirty="0" smtClean="0">
                <a:solidFill>
                  <a:prstClr val="black"/>
                </a:solidFill>
                <a:latin typeface="Calibri" panose="020F0502020204030204"/>
                <a:ea typeface="+mn-ea"/>
              </a:rPr>
              <a:t>10</a:t>
            </a:r>
            <a:endParaRPr lang="en-US" sz="1200" dirty="0">
              <a:solidFill>
                <a:prstClr val="black"/>
              </a:solidFill>
              <a:latin typeface="Calibri" panose="020F0502020204030204"/>
              <a:ea typeface="+mn-ea"/>
            </a:endParaRPr>
          </a:p>
        </p:txBody>
      </p:sp>
      <p:sp>
        <p:nvSpPr>
          <p:cNvPr id="30" name="TextBox 29">
            <a:extLst>
              <a:ext uri="{FF2B5EF4-FFF2-40B4-BE49-F238E27FC236}">
                <a16:creationId xmlns:a16="http://schemas.microsoft.com/office/drawing/2014/main" id="{949CA289-B8D1-ED43-9675-C09976972326}"/>
              </a:ext>
            </a:extLst>
          </p:cNvPr>
          <p:cNvSpPr txBox="1"/>
          <p:nvPr/>
        </p:nvSpPr>
        <p:spPr>
          <a:xfrm>
            <a:off x="6456281" y="2722738"/>
            <a:ext cx="341760" cy="276999"/>
          </a:xfrm>
          <a:prstGeom prst="rect">
            <a:avLst/>
          </a:prstGeom>
          <a:noFill/>
          <a:ln>
            <a:noFill/>
          </a:ln>
        </p:spPr>
        <p:txBody>
          <a:bodyPr wrap="none" rtlCol="0">
            <a:spAutoFit/>
          </a:bodyPr>
          <a:lstStyle/>
          <a:p>
            <a:pPr defTabSz="685800" eaLnBrk="1" fontAlgn="auto" hangingPunct="1">
              <a:spcBef>
                <a:spcPts val="0"/>
              </a:spcBef>
              <a:spcAft>
                <a:spcPts val="0"/>
              </a:spcAft>
            </a:pPr>
            <a:r>
              <a:rPr lang="en-US" sz="1200" dirty="0" smtClean="0">
                <a:solidFill>
                  <a:prstClr val="black"/>
                </a:solidFill>
                <a:latin typeface="Calibri" panose="020F0502020204030204"/>
                <a:ea typeface="+mn-ea"/>
              </a:rPr>
              <a:t>11</a:t>
            </a:r>
            <a:endParaRPr lang="en-US" sz="1200" dirty="0">
              <a:solidFill>
                <a:prstClr val="black"/>
              </a:solidFill>
              <a:latin typeface="Calibri" panose="020F0502020204030204"/>
              <a:ea typeface="+mn-ea"/>
            </a:endParaRPr>
          </a:p>
        </p:txBody>
      </p:sp>
      <p:sp>
        <p:nvSpPr>
          <p:cNvPr id="31" name="Rounded Rectangle 30">
            <a:extLst>
              <a:ext uri="{FF2B5EF4-FFF2-40B4-BE49-F238E27FC236}">
                <a16:creationId xmlns:a16="http://schemas.microsoft.com/office/drawing/2014/main" id="{B0F90445-AA97-794C-B833-A113C9B8E172}"/>
              </a:ext>
            </a:extLst>
          </p:cNvPr>
          <p:cNvSpPr>
            <a:spLocks/>
          </p:cNvSpPr>
          <p:nvPr/>
        </p:nvSpPr>
        <p:spPr>
          <a:xfrm>
            <a:off x="6836978" y="3272546"/>
            <a:ext cx="1278068" cy="411480"/>
          </a:xfrm>
          <a:prstGeom prst="roundRect">
            <a:avLst/>
          </a:prstGeom>
          <a:solidFill>
            <a:srgbClr val="FE9C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US" sz="900" dirty="0" smtClean="0">
                <a:solidFill>
                  <a:prstClr val="white"/>
                </a:solidFill>
                <a:latin typeface="Calibri" panose="020F0502020204030204"/>
              </a:rPr>
              <a:t>Non-AM System Equipment</a:t>
            </a:r>
            <a:endParaRPr lang="en-US" sz="900" dirty="0">
              <a:solidFill>
                <a:prstClr val="white"/>
              </a:solidFill>
              <a:latin typeface="Calibri" panose="020F0502020204030204"/>
            </a:endParaRPr>
          </a:p>
        </p:txBody>
      </p:sp>
      <p:sp>
        <p:nvSpPr>
          <p:cNvPr id="32" name="TextBox 31">
            <a:extLst>
              <a:ext uri="{FF2B5EF4-FFF2-40B4-BE49-F238E27FC236}">
                <a16:creationId xmlns:a16="http://schemas.microsoft.com/office/drawing/2014/main" id="{949CA289-B8D1-ED43-9675-C09976972326}"/>
              </a:ext>
            </a:extLst>
          </p:cNvPr>
          <p:cNvSpPr txBox="1"/>
          <p:nvPr/>
        </p:nvSpPr>
        <p:spPr>
          <a:xfrm>
            <a:off x="6456281" y="3313098"/>
            <a:ext cx="341760" cy="276999"/>
          </a:xfrm>
          <a:prstGeom prst="rect">
            <a:avLst/>
          </a:prstGeom>
          <a:noFill/>
          <a:ln>
            <a:noFill/>
          </a:ln>
        </p:spPr>
        <p:txBody>
          <a:bodyPr wrap="none" rtlCol="0">
            <a:spAutoFit/>
          </a:bodyPr>
          <a:lstStyle/>
          <a:p>
            <a:pPr defTabSz="685800" eaLnBrk="1" fontAlgn="auto" hangingPunct="1">
              <a:spcBef>
                <a:spcPts val="0"/>
              </a:spcBef>
              <a:spcAft>
                <a:spcPts val="0"/>
              </a:spcAft>
            </a:pPr>
            <a:r>
              <a:rPr lang="en-US" sz="1200" dirty="0" smtClean="0">
                <a:solidFill>
                  <a:prstClr val="black"/>
                </a:solidFill>
                <a:latin typeface="Calibri" panose="020F0502020204030204"/>
                <a:ea typeface="+mn-ea"/>
              </a:rPr>
              <a:t>12</a:t>
            </a:r>
            <a:endParaRPr lang="en-US" sz="1200" dirty="0">
              <a:solidFill>
                <a:prstClr val="black"/>
              </a:solidFill>
              <a:latin typeface="Calibri" panose="020F0502020204030204"/>
              <a:ea typeface="+mn-ea"/>
            </a:endParaRPr>
          </a:p>
        </p:txBody>
      </p:sp>
      <p:sp>
        <p:nvSpPr>
          <p:cNvPr id="33" name="Rounded Rectangle 32">
            <a:extLst>
              <a:ext uri="{FF2B5EF4-FFF2-40B4-BE49-F238E27FC236}">
                <a16:creationId xmlns:a16="http://schemas.microsoft.com/office/drawing/2014/main" id="{B0F90445-AA97-794C-B833-A113C9B8E172}"/>
              </a:ext>
            </a:extLst>
          </p:cNvPr>
          <p:cNvSpPr>
            <a:spLocks/>
          </p:cNvSpPr>
          <p:nvPr/>
        </p:nvSpPr>
        <p:spPr>
          <a:xfrm>
            <a:off x="6825572" y="3809613"/>
            <a:ext cx="1278068" cy="41148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US" sz="1200" dirty="0" smtClean="0">
                <a:solidFill>
                  <a:prstClr val="white"/>
                </a:solidFill>
                <a:latin typeface="Calibri" panose="020F0502020204030204"/>
              </a:rPr>
              <a:t>Software</a:t>
            </a:r>
            <a:endParaRPr lang="en-US" sz="1200" dirty="0">
              <a:solidFill>
                <a:prstClr val="white"/>
              </a:solidFill>
              <a:latin typeface="Calibri" panose="020F0502020204030204"/>
            </a:endParaRPr>
          </a:p>
        </p:txBody>
      </p:sp>
      <p:sp>
        <p:nvSpPr>
          <p:cNvPr id="34" name="TextBox 33">
            <a:extLst>
              <a:ext uri="{FF2B5EF4-FFF2-40B4-BE49-F238E27FC236}">
                <a16:creationId xmlns:a16="http://schemas.microsoft.com/office/drawing/2014/main" id="{949CA289-B8D1-ED43-9675-C09976972326}"/>
              </a:ext>
            </a:extLst>
          </p:cNvPr>
          <p:cNvSpPr txBox="1"/>
          <p:nvPr/>
        </p:nvSpPr>
        <p:spPr>
          <a:xfrm>
            <a:off x="6456281" y="3877382"/>
            <a:ext cx="341760" cy="276999"/>
          </a:xfrm>
          <a:prstGeom prst="rect">
            <a:avLst/>
          </a:prstGeom>
          <a:noFill/>
          <a:ln>
            <a:noFill/>
          </a:ln>
        </p:spPr>
        <p:txBody>
          <a:bodyPr wrap="none" rtlCol="0">
            <a:spAutoFit/>
          </a:bodyPr>
          <a:lstStyle/>
          <a:p>
            <a:pPr defTabSz="685800" eaLnBrk="1" fontAlgn="auto" hangingPunct="1">
              <a:spcBef>
                <a:spcPts val="0"/>
              </a:spcBef>
              <a:spcAft>
                <a:spcPts val="0"/>
              </a:spcAft>
            </a:pPr>
            <a:r>
              <a:rPr lang="en-US" sz="1200" dirty="0" smtClean="0">
                <a:solidFill>
                  <a:prstClr val="black"/>
                </a:solidFill>
                <a:latin typeface="Calibri" panose="020F0502020204030204"/>
                <a:ea typeface="+mn-ea"/>
              </a:rPr>
              <a:t>13</a:t>
            </a:r>
            <a:endParaRPr lang="en-US" sz="1200" dirty="0">
              <a:solidFill>
                <a:prstClr val="black"/>
              </a:solidFill>
              <a:latin typeface="Calibri" panose="020F0502020204030204"/>
              <a:ea typeface="+mn-ea"/>
            </a:endParaRPr>
          </a:p>
        </p:txBody>
      </p:sp>
      <p:sp>
        <p:nvSpPr>
          <p:cNvPr id="35" name="Rounded Rectangle 34">
            <a:extLst>
              <a:ext uri="{FF2B5EF4-FFF2-40B4-BE49-F238E27FC236}">
                <a16:creationId xmlns:a16="http://schemas.microsoft.com/office/drawing/2014/main" id="{B0F90445-AA97-794C-B833-A113C9B8E172}"/>
              </a:ext>
            </a:extLst>
          </p:cNvPr>
          <p:cNvSpPr>
            <a:spLocks/>
          </p:cNvSpPr>
          <p:nvPr/>
        </p:nvSpPr>
        <p:spPr>
          <a:xfrm>
            <a:off x="6825572" y="4323731"/>
            <a:ext cx="1278068" cy="411480"/>
          </a:xfrm>
          <a:prstGeom prst="roundRect">
            <a:avLst/>
          </a:prstGeom>
          <a:solidFill>
            <a:srgbClr val="B38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US" sz="1200" dirty="0" smtClean="0">
                <a:solidFill>
                  <a:prstClr val="white"/>
                </a:solidFill>
                <a:latin typeface="Calibri" panose="020F0502020204030204"/>
              </a:rPr>
              <a:t>Simulation</a:t>
            </a:r>
            <a:endParaRPr lang="en-US" sz="1200" dirty="0">
              <a:solidFill>
                <a:prstClr val="white"/>
              </a:solidFill>
              <a:latin typeface="Calibri" panose="020F0502020204030204"/>
            </a:endParaRPr>
          </a:p>
        </p:txBody>
      </p:sp>
      <p:sp>
        <p:nvSpPr>
          <p:cNvPr id="36" name="TextBox 35">
            <a:extLst>
              <a:ext uri="{FF2B5EF4-FFF2-40B4-BE49-F238E27FC236}">
                <a16:creationId xmlns:a16="http://schemas.microsoft.com/office/drawing/2014/main" id="{949CA289-B8D1-ED43-9675-C09976972326}"/>
              </a:ext>
            </a:extLst>
          </p:cNvPr>
          <p:cNvSpPr txBox="1"/>
          <p:nvPr/>
        </p:nvSpPr>
        <p:spPr>
          <a:xfrm>
            <a:off x="6469101" y="4375272"/>
            <a:ext cx="341760" cy="276999"/>
          </a:xfrm>
          <a:prstGeom prst="rect">
            <a:avLst/>
          </a:prstGeom>
          <a:noFill/>
          <a:ln>
            <a:noFill/>
          </a:ln>
        </p:spPr>
        <p:txBody>
          <a:bodyPr wrap="none" rtlCol="0">
            <a:spAutoFit/>
          </a:bodyPr>
          <a:lstStyle/>
          <a:p>
            <a:pPr defTabSz="685800" eaLnBrk="1" fontAlgn="auto" hangingPunct="1">
              <a:spcBef>
                <a:spcPts val="0"/>
              </a:spcBef>
              <a:spcAft>
                <a:spcPts val="0"/>
              </a:spcAft>
            </a:pPr>
            <a:r>
              <a:rPr lang="en-US" sz="1200" dirty="0" smtClean="0">
                <a:solidFill>
                  <a:prstClr val="black"/>
                </a:solidFill>
                <a:latin typeface="Calibri" panose="020F0502020204030204"/>
                <a:ea typeface="+mn-ea"/>
              </a:rPr>
              <a:t>14</a:t>
            </a:r>
            <a:endParaRPr lang="en-US" sz="1200" dirty="0">
              <a:solidFill>
                <a:prstClr val="black"/>
              </a:solidFill>
              <a:latin typeface="Calibri" panose="020F0502020204030204"/>
              <a:ea typeface="+mn-ea"/>
            </a:endParaRPr>
          </a:p>
        </p:txBody>
      </p:sp>
      <p:sp>
        <p:nvSpPr>
          <p:cNvPr id="37" name="Rounded Rectangle 36">
            <a:extLst>
              <a:ext uri="{FF2B5EF4-FFF2-40B4-BE49-F238E27FC236}">
                <a16:creationId xmlns:a16="http://schemas.microsoft.com/office/drawing/2014/main" id="{73541A2B-3A24-764D-A89C-6620C6D76D3F}"/>
              </a:ext>
            </a:extLst>
          </p:cNvPr>
          <p:cNvSpPr>
            <a:spLocks/>
          </p:cNvSpPr>
          <p:nvPr/>
        </p:nvSpPr>
        <p:spPr>
          <a:xfrm>
            <a:off x="2184368" y="4867357"/>
            <a:ext cx="914400" cy="34342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US" sz="800" dirty="0" smtClean="0">
                <a:solidFill>
                  <a:prstClr val="black"/>
                </a:solidFill>
                <a:latin typeface="Calibri" panose="020F0502020204030204"/>
              </a:rPr>
              <a:t>AM System Data</a:t>
            </a:r>
            <a:endParaRPr lang="en-US" sz="800" dirty="0">
              <a:solidFill>
                <a:prstClr val="black"/>
              </a:solidFill>
              <a:latin typeface="Calibri" panose="020F0502020204030204"/>
            </a:endParaRPr>
          </a:p>
        </p:txBody>
      </p:sp>
      <p:sp>
        <p:nvSpPr>
          <p:cNvPr id="38" name="Rounded Rectangle 37">
            <a:extLst>
              <a:ext uri="{FF2B5EF4-FFF2-40B4-BE49-F238E27FC236}">
                <a16:creationId xmlns:a16="http://schemas.microsoft.com/office/drawing/2014/main" id="{73541A2B-3A24-764D-A89C-6620C6D76D3F}"/>
              </a:ext>
            </a:extLst>
          </p:cNvPr>
          <p:cNvSpPr>
            <a:spLocks/>
          </p:cNvSpPr>
          <p:nvPr/>
        </p:nvSpPr>
        <p:spPr>
          <a:xfrm>
            <a:off x="3185164" y="4888601"/>
            <a:ext cx="914400" cy="34342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US" sz="800" dirty="0">
                <a:solidFill>
                  <a:prstClr val="black"/>
                </a:solidFill>
                <a:latin typeface="Calibri" panose="020F0502020204030204"/>
              </a:rPr>
              <a:t>In-Situ Monitoring </a:t>
            </a:r>
            <a:r>
              <a:rPr lang="en-US" sz="800" dirty="0" smtClean="0">
                <a:solidFill>
                  <a:prstClr val="black"/>
                </a:solidFill>
                <a:latin typeface="Calibri" panose="020F0502020204030204"/>
              </a:rPr>
              <a:t>Data</a:t>
            </a:r>
            <a:endParaRPr lang="en-US" sz="800" dirty="0">
              <a:solidFill>
                <a:prstClr val="black"/>
              </a:solidFill>
              <a:latin typeface="Calibri" panose="020F0502020204030204"/>
            </a:endParaRPr>
          </a:p>
        </p:txBody>
      </p:sp>
      <p:sp>
        <p:nvSpPr>
          <p:cNvPr id="39" name="Rounded Rectangle 38">
            <a:extLst>
              <a:ext uri="{FF2B5EF4-FFF2-40B4-BE49-F238E27FC236}">
                <a16:creationId xmlns:a16="http://schemas.microsoft.com/office/drawing/2014/main" id="{73541A2B-3A24-764D-A89C-6620C6D76D3F}"/>
              </a:ext>
            </a:extLst>
          </p:cNvPr>
          <p:cNvSpPr>
            <a:spLocks/>
          </p:cNvSpPr>
          <p:nvPr/>
        </p:nvSpPr>
        <p:spPr>
          <a:xfrm>
            <a:off x="2184368" y="4391941"/>
            <a:ext cx="914400" cy="34342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US" sz="800" dirty="0" smtClean="0">
                <a:solidFill>
                  <a:prstClr val="black"/>
                </a:solidFill>
                <a:latin typeface="Calibri" panose="020F0502020204030204"/>
              </a:rPr>
              <a:t>Pre-Process</a:t>
            </a:r>
            <a:endParaRPr lang="en-US" sz="800" dirty="0">
              <a:solidFill>
                <a:prstClr val="black"/>
              </a:solidFill>
              <a:latin typeface="Calibri" panose="020F0502020204030204"/>
            </a:endParaRPr>
          </a:p>
        </p:txBody>
      </p:sp>
      <p:sp>
        <p:nvSpPr>
          <p:cNvPr id="40" name="Rounded Rectangle 39">
            <a:extLst>
              <a:ext uri="{FF2B5EF4-FFF2-40B4-BE49-F238E27FC236}">
                <a16:creationId xmlns:a16="http://schemas.microsoft.com/office/drawing/2014/main" id="{73541A2B-3A24-764D-A89C-6620C6D76D3F}"/>
              </a:ext>
            </a:extLst>
          </p:cNvPr>
          <p:cNvSpPr>
            <a:spLocks/>
          </p:cNvSpPr>
          <p:nvPr/>
        </p:nvSpPr>
        <p:spPr>
          <a:xfrm>
            <a:off x="3185164" y="4411014"/>
            <a:ext cx="914400" cy="34342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US" sz="800" dirty="0" smtClean="0">
                <a:solidFill>
                  <a:prstClr val="black"/>
                </a:solidFill>
                <a:latin typeface="Calibri" panose="020F0502020204030204"/>
              </a:rPr>
              <a:t>AM Process</a:t>
            </a:r>
            <a:endParaRPr lang="en-US" sz="800" dirty="0">
              <a:solidFill>
                <a:prstClr val="black"/>
              </a:solidFill>
              <a:latin typeface="Calibri" panose="020F0502020204030204"/>
            </a:endParaRPr>
          </a:p>
        </p:txBody>
      </p:sp>
      <p:sp>
        <p:nvSpPr>
          <p:cNvPr id="41" name="Rounded Rectangle 40">
            <a:extLst>
              <a:ext uri="{FF2B5EF4-FFF2-40B4-BE49-F238E27FC236}">
                <a16:creationId xmlns:a16="http://schemas.microsoft.com/office/drawing/2014/main" id="{73541A2B-3A24-764D-A89C-6620C6D76D3F}"/>
              </a:ext>
            </a:extLst>
          </p:cNvPr>
          <p:cNvSpPr>
            <a:spLocks/>
          </p:cNvSpPr>
          <p:nvPr/>
        </p:nvSpPr>
        <p:spPr>
          <a:xfrm>
            <a:off x="4185960" y="4411014"/>
            <a:ext cx="914400" cy="34342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US" sz="800" dirty="0" smtClean="0">
                <a:solidFill>
                  <a:prstClr val="black"/>
                </a:solidFill>
                <a:latin typeface="Calibri" panose="020F0502020204030204"/>
              </a:rPr>
              <a:t>Post Process</a:t>
            </a:r>
            <a:endParaRPr lang="en-US" sz="800" dirty="0">
              <a:solidFill>
                <a:prstClr val="black"/>
              </a:solidFill>
              <a:latin typeface="Calibri" panose="020F0502020204030204"/>
            </a:endParaRPr>
          </a:p>
        </p:txBody>
      </p:sp>
      <p:sp>
        <p:nvSpPr>
          <p:cNvPr id="42" name="Rounded Rectangle 41">
            <a:extLst>
              <a:ext uri="{FF2B5EF4-FFF2-40B4-BE49-F238E27FC236}">
                <a16:creationId xmlns:a16="http://schemas.microsoft.com/office/drawing/2014/main" id="{73541A2B-3A24-764D-A89C-6620C6D76D3F}"/>
              </a:ext>
            </a:extLst>
          </p:cNvPr>
          <p:cNvSpPr>
            <a:spLocks/>
          </p:cNvSpPr>
          <p:nvPr/>
        </p:nvSpPr>
        <p:spPr>
          <a:xfrm>
            <a:off x="2184368" y="3949810"/>
            <a:ext cx="914400" cy="34342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US" sz="800" dirty="0" smtClean="0">
                <a:solidFill>
                  <a:schemeClr val="bg1"/>
                </a:solidFill>
                <a:latin typeface="Calibri" panose="020F0502020204030204"/>
              </a:rPr>
              <a:t>Feedstock</a:t>
            </a:r>
            <a:endParaRPr lang="en-US" sz="800" dirty="0">
              <a:solidFill>
                <a:schemeClr val="bg1"/>
              </a:solidFill>
              <a:latin typeface="Calibri" panose="020F0502020204030204"/>
            </a:endParaRPr>
          </a:p>
        </p:txBody>
      </p:sp>
      <p:sp>
        <p:nvSpPr>
          <p:cNvPr id="43" name="Rounded Rectangle 42">
            <a:extLst>
              <a:ext uri="{FF2B5EF4-FFF2-40B4-BE49-F238E27FC236}">
                <a16:creationId xmlns:a16="http://schemas.microsoft.com/office/drawing/2014/main" id="{73541A2B-3A24-764D-A89C-6620C6D76D3F}"/>
              </a:ext>
            </a:extLst>
          </p:cNvPr>
          <p:cNvSpPr>
            <a:spLocks/>
          </p:cNvSpPr>
          <p:nvPr/>
        </p:nvSpPr>
        <p:spPr>
          <a:xfrm>
            <a:off x="3185164" y="3968883"/>
            <a:ext cx="914400" cy="34342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US" sz="800" dirty="0" smtClean="0">
                <a:solidFill>
                  <a:schemeClr val="bg1"/>
                </a:solidFill>
                <a:latin typeface="Calibri" panose="020F0502020204030204"/>
              </a:rPr>
              <a:t>Substrate</a:t>
            </a:r>
            <a:endParaRPr lang="en-US" sz="800" dirty="0">
              <a:solidFill>
                <a:schemeClr val="bg1"/>
              </a:solidFill>
              <a:latin typeface="Calibri" panose="020F0502020204030204"/>
            </a:endParaRPr>
          </a:p>
        </p:txBody>
      </p:sp>
      <p:sp>
        <p:nvSpPr>
          <p:cNvPr id="44" name="Rounded Rectangle 43">
            <a:extLst>
              <a:ext uri="{FF2B5EF4-FFF2-40B4-BE49-F238E27FC236}">
                <a16:creationId xmlns:a16="http://schemas.microsoft.com/office/drawing/2014/main" id="{73541A2B-3A24-764D-A89C-6620C6D76D3F}"/>
              </a:ext>
            </a:extLst>
          </p:cNvPr>
          <p:cNvSpPr>
            <a:spLocks/>
          </p:cNvSpPr>
          <p:nvPr/>
        </p:nvSpPr>
        <p:spPr>
          <a:xfrm>
            <a:off x="4185960" y="3968883"/>
            <a:ext cx="914400" cy="34342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US" sz="800" dirty="0" smtClean="0">
                <a:solidFill>
                  <a:schemeClr val="bg1"/>
                </a:solidFill>
                <a:latin typeface="Calibri" panose="020F0502020204030204"/>
              </a:rPr>
              <a:t>Gas</a:t>
            </a:r>
            <a:endParaRPr lang="en-US" sz="800" dirty="0">
              <a:solidFill>
                <a:schemeClr val="bg1"/>
              </a:solidFill>
              <a:latin typeface="Calibri" panose="020F0502020204030204"/>
            </a:endParaRPr>
          </a:p>
        </p:txBody>
      </p:sp>
      <p:sp>
        <p:nvSpPr>
          <p:cNvPr id="45" name="Rounded Rectangle 44">
            <a:extLst>
              <a:ext uri="{FF2B5EF4-FFF2-40B4-BE49-F238E27FC236}">
                <a16:creationId xmlns:a16="http://schemas.microsoft.com/office/drawing/2014/main" id="{73541A2B-3A24-764D-A89C-6620C6D76D3F}"/>
              </a:ext>
            </a:extLst>
          </p:cNvPr>
          <p:cNvSpPr>
            <a:spLocks/>
          </p:cNvSpPr>
          <p:nvPr/>
        </p:nvSpPr>
        <p:spPr>
          <a:xfrm>
            <a:off x="4185960" y="4897837"/>
            <a:ext cx="914400" cy="34342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US" sz="800" dirty="0" smtClean="0">
                <a:solidFill>
                  <a:prstClr val="black"/>
                </a:solidFill>
                <a:latin typeface="Calibri" panose="020F0502020204030204"/>
              </a:rPr>
              <a:t>Other Process Data</a:t>
            </a:r>
            <a:endParaRPr lang="en-US" sz="800" dirty="0">
              <a:solidFill>
                <a:prstClr val="black"/>
              </a:solidFill>
              <a:latin typeface="Calibri" panose="020F0502020204030204"/>
            </a:endParaRPr>
          </a:p>
        </p:txBody>
      </p:sp>
      <p:sp>
        <p:nvSpPr>
          <p:cNvPr id="46" name="TextBox 45"/>
          <p:cNvSpPr txBox="1"/>
          <p:nvPr/>
        </p:nvSpPr>
        <p:spPr>
          <a:xfrm>
            <a:off x="2636025" y="1473819"/>
            <a:ext cx="3940053" cy="523220"/>
          </a:xfrm>
          <a:prstGeom prst="rect">
            <a:avLst/>
          </a:prstGeom>
          <a:noFill/>
        </p:spPr>
        <p:txBody>
          <a:bodyPr wrap="none" rtlCol="0">
            <a:spAutoFit/>
          </a:bodyPr>
          <a:lstStyle/>
          <a:p>
            <a:r>
              <a:rPr lang="en-US" sz="2800" b="1" dirty="0" smtClean="0">
                <a:solidFill>
                  <a:srgbClr val="002060"/>
                </a:solidFill>
              </a:rPr>
              <a:t>Common Data Dictionary</a:t>
            </a:r>
            <a:endParaRPr lang="en-US" sz="2800" b="1" dirty="0">
              <a:solidFill>
                <a:srgbClr val="002060"/>
              </a:solidFill>
            </a:endParaRPr>
          </a:p>
        </p:txBody>
      </p:sp>
      <p:sp>
        <p:nvSpPr>
          <p:cNvPr id="47" name="Rectangle 46"/>
          <p:cNvSpPr/>
          <p:nvPr/>
        </p:nvSpPr>
        <p:spPr>
          <a:xfrm>
            <a:off x="872252" y="991318"/>
            <a:ext cx="746760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Database &amp; Common Language Sub-group</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Slide Number Placeholder 1"/>
          <p:cNvSpPr>
            <a:spLocks noGrp="1"/>
          </p:cNvSpPr>
          <p:nvPr>
            <p:ph type="sldNum" sz="quarter" idx="12"/>
          </p:nvPr>
        </p:nvSpPr>
        <p:spPr/>
        <p:txBody>
          <a:bodyPr/>
          <a:lstStyle/>
          <a:p>
            <a:fld id="{2726C2F5-E77D-45D7-8DF9-278139FB18E6}" type="slidenum">
              <a:rPr lang="en-US" smtClean="0"/>
              <a:t>51</a:t>
            </a:fld>
            <a:endParaRPr lang="en-US" dirty="0"/>
          </a:p>
        </p:txBody>
      </p:sp>
    </p:spTree>
    <p:extLst>
      <p:ext uri="{BB962C8B-B14F-4D97-AF65-F5344CB8AC3E}">
        <p14:creationId xmlns:p14="http://schemas.microsoft.com/office/powerpoint/2010/main" val="185078082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
        <p:nvSpPr>
          <p:cNvPr id="5" name="TextBox 4"/>
          <p:cNvSpPr txBox="1"/>
          <p:nvPr/>
        </p:nvSpPr>
        <p:spPr>
          <a:xfrm>
            <a:off x="412381" y="1765534"/>
            <a:ext cx="8458200" cy="5109091"/>
          </a:xfrm>
          <a:prstGeom prst="rect">
            <a:avLst/>
          </a:prstGeom>
          <a:noFill/>
        </p:spPr>
        <p:txBody>
          <a:bodyPr wrap="square" rtlCol="0">
            <a:spAutoFit/>
          </a:bodyPr>
          <a:lstStyle/>
          <a:p>
            <a:pPr>
              <a:defRPr/>
            </a:pPr>
            <a:r>
              <a:rPr kumimoji="0" lang="en-US" sz="3200" b="1"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Next Steps:</a:t>
            </a:r>
          </a:p>
          <a:p>
            <a:pPr>
              <a:defRPr/>
            </a:pPr>
            <a:endParaRPr kumimoji="0" lang="en-US" sz="16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endParaRPr>
          </a:p>
          <a:p>
            <a:pPr marL="342900" lvl="0" indent="-342900">
              <a:buFont typeface="Arial" panose="020B0604020202020204" pitchFamily="34" charset="0"/>
              <a:buChar char="•"/>
            </a:pPr>
            <a:r>
              <a:rPr kumimoji="0" lang="en-US" sz="28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Establish a qualification</a:t>
            </a:r>
            <a:r>
              <a:rPr kumimoji="0" lang="en-US" sz="2800" b="0" i="0" u="none" strike="noStrike" kern="1200" cap="none" spc="0" normalizeH="0" noProof="0" dirty="0" smtClean="0">
                <a:ln>
                  <a:noFill/>
                </a:ln>
                <a:solidFill>
                  <a:srgbClr val="002060"/>
                </a:solidFill>
                <a:effectLst/>
                <a:uLnTx/>
                <a:uFillTx/>
                <a:latin typeface="Arial" panose="020B0604020202020204" pitchFamily="34" charset="0"/>
                <a:cs typeface="Arial" panose="020B0604020202020204" pitchFamily="34" charset="0"/>
              </a:rPr>
              <a:t> challenge to develop and demonstrate value of data sharing. Outcomes include:</a:t>
            </a:r>
            <a:endParaRPr lang="en-US" sz="2800" dirty="0">
              <a:solidFill>
                <a:srgbClr val="002060"/>
              </a:solidFill>
              <a:latin typeface="Arial" panose="020B0604020202020204" pitchFamily="34" charset="0"/>
              <a:cs typeface="Arial" panose="020B0604020202020204" pitchFamily="34" charset="0"/>
            </a:endParaRPr>
          </a:p>
          <a:p>
            <a:pPr marL="914400" lvl="1" indent="-457200">
              <a:buFont typeface="Courier New" panose="02070309020205020404" pitchFamily="49" charset="0"/>
              <a:buChar char="o"/>
            </a:pPr>
            <a:r>
              <a:rPr lang="en-US" sz="2800" dirty="0" smtClean="0">
                <a:solidFill>
                  <a:srgbClr val="002060"/>
                </a:solidFill>
                <a:latin typeface="Arial" panose="020B0604020202020204" pitchFamily="34" charset="0"/>
                <a:cs typeface="Arial" panose="020B0604020202020204" pitchFamily="34" charset="0"/>
              </a:rPr>
              <a:t>Complete AM Data Dictionary</a:t>
            </a:r>
          </a:p>
          <a:p>
            <a:pPr marL="914400" lvl="1" indent="-457200">
              <a:buFont typeface="Courier New" panose="02070309020205020404" pitchFamily="49" charset="0"/>
              <a:buChar char="o"/>
            </a:pPr>
            <a:r>
              <a:rPr lang="en-US" sz="2800" dirty="0" smtClean="0">
                <a:solidFill>
                  <a:srgbClr val="002060"/>
                </a:solidFill>
                <a:latin typeface="Arial" panose="020B0604020202020204" pitchFamily="34" charset="0"/>
                <a:cs typeface="Arial" panose="020B0604020202020204" pitchFamily="34" charset="0"/>
              </a:rPr>
              <a:t>Develop a Common </a:t>
            </a:r>
            <a:r>
              <a:rPr lang="en-US" sz="2800" dirty="0">
                <a:solidFill>
                  <a:srgbClr val="002060"/>
                </a:solidFill>
                <a:latin typeface="Arial" panose="020B0604020202020204" pitchFamily="34" charset="0"/>
                <a:cs typeface="Arial" panose="020B0604020202020204" pitchFamily="34" charset="0"/>
              </a:rPr>
              <a:t>Data Exchange </a:t>
            </a:r>
            <a:r>
              <a:rPr lang="en-US" sz="2800" dirty="0" smtClean="0">
                <a:solidFill>
                  <a:srgbClr val="002060"/>
                </a:solidFill>
                <a:latin typeface="Arial" panose="020B0604020202020204" pitchFamily="34" charset="0"/>
                <a:cs typeface="Arial" panose="020B0604020202020204" pitchFamily="34" charset="0"/>
              </a:rPr>
              <a:t>Format</a:t>
            </a:r>
          </a:p>
          <a:p>
            <a:pPr marL="914400" lvl="1" indent="-457200">
              <a:buFont typeface="Courier New" panose="02070309020205020404" pitchFamily="49" charset="0"/>
              <a:buChar char="o"/>
            </a:pPr>
            <a:r>
              <a:rPr lang="en-US" sz="2800" dirty="0" smtClean="0">
                <a:solidFill>
                  <a:srgbClr val="002060"/>
                </a:solidFill>
                <a:latin typeface="Arial" panose="020B0604020202020204" pitchFamily="34" charset="0"/>
                <a:cs typeface="Arial" panose="020B0604020202020204" pitchFamily="34" charset="0"/>
              </a:rPr>
              <a:t>Data Curation – federate data between existing databases</a:t>
            </a:r>
          </a:p>
          <a:p>
            <a:pPr marL="914400" lvl="1" indent="-457200">
              <a:buFont typeface="Courier New" panose="02070309020205020404" pitchFamily="49" charset="0"/>
              <a:buChar char="o"/>
            </a:pPr>
            <a:r>
              <a:rPr lang="en-US" sz="2800" dirty="0" smtClean="0">
                <a:solidFill>
                  <a:srgbClr val="002060"/>
                </a:solidFill>
                <a:latin typeface="Arial" panose="020B0604020202020204" pitchFamily="34" charset="0"/>
                <a:cs typeface="Arial" panose="020B0604020202020204" pitchFamily="34" charset="0"/>
              </a:rPr>
              <a:t>Feasibility demonstration through qualification use case</a:t>
            </a:r>
          </a:p>
          <a:p>
            <a:pPr marL="800100" lvl="1" indent="-342900">
              <a:buFont typeface="Arial" panose="020B0604020202020204" pitchFamily="34" charset="0"/>
              <a:buChar char="•"/>
            </a:pPr>
            <a:endParaRPr lang="en-US" sz="2800" dirty="0">
              <a:solidFill>
                <a:srgbClr val="4F81BD">
                  <a:lumMod val="50000"/>
                </a:srgbClr>
              </a:solidFill>
              <a:latin typeface="Arial" panose="020B0604020202020204" pitchFamily="34" charset="0"/>
              <a:cs typeface="Arial" panose="020B0604020202020204" pitchFamily="34" charset="0"/>
            </a:endParaRPr>
          </a:p>
        </p:txBody>
      </p:sp>
      <p:sp>
        <p:nvSpPr>
          <p:cNvPr id="6" name="Rectangle 5"/>
          <p:cNvSpPr/>
          <p:nvPr/>
        </p:nvSpPr>
        <p:spPr>
          <a:xfrm>
            <a:off x="838200" y="1066800"/>
            <a:ext cx="7893418"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Database &amp; Common Language Sub-group</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Slide Number Placeholder 1"/>
          <p:cNvSpPr>
            <a:spLocks noGrp="1"/>
          </p:cNvSpPr>
          <p:nvPr>
            <p:ph type="sldNum" sz="quarter" idx="12"/>
          </p:nvPr>
        </p:nvSpPr>
        <p:spPr/>
        <p:txBody>
          <a:bodyPr/>
          <a:lstStyle/>
          <a:p>
            <a:fld id="{2726C2F5-E77D-45D7-8DF9-278139FB18E6}" type="slidenum">
              <a:rPr lang="en-US" smtClean="0"/>
              <a:t>52</a:t>
            </a:fld>
            <a:endParaRPr lang="en-US" dirty="0"/>
          </a:p>
        </p:txBody>
      </p:sp>
    </p:spTree>
    <p:extLst>
      <p:ext uri="{BB962C8B-B14F-4D97-AF65-F5344CB8AC3E}">
        <p14:creationId xmlns:p14="http://schemas.microsoft.com/office/powerpoint/2010/main" val="210633084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
        <p:nvSpPr>
          <p:cNvPr id="2" name="Rectangle 1"/>
          <p:cNvSpPr/>
          <p:nvPr/>
        </p:nvSpPr>
        <p:spPr>
          <a:xfrm>
            <a:off x="762000" y="1143000"/>
            <a:ext cx="7530362" cy="1384995"/>
          </a:xfrm>
          <a:prstGeom prst="rect">
            <a:avLst/>
          </a:prstGeom>
        </p:spPr>
        <p:txBody>
          <a:bodyPr wrap="square">
            <a:spAutoFit/>
          </a:bodyPr>
          <a:lstStyle/>
          <a:p>
            <a:pPr lvl="0" algn="ctr">
              <a:defRPr/>
            </a:pPr>
            <a:r>
              <a:rPr lang="en-US" sz="2800" b="1" dirty="0">
                <a:solidFill>
                  <a:srgbClr val="FF0000"/>
                </a:solidFill>
                <a:latin typeface="Arial" panose="020B0604020202020204" pitchFamily="34" charset="0"/>
                <a:cs typeface="Arial" panose="020B0604020202020204" pitchFamily="34" charset="0"/>
              </a:rPr>
              <a:t>Database &amp; Common </a:t>
            </a:r>
            <a:r>
              <a:rPr lang="en-US" sz="2800" b="1" dirty="0" smtClean="0">
                <a:solidFill>
                  <a:srgbClr val="FF0000"/>
                </a:solidFill>
                <a:latin typeface="Arial" panose="020B0604020202020204" pitchFamily="34" charset="0"/>
                <a:cs typeface="Arial" panose="020B0604020202020204" pitchFamily="34" charset="0"/>
              </a:rPr>
              <a:t>Language Sub-group</a:t>
            </a:r>
          </a:p>
          <a:p>
            <a:pPr lvl="0" algn="ctr">
              <a:defRPr/>
            </a:pPr>
            <a:endParaRPr lang="en-US" sz="2800" b="1" dirty="0">
              <a:solidFill>
                <a:srgbClr val="FF0000"/>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rgbClr val="002060"/>
                </a:solidFill>
                <a:latin typeface="Arial" panose="020B0604020202020204" pitchFamily="34" charset="0"/>
                <a:cs typeface="Arial" panose="020B0604020202020204" pitchFamily="34" charset="0"/>
              </a:rPr>
              <a:t>Members</a:t>
            </a:r>
            <a:endParaRPr kumimoji="0" lang="en-US" sz="2800" b="0" i="0" u="none" strike="noStrike" kern="1200" cap="none" spc="0" normalizeH="0" baseline="0" noProof="0" dirty="0">
              <a:ln>
                <a:noFill/>
              </a:ln>
              <a:solidFill>
                <a:srgbClr val="002060"/>
              </a:solidFill>
              <a:effectLst/>
              <a:uLnTx/>
              <a:uFillTx/>
              <a:latin typeface="Calibri"/>
            </a:endParaRPr>
          </a:p>
        </p:txBody>
      </p:sp>
      <p:graphicFrame>
        <p:nvGraphicFramePr>
          <p:cNvPr id="11" name="Table 10"/>
          <p:cNvGraphicFramePr>
            <a:graphicFrameLocks noGrp="1"/>
          </p:cNvGraphicFramePr>
          <p:nvPr>
            <p:extLst>
              <p:ext uri="{D42A27DB-BD31-4B8C-83A1-F6EECF244321}">
                <p14:modId xmlns:p14="http://schemas.microsoft.com/office/powerpoint/2010/main" val="4037728710"/>
              </p:ext>
            </p:extLst>
          </p:nvPr>
        </p:nvGraphicFramePr>
        <p:xfrm>
          <a:off x="471447" y="2682240"/>
          <a:ext cx="4396904" cy="2640628"/>
        </p:xfrm>
        <a:graphic>
          <a:graphicData uri="http://schemas.openxmlformats.org/drawingml/2006/table">
            <a:tbl>
              <a:tblPr>
                <a:tableStyleId>{5C22544A-7EE6-4342-B048-85BDC9FD1C3A}</a:tableStyleId>
              </a:tblPr>
              <a:tblGrid>
                <a:gridCol w="2590474">
                  <a:extLst>
                    <a:ext uri="{9D8B030D-6E8A-4147-A177-3AD203B41FA5}">
                      <a16:colId xmlns:a16="http://schemas.microsoft.com/office/drawing/2014/main" val="20000"/>
                    </a:ext>
                  </a:extLst>
                </a:gridCol>
                <a:gridCol w="1806430">
                  <a:extLst>
                    <a:ext uri="{9D8B030D-6E8A-4147-A177-3AD203B41FA5}">
                      <a16:colId xmlns:a16="http://schemas.microsoft.com/office/drawing/2014/main" val="20001"/>
                    </a:ext>
                  </a:extLst>
                </a:gridCol>
              </a:tblGrid>
              <a:tr h="200025">
                <a:tc>
                  <a:txBody>
                    <a:bodyPr/>
                    <a:lstStyle/>
                    <a:p>
                      <a:pPr marL="342900" indent="-342900" algn="l" fontAlgn="b">
                        <a:buFont typeface="Arial" panose="020B0604020202020204" pitchFamily="34" charset="0"/>
                        <a:buChar char="•"/>
                      </a:pPr>
                      <a:r>
                        <a:rPr kumimoji="0" lang="en-US" sz="2000" b="0" i="0" u="none" strike="noStrike" kern="1200" cap="none" spc="0" normalizeH="0" baseline="0" dirty="0" err="1">
                          <a:ln>
                            <a:noFill/>
                          </a:ln>
                          <a:solidFill>
                            <a:srgbClr val="002060"/>
                          </a:solidFill>
                          <a:effectLst/>
                          <a:uLnTx/>
                          <a:uFillTx/>
                          <a:latin typeface="Arial" panose="020B0604020202020204" pitchFamily="34" charset="0"/>
                          <a:ea typeface="+mn-ea"/>
                          <a:cs typeface="Arial" panose="020B0604020202020204" pitchFamily="34" charset="0"/>
                        </a:rPr>
                        <a:t>Afina</a:t>
                      </a:r>
                      <a:r>
                        <a:rPr kumimoji="0" lang="en-US" sz="2000" b="0" i="0" u="none" strike="noStrike" kern="1200" cap="none" spc="0" normalizeH="0" baseline="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dirty="0" err="1">
                          <a:ln>
                            <a:noFill/>
                          </a:ln>
                          <a:solidFill>
                            <a:srgbClr val="002060"/>
                          </a:solidFill>
                          <a:effectLst/>
                          <a:uLnTx/>
                          <a:uFillTx/>
                          <a:latin typeface="Arial" panose="020B0604020202020204" pitchFamily="34" charset="0"/>
                          <a:ea typeface="+mn-ea"/>
                          <a:cs typeface="Arial" panose="020B0604020202020204" pitchFamily="34" charset="0"/>
                        </a:rPr>
                        <a:t>Lupulescu</a:t>
                      </a:r>
                      <a:endParaRPr kumimoji="0" lang="en-US" sz="2000" b="0" i="0" u="none" strike="noStrike" kern="1200" cap="none" spc="0" normalizeH="0" baseline="0" dirty="0">
                        <a:ln>
                          <a:noFill/>
                        </a:ln>
                        <a:solidFill>
                          <a:srgbClr val="002060"/>
                        </a:solidFill>
                        <a:effectLst/>
                        <a:uLnTx/>
                        <a:uFillTx/>
                        <a:latin typeface="Arial" panose="020B0604020202020204" pitchFamily="34" charset="0"/>
                        <a:ea typeface="+mn-ea"/>
                        <a:cs typeface="Arial" panose="020B0604020202020204" pitchFamily="34" charset="0"/>
                      </a:endParaRPr>
                    </a:p>
                  </a:txBody>
                  <a:tcPr marL="9525" marR="9525" marT="9525" marB="0" anchor="b">
                    <a:solidFill>
                      <a:schemeClr val="bg1"/>
                    </a:solidFill>
                  </a:tcPr>
                </a:tc>
                <a:tc>
                  <a:txBody>
                    <a:bodyPr/>
                    <a:lstStyle/>
                    <a:p>
                      <a:pPr algn="l" fontAlgn="b"/>
                      <a:r>
                        <a:rPr kumimoji="0" lang="en-US" sz="2000" b="0" i="0" u="none" strike="noStrike" kern="1200" cap="none" spc="0" normalizeH="0" baseline="0" dirty="0" smtClean="0">
                          <a:ln>
                            <a:noFill/>
                          </a:ln>
                          <a:solidFill>
                            <a:srgbClr val="002060"/>
                          </a:solidFill>
                          <a:effectLst/>
                          <a:uLnTx/>
                          <a:uFillTx/>
                          <a:latin typeface="Arial" panose="020B0604020202020204" pitchFamily="34" charset="0"/>
                          <a:ea typeface="+mn-ea"/>
                          <a:cs typeface="Arial" panose="020B0604020202020204" pitchFamily="34" charset="0"/>
                        </a:rPr>
                        <a:t>ASM</a:t>
                      </a:r>
                      <a:endParaRPr kumimoji="0" lang="en-US" sz="2000" b="0" i="0" u="none" strike="noStrike" kern="1200" cap="none" spc="0" normalizeH="0" baseline="0" dirty="0">
                        <a:ln>
                          <a:noFill/>
                        </a:ln>
                        <a:solidFill>
                          <a:srgbClr val="002060"/>
                        </a:solidFill>
                        <a:effectLst/>
                        <a:uLnTx/>
                        <a:uFillTx/>
                        <a:latin typeface="Arial" panose="020B0604020202020204" pitchFamily="34" charset="0"/>
                        <a:ea typeface="+mn-ea"/>
                        <a:cs typeface="Arial" panose="020B0604020202020204" pitchFamily="34" charset="0"/>
                      </a:endParaRPr>
                    </a:p>
                  </a:txBody>
                  <a:tcPr marL="9525" marR="9525" marT="9525" marB="0" anchor="b">
                    <a:solidFill>
                      <a:schemeClr val="bg1"/>
                    </a:solidFill>
                  </a:tcPr>
                </a:tc>
                <a:extLst>
                  <a:ext uri="{0D108BD9-81ED-4DB2-BD59-A6C34878D82A}">
                    <a16:rowId xmlns:a16="http://schemas.microsoft.com/office/drawing/2014/main" val="10000"/>
                  </a:ext>
                </a:extLst>
              </a:tr>
              <a:tr h="200025">
                <a:tc>
                  <a:txBody>
                    <a:bodyPr/>
                    <a:lstStyle/>
                    <a:p>
                      <a:pPr marL="342900" indent="-342900" algn="l" fontAlgn="b">
                        <a:buFont typeface="Arial" panose="020B0604020202020204" pitchFamily="34" charset="0"/>
                        <a:buChar char="•"/>
                      </a:pPr>
                      <a:r>
                        <a:rPr kumimoji="0" lang="en-US" sz="2000" b="0" i="0" u="none" strike="noStrike" kern="1200" cap="none" spc="0" normalizeH="0" baseline="0" dirty="0">
                          <a:ln>
                            <a:noFill/>
                          </a:ln>
                          <a:solidFill>
                            <a:srgbClr val="002060"/>
                          </a:solidFill>
                          <a:effectLst/>
                          <a:uLnTx/>
                          <a:uFillTx/>
                          <a:latin typeface="Arial" panose="020B0604020202020204" pitchFamily="34" charset="0"/>
                          <a:ea typeface="+mn-ea"/>
                          <a:cs typeface="Arial" panose="020B0604020202020204" pitchFamily="34" charset="0"/>
                        </a:rPr>
                        <a:t>Chuck Browne</a:t>
                      </a:r>
                    </a:p>
                  </a:txBody>
                  <a:tcPr marL="9525" marR="9525" marT="9525" marB="0" anchor="b">
                    <a:solidFill>
                      <a:schemeClr val="bg1"/>
                    </a:solidFill>
                  </a:tcPr>
                </a:tc>
                <a:tc>
                  <a:txBody>
                    <a:bodyPr/>
                    <a:lstStyle/>
                    <a:p>
                      <a:pPr algn="l" fontAlgn="b"/>
                      <a:r>
                        <a:rPr kumimoji="0" lang="en-US" sz="2000" b="0" i="0" u="none" strike="noStrike" kern="1200" cap="none" spc="0" normalizeH="0" baseline="0" dirty="0">
                          <a:ln>
                            <a:noFill/>
                          </a:ln>
                          <a:solidFill>
                            <a:srgbClr val="002060"/>
                          </a:solidFill>
                          <a:effectLst/>
                          <a:uLnTx/>
                          <a:uFillTx/>
                          <a:latin typeface="Arial" panose="020B0604020202020204" pitchFamily="34" charset="0"/>
                          <a:ea typeface="+mn-ea"/>
                          <a:cs typeface="Arial" panose="020B0604020202020204" pitchFamily="34" charset="0"/>
                        </a:rPr>
                        <a:t>NAVAIR</a:t>
                      </a:r>
                    </a:p>
                  </a:txBody>
                  <a:tcPr marL="9525" marR="9525" marT="9525" marB="0" anchor="b">
                    <a:solidFill>
                      <a:schemeClr val="bg1"/>
                    </a:solidFill>
                  </a:tcPr>
                </a:tc>
                <a:extLst>
                  <a:ext uri="{0D108BD9-81ED-4DB2-BD59-A6C34878D82A}">
                    <a16:rowId xmlns:a16="http://schemas.microsoft.com/office/drawing/2014/main" val="10001"/>
                  </a:ext>
                </a:extLst>
              </a:tr>
              <a:tr h="200025">
                <a:tc>
                  <a:txBody>
                    <a:bodyPr/>
                    <a:lstStyle/>
                    <a:p>
                      <a:pPr marL="342900" indent="-342900" algn="l" fontAlgn="b">
                        <a:buFont typeface="Arial" panose="020B0604020202020204" pitchFamily="34" charset="0"/>
                        <a:buChar char="•"/>
                      </a:pPr>
                      <a:r>
                        <a:rPr kumimoji="0" lang="en-US" sz="2000" b="0" i="0" u="none" strike="noStrike" kern="1200" cap="none" spc="0" normalizeH="0" baseline="0" dirty="0">
                          <a:ln>
                            <a:noFill/>
                          </a:ln>
                          <a:solidFill>
                            <a:srgbClr val="002060"/>
                          </a:solidFill>
                          <a:effectLst/>
                          <a:uLnTx/>
                          <a:uFillTx/>
                          <a:latin typeface="Arial" panose="020B0604020202020204" pitchFamily="34" charset="0"/>
                          <a:ea typeface="+mn-ea"/>
                          <a:cs typeface="Arial" panose="020B0604020202020204" pitchFamily="34" charset="0"/>
                        </a:rPr>
                        <a:t>Clare Paul</a:t>
                      </a:r>
                    </a:p>
                  </a:txBody>
                  <a:tcPr marL="9525" marR="9525" marT="9525" marB="0" anchor="b">
                    <a:solidFill>
                      <a:schemeClr val="bg1"/>
                    </a:solidFill>
                  </a:tcPr>
                </a:tc>
                <a:tc>
                  <a:txBody>
                    <a:bodyPr/>
                    <a:lstStyle/>
                    <a:p>
                      <a:pPr algn="l" fontAlgn="b"/>
                      <a:r>
                        <a:rPr kumimoji="0" lang="en-US" sz="2000" b="0" i="0" u="none" strike="noStrike" kern="1200" cap="none" spc="0" normalizeH="0" baseline="0" dirty="0">
                          <a:ln>
                            <a:noFill/>
                          </a:ln>
                          <a:solidFill>
                            <a:srgbClr val="002060"/>
                          </a:solidFill>
                          <a:effectLst/>
                          <a:uLnTx/>
                          <a:uFillTx/>
                          <a:latin typeface="Arial" panose="020B0604020202020204" pitchFamily="34" charset="0"/>
                          <a:ea typeface="+mn-ea"/>
                          <a:cs typeface="Arial" panose="020B0604020202020204" pitchFamily="34" charset="0"/>
                        </a:rPr>
                        <a:t>AFRL RXMX</a:t>
                      </a:r>
                    </a:p>
                  </a:txBody>
                  <a:tcPr marL="9525" marR="9525" marT="9525" marB="0" anchor="b">
                    <a:solidFill>
                      <a:schemeClr val="bg1"/>
                    </a:solidFill>
                  </a:tcPr>
                </a:tc>
                <a:extLst>
                  <a:ext uri="{0D108BD9-81ED-4DB2-BD59-A6C34878D82A}">
                    <a16:rowId xmlns:a16="http://schemas.microsoft.com/office/drawing/2014/main" val="10002"/>
                  </a:ext>
                </a:extLst>
              </a:tr>
              <a:tr h="200025">
                <a:tc>
                  <a:txBody>
                    <a:bodyPr/>
                    <a:lstStyle/>
                    <a:p>
                      <a:pPr marL="342900" indent="-342900" algn="l" fontAlgn="b">
                        <a:buFont typeface="Arial" panose="020B0604020202020204" pitchFamily="34" charset="0"/>
                        <a:buChar char="•"/>
                      </a:pPr>
                      <a:r>
                        <a:rPr kumimoji="0" lang="en-US" sz="2000" b="0" i="0" u="none" strike="noStrike" kern="1200" cap="none" spc="0" normalizeH="0" baseline="0" dirty="0">
                          <a:ln>
                            <a:noFill/>
                          </a:ln>
                          <a:solidFill>
                            <a:srgbClr val="002060"/>
                          </a:solidFill>
                          <a:effectLst/>
                          <a:uLnTx/>
                          <a:uFillTx/>
                          <a:latin typeface="Arial" panose="020B0604020202020204" pitchFamily="34" charset="0"/>
                          <a:ea typeface="+mn-ea"/>
                          <a:cs typeface="Arial" panose="020B0604020202020204" pitchFamily="34" charset="0"/>
                        </a:rPr>
                        <a:t>Hunter J. Smith</a:t>
                      </a:r>
                    </a:p>
                  </a:txBody>
                  <a:tcPr marL="9525" marR="9525" marT="9525" marB="0" anchor="b">
                    <a:solidFill>
                      <a:schemeClr val="bg1"/>
                    </a:solidFill>
                  </a:tcPr>
                </a:tc>
                <a:tc>
                  <a:txBody>
                    <a:bodyPr/>
                    <a:lstStyle/>
                    <a:p>
                      <a:pPr algn="l" fontAlgn="b"/>
                      <a:r>
                        <a:rPr kumimoji="0" lang="en-US" sz="2000" b="0" i="0" u="none" strike="noStrike" kern="1200" cap="none" spc="0" normalizeH="0" baseline="0" dirty="0" smtClean="0">
                          <a:ln>
                            <a:noFill/>
                          </a:ln>
                          <a:solidFill>
                            <a:srgbClr val="002060"/>
                          </a:solidFill>
                          <a:effectLst/>
                          <a:uLnTx/>
                          <a:uFillTx/>
                          <a:latin typeface="Arial" panose="020B0604020202020204" pitchFamily="34" charset="0"/>
                          <a:ea typeface="+mn-ea"/>
                          <a:cs typeface="Arial" panose="020B0604020202020204" pitchFamily="34" charset="0"/>
                        </a:rPr>
                        <a:t>NIWC</a:t>
                      </a:r>
                      <a:endParaRPr kumimoji="0" lang="en-US" sz="2000" b="0" i="0" u="none" strike="noStrike" kern="1200" cap="none" spc="0" normalizeH="0" baseline="0" dirty="0">
                        <a:ln>
                          <a:noFill/>
                        </a:ln>
                        <a:solidFill>
                          <a:srgbClr val="002060"/>
                        </a:solidFill>
                        <a:effectLst/>
                        <a:uLnTx/>
                        <a:uFillTx/>
                        <a:latin typeface="Arial" panose="020B0604020202020204" pitchFamily="34" charset="0"/>
                        <a:ea typeface="+mn-ea"/>
                        <a:cs typeface="Arial" panose="020B0604020202020204" pitchFamily="34" charset="0"/>
                      </a:endParaRPr>
                    </a:p>
                  </a:txBody>
                  <a:tcPr marL="9525" marR="9525" marT="9525" marB="0" anchor="b">
                    <a:solidFill>
                      <a:schemeClr val="bg1"/>
                    </a:solidFill>
                  </a:tcPr>
                </a:tc>
                <a:extLst>
                  <a:ext uri="{0D108BD9-81ED-4DB2-BD59-A6C34878D82A}">
                    <a16:rowId xmlns:a16="http://schemas.microsoft.com/office/drawing/2014/main" val="10003"/>
                  </a:ext>
                </a:extLst>
              </a:tr>
              <a:tr h="440353">
                <a:tc>
                  <a:txBody>
                    <a:bodyPr/>
                    <a:lstStyle/>
                    <a:p>
                      <a:pPr marL="342900" indent="-342900" algn="l" fontAlgn="b">
                        <a:buFont typeface="Arial" panose="020B0604020202020204" pitchFamily="34" charset="0"/>
                        <a:buChar char="•"/>
                      </a:pPr>
                      <a:r>
                        <a:rPr kumimoji="0" lang="en-US" sz="2000" b="0" i="0" u="none" strike="noStrike" kern="1200" cap="none" spc="0" normalizeH="0" baseline="0" dirty="0">
                          <a:ln>
                            <a:noFill/>
                          </a:ln>
                          <a:solidFill>
                            <a:srgbClr val="002060"/>
                          </a:solidFill>
                          <a:effectLst/>
                          <a:uLnTx/>
                          <a:uFillTx/>
                          <a:latin typeface="Arial" panose="020B0604020202020204" pitchFamily="34" charset="0"/>
                          <a:ea typeface="+mn-ea"/>
                          <a:cs typeface="Arial" panose="020B0604020202020204" pitchFamily="34" charset="0"/>
                        </a:rPr>
                        <a:t>Jacob Church</a:t>
                      </a:r>
                    </a:p>
                  </a:txBody>
                  <a:tcPr marL="9525" marR="9525" marT="9525" marB="0" anchor="b">
                    <a:solidFill>
                      <a:schemeClr val="bg1"/>
                    </a:solidFill>
                  </a:tcPr>
                </a:tc>
                <a:tc>
                  <a:txBody>
                    <a:bodyPr/>
                    <a:lstStyle/>
                    <a:p>
                      <a:pPr algn="l" fontAlgn="b"/>
                      <a:r>
                        <a:rPr kumimoji="0" lang="en-US" sz="2000" b="0" i="0" u="none" strike="noStrike" kern="1200" cap="none" spc="0" normalizeH="0" baseline="0" dirty="0" smtClean="0">
                          <a:ln>
                            <a:noFill/>
                          </a:ln>
                          <a:solidFill>
                            <a:srgbClr val="002060"/>
                          </a:solidFill>
                          <a:effectLst/>
                          <a:uLnTx/>
                          <a:uFillTx/>
                          <a:latin typeface="Arial" panose="020B0604020202020204" pitchFamily="34" charset="0"/>
                          <a:ea typeface="+mn-ea"/>
                          <a:cs typeface="Arial" panose="020B0604020202020204" pitchFamily="34" charset="0"/>
                        </a:rPr>
                        <a:t>BAH</a:t>
                      </a:r>
                      <a:endParaRPr kumimoji="0" lang="en-US" sz="2000" b="0" i="0" u="none" strike="noStrike" kern="1200" cap="none" spc="0" normalizeH="0" baseline="0" dirty="0">
                        <a:ln>
                          <a:noFill/>
                        </a:ln>
                        <a:solidFill>
                          <a:srgbClr val="002060"/>
                        </a:solidFill>
                        <a:effectLst/>
                        <a:uLnTx/>
                        <a:uFillTx/>
                        <a:latin typeface="Arial" panose="020B0604020202020204" pitchFamily="34" charset="0"/>
                        <a:ea typeface="+mn-ea"/>
                        <a:cs typeface="Arial" panose="020B0604020202020204" pitchFamily="34" charset="0"/>
                      </a:endParaRPr>
                    </a:p>
                  </a:txBody>
                  <a:tcPr marL="9525" marR="9525" marT="9525" marB="0" anchor="b">
                    <a:solidFill>
                      <a:schemeClr val="bg1"/>
                    </a:solidFill>
                  </a:tcPr>
                </a:tc>
                <a:extLst>
                  <a:ext uri="{0D108BD9-81ED-4DB2-BD59-A6C34878D82A}">
                    <a16:rowId xmlns:a16="http://schemas.microsoft.com/office/drawing/2014/main" val="10004"/>
                  </a:ext>
                </a:extLst>
              </a:tr>
              <a:tr h="200025">
                <a:tc>
                  <a:txBody>
                    <a:bodyPr/>
                    <a:lstStyle/>
                    <a:p>
                      <a:pPr marL="342900" indent="-342900" algn="l" fontAlgn="b">
                        <a:buFont typeface="Arial" panose="020B0604020202020204" pitchFamily="34" charset="0"/>
                        <a:buChar char="•"/>
                      </a:pPr>
                      <a:r>
                        <a:rPr kumimoji="0" lang="en-US" sz="2000" b="0" i="0" u="none" strike="noStrike" kern="1200" cap="none" spc="0" normalizeH="0" baseline="0" dirty="0">
                          <a:ln>
                            <a:noFill/>
                          </a:ln>
                          <a:solidFill>
                            <a:srgbClr val="002060"/>
                          </a:solidFill>
                          <a:effectLst/>
                          <a:uLnTx/>
                          <a:uFillTx/>
                          <a:latin typeface="Arial" panose="020B0604020202020204" pitchFamily="34" charset="0"/>
                          <a:ea typeface="+mn-ea"/>
                          <a:cs typeface="Arial" panose="020B0604020202020204" pitchFamily="34" charset="0"/>
                        </a:rPr>
                        <a:t>Jennifer Wolk</a:t>
                      </a:r>
                    </a:p>
                  </a:txBody>
                  <a:tcPr marL="9525" marR="9525" marT="9525" marB="0" anchor="b">
                    <a:solidFill>
                      <a:schemeClr val="bg1"/>
                    </a:solidFill>
                  </a:tcPr>
                </a:tc>
                <a:tc>
                  <a:txBody>
                    <a:bodyPr/>
                    <a:lstStyle/>
                    <a:p>
                      <a:pPr algn="l" fontAlgn="b"/>
                      <a:r>
                        <a:rPr kumimoji="0" lang="en-US" sz="2000" b="0" i="0" u="none" strike="noStrike" kern="1200" cap="none" spc="0" normalizeH="0" baseline="0" dirty="0" smtClean="0">
                          <a:ln>
                            <a:noFill/>
                          </a:ln>
                          <a:solidFill>
                            <a:srgbClr val="002060"/>
                          </a:solidFill>
                          <a:effectLst/>
                          <a:uLnTx/>
                          <a:uFillTx/>
                          <a:latin typeface="Arial" panose="020B0604020202020204" pitchFamily="34" charset="0"/>
                          <a:ea typeface="+mn-ea"/>
                          <a:cs typeface="Arial" panose="020B0604020202020204" pitchFamily="34" charset="0"/>
                        </a:rPr>
                        <a:t>ONR</a:t>
                      </a:r>
                      <a:endParaRPr kumimoji="0" lang="en-US" sz="2000" b="0" i="0" u="none" strike="noStrike" kern="1200" cap="none" spc="0" normalizeH="0" baseline="0" dirty="0">
                        <a:ln>
                          <a:noFill/>
                        </a:ln>
                        <a:solidFill>
                          <a:srgbClr val="002060"/>
                        </a:solidFill>
                        <a:effectLst/>
                        <a:uLnTx/>
                        <a:uFillTx/>
                        <a:latin typeface="Arial" panose="020B0604020202020204" pitchFamily="34" charset="0"/>
                        <a:ea typeface="+mn-ea"/>
                        <a:cs typeface="Arial" panose="020B0604020202020204" pitchFamily="34" charset="0"/>
                      </a:endParaRPr>
                    </a:p>
                  </a:txBody>
                  <a:tcPr marL="9525" marR="9525" marT="9525" marB="0" anchor="b">
                    <a:solidFill>
                      <a:schemeClr val="bg1"/>
                    </a:solidFill>
                  </a:tcPr>
                </a:tc>
                <a:extLst>
                  <a:ext uri="{0D108BD9-81ED-4DB2-BD59-A6C34878D82A}">
                    <a16:rowId xmlns:a16="http://schemas.microsoft.com/office/drawing/2014/main" val="10005"/>
                  </a:ext>
                </a:extLst>
              </a:tr>
              <a:tr h="200025">
                <a:tc>
                  <a:txBody>
                    <a:bodyPr/>
                    <a:lstStyle/>
                    <a:p>
                      <a:pPr marL="342900" indent="-342900" algn="l" fontAlgn="b">
                        <a:buFont typeface="Arial" panose="020B0604020202020204" pitchFamily="34" charset="0"/>
                        <a:buChar char="•"/>
                      </a:pPr>
                      <a:r>
                        <a:rPr kumimoji="0" lang="en-US" sz="2000" b="0" i="0" u="none" strike="noStrike" kern="1200" cap="none" spc="0" normalizeH="0" baseline="0" dirty="0">
                          <a:ln>
                            <a:noFill/>
                          </a:ln>
                          <a:solidFill>
                            <a:srgbClr val="002060"/>
                          </a:solidFill>
                          <a:effectLst/>
                          <a:uLnTx/>
                          <a:uFillTx/>
                          <a:latin typeface="Arial" panose="020B0604020202020204" pitchFamily="34" charset="0"/>
                          <a:ea typeface="+mn-ea"/>
                          <a:cs typeface="Arial" panose="020B0604020202020204" pitchFamily="34" charset="0"/>
                        </a:rPr>
                        <a:t>Josh Moser</a:t>
                      </a:r>
                    </a:p>
                  </a:txBody>
                  <a:tcPr marL="9525" marR="9525" marT="9525" marB="0" anchor="b">
                    <a:solidFill>
                      <a:schemeClr val="bg1"/>
                    </a:solidFill>
                  </a:tcPr>
                </a:tc>
                <a:tc>
                  <a:txBody>
                    <a:bodyPr/>
                    <a:lstStyle/>
                    <a:p>
                      <a:pPr algn="l" fontAlgn="b"/>
                      <a:r>
                        <a:rPr kumimoji="0" lang="en-US" sz="2000" b="0" i="0" u="none" strike="noStrike" kern="1200" cap="none" spc="0" normalizeH="0" baseline="0" dirty="0">
                          <a:ln>
                            <a:noFill/>
                          </a:ln>
                          <a:solidFill>
                            <a:srgbClr val="002060"/>
                          </a:solidFill>
                          <a:effectLst/>
                          <a:uLnTx/>
                          <a:uFillTx/>
                          <a:latin typeface="Arial" panose="020B0604020202020204" pitchFamily="34" charset="0"/>
                          <a:ea typeface="+mn-ea"/>
                          <a:cs typeface="Arial" panose="020B0604020202020204" pitchFamily="34" charset="0"/>
                        </a:rPr>
                        <a:t>NAVAIR</a:t>
                      </a:r>
                    </a:p>
                  </a:txBody>
                  <a:tcPr marL="9525" marR="9525" marT="9525" marB="0" anchor="b">
                    <a:solidFill>
                      <a:schemeClr val="bg1"/>
                    </a:solidFill>
                  </a:tcPr>
                </a:tc>
                <a:extLst>
                  <a:ext uri="{0D108BD9-81ED-4DB2-BD59-A6C34878D82A}">
                    <a16:rowId xmlns:a16="http://schemas.microsoft.com/office/drawing/2014/main" val="10006"/>
                  </a:ext>
                </a:extLst>
              </a:tr>
              <a:tr h="200025">
                <a:tc>
                  <a:txBody>
                    <a:bodyPr/>
                    <a:lstStyle/>
                    <a:p>
                      <a:pPr marL="342900" indent="-342900" algn="l" fontAlgn="b">
                        <a:buFont typeface="Arial" panose="020B0604020202020204" pitchFamily="34" charset="0"/>
                        <a:buChar char="•"/>
                      </a:pPr>
                      <a:r>
                        <a:rPr kumimoji="0" lang="en-US" sz="2000" b="0" i="0" u="none" strike="noStrike" kern="1200" cap="none" spc="0" normalizeH="0" baseline="0" dirty="0">
                          <a:ln>
                            <a:noFill/>
                          </a:ln>
                          <a:solidFill>
                            <a:srgbClr val="002060"/>
                          </a:solidFill>
                          <a:effectLst/>
                          <a:uLnTx/>
                          <a:uFillTx/>
                          <a:latin typeface="Arial" panose="020B0604020202020204" pitchFamily="34" charset="0"/>
                          <a:ea typeface="+mn-ea"/>
                          <a:cs typeface="Arial" panose="020B0604020202020204" pitchFamily="34" charset="0"/>
                        </a:rPr>
                        <a:t>Matthew Sloane</a:t>
                      </a:r>
                    </a:p>
                  </a:txBody>
                  <a:tcPr marL="9525" marR="9525" marT="9525" marB="0" anchor="b">
                    <a:solidFill>
                      <a:schemeClr val="bg1"/>
                    </a:solidFill>
                  </a:tcPr>
                </a:tc>
                <a:tc>
                  <a:txBody>
                    <a:bodyPr/>
                    <a:lstStyle/>
                    <a:p>
                      <a:pPr algn="l" fontAlgn="b"/>
                      <a:r>
                        <a:rPr kumimoji="0" lang="en-US" sz="2000" b="0" i="0" u="none" strike="noStrike" kern="1200" cap="none" spc="0" normalizeH="0" baseline="0" dirty="0" smtClean="0">
                          <a:ln>
                            <a:noFill/>
                          </a:ln>
                          <a:solidFill>
                            <a:srgbClr val="002060"/>
                          </a:solidFill>
                          <a:effectLst/>
                          <a:uLnTx/>
                          <a:uFillTx/>
                          <a:latin typeface="Arial" panose="020B0604020202020204" pitchFamily="34" charset="0"/>
                          <a:ea typeface="+mn-ea"/>
                          <a:cs typeface="Arial" panose="020B0604020202020204" pitchFamily="34" charset="0"/>
                        </a:rPr>
                        <a:t>Army</a:t>
                      </a:r>
                      <a:endParaRPr kumimoji="0" lang="en-US" sz="2000" b="0" i="0" u="none" strike="noStrike" kern="1200" cap="none" spc="0" normalizeH="0" baseline="0" dirty="0">
                        <a:ln>
                          <a:noFill/>
                        </a:ln>
                        <a:solidFill>
                          <a:srgbClr val="002060"/>
                        </a:solidFill>
                        <a:effectLst/>
                        <a:uLnTx/>
                        <a:uFillTx/>
                        <a:latin typeface="Arial" panose="020B0604020202020204" pitchFamily="34" charset="0"/>
                        <a:ea typeface="+mn-ea"/>
                        <a:cs typeface="Arial" panose="020B0604020202020204" pitchFamily="34" charset="0"/>
                      </a:endParaRPr>
                    </a:p>
                  </a:txBody>
                  <a:tcPr marL="9525" marR="9525" marT="9525" marB="0" anchor="b">
                    <a:solidFill>
                      <a:schemeClr val="bg1"/>
                    </a:solidFill>
                  </a:tcPr>
                </a:tc>
                <a:extLst>
                  <a:ext uri="{0D108BD9-81ED-4DB2-BD59-A6C34878D82A}">
                    <a16:rowId xmlns:a16="http://schemas.microsoft.com/office/drawing/2014/main" val="10007"/>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555252423"/>
              </p:ext>
            </p:extLst>
          </p:nvPr>
        </p:nvGraphicFramePr>
        <p:xfrm>
          <a:off x="4684350" y="2667000"/>
          <a:ext cx="4328795" cy="2828925"/>
        </p:xfrm>
        <a:graphic>
          <a:graphicData uri="http://schemas.openxmlformats.org/drawingml/2006/table">
            <a:tbl>
              <a:tblPr>
                <a:tableStyleId>{5C22544A-7EE6-4342-B048-85BDC9FD1C3A}</a:tableStyleId>
              </a:tblPr>
              <a:tblGrid>
                <a:gridCol w="2937510">
                  <a:extLst>
                    <a:ext uri="{9D8B030D-6E8A-4147-A177-3AD203B41FA5}">
                      <a16:colId xmlns:a16="http://schemas.microsoft.com/office/drawing/2014/main" val="20000"/>
                    </a:ext>
                  </a:extLst>
                </a:gridCol>
                <a:gridCol w="1391285">
                  <a:extLst>
                    <a:ext uri="{9D8B030D-6E8A-4147-A177-3AD203B41FA5}">
                      <a16:colId xmlns:a16="http://schemas.microsoft.com/office/drawing/2014/main" val="20001"/>
                    </a:ext>
                  </a:extLst>
                </a:gridCol>
              </a:tblGrid>
              <a:tr h="200025">
                <a:tc>
                  <a:txBody>
                    <a:bodyPr/>
                    <a:lstStyle/>
                    <a:p>
                      <a:pPr marL="342900" indent="-342900" algn="l" defTabSz="443766" rtl="0" eaLnBrk="1" fontAlgn="b" latinLnBrk="0" hangingPunct="1">
                        <a:buFont typeface="Arial" panose="020B0604020202020204" pitchFamily="34" charset="0"/>
                        <a:buChar char="•"/>
                      </a:pPr>
                      <a:r>
                        <a:rPr kumimoji="0" lang="en-US" sz="2000" b="0" i="0" u="none" strike="noStrike" kern="1200" cap="none" spc="0" normalizeH="0" baseline="0" dirty="0">
                          <a:ln>
                            <a:noFill/>
                          </a:ln>
                          <a:solidFill>
                            <a:srgbClr val="002060"/>
                          </a:solidFill>
                          <a:effectLst/>
                          <a:uLnTx/>
                          <a:uFillTx/>
                          <a:latin typeface="Arial" panose="020B0604020202020204" pitchFamily="34" charset="0"/>
                          <a:ea typeface="+mn-ea"/>
                          <a:cs typeface="Arial" panose="020B0604020202020204" pitchFamily="34" charset="0"/>
                        </a:rPr>
                        <a:t>Peter Coutts</a:t>
                      </a:r>
                    </a:p>
                  </a:txBody>
                  <a:tcPr marL="9525" marR="9525" marT="9525" marB="0" anchor="b">
                    <a:solidFill>
                      <a:schemeClr val="bg1"/>
                    </a:solidFill>
                  </a:tcPr>
                </a:tc>
                <a:tc>
                  <a:txBody>
                    <a:bodyPr/>
                    <a:lstStyle/>
                    <a:p>
                      <a:pPr marL="0" algn="l" defTabSz="443766" rtl="0" eaLnBrk="1" fontAlgn="b" latinLnBrk="0" hangingPunct="1"/>
                      <a:r>
                        <a:rPr kumimoji="0" lang="en-US" sz="2000" b="0" i="0" u="none" strike="noStrike" kern="1200" cap="none" spc="0" normalizeH="0" baseline="0" dirty="0" smtClean="0">
                          <a:ln>
                            <a:noFill/>
                          </a:ln>
                          <a:solidFill>
                            <a:srgbClr val="002060"/>
                          </a:solidFill>
                          <a:effectLst/>
                          <a:uLnTx/>
                          <a:uFillTx/>
                          <a:latin typeface="Arial" panose="020B0604020202020204" pitchFamily="34" charset="0"/>
                          <a:ea typeface="+mn-ea"/>
                          <a:cs typeface="Arial" panose="020B0604020202020204" pitchFamily="34" charset="0"/>
                        </a:rPr>
                        <a:t>PSU ARL</a:t>
                      </a:r>
                      <a:endParaRPr kumimoji="0" lang="en-US" sz="2000" b="0" i="0" u="none" strike="noStrike" kern="1200" cap="none" spc="0" normalizeH="0" baseline="0" dirty="0">
                        <a:ln>
                          <a:noFill/>
                        </a:ln>
                        <a:solidFill>
                          <a:srgbClr val="002060"/>
                        </a:solidFill>
                        <a:effectLst/>
                        <a:uLnTx/>
                        <a:uFillTx/>
                        <a:latin typeface="Arial" panose="020B0604020202020204" pitchFamily="34" charset="0"/>
                        <a:ea typeface="+mn-ea"/>
                        <a:cs typeface="Arial" panose="020B0604020202020204" pitchFamily="34" charset="0"/>
                      </a:endParaRPr>
                    </a:p>
                  </a:txBody>
                  <a:tcPr marL="9525" marR="9525" marT="9525" marB="0" anchor="b">
                    <a:solidFill>
                      <a:schemeClr val="bg1"/>
                    </a:solidFill>
                  </a:tcPr>
                </a:tc>
                <a:extLst>
                  <a:ext uri="{0D108BD9-81ED-4DB2-BD59-A6C34878D82A}">
                    <a16:rowId xmlns:a16="http://schemas.microsoft.com/office/drawing/2014/main" val="10000"/>
                  </a:ext>
                </a:extLst>
              </a:tr>
              <a:tr h="200025">
                <a:tc>
                  <a:txBody>
                    <a:bodyPr/>
                    <a:lstStyle/>
                    <a:p>
                      <a:pPr marL="342900" indent="-342900" algn="l" defTabSz="443766" rtl="0" eaLnBrk="1" fontAlgn="b" latinLnBrk="0" hangingPunct="1">
                        <a:buFont typeface="Arial" panose="020B0604020202020204" pitchFamily="34" charset="0"/>
                        <a:buChar char="•"/>
                      </a:pPr>
                      <a:r>
                        <a:rPr kumimoji="0" lang="en-US" sz="2000" b="0" i="0" u="none" strike="noStrike" kern="1200" cap="none" spc="0" normalizeH="0" baseline="0" dirty="0">
                          <a:ln>
                            <a:noFill/>
                          </a:ln>
                          <a:solidFill>
                            <a:srgbClr val="002060"/>
                          </a:solidFill>
                          <a:effectLst/>
                          <a:uLnTx/>
                          <a:uFillTx/>
                          <a:latin typeface="Arial" panose="020B0604020202020204" pitchFamily="34" charset="0"/>
                          <a:ea typeface="+mn-ea"/>
                          <a:cs typeface="Arial" panose="020B0604020202020204" pitchFamily="34" charset="0"/>
                        </a:rPr>
                        <a:t>Rich </a:t>
                      </a:r>
                      <a:r>
                        <a:rPr kumimoji="0" lang="en-US" sz="2000" b="0" i="0" u="none" strike="noStrike" kern="1200" cap="none" spc="0" normalizeH="0" baseline="0" dirty="0" err="1">
                          <a:ln>
                            <a:noFill/>
                          </a:ln>
                          <a:solidFill>
                            <a:srgbClr val="002060"/>
                          </a:solidFill>
                          <a:effectLst/>
                          <a:uLnTx/>
                          <a:uFillTx/>
                          <a:latin typeface="Arial" panose="020B0604020202020204" pitchFamily="34" charset="0"/>
                          <a:ea typeface="+mn-ea"/>
                          <a:cs typeface="Arial" panose="020B0604020202020204" pitchFamily="34" charset="0"/>
                        </a:rPr>
                        <a:t>Martukanitz</a:t>
                      </a:r>
                      <a:endParaRPr kumimoji="0" lang="en-US" sz="2000" b="0" i="0" u="none" strike="noStrike" kern="1200" cap="none" spc="0" normalizeH="0" baseline="0" dirty="0">
                        <a:ln>
                          <a:noFill/>
                        </a:ln>
                        <a:solidFill>
                          <a:srgbClr val="002060"/>
                        </a:solidFill>
                        <a:effectLst/>
                        <a:uLnTx/>
                        <a:uFillTx/>
                        <a:latin typeface="Arial" panose="020B0604020202020204" pitchFamily="34" charset="0"/>
                        <a:ea typeface="+mn-ea"/>
                        <a:cs typeface="Arial" panose="020B0604020202020204" pitchFamily="34" charset="0"/>
                      </a:endParaRPr>
                    </a:p>
                  </a:txBody>
                  <a:tcPr marL="9525" marR="9525" marT="9525" marB="0" anchor="b">
                    <a:solidFill>
                      <a:schemeClr val="bg1"/>
                    </a:solidFill>
                  </a:tcPr>
                </a:tc>
                <a:tc>
                  <a:txBody>
                    <a:bodyPr/>
                    <a:lstStyle/>
                    <a:p>
                      <a:pPr marL="0" algn="l" defTabSz="443766" rtl="0" eaLnBrk="1" fontAlgn="b" latinLnBrk="0" hangingPunct="1"/>
                      <a:r>
                        <a:rPr kumimoji="0" lang="en-US" sz="2000" b="0" i="0" u="none" strike="noStrike" kern="1200" cap="none" spc="0" normalizeH="0" baseline="0" dirty="0" smtClean="0">
                          <a:ln>
                            <a:noFill/>
                          </a:ln>
                          <a:solidFill>
                            <a:srgbClr val="002060"/>
                          </a:solidFill>
                          <a:effectLst/>
                          <a:uLnTx/>
                          <a:uFillTx/>
                          <a:latin typeface="Arial" panose="020B0604020202020204" pitchFamily="34" charset="0"/>
                          <a:ea typeface="+mn-ea"/>
                          <a:cs typeface="Arial" panose="020B0604020202020204" pitchFamily="34" charset="0"/>
                        </a:rPr>
                        <a:t>CCAM</a:t>
                      </a:r>
                      <a:endParaRPr kumimoji="0" lang="en-US" sz="2000" b="0" i="0" u="none" strike="noStrike" kern="1200" cap="none" spc="0" normalizeH="0" baseline="0" dirty="0">
                        <a:ln>
                          <a:noFill/>
                        </a:ln>
                        <a:solidFill>
                          <a:srgbClr val="002060"/>
                        </a:solidFill>
                        <a:effectLst/>
                        <a:uLnTx/>
                        <a:uFillTx/>
                        <a:latin typeface="Arial" panose="020B0604020202020204" pitchFamily="34" charset="0"/>
                        <a:ea typeface="+mn-ea"/>
                        <a:cs typeface="Arial" panose="020B0604020202020204" pitchFamily="34" charset="0"/>
                      </a:endParaRPr>
                    </a:p>
                  </a:txBody>
                  <a:tcPr marL="9525" marR="9525" marT="9525" marB="0" anchor="b">
                    <a:solidFill>
                      <a:schemeClr val="bg1"/>
                    </a:solidFill>
                  </a:tcPr>
                </a:tc>
                <a:extLst>
                  <a:ext uri="{0D108BD9-81ED-4DB2-BD59-A6C34878D82A}">
                    <a16:rowId xmlns:a16="http://schemas.microsoft.com/office/drawing/2014/main" val="10001"/>
                  </a:ext>
                </a:extLst>
              </a:tr>
              <a:tr h="200025">
                <a:tc>
                  <a:txBody>
                    <a:bodyPr/>
                    <a:lstStyle/>
                    <a:p>
                      <a:pPr marL="342900" indent="-342900" algn="l" defTabSz="443766" rtl="0" eaLnBrk="1" fontAlgn="b" latinLnBrk="0" hangingPunct="1">
                        <a:buFont typeface="Arial" panose="020B0604020202020204" pitchFamily="34" charset="0"/>
                        <a:buChar char="•"/>
                      </a:pPr>
                      <a:r>
                        <a:rPr kumimoji="0" lang="en-US" sz="2000" b="0" i="0" u="none" strike="noStrike" kern="1200" cap="none" spc="0" normalizeH="0" baseline="0" dirty="0">
                          <a:ln>
                            <a:noFill/>
                          </a:ln>
                          <a:solidFill>
                            <a:srgbClr val="002060"/>
                          </a:solidFill>
                          <a:effectLst/>
                          <a:uLnTx/>
                          <a:uFillTx/>
                          <a:latin typeface="Arial" panose="020B0604020202020204" pitchFamily="34" charset="0"/>
                          <a:ea typeface="+mn-ea"/>
                          <a:cs typeface="Arial" panose="020B0604020202020204" pitchFamily="34" charset="0"/>
                        </a:rPr>
                        <a:t>Ryan Myers</a:t>
                      </a:r>
                    </a:p>
                  </a:txBody>
                  <a:tcPr marL="9525" marR="9525" marT="9525" marB="0" anchor="b">
                    <a:solidFill>
                      <a:schemeClr val="bg1"/>
                    </a:solidFill>
                  </a:tcPr>
                </a:tc>
                <a:tc>
                  <a:txBody>
                    <a:bodyPr/>
                    <a:lstStyle/>
                    <a:p>
                      <a:pPr marL="0" algn="l" defTabSz="443766" rtl="0" eaLnBrk="1" fontAlgn="b" latinLnBrk="0" hangingPunct="1"/>
                      <a:r>
                        <a:rPr kumimoji="0" lang="en-US" sz="2000" b="0" i="0" u="none" strike="noStrike" kern="1200" cap="none" spc="0" normalizeH="0" baseline="0" dirty="0" smtClean="0">
                          <a:ln>
                            <a:noFill/>
                          </a:ln>
                          <a:solidFill>
                            <a:srgbClr val="002060"/>
                          </a:solidFill>
                          <a:effectLst/>
                          <a:uLnTx/>
                          <a:uFillTx/>
                          <a:latin typeface="Arial" panose="020B0604020202020204" pitchFamily="34" charset="0"/>
                          <a:ea typeface="+mn-ea"/>
                          <a:cs typeface="Arial" panose="020B0604020202020204" pitchFamily="34" charset="0"/>
                        </a:rPr>
                        <a:t>Hexagon</a:t>
                      </a:r>
                      <a:endParaRPr kumimoji="0" lang="en-US" sz="2000" b="0" i="0" u="none" strike="noStrike" kern="1200" cap="none" spc="0" normalizeH="0" baseline="0" dirty="0">
                        <a:ln>
                          <a:noFill/>
                        </a:ln>
                        <a:solidFill>
                          <a:srgbClr val="002060"/>
                        </a:solidFill>
                        <a:effectLst/>
                        <a:uLnTx/>
                        <a:uFillTx/>
                        <a:latin typeface="Arial" panose="020B0604020202020204" pitchFamily="34" charset="0"/>
                        <a:ea typeface="+mn-ea"/>
                        <a:cs typeface="Arial" panose="020B0604020202020204" pitchFamily="34" charset="0"/>
                      </a:endParaRPr>
                    </a:p>
                  </a:txBody>
                  <a:tcPr marL="9525" marR="9525" marT="9525" marB="0" anchor="b">
                    <a:solidFill>
                      <a:schemeClr val="bg1"/>
                    </a:solidFill>
                  </a:tcPr>
                </a:tc>
                <a:extLst>
                  <a:ext uri="{0D108BD9-81ED-4DB2-BD59-A6C34878D82A}">
                    <a16:rowId xmlns:a16="http://schemas.microsoft.com/office/drawing/2014/main" val="10002"/>
                  </a:ext>
                </a:extLst>
              </a:tr>
              <a:tr h="200025">
                <a:tc>
                  <a:txBody>
                    <a:bodyPr/>
                    <a:lstStyle/>
                    <a:p>
                      <a:pPr marL="342900" indent="-342900" algn="l" defTabSz="443766" rtl="0" eaLnBrk="1" fontAlgn="b" latinLnBrk="0" hangingPunct="1">
                        <a:buFont typeface="Arial" panose="020B0604020202020204" pitchFamily="34" charset="0"/>
                        <a:buChar char="•"/>
                      </a:pPr>
                      <a:r>
                        <a:rPr kumimoji="0" lang="en-US" sz="2000" b="0" i="0" u="none" strike="noStrike" kern="1200" cap="none" spc="0" normalizeH="0" baseline="0" dirty="0">
                          <a:ln>
                            <a:noFill/>
                          </a:ln>
                          <a:solidFill>
                            <a:srgbClr val="002060"/>
                          </a:solidFill>
                          <a:effectLst/>
                          <a:uLnTx/>
                          <a:uFillTx/>
                          <a:latin typeface="Arial" panose="020B0604020202020204" pitchFamily="34" charset="0"/>
                          <a:ea typeface="+mn-ea"/>
                          <a:cs typeface="Arial" panose="020B0604020202020204" pitchFamily="34" charset="0"/>
                        </a:rPr>
                        <a:t>Shelby Mounts</a:t>
                      </a:r>
                    </a:p>
                  </a:txBody>
                  <a:tcPr marL="9525" marR="9525" marT="9525" marB="0" anchor="b">
                    <a:solidFill>
                      <a:schemeClr val="bg1"/>
                    </a:solidFill>
                  </a:tcPr>
                </a:tc>
                <a:tc>
                  <a:txBody>
                    <a:bodyPr/>
                    <a:lstStyle/>
                    <a:p>
                      <a:pPr marL="0" algn="l" defTabSz="443766" rtl="0" eaLnBrk="1" fontAlgn="b" latinLnBrk="0" hangingPunct="1"/>
                      <a:r>
                        <a:rPr kumimoji="0" lang="en-US" sz="2000" b="0" i="0" u="none" strike="noStrike" kern="1200" cap="none" spc="0" normalizeH="0" baseline="0">
                          <a:ln>
                            <a:noFill/>
                          </a:ln>
                          <a:solidFill>
                            <a:srgbClr val="002060"/>
                          </a:solidFill>
                          <a:effectLst/>
                          <a:uLnTx/>
                          <a:uFillTx/>
                          <a:latin typeface="Arial" panose="020B0604020202020204" pitchFamily="34" charset="0"/>
                          <a:ea typeface="+mn-ea"/>
                          <a:cs typeface="Arial" panose="020B0604020202020204" pitchFamily="34" charset="0"/>
                        </a:rPr>
                        <a:t>ATI</a:t>
                      </a:r>
                    </a:p>
                  </a:txBody>
                  <a:tcPr marL="9525" marR="9525" marT="9525" marB="0" anchor="b">
                    <a:solidFill>
                      <a:schemeClr val="bg1"/>
                    </a:solidFill>
                  </a:tcPr>
                </a:tc>
                <a:extLst>
                  <a:ext uri="{0D108BD9-81ED-4DB2-BD59-A6C34878D82A}">
                    <a16:rowId xmlns:a16="http://schemas.microsoft.com/office/drawing/2014/main" val="10003"/>
                  </a:ext>
                </a:extLst>
              </a:tr>
              <a:tr h="200025">
                <a:tc>
                  <a:txBody>
                    <a:bodyPr/>
                    <a:lstStyle/>
                    <a:p>
                      <a:pPr marL="342900" indent="-342900" algn="l" defTabSz="443766" rtl="0" eaLnBrk="1" fontAlgn="b" latinLnBrk="0" hangingPunct="1">
                        <a:buFont typeface="Arial" panose="020B0604020202020204" pitchFamily="34" charset="0"/>
                        <a:buChar char="•"/>
                      </a:pPr>
                      <a:r>
                        <a:rPr kumimoji="0" lang="en-US" sz="2000" b="0" i="0" u="none" strike="noStrike" kern="1200" cap="none" spc="0" normalizeH="0" baseline="0" dirty="0">
                          <a:ln>
                            <a:noFill/>
                          </a:ln>
                          <a:solidFill>
                            <a:srgbClr val="002060"/>
                          </a:solidFill>
                          <a:effectLst/>
                          <a:uLnTx/>
                          <a:uFillTx/>
                          <a:latin typeface="Arial" panose="020B0604020202020204" pitchFamily="34" charset="0"/>
                          <a:ea typeface="+mn-ea"/>
                          <a:cs typeface="Arial" panose="020B0604020202020204" pitchFamily="34" charset="0"/>
                        </a:rPr>
                        <a:t>Thomas </a:t>
                      </a:r>
                      <a:r>
                        <a:rPr kumimoji="0" lang="en-US" sz="2000" b="0" i="0" u="none" strike="noStrike" kern="1200" cap="none" spc="0" normalizeH="0" baseline="0" dirty="0" err="1">
                          <a:ln>
                            <a:noFill/>
                          </a:ln>
                          <a:solidFill>
                            <a:srgbClr val="002060"/>
                          </a:solidFill>
                          <a:effectLst/>
                          <a:uLnTx/>
                          <a:uFillTx/>
                          <a:latin typeface="Arial" panose="020B0604020202020204" pitchFamily="34" charset="0"/>
                          <a:ea typeface="+mn-ea"/>
                          <a:cs typeface="Arial" panose="020B0604020202020204" pitchFamily="34" charset="0"/>
                        </a:rPr>
                        <a:t>Postma</a:t>
                      </a:r>
                      <a:endParaRPr kumimoji="0" lang="en-US" sz="2000" b="0" i="0" u="none" strike="noStrike" kern="1200" cap="none" spc="0" normalizeH="0" baseline="0" dirty="0">
                        <a:ln>
                          <a:noFill/>
                        </a:ln>
                        <a:solidFill>
                          <a:srgbClr val="002060"/>
                        </a:solidFill>
                        <a:effectLst/>
                        <a:uLnTx/>
                        <a:uFillTx/>
                        <a:latin typeface="Arial" panose="020B0604020202020204" pitchFamily="34" charset="0"/>
                        <a:ea typeface="+mn-ea"/>
                        <a:cs typeface="Arial" panose="020B0604020202020204" pitchFamily="34" charset="0"/>
                      </a:endParaRPr>
                    </a:p>
                  </a:txBody>
                  <a:tcPr marL="9525" marR="9525" marT="9525" marB="0" anchor="b">
                    <a:solidFill>
                      <a:schemeClr val="bg1"/>
                    </a:solidFill>
                  </a:tcPr>
                </a:tc>
                <a:tc>
                  <a:txBody>
                    <a:bodyPr/>
                    <a:lstStyle/>
                    <a:p>
                      <a:pPr marL="0" algn="l" defTabSz="443766" rtl="0" eaLnBrk="1" fontAlgn="b" latinLnBrk="0" hangingPunct="1"/>
                      <a:r>
                        <a:rPr kumimoji="0" lang="en-US" sz="2000" b="0" i="0" u="none" strike="noStrike" kern="1200" cap="none" spc="0" normalizeH="0" baseline="0" dirty="0" smtClean="0">
                          <a:ln>
                            <a:noFill/>
                          </a:ln>
                          <a:solidFill>
                            <a:srgbClr val="002060"/>
                          </a:solidFill>
                          <a:effectLst/>
                          <a:uLnTx/>
                          <a:uFillTx/>
                          <a:latin typeface="Arial" panose="020B0604020202020204" pitchFamily="34" charset="0"/>
                          <a:ea typeface="+mn-ea"/>
                          <a:cs typeface="Arial" panose="020B0604020202020204" pitchFamily="34" charset="0"/>
                        </a:rPr>
                        <a:t>FRSE</a:t>
                      </a:r>
                      <a:endParaRPr kumimoji="0" lang="en-US" sz="2000" b="0" i="0" u="none" strike="noStrike" kern="1200" cap="none" spc="0" normalizeH="0" baseline="0" dirty="0">
                        <a:ln>
                          <a:noFill/>
                        </a:ln>
                        <a:solidFill>
                          <a:srgbClr val="002060"/>
                        </a:solidFill>
                        <a:effectLst/>
                        <a:uLnTx/>
                        <a:uFillTx/>
                        <a:latin typeface="Arial" panose="020B0604020202020204" pitchFamily="34" charset="0"/>
                        <a:ea typeface="+mn-ea"/>
                        <a:cs typeface="Arial" panose="020B0604020202020204" pitchFamily="34" charset="0"/>
                      </a:endParaRPr>
                    </a:p>
                  </a:txBody>
                  <a:tcPr marL="9525" marR="9525" marT="9525" marB="0" anchor="b">
                    <a:solidFill>
                      <a:schemeClr val="bg1"/>
                    </a:solidFill>
                  </a:tcPr>
                </a:tc>
                <a:extLst>
                  <a:ext uri="{0D108BD9-81ED-4DB2-BD59-A6C34878D82A}">
                    <a16:rowId xmlns:a16="http://schemas.microsoft.com/office/drawing/2014/main" val="10004"/>
                  </a:ext>
                </a:extLst>
              </a:tr>
              <a:tr h="200025">
                <a:tc>
                  <a:txBody>
                    <a:bodyPr/>
                    <a:lstStyle/>
                    <a:p>
                      <a:pPr marL="342900" indent="-342900" algn="l" defTabSz="443766" rtl="0" eaLnBrk="1" fontAlgn="b" latinLnBrk="0" hangingPunct="1">
                        <a:buFont typeface="Arial" panose="020B0604020202020204" pitchFamily="34" charset="0"/>
                        <a:buChar char="•"/>
                      </a:pPr>
                      <a:r>
                        <a:rPr kumimoji="0" lang="en-US" sz="2000" b="0" i="0" u="none" strike="noStrike" kern="1200" cap="none" spc="0" normalizeH="0" baseline="0" dirty="0">
                          <a:ln>
                            <a:noFill/>
                          </a:ln>
                          <a:solidFill>
                            <a:srgbClr val="002060"/>
                          </a:solidFill>
                          <a:effectLst/>
                          <a:uLnTx/>
                          <a:uFillTx/>
                          <a:latin typeface="Arial" panose="020B0604020202020204" pitchFamily="34" charset="0"/>
                          <a:ea typeface="+mn-ea"/>
                          <a:cs typeface="Arial" panose="020B0604020202020204" pitchFamily="34" charset="0"/>
                        </a:rPr>
                        <a:t>Victoria </a:t>
                      </a:r>
                      <a:r>
                        <a:rPr kumimoji="0" lang="en-US" sz="2000" b="0" i="0" u="none" strike="noStrike" kern="1200" cap="none" spc="0" normalizeH="0" baseline="0" dirty="0" err="1">
                          <a:ln>
                            <a:noFill/>
                          </a:ln>
                          <a:solidFill>
                            <a:srgbClr val="002060"/>
                          </a:solidFill>
                          <a:effectLst/>
                          <a:uLnTx/>
                          <a:uFillTx/>
                          <a:latin typeface="Arial" panose="020B0604020202020204" pitchFamily="34" charset="0"/>
                          <a:ea typeface="+mn-ea"/>
                          <a:cs typeface="Arial" panose="020B0604020202020204" pitchFamily="34" charset="0"/>
                        </a:rPr>
                        <a:t>Navazio</a:t>
                      </a:r>
                      <a:endParaRPr kumimoji="0" lang="en-US" sz="2000" b="0" i="0" u="none" strike="noStrike" kern="1200" cap="none" spc="0" normalizeH="0" baseline="0" dirty="0">
                        <a:ln>
                          <a:noFill/>
                        </a:ln>
                        <a:solidFill>
                          <a:srgbClr val="002060"/>
                        </a:solidFill>
                        <a:effectLst/>
                        <a:uLnTx/>
                        <a:uFillTx/>
                        <a:latin typeface="Arial" panose="020B0604020202020204" pitchFamily="34" charset="0"/>
                        <a:ea typeface="+mn-ea"/>
                        <a:cs typeface="Arial" panose="020B0604020202020204" pitchFamily="34" charset="0"/>
                      </a:endParaRPr>
                    </a:p>
                  </a:txBody>
                  <a:tcPr marL="9525" marR="9525" marT="9525" marB="0" anchor="b">
                    <a:solidFill>
                      <a:schemeClr val="bg1"/>
                    </a:solidFill>
                  </a:tcPr>
                </a:tc>
                <a:tc>
                  <a:txBody>
                    <a:bodyPr/>
                    <a:lstStyle/>
                    <a:p>
                      <a:pPr marL="0" algn="l" defTabSz="443766" rtl="0" eaLnBrk="1" fontAlgn="b" latinLnBrk="0" hangingPunct="1"/>
                      <a:r>
                        <a:rPr kumimoji="0" lang="en-US" sz="2000" b="0" i="0" u="none" strike="noStrike" kern="1200" cap="none" spc="0" normalizeH="0" baseline="0" dirty="0">
                          <a:ln>
                            <a:noFill/>
                          </a:ln>
                          <a:solidFill>
                            <a:srgbClr val="002060"/>
                          </a:solidFill>
                          <a:effectLst/>
                          <a:uLnTx/>
                          <a:uFillTx/>
                          <a:latin typeface="Arial" panose="020B0604020202020204" pitchFamily="34" charset="0"/>
                          <a:ea typeface="+mn-ea"/>
                          <a:cs typeface="Arial" panose="020B0604020202020204" pitchFamily="34" charset="0"/>
                        </a:rPr>
                        <a:t>DLA</a:t>
                      </a:r>
                    </a:p>
                  </a:txBody>
                  <a:tcPr marL="9525" marR="9525" marT="9525" marB="0" anchor="b">
                    <a:solidFill>
                      <a:schemeClr val="bg1"/>
                    </a:solidFill>
                  </a:tcPr>
                </a:tc>
                <a:extLst>
                  <a:ext uri="{0D108BD9-81ED-4DB2-BD59-A6C34878D82A}">
                    <a16:rowId xmlns:a16="http://schemas.microsoft.com/office/drawing/2014/main" val="10005"/>
                  </a:ext>
                </a:extLst>
              </a:tr>
              <a:tr h="200025">
                <a:tc>
                  <a:txBody>
                    <a:bodyPr/>
                    <a:lstStyle/>
                    <a:p>
                      <a:pPr marL="342900" indent="-342900" algn="l" defTabSz="443766" rtl="0" eaLnBrk="1" fontAlgn="b" latinLnBrk="0" hangingPunct="1">
                        <a:buFont typeface="Arial" panose="020B0604020202020204" pitchFamily="34" charset="0"/>
                        <a:buChar char="•"/>
                      </a:pPr>
                      <a:r>
                        <a:rPr kumimoji="0" lang="en-US" sz="2000" b="0" i="0" u="none" strike="noStrike" kern="1200" cap="none" spc="0" normalizeH="0" baseline="0" dirty="0" smtClean="0">
                          <a:ln>
                            <a:noFill/>
                          </a:ln>
                          <a:solidFill>
                            <a:srgbClr val="002060"/>
                          </a:solidFill>
                          <a:effectLst/>
                          <a:uLnTx/>
                          <a:uFillTx/>
                          <a:latin typeface="Arial" panose="020B0604020202020204" pitchFamily="34" charset="0"/>
                          <a:ea typeface="+mn-ea"/>
                          <a:cs typeface="Arial" panose="020B0604020202020204" pitchFamily="34" charset="0"/>
                        </a:rPr>
                        <a:t>William </a:t>
                      </a:r>
                      <a:r>
                        <a:rPr kumimoji="0" lang="en-US" sz="2000" b="0" i="0" u="none" strike="noStrike" kern="1200" cap="none" spc="0" normalizeH="0" baseline="0" dirty="0">
                          <a:ln>
                            <a:noFill/>
                          </a:ln>
                          <a:solidFill>
                            <a:srgbClr val="002060"/>
                          </a:solidFill>
                          <a:effectLst/>
                          <a:uLnTx/>
                          <a:uFillTx/>
                          <a:latin typeface="Arial" panose="020B0604020202020204" pitchFamily="34" charset="0"/>
                          <a:ea typeface="+mn-ea"/>
                          <a:cs typeface="Arial" panose="020B0604020202020204" pitchFamily="34" charset="0"/>
                        </a:rPr>
                        <a:t>Frazier</a:t>
                      </a:r>
                    </a:p>
                  </a:txBody>
                  <a:tcPr marL="9525" marR="9525" marT="9525" marB="0" anchor="b">
                    <a:solidFill>
                      <a:schemeClr val="bg1"/>
                    </a:solidFill>
                  </a:tcPr>
                </a:tc>
                <a:tc>
                  <a:txBody>
                    <a:bodyPr/>
                    <a:lstStyle/>
                    <a:p>
                      <a:pPr marL="0" algn="l" defTabSz="443766" rtl="0" eaLnBrk="1" fontAlgn="b" latinLnBrk="0" hangingPunct="1"/>
                      <a:r>
                        <a:rPr kumimoji="0" lang="en-US" sz="2000" b="0" i="0" u="none" strike="noStrike" kern="1200" cap="none" spc="0" normalizeH="0" baseline="0" dirty="0" smtClean="0">
                          <a:ln>
                            <a:noFill/>
                          </a:ln>
                          <a:solidFill>
                            <a:srgbClr val="002060"/>
                          </a:solidFill>
                          <a:effectLst/>
                          <a:uLnTx/>
                          <a:uFillTx/>
                          <a:latin typeface="Arial" panose="020B0604020202020204" pitchFamily="34" charset="0"/>
                          <a:ea typeface="+mn-ea"/>
                          <a:cs typeface="Arial" panose="020B0604020202020204" pitchFamily="34" charset="0"/>
                        </a:rPr>
                        <a:t>NIST</a:t>
                      </a:r>
                      <a:endParaRPr kumimoji="0" lang="en-US" sz="2000" b="0" i="0" u="none" strike="noStrike" kern="1200" cap="none" spc="0" normalizeH="0" baseline="0" dirty="0">
                        <a:ln>
                          <a:noFill/>
                        </a:ln>
                        <a:solidFill>
                          <a:srgbClr val="002060"/>
                        </a:solidFill>
                        <a:effectLst/>
                        <a:uLnTx/>
                        <a:uFillTx/>
                        <a:latin typeface="Arial" panose="020B0604020202020204" pitchFamily="34" charset="0"/>
                        <a:ea typeface="+mn-ea"/>
                        <a:cs typeface="Arial" panose="020B0604020202020204" pitchFamily="34" charset="0"/>
                      </a:endParaRPr>
                    </a:p>
                  </a:txBody>
                  <a:tcPr marL="9525" marR="9525" marT="9525" marB="0" anchor="b">
                    <a:solidFill>
                      <a:schemeClr val="bg1"/>
                    </a:solidFill>
                  </a:tcPr>
                </a:tc>
                <a:extLst>
                  <a:ext uri="{0D108BD9-81ED-4DB2-BD59-A6C34878D82A}">
                    <a16:rowId xmlns:a16="http://schemas.microsoft.com/office/drawing/2014/main" val="10006"/>
                  </a:ext>
                </a:extLst>
              </a:tr>
              <a:tr h="200025">
                <a:tc>
                  <a:txBody>
                    <a:bodyPr/>
                    <a:lstStyle/>
                    <a:p>
                      <a:pPr marL="342900" indent="-342900" algn="l" defTabSz="443766" rtl="0" eaLnBrk="1" fontAlgn="b" latinLnBrk="0" hangingPunct="1">
                        <a:buFont typeface="Arial" panose="020B0604020202020204" pitchFamily="34" charset="0"/>
                        <a:buChar char="•"/>
                      </a:pPr>
                      <a:r>
                        <a:rPr kumimoji="0" lang="en-US" sz="2000" b="0" i="0" u="none" strike="noStrike" kern="1200" cap="none" spc="0" normalizeH="0" baseline="0">
                          <a:ln>
                            <a:noFill/>
                          </a:ln>
                          <a:solidFill>
                            <a:srgbClr val="002060"/>
                          </a:solidFill>
                          <a:effectLst/>
                          <a:uLnTx/>
                          <a:uFillTx/>
                          <a:latin typeface="Arial" panose="020B0604020202020204" pitchFamily="34" charset="0"/>
                          <a:ea typeface="+mn-ea"/>
                          <a:cs typeface="Arial" panose="020B0604020202020204" pitchFamily="34" charset="0"/>
                        </a:rPr>
                        <a:t>Wyatt Hilkene</a:t>
                      </a:r>
                    </a:p>
                  </a:txBody>
                  <a:tcPr marL="9525" marR="9525" marT="9525" marB="0" anchor="b">
                    <a:solidFill>
                      <a:schemeClr val="bg1"/>
                    </a:solidFill>
                  </a:tcPr>
                </a:tc>
                <a:tc>
                  <a:txBody>
                    <a:bodyPr/>
                    <a:lstStyle/>
                    <a:p>
                      <a:pPr marL="0" algn="l" defTabSz="443766" rtl="0" eaLnBrk="1" fontAlgn="b" latinLnBrk="0" hangingPunct="1"/>
                      <a:r>
                        <a:rPr kumimoji="0" lang="en-US" sz="2000" b="0" i="0" u="none" strike="noStrike" kern="1200" cap="none" spc="0" normalizeH="0" baseline="0" dirty="0">
                          <a:ln>
                            <a:noFill/>
                          </a:ln>
                          <a:solidFill>
                            <a:srgbClr val="002060"/>
                          </a:solidFill>
                          <a:effectLst/>
                          <a:uLnTx/>
                          <a:uFillTx/>
                          <a:latin typeface="Arial" panose="020B0604020202020204" pitchFamily="34" charset="0"/>
                          <a:ea typeface="+mn-ea"/>
                          <a:cs typeface="Arial" panose="020B0604020202020204" pitchFamily="34" charset="0"/>
                        </a:rPr>
                        <a:t>3Diligent</a:t>
                      </a:r>
                    </a:p>
                  </a:txBody>
                  <a:tcPr marL="9525" marR="9525" marT="9525" marB="0" anchor="b">
                    <a:solidFill>
                      <a:schemeClr val="bg1"/>
                    </a:solidFill>
                  </a:tcPr>
                </a:tc>
                <a:extLst>
                  <a:ext uri="{0D108BD9-81ED-4DB2-BD59-A6C34878D82A}">
                    <a16:rowId xmlns:a16="http://schemas.microsoft.com/office/drawing/2014/main" val="10007"/>
                  </a:ext>
                </a:extLst>
              </a:tr>
              <a:tr h="200025">
                <a:tc>
                  <a:txBody>
                    <a:bodyPr/>
                    <a:lstStyle/>
                    <a:p>
                      <a:pPr marL="342900" indent="-342900" algn="l" defTabSz="443766" rtl="0" eaLnBrk="1" fontAlgn="b" latinLnBrk="0" hangingPunct="1">
                        <a:buFont typeface="Arial" panose="020B0604020202020204" pitchFamily="34" charset="0"/>
                        <a:buChar char="•"/>
                      </a:pPr>
                      <a:r>
                        <a:rPr kumimoji="0" lang="en-US" sz="2000" b="0" i="0" u="none" strike="noStrike" kern="1200" cap="none" spc="0" normalizeH="0" baseline="0" dirty="0">
                          <a:ln>
                            <a:noFill/>
                          </a:ln>
                          <a:solidFill>
                            <a:srgbClr val="002060"/>
                          </a:solidFill>
                          <a:effectLst/>
                          <a:uLnTx/>
                          <a:uFillTx/>
                          <a:latin typeface="Arial" panose="020B0604020202020204" pitchFamily="34" charset="0"/>
                          <a:ea typeface="+mn-ea"/>
                          <a:cs typeface="Arial" panose="020B0604020202020204" pitchFamily="34" charset="0"/>
                        </a:rPr>
                        <a:t>Yan Lu</a:t>
                      </a:r>
                    </a:p>
                  </a:txBody>
                  <a:tcPr marL="9525" marR="9525" marT="9525" marB="0" anchor="b">
                    <a:solidFill>
                      <a:schemeClr val="bg1"/>
                    </a:solidFill>
                  </a:tcPr>
                </a:tc>
                <a:tc>
                  <a:txBody>
                    <a:bodyPr/>
                    <a:lstStyle/>
                    <a:p>
                      <a:pPr marL="0" algn="l" defTabSz="443766" rtl="0" eaLnBrk="1" fontAlgn="b" latinLnBrk="0" hangingPunct="1"/>
                      <a:r>
                        <a:rPr kumimoji="0" lang="en-US" sz="2000" b="0" i="0" u="none" strike="noStrike" kern="1200" cap="none" spc="0" normalizeH="0" baseline="0" dirty="0">
                          <a:ln>
                            <a:noFill/>
                          </a:ln>
                          <a:solidFill>
                            <a:srgbClr val="002060"/>
                          </a:solidFill>
                          <a:effectLst/>
                          <a:uLnTx/>
                          <a:uFillTx/>
                          <a:latin typeface="Arial" panose="020B0604020202020204" pitchFamily="34" charset="0"/>
                          <a:ea typeface="+mn-ea"/>
                          <a:cs typeface="Arial" panose="020B0604020202020204" pitchFamily="34" charset="0"/>
                        </a:rPr>
                        <a:t>NIST</a:t>
                      </a:r>
                    </a:p>
                  </a:txBody>
                  <a:tcPr marL="9525" marR="9525" marT="9525" marB="0" anchor="b">
                    <a:solidFill>
                      <a:schemeClr val="bg1"/>
                    </a:solidFill>
                  </a:tcPr>
                </a:tc>
                <a:extLst>
                  <a:ext uri="{0D108BD9-81ED-4DB2-BD59-A6C34878D82A}">
                    <a16:rowId xmlns:a16="http://schemas.microsoft.com/office/drawing/2014/main" val="10008"/>
                  </a:ext>
                </a:extLst>
              </a:tr>
            </a:tbl>
          </a:graphicData>
        </a:graphic>
      </p:graphicFrame>
      <p:sp>
        <p:nvSpPr>
          <p:cNvPr id="3" name="Slide Number Placeholder 2"/>
          <p:cNvSpPr>
            <a:spLocks noGrp="1"/>
          </p:cNvSpPr>
          <p:nvPr>
            <p:ph type="sldNum" sz="quarter" idx="12"/>
          </p:nvPr>
        </p:nvSpPr>
        <p:spPr/>
        <p:txBody>
          <a:bodyPr/>
          <a:lstStyle/>
          <a:p>
            <a:fld id="{2726C2F5-E77D-45D7-8DF9-278139FB18E6}" type="slidenum">
              <a:rPr lang="en-US" smtClean="0"/>
              <a:t>53</a:t>
            </a:fld>
            <a:endParaRPr lang="en-US" dirty="0"/>
          </a:p>
        </p:txBody>
      </p:sp>
    </p:spTree>
    <p:extLst>
      <p:ext uri="{BB962C8B-B14F-4D97-AF65-F5344CB8AC3E}">
        <p14:creationId xmlns:p14="http://schemas.microsoft.com/office/powerpoint/2010/main" val="179255632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685800" y="1219200"/>
            <a:ext cx="7772400" cy="5502280"/>
          </a:xfrm>
        </p:spPr>
        <p:txBody>
          <a:bodyPr>
            <a:normAutofit fontScale="90000"/>
          </a:bodyPr>
          <a:lstStyle/>
          <a:p>
            <a:pPr algn="ctr"/>
            <a:r>
              <a:rPr lang="en-US" b="1" dirty="0" smtClean="0">
                <a:latin typeface="Arial" panose="020B0604020202020204" pitchFamily="34" charset="0"/>
                <a:cs typeface="Arial" panose="020B0604020202020204" pitchFamily="34" charset="0"/>
              </a:rPr>
              <a:t>2019 Additive Manufacturing </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Workshop</a:t>
            </a:r>
            <a:br>
              <a:rPr lang="en-US" b="1" dirty="0" smtClean="0">
                <a:latin typeface="Arial" panose="020B0604020202020204" pitchFamily="34" charset="0"/>
                <a:cs typeface="Arial" panose="020B0604020202020204" pitchFamily="34" charset="0"/>
              </a:rPr>
            </a:br>
            <a:r>
              <a:rPr lang="en-US" b="1" dirty="0" smtClean="0">
                <a:solidFill>
                  <a:srgbClr val="FF0000"/>
                </a:solidFill>
                <a:latin typeface="Arial" panose="020B0604020202020204" pitchFamily="34" charset="0"/>
                <a:cs typeface="Arial" panose="020B0604020202020204" pitchFamily="34" charset="0"/>
              </a:rPr>
              <a:t/>
            </a:r>
            <a:br>
              <a:rPr lang="en-US" b="1" dirty="0" smtClean="0">
                <a:solidFill>
                  <a:srgbClr val="FF0000"/>
                </a:solidFill>
                <a:latin typeface="Arial" panose="020B0604020202020204" pitchFamily="34" charset="0"/>
                <a:cs typeface="Arial" panose="020B0604020202020204" pitchFamily="34" charset="0"/>
              </a:rPr>
            </a:br>
            <a:r>
              <a:rPr lang="en-US" b="1" dirty="0" smtClean="0">
                <a:solidFill>
                  <a:srgbClr val="FF0000"/>
                </a:solidFill>
                <a:latin typeface="Arial" panose="020B0604020202020204" pitchFamily="34" charset="0"/>
                <a:cs typeface="Arial" panose="020B0604020202020204" pitchFamily="34" charset="0"/>
              </a:rPr>
              <a:t/>
            </a:r>
            <a:br>
              <a:rPr lang="en-US" b="1" dirty="0" smtClean="0">
                <a:solidFill>
                  <a:srgbClr val="FF0000"/>
                </a:solidFill>
                <a:latin typeface="Arial" panose="020B0604020202020204" pitchFamily="34" charset="0"/>
                <a:cs typeface="Arial" panose="020B0604020202020204" pitchFamily="34" charset="0"/>
              </a:rPr>
            </a:br>
            <a:r>
              <a:rPr lang="en-US" sz="3600" b="1" dirty="0">
                <a:solidFill>
                  <a:srgbClr val="FF0000"/>
                </a:solidFill>
                <a:latin typeface="Arial" panose="020B0604020202020204" pitchFamily="34" charset="0"/>
                <a:cs typeface="Arial" panose="020B0604020202020204" pitchFamily="34" charset="0"/>
              </a:rPr>
              <a:t>Quality Assurance </a:t>
            </a:r>
            <a:r>
              <a:rPr lang="en-US" sz="3600" b="1" dirty="0" smtClean="0">
                <a:solidFill>
                  <a:srgbClr val="FF0000"/>
                </a:solidFill>
                <a:latin typeface="Arial" panose="020B0604020202020204" pitchFamily="34" charset="0"/>
                <a:cs typeface="Arial" panose="020B0604020202020204" pitchFamily="34" charset="0"/>
              </a:rPr>
              <a:t>Sub-Group</a:t>
            </a:r>
            <a:r>
              <a:rPr lang="en-US" sz="3600" b="1" dirty="0">
                <a:solidFill>
                  <a:srgbClr val="FF0000"/>
                </a:solidFill>
                <a:latin typeface="Arial" panose="020B0604020202020204" pitchFamily="34" charset="0"/>
                <a:cs typeface="Arial" panose="020B0604020202020204" pitchFamily="34" charset="0"/>
              </a:rPr>
              <a:t/>
            </a:r>
            <a:br>
              <a:rPr lang="en-US" sz="3600" b="1" dirty="0">
                <a:solidFill>
                  <a:srgbClr val="FF0000"/>
                </a:solidFill>
                <a:latin typeface="Arial" panose="020B0604020202020204" pitchFamily="34" charset="0"/>
                <a:cs typeface="Arial" panose="020B0604020202020204" pitchFamily="34" charset="0"/>
              </a:rPr>
            </a:br>
            <a:r>
              <a:rPr lang="en-US" sz="3600" b="1" dirty="0" smtClean="0">
                <a:solidFill>
                  <a:srgbClr val="FF0000"/>
                </a:solidFill>
                <a:latin typeface="Arial" panose="020B0604020202020204" pitchFamily="34" charset="0"/>
                <a:cs typeface="Arial" panose="020B0604020202020204" pitchFamily="34" charset="0"/>
              </a:rPr>
              <a:t/>
            </a:r>
            <a:br>
              <a:rPr lang="en-US" sz="3600" b="1" dirty="0" smtClean="0">
                <a:solidFill>
                  <a:srgbClr val="FF0000"/>
                </a:solidFill>
                <a:latin typeface="Arial" panose="020B0604020202020204" pitchFamily="34" charset="0"/>
                <a:cs typeface="Arial" panose="020B0604020202020204" pitchFamily="34" charset="0"/>
              </a:rPr>
            </a:br>
            <a:r>
              <a:rPr lang="en-US" sz="3100" b="1" dirty="0" smtClean="0">
                <a:solidFill>
                  <a:srgbClr val="002060"/>
                </a:solidFill>
                <a:latin typeface="Arial" panose="020B0604020202020204" pitchFamily="34" charset="0"/>
                <a:cs typeface="Arial" panose="020B0604020202020204" pitchFamily="34" charset="0"/>
              </a:rPr>
              <a:t>Co Leads:</a:t>
            </a:r>
            <a:br>
              <a:rPr lang="en-US" sz="3100" b="1" dirty="0" smtClean="0">
                <a:solidFill>
                  <a:srgbClr val="002060"/>
                </a:solidFill>
                <a:latin typeface="Arial" panose="020B0604020202020204" pitchFamily="34" charset="0"/>
                <a:cs typeface="Arial" panose="020B0604020202020204" pitchFamily="34" charset="0"/>
              </a:rPr>
            </a:br>
            <a:r>
              <a:rPr lang="en-US" sz="2700" b="1" dirty="0">
                <a:solidFill>
                  <a:srgbClr val="FF0000"/>
                </a:solidFill>
                <a:latin typeface="Arial" panose="020B0604020202020204" pitchFamily="34" charset="0"/>
                <a:cs typeface="Arial" panose="020B0604020202020204" pitchFamily="34" charset="0"/>
              </a:rPr>
              <a:t>Doug </a:t>
            </a:r>
            <a:r>
              <a:rPr lang="en-US" sz="2700" b="1" dirty="0" err="1">
                <a:solidFill>
                  <a:srgbClr val="FF0000"/>
                </a:solidFill>
                <a:latin typeface="Arial" panose="020B0604020202020204" pitchFamily="34" charset="0"/>
                <a:cs typeface="Arial" panose="020B0604020202020204" pitchFamily="34" charset="0"/>
              </a:rPr>
              <a:t>Fosnaught</a:t>
            </a:r>
            <a:r>
              <a:rPr lang="en-US" sz="2700" b="1" dirty="0">
                <a:solidFill>
                  <a:srgbClr val="FF0000"/>
                </a:solidFill>
                <a:latin typeface="Arial" panose="020B0604020202020204" pitchFamily="34" charset="0"/>
                <a:cs typeface="Arial" panose="020B0604020202020204" pitchFamily="34" charset="0"/>
              </a:rPr>
              <a:t/>
            </a:r>
            <a:br>
              <a:rPr lang="en-US" sz="2700" b="1" dirty="0">
                <a:solidFill>
                  <a:srgbClr val="FF0000"/>
                </a:solidFill>
                <a:latin typeface="Arial" panose="020B0604020202020204" pitchFamily="34" charset="0"/>
                <a:cs typeface="Arial" panose="020B0604020202020204" pitchFamily="34" charset="0"/>
              </a:rPr>
            </a:br>
            <a:r>
              <a:rPr lang="en-US" sz="2700" b="1" dirty="0">
                <a:solidFill>
                  <a:srgbClr val="FF0000"/>
                </a:solidFill>
                <a:latin typeface="Arial" panose="020B0604020202020204" pitchFamily="34" charset="0"/>
                <a:cs typeface="Arial" panose="020B0604020202020204" pitchFamily="34" charset="0"/>
              </a:rPr>
              <a:t>David Busby</a:t>
            </a:r>
            <a:br>
              <a:rPr lang="en-US" sz="2700" b="1" dirty="0">
                <a:solidFill>
                  <a:srgbClr val="FF0000"/>
                </a:solidFill>
                <a:latin typeface="Arial" panose="020B0604020202020204" pitchFamily="34" charset="0"/>
                <a:cs typeface="Arial" panose="020B0604020202020204" pitchFamily="34" charset="0"/>
              </a:rPr>
            </a:br>
            <a:r>
              <a:rPr lang="en-US" sz="2700" b="1" dirty="0">
                <a:solidFill>
                  <a:srgbClr val="FF0000"/>
                </a:solidFill>
                <a:latin typeface="Arial" panose="020B0604020202020204" pitchFamily="34" charset="0"/>
                <a:cs typeface="Arial" panose="020B0604020202020204" pitchFamily="34" charset="0"/>
              </a:rPr>
              <a:t>Michael </a:t>
            </a:r>
            <a:r>
              <a:rPr lang="en-US" sz="2700" b="1" dirty="0" err="1">
                <a:solidFill>
                  <a:srgbClr val="FF0000"/>
                </a:solidFill>
                <a:latin typeface="Arial" panose="020B0604020202020204" pitchFamily="34" charset="0"/>
                <a:cs typeface="Arial" panose="020B0604020202020204" pitchFamily="34" charset="0"/>
              </a:rPr>
              <a:t>Gabertan</a:t>
            </a:r>
            <a:r>
              <a:rPr lang="en-US" sz="2700" b="1" dirty="0">
                <a:solidFill>
                  <a:srgbClr val="FF0000"/>
                </a:solidFill>
                <a:latin typeface="Arial" panose="020B0604020202020204" pitchFamily="34" charset="0"/>
                <a:cs typeface="Arial" panose="020B0604020202020204" pitchFamily="34" charset="0"/>
              </a:rPr>
              <a:t/>
            </a:r>
            <a:br>
              <a:rPr lang="en-US" sz="2700" b="1" dirty="0">
                <a:solidFill>
                  <a:srgbClr val="FF0000"/>
                </a:solidFill>
                <a:latin typeface="Arial" panose="020B0604020202020204" pitchFamily="34" charset="0"/>
                <a:cs typeface="Arial" panose="020B0604020202020204" pitchFamily="34" charset="0"/>
              </a:rPr>
            </a:br>
            <a:r>
              <a:rPr lang="en-US" sz="2700" b="1" dirty="0">
                <a:solidFill>
                  <a:srgbClr val="FF0000"/>
                </a:solidFill>
                <a:latin typeface="Arial" panose="020B0604020202020204" pitchFamily="34" charset="0"/>
                <a:cs typeface="Arial" panose="020B0604020202020204" pitchFamily="34" charset="0"/>
              </a:rPr>
              <a:t>Brian Ricks</a:t>
            </a:r>
            <a:br>
              <a:rPr lang="en-US" sz="2700" b="1" dirty="0">
                <a:solidFill>
                  <a:srgbClr val="FF0000"/>
                </a:solidFill>
                <a:latin typeface="Arial" panose="020B0604020202020204" pitchFamily="34" charset="0"/>
                <a:cs typeface="Arial" panose="020B0604020202020204" pitchFamily="34" charset="0"/>
              </a:rPr>
            </a:br>
            <a:endParaRPr lang="en-US" sz="2700" b="1"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
        <p:nvSpPr>
          <p:cNvPr id="3" name="Slide Number Placeholder 2"/>
          <p:cNvSpPr>
            <a:spLocks noGrp="1"/>
          </p:cNvSpPr>
          <p:nvPr>
            <p:ph type="sldNum" sz="quarter" idx="12"/>
          </p:nvPr>
        </p:nvSpPr>
        <p:spPr/>
        <p:txBody>
          <a:bodyPr/>
          <a:lstStyle/>
          <a:p>
            <a:pPr marL="0" marR="0" lvl="0" indent="0" algn="r" defTabSz="806867" rtl="0" eaLnBrk="1" fontAlgn="base" latinLnBrk="0" hangingPunct="1">
              <a:lnSpc>
                <a:spcPct val="100000"/>
              </a:lnSpc>
              <a:spcBef>
                <a:spcPct val="0"/>
              </a:spcBef>
              <a:spcAft>
                <a:spcPct val="0"/>
              </a:spcAft>
              <a:buClrTx/>
              <a:buSzTx/>
              <a:buFontTx/>
              <a:buNone/>
              <a:tabLst/>
              <a:defRPr/>
            </a:pPr>
            <a:fld id="{2726C2F5-E77D-45D7-8DF9-278139FB18E6}" type="slidenum">
              <a:rPr kumimoji="0" lang="en-US" sz="1165" b="0" i="0" u="none" strike="noStrike" kern="1200" cap="none" spc="0" normalizeH="0" baseline="0" noProof="0">
                <a:ln>
                  <a:noFill/>
                </a:ln>
                <a:solidFill>
                  <a:prstClr val="black">
                    <a:tint val="75000"/>
                  </a:prstClr>
                </a:solidFill>
                <a:effectLst/>
                <a:uLnTx/>
                <a:uFillTx/>
                <a:latin typeface="Arial" charset="0"/>
                <a:ea typeface="+mn-ea"/>
                <a:cs typeface="+mn-cs"/>
              </a:rPr>
              <a:pPr marL="0" marR="0" lvl="0" indent="0" algn="r" defTabSz="806867" rtl="0" eaLnBrk="1" fontAlgn="base" latinLnBrk="0" hangingPunct="1">
                <a:lnSpc>
                  <a:spcPct val="100000"/>
                </a:lnSpc>
                <a:spcBef>
                  <a:spcPct val="0"/>
                </a:spcBef>
                <a:spcAft>
                  <a:spcPct val="0"/>
                </a:spcAft>
                <a:buClrTx/>
                <a:buSzTx/>
                <a:buFontTx/>
                <a:buNone/>
                <a:tabLst/>
                <a:defRPr/>
              </a:pPr>
              <a:t>54</a:t>
            </a:fld>
            <a:endParaRPr kumimoji="0" lang="en-US" sz="1165"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74571678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
        <p:nvSpPr>
          <p:cNvPr id="5" name="TextBox 4"/>
          <p:cNvSpPr txBox="1"/>
          <p:nvPr/>
        </p:nvSpPr>
        <p:spPr>
          <a:xfrm>
            <a:off x="471447" y="1955621"/>
            <a:ext cx="8458200" cy="4216539"/>
          </a:xfrm>
          <a:prstGeom prst="rect">
            <a:avLst/>
          </a:prstGeom>
          <a:noFill/>
        </p:spPr>
        <p:txBody>
          <a:bodyPr wrap="square" rtlCol="0">
            <a:spAutoFit/>
          </a:bodyPr>
          <a:lstStyle/>
          <a:p>
            <a:pPr marR="0" lvl="0" algn="l" defTabSz="914400" rtl="0" eaLnBrk="1" fontAlgn="auto" latinLnBrk="0" hangingPunct="1">
              <a:lnSpc>
                <a:spcPct val="100000"/>
              </a:lnSpc>
              <a:spcBef>
                <a:spcPts val="1200"/>
              </a:spcBef>
              <a:spcAft>
                <a:spcPts val="0"/>
              </a:spcAft>
              <a:buClrTx/>
              <a:buSzTx/>
              <a:tabLst/>
              <a:defRPr/>
            </a:pPr>
            <a:r>
              <a:rPr kumimoji="0" lang="en-US" sz="3200" b="1"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Objectives:</a:t>
            </a:r>
          </a:p>
          <a:p>
            <a:pPr marL="457200" lvl="0" indent="-457200">
              <a:spcBef>
                <a:spcPts val="1200"/>
              </a:spcBef>
              <a:buFont typeface="Arial" panose="020B0604020202020204" pitchFamily="34" charset="0"/>
              <a:buChar char="•"/>
              <a:defRPr/>
            </a:pPr>
            <a:r>
              <a:rPr lang="en-US" sz="2800" dirty="0">
                <a:solidFill>
                  <a:srgbClr val="002060"/>
                </a:solidFill>
                <a:latin typeface="Arial" panose="020B0604020202020204" pitchFamily="34" charset="0"/>
                <a:cs typeface="Arial" panose="020B0604020202020204" pitchFamily="34" charset="0"/>
              </a:rPr>
              <a:t>Baseline Quality Assurance, Qualification and Certification across the product life cycle</a:t>
            </a:r>
          </a:p>
          <a:p>
            <a:pPr marL="457200" lvl="0" indent="-457200">
              <a:spcBef>
                <a:spcPts val="1200"/>
              </a:spcBef>
              <a:buFont typeface="Arial" panose="020B0604020202020204" pitchFamily="34" charset="0"/>
              <a:buChar char="•"/>
              <a:defRPr/>
            </a:pPr>
            <a:r>
              <a:rPr lang="en-US" sz="2800" dirty="0">
                <a:solidFill>
                  <a:srgbClr val="002060"/>
                </a:solidFill>
                <a:latin typeface="Arial" panose="020B0604020202020204" pitchFamily="34" charset="0"/>
                <a:cs typeface="Arial" panose="020B0604020202020204" pitchFamily="34" charset="0"/>
              </a:rPr>
              <a:t>Identify Quality Assurance tools that impact AM in the supply chain</a:t>
            </a:r>
          </a:p>
          <a:p>
            <a:pPr marL="457200" lvl="0" indent="-457200">
              <a:spcBef>
                <a:spcPts val="1200"/>
              </a:spcBef>
              <a:buFont typeface="Arial" panose="020B0604020202020204" pitchFamily="34" charset="0"/>
              <a:buChar char="•"/>
              <a:defRPr/>
            </a:pPr>
            <a:r>
              <a:rPr lang="en-US" sz="2800" dirty="0">
                <a:solidFill>
                  <a:srgbClr val="002060"/>
                </a:solidFill>
                <a:latin typeface="Arial" panose="020B0604020202020204" pitchFamily="34" charset="0"/>
                <a:cs typeface="Arial" panose="020B0604020202020204" pitchFamily="34" charset="0"/>
              </a:rPr>
              <a:t>Share Qualification best practices/lessons learned </a:t>
            </a:r>
          </a:p>
          <a:p>
            <a:pPr marR="0" lvl="0" algn="l" defTabSz="914400" rtl="0" eaLnBrk="1" fontAlgn="auto" latinLnBrk="0" hangingPunct="1">
              <a:lnSpc>
                <a:spcPct val="100000"/>
              </a:lnSpc>
              <a:spcBef>
                <a:spcPts val="1200"/>
              </a:spcBef>
              <a:spcAft>
                <a:spcPts val="0"/>
              </a:spcAft>
              <a:buClrTx/>
              <a:buSzTx/>
              <a:tabLst/>
              <a:defRPr/>
            </a:pPr>
            <a:endParaRPr lang="en-US" sz="2800" dirty="0">
              <a:solidFill>
                <a:srgbClr val="002060"/>
              </a:solidFill>
              <a:latin typeface="Arial" panose="020B0604020202020204" pitchFamily="34" charset="0"/>
              <a:cs typeface="Arial" panose="020B0604020202020204" pitchFamily="34" charset="0"/>
            </a:endParaRPr>
          </a:p>
        </p:txBody>
      </p:sp>
      <p:sp>
        <p:nvSpPr>
          <p:cNvPr id="2" name="Rectangle 1"/>
          <p:cNvSpPr/>
          <p:nvPr/>
        </p:nvSpPr>
        <p:spPr>
          <a:xfrm>
            <a:off x="755281" y="1066800"/>
            <a:ext cx="7890532" cy="523220"/>
          </a:xfrm>
          <a:prstGeom prst="rect">
            <a:avLst/>
          </a:prstGeom>
        </p:spPr>
        <p:txBody>
          <a:bodyPr wrap="square">
            <a:spAutoFit/>
          </a:bodyPr>
          <a:lstStyle/>
          <a:p>
            <a:pPr lvl="0" algn="ctr">
              <a:defRPr/>
            </a:pPr>
            <a:r>
              <a:rPr lang="en-US" sz="2800" b="1" dirty="0">
                <a:solidFill>
                  <a:srgbClr val="FF0000"/>
                </a:solidFill>
                <a:latin typeface="Arial" panose="020B0604020202020204" pitchFamily="34" charset="0"/>
                <a:cs typeface="Arial" panose="020B0604020202020204" pitchFamily="34" charset="0"/>
              </a:rPr>
              <a:t>Quality </a:t>
            </a:r>
            <a:r>
              <a:rPr lang="en-US" sz="2800" b="1" dirty="0" smtClean="0">
                <a:solidFill>
                  <a:srgbClr val="FF0000"/>
                </a:solidFill>
                <a:latin typeface="Arial" panose="020B0604020202020204" pitchFamily="34" charset="0"/>
                <a:cs typeface="Arial" panose="020B0604020202020204" pitchFamily="34" charset="0"/>
              </a:rPr>
              <a:t>Assurance Sub-group</a:t>
            </a:r>
            <a:endParaRPr lang="en-US" sz="2800" b="1" dirty="0">
              <a:solidFill>
                <a:srgbClr val="FF0000"/>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2726C2F5-E77D-45D7-8DF9-278139FB18E6}" type="slidenum">
              <a:rPr lang="en-US" smtClean="0"/>
              <a:t>55</a:t>
            </a:fld>
            <a:endParaRPr lang="en-US" dirty="0"/>
          </a:p>
        </p:txBody>
      </p:sp>
    </p:spTree>
    <p:extLst>
      <p:ext uri="{BB962C8B-B14F-4D97-AF65-F5344CB8AC3E}">
        <p14:creationId xmlns:p14="http://schemas.microsoft.com/office/powerpoint/2010/main" val="28715587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
        <p:nvSpPr>
          <p:cNvPr id="5" name="TextBox 4"/>
          <p:cNvSpPr txBox="1"/>
          <p:nvPr/>
        </p:nvSpPr>
        <p:spPr>
          <a:xfrm>
            <a:off x="471447" y="1828800"/>
            <a:ext cx="8458200" cy="3877985"/>
          </a:xfrm>
          <a:prstGeom prst="rect">
            <a:avLst/>
          </a:prstGeom>
          <a:noFill/>
        </p:spPr>
        <p:txBody>
          <a:bodyPr wrap="square" rtlCol="0">
            <a:spAutoFit/>
          </a:bodyPr>
          <a:lstStyle/>
          <a:p>
            <a:pPr marR="0" lvl="0" algn="l" defTabSz="914400" rtl="0" eaLnBrk="1" fontAlgn="auto" latinLnBrk="0" hangingPunct="1">
              <a:lnSpc>
                <a:spcPct val="100000"/>
              </a:lnSpc>
              <a:spcBef>
                <a:spcPts val="1200"/>
              </a:spcBef>
              <a:spcAft>
                <a:spcPts val="0"/>
              </a:spcAft>
              <a:buClrTx/>
              <a:buSzTx/>
              <a:tabLst/>
              <a:defRPr/>
            </a:pPr>
            <a:r>
              <a:rPr kumimoji="0" lang="en-US" sz="2800" b="1"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Agenda / Steps to Achieve Objectives:</a:t>
            </a:r>
          </a:p>
          <a:p>
            <a:pPr marL="457200" marR="0" lvl="0" indent="-4572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Room:</a:t>
            </a:r>
            <a:r>
              <a:rPr kumimoji="0" lang="en-US" sz="2800" b="0" i="0" u="none" strike="noStrike" kern="1200" cap="none" spc="0" normalizeH="0" noProof="0" dirty="0" smtClean="0">
                <a:ln>
                  <a:noFill/>
                </a:ln>
                <a:solidFill>
                  <a:srgbClr val="002060"/>
                </a:solidFill>
                <a:effectLst/>
                <a:uLnTx/>
                <a:uFillTx/>
                <a:latin typeface="Arial" panose="020B0604020202020204" pitchFamily="34" charset="0"/>
                <a:cs typeface="Arial" panose="020B0604020202020204" pitchFamily="34" charset="0"/>
              </a:rPr>
              <a:t> Auditorium</a:t>
            </a:r>
            <a:endParaRPr kumimoji="0" lang="en-US" sz="28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endParaRPr>
          </a:p>
          <a:p>
            <a:pPr marL="457200" marR="0" lvl="0" indent="-4572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Panel discussion</a:t>
            </a:r>
            <a:r>
              <a:rPr kumimoji="0" lang="en-US" sz="2800" b="0" i="0" u="none" strike="noStrike" kern="1200" cap="none" spc="0" normalizeH="0" noProof="0" dirty="0" smtClean="0">
                <a:ln>
                  <a:noFill/>
                </a:ln>
                <a:solidFill>
                  <a:srgbClr val="002060"/>
                </a:solidFill>
                <a:effectLst/>
                <a:uLnTx/>
                <a:uFillTx/>
                <a:latin typeface="Arial" panose="020B0604020202020204" pitchFamily="34" charset="0"/>
                <a:cs typeface="Arial" panose="020B0604020202020204" pitchFamily="34" charset="0"/>
              </a:rPr>
              <a:t> with each key QA organizations</a:t>
            </a:r>
          </a:p>
          <a:p>
            <a:pPr marL="457200" marR="0" lvl="0" indent="-4572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2800" dirty="0" smtClean="0">
                <a:solidFill>
                  <a:srgbClr val="002060"/>
                </a:solidFill>
                <a:latin typeface="Arial" panose="020B0604020202020204" pitchFamily="34" charset="0"/>
                <a:cs typeface="Arial" panose="020B0604020202020204" pitchFamily="34" charset="0"/>
              </a:rPr>
              <a:t>Evaluate and rank existing QA methods for DoD</a:t>
            </a:r>
          </a:p>
          <a:p>
            <a:pPr marL="457200" marR="0" lvl="0" indent="-4572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2800" baseline="0" dirty="0" smtClean="0">
                <a:solidFill>
                  <a:srgbClr val="002060"/>
                </a:solidFill>
                <a:latin typeface="Arial" panose="020B0604020202020204" pitchFamily="34" charset="0"/>
                <a:cs typeface="Arial" panose="020B0604020202020204" pitchFamily="34" charset="0"/>
              </a:rPr>
              <a:t>Define which existing QA</a:t>
            </a:r>
            <a:r>
              <a:rPr lang="en-US" sz="2800" dirty="0" smtClean="0">
                <a:solidFill>
                  <a:srgbClr val="002060"/>
                </a:solidFill>
                <a:latin typeface="Arial" panose="020B0604020202020204" pitchFamily="34" charset="0"/>
                <a:cs typeface="Arial" panose="020B0604020202020204" pitchFamily="34" charset="0"/>
              </a:rPr>
              <a:t> method is best for AM</a:t>
            </a:r>
          </a:p>
          <a:p>
            <a:pPr marL="457200" marR="0" lvl="0" indent="-4572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2800" baseline="0" dirty="0" smtClean="0">
                <a:solidFill>
                  <a:srgbClr val="002060"/>
                </a:solidFill>
                <a:latin typeface="Arial" panose="020B0604020202020204" pitchFamily="34" charset="0"/>
                <a:cs typeface="Arial" panose="020B0604020202020204" pitchFamily="34" charset="0"/>
              </a:rPr>
              <a:t>Evaluate baseline </a:t>
            </a:r>
            <a:r>
              <a:rPr lang="en-US" sz="2800" dirty="0" smtClean="0">
                <a:solidFill>
                  <a:srgbClr val="002060"/>
                </a:solidFill>
                <a:latin typeface="Arial" panose="020B0604020202020204" pitchFamily="34" charset="0"/>
                <a:cs typeface="Arial" panose="020B0604020202020204" pitchFamily="34" charset="0"/>
              </a:rPr>
              <a:t>technical use cases and methods</a:t>
            </a:r>
          </a:p>
        </p:txBody>
      </p:sp>
      <p:sp>
        <p:nvSpPr>
          <p:cNvPr id="6" name="Rectangle 5"/>
          <p:cNvSpPr/>
          <p:nvPr/>
        </p:nvSpPr>
        <p:spPr>
          <a:xfrm>
            <a:off x="755281" y="1066800"/>
            <a:ext cx="7890532" cy="523220"/>
          </a:xfrm>
          <a:prstGeom prst="rect">
            <a:avLst/>
          </a:prstGeom>
        </p:spPr>
        <p:txBody>
          <a:bodyPr wrap="square">
            <a:spAutoFit/>
          </a:bodyPr>
          <a:lstStyle/>
          <a:p>
            <a:pPr lvl="0" algn="ctr">
              <a:defRPr/>
            </a:pPr>
            <a:r>
              <a:rPr lang="en-US" sz="2800" b="1" dirty="0">
                <a:solidFill>
                  <a:srgbClr val="FF0000"/>
                </a:solidFill>
                <a:latin typeface="Arial" panose="020B0604020202020204" pitchFamily="34" charset="0"/>
                <a:cs typeface="Arial" panose="020B0604020202020204" pitchFamily="34" charset="0"/>
              </a:rPr>
              <a:t>Quality </a:t>
            </a:r>
            <a:r>
              <a:rPr lang="en-US" sz="2800" b="1" dirty="0" smtClean="0">
                <a:solidFill>
                  <a:srgbClr val="FF0000"/>
                </a:solidFill>
                <a:latin typeface="Arial" panose="020B0604020202020204" pitchFamily="34" charset="0"/>
                <a:cs typeface="Arial" panose="020B0604020202020204" pitchFamily="34" charset="0"/>
              </a:rPr>
              <a:t>Assurance Sub-group</a:t>
            </a:r>
            <a:endParaRPr lang="en-US" sz="2800" b="1" dirty="0">
              <a:solidFill>
                <a:srgbClr val="FF0000"/>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2726C2F5-E77D-45D7-8DF9-278139FB18E6}" type="slidenum">
              <a:rPr lang="en-US" smtClean="0"/>
              <a:t>56</a:t>
            </a:fld>
            <a:endParaRPr lang="en-US" dirty="0"/>
          </a:p>
        </p:txBody>
      </p:sp>
    </p:spTree>
    <p:extLst>
      <p:ext uri="{BB962C8B-B14F-4D97-AF65-F5344CB8AC3E}">
        <p14:creationId xmlns:p14="http://schemas.microsoft.com/office/powerpoint/2010/main" val="48184418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
        <p:nvSpPr>
          <p:cNvPr id="5" name="TextBox 4"/>
          <p:cNvSpPr txBox="1"/>
          <p:nvPr/>
        </p:nvSpPr>
        <p:spPr>
          <a:xfrm>
            <a:off x="381000" y="1590020"/>
            <a:ext cx="8458200" cy="5401479"/>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Actions Completed</a:t>
            </a:r>
          </a:p>
          <a:p>
            <a:pPr marL="457200" lvl="0" indent="-457200">
              <a:spcBef>
                <a:spcPts val="600"/>
              </a:spcBef>
              <a:buFont typeface="Arial" panose="020B0604020202020204" pitchFamily="34" charset="0"/>
              <a:buChar char="•"/>
              <a:defRPr/>
            </a:pPr>
            <a:r>
              <a:rPr lang="en-US" sz="2400" dirty="0">
                <a:solidFill>
                  <a:srgbClr val="002060"/>
                </a:solidFill>
                <a:latin typeface="Arial" panose="020B0604020202020204" pitchFamily="34" charset="0"/>
                <a:cs typeface="Arial" panose="020B0604020202020204" pitchFamily="34" charset="0"/>
              </a:rPr>
              <a:t>Overview from Different Perspectives, Panel with DLA, DCMA, Army, and Industry </a:t>
            </a:r>
          </a:p>
          <a:p>
            <a:pPr marL="457200" lvl="0" indent="-457200">
              <a:spcBef>
                <a:spcPts val="600"/>
              </a:spcBef>
              <a:buFont typeface="Arial" panose="020B0604020202020204" pitchFamily="34" charset="0"/>
              <a:buChar char="•"/>
              <a:defRPr/>
            </a:pPr>
            <a:r>
              <a:rPr lang="en-US" sz="2400" dirty="0">
                <a:solidFill>
                  <a:srgbClr val="002060"/>
                </a:solidFill>
                <a:latin typeface="Arial" panose="020B0604020202020204" pitchFamily="34" charset="0"/>
                <a:cs typeface="Arial" panose="020B0604020202020204" pitchFamily="34" charset="0"/>
              </a:rPr>
              <a:t>Discussion on Quality Assurance, Qualification/Certification</a:t>
            </a:r>
          </a:p>
          <a:p>
            <a:pPr marL="457200" lvl="0" indent="-457200">
              <a:spcBef>
                <a:spcPts val="600"/>
              </a:spcBef>
              <a:buFont typeface="Arial" panose="020B0604020202020204" pitchFamily="34" charset="0"/>
              <a:buChar char="•"/>
              <a:defRPr/>
            </a:pPr>
            <a:r>
              <a:rPr lang="en-US" sz="2400" dirty="0">
                <a:solidFill>
                  <a:srgbClr val="002060"/>
                </a:solidFill>
                <a:latin typeface="Arial" panose="020B0604020202020204" pitchFamily="34" charset="0"/>
                <a:cs typeface="Arial" panose="020B0604020202020204" pitchFamily="34" charset="0"/>
              </a:rPr>
              <a:t>Initial working common definitions for QA, Qual and Cert</a:t>
            </a:r>
          </a:p>
          <a:p>
            <a:pPr marL="457200" lvl="0" indent="-457200">
              <a:spcBef>
                <a:spcPts val="600"/>
              </a:spcBef>
              <a:buFont typeface="Arial" panose="020B0604020202020204" pitchFamily="34" charset="0"/>
              <a:buChar char="•"/>
              <a:defRPr/>
            </a:pPr>
            <a:r>
              <a:rPr lang="en-US" sz="2400" dirty="0">
                <a:solidFill>
                  <a:srgbClr val="002060"/>
                </a:solidFill>
                <a:latin typeface="Arial" panose="020B0604020202020204" pitchFamily="34" charset="0"/>
                <a:cs typeface="Arial" panose="020B0604020202020204" pitchFamily="34" charset="0"/>
              </a:rPr>
              <a:t>Briefings from AFRL, GE, FAA and Army</a:t>
            </a:r>
          </a:p>
          <a:p>
            <a:pPr marL="457200" lvl="0" indent="-457200">
              <a:spcBef>
                <a:spcPts val="600"/>
              </a:spcBef>
              <a:buFont typeface="Arial" panose="020B0604020202020204" pitchFamily="34" charset="0"/>
              <a:buChar char="•"/>
              <a:defRPr/>
            </a:pPr>
            <a:r>
              <a:rPr lang="en-US" sz="2400" dirty="0">
                <a:solidFill>
                  <a:srgbClr val="002060"/>
                </a:solidFill>
                <a:latin typeface="Arial" panose="020B0604020202020204" pitchFamily="34" charset="0"/>
                <a:cs typeface="Arial" panose="020B0604020202020204" pitchFamily="34" charset="0"/>
              </a:rPr>
              <a:t>Reviewed and assessed 16 Quality Assurance Tools and how impacts AM, cost/time/risk/need for these tools</a:t>
            </a:r>
          </a:p>
          <a:p>
            <a:pPr marL="457200" lvl="0" indent="-457200">
              <a:spcBef>
                <a:spcPts val="600"/>
              </a:spcBef>
              <a:buFont typeface="Arial" panose="020B0604020202020204" pitchFamily="34" charset="0"/>
              <a:buChar char="•"/>
              <a:defRPr/>
            </a:pP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Captured </a:t>
            </a:r>
            <a:r>
              <a:rPr lang="en-US" sz="2400" dirty="0">
                <a:solidFill>
                  <a:srgbClr val="002060"/>
                </a:solidFill>
                <a:latin typeface="Arial" panose="020B0604020202020204" pitchFamily="34" charset="0"/>
                <a:cs typeface="Arial" panose="020B0604020202020204" pitchFamily="34" charset="0"/>
              </a:rPr>
              <a:t>key takeaways</a:t>
            </a:r>
          </a:p>
          <a:p>
            <a:pPr marL="457200" lvl="0" indent="-457200">
              <a:spcBef>
                <a:spcPts val="600"/>
              </a:spcBef>
              <a:buFont typeface="Arial" panose="020B0604020202020204" pitchFamily="34" charset="0"/>
              <a:buChar char="•"/>
              <a:defRPr/>
            </a:pP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Drafted an out</a:t>
            </a:r>
            <a:r>
              <a:rPr lang="en-US" sz="2400" dirty="0">
                <a:solidFill>
                  <a:srgbClr val="002060"/>
                </a:solidFill>
                <a:latin typeface="Arial" panose="020B0604020202020204" pitchFamily="34" charset="0"/>
                <a:cs typeface="Arial" panose="020B0604020202020204" pitchFamily="34" charset="0"/>
              </a:rPr>
              <a:t>line for a concept of a “AM Lifecycle Qualification Guide”</a:t>
            </a:r>
            <a:endParaRPr kumimoji="0" lang="en-US" sz="2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endParaRPr>
          </a:p>
        </p:txBody>
      </p:sp>
      <p:sp>
        <p:nvSpPr>
          <p:cNvPr id="8" name="Rectangle 7"/>
          <p:cNvSpPr/>
          <p:nvPr/>
        </p:nvSpPr>
        <p:spPr>
          <a:xfrm>
            <a:off x="762000" y="990600"/>
            <a:ext cx="7890532" cy="523220"/>
          </a:xfrm>
          <a:prstGeom prst="rect">
            <a:avLst/>
          </a:prstGeom>
        </p:spPr>
        <p:txBody>
          <a:bodyPr wrap="square">
            <a:spAutoFit/>
          </a:bodyPr>
          <a:lstStyle/>
          <a:p>
            <a:pPr lvl="0" algn="ctr">
              <a:defRPr/>
            </a:pPr>
            <a:r>
              <a:rPr lang="en-US" sz="2800" b="1" dirty="0">
                <a:solidFill>
                  <a:srgbClr val="FF0000"/>
                </a:solidFill>
                <a:latin typeface="Arial" panose="020B0604020202020204" pitchFamily="34" charset="0"/>
                <a:cs typeface="Arial" panose="020B0604020202020204" pitchFamily="34" charset="0"/>
              </a:rPr>
              <a:t>Quality </a:t>
            </a:r>
            <a:r>
              <a:rPr lang="en-US" sz="2800" b="1" dirty="0" smtClean="0">
                <a:solidFill>
                  <a:srgbClr val="FF0000"/>
                </a:solidFill>
                <a:latin typeface="Arial" panose="020B0604020202020204" pitchFamily="34" charset="0"/>
                <a:cs typeface="Arial" panose="020B0604020202020204" pitchFamily="34" charset="0"/>
              </a:rPr>
              <a:t>Assurance Sub-group</a:t>
            </a:r>
            <a:endParaRPr lang="en-US" sz="2800" b="1" dirty="0">
              <a:solidFill>
                <a:srgbClr val="FF0000"/>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2726C2F5-E77D-45D7-8DF9-278139FB18E6}" type="slidenum">
              <a:rPr lang="en-US" smtClean="0"/>
              <a:t>57</a:t>
            </a:fld>
            <a:endParaRPr lang="en-US" dirty="0"/>
          </a:p>
        </p:txBody>
      </p:sp>
    </p:spTree>
    <p:extLst>
      <p:ext uri="{BB962C8B-B14F-4D97-AF65-F5344CB8AC3E}">
        <p14:creationId xmlns:p14="http://schemas.microsoft.com/office/powerpoint/2010/main" val="27113668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BA6B2-BEE7-422E-A4D5-6681F683D5F8}"/>
              </a:ext>
            </a:extLst>
          </p:cNvPr>
          <p:cNvSpPr>
            <a:spLocks noGrp="1"/>
          </p:cNvSpPr>
          <p:nvPr>
            <p:ph type="title"/>
          </p:nvPr>
        </p:nvSpPr>
        <p:spPr>
          <a:xfrm>
            <a:off x="417022" y="1368969"/>
            <a:ext cx="8229600" cy="977046"/>
          </a:xfrm>
        </p:spPr>
        <p:txBody>
          <a:bodyPr>
            <a:normAutofit/>
          </a:bodyPr>
          <a:lstStyle/>
          <a:p>
            <a:r>
              <a:rPr lang="en-US" sz="2800" b="1" dirty="0" smtClean="0">
                <a:latin typeface="Arial" panose="020B0604020202020204" pitchFamily="34" charset="0"/>
                <a:cs typeface="Arial" panose="020B0604020202020204" pitchFamily="34" charset="0"/>
              </a:rPr>
              <a:t>Takeaways / Next </a:t>
            </a:r>
            <a:r>
              <a:rPr lang="en-US" sz="2800" b="1" dirty="0">
                <a:latin typeface="Arial" panose="020B0604020202020204" pitchFamily="34" charset="0"/>
                <a:cs typeface="Arial" panose="020B0604020202020204" pitchFamily="34" charset="0"/>
              </a:rPr>
              <a:t>Steps </a:t>
            </a:r>
          </a:p>
        </p:txBody>
      </p:sp>
      <p:sp>
        <p:nvSpPr>
          <p:cNvPr id="3" name="Content Placeholder 2">
            <a:extLst>
              <a:ext uri="{FF2B5EF4-FFF2-40B4-BE49-F238E27FC236}">
                <a16:creationId xmlns:a16="http://schemas.microsoft.com/office/drawing/2014/main" id="{ABDF8813-DEB9-4864-B1EA-FC2D40967480}"/>
              </a:ext>
            </a:extLst>
          </p:cNvPr>
          <p:cNvSpPr>
            <a:spLocks noGrp="1"/>
          </p:cNvSpPr>
          <p:nvPr>
            <p:ph idx="1"/>
          </p:nvPr>
        </p:nvSpPr>
        <p:spPr>
          <a:xfrm>
            <a:off x="457200" y="2133600"/>
            <a:ext cx="8229600" cy="3997385"/>
          </a:xfrm>
        </p:spPr>
        <p:txBody>
          <a:bodyPr>
            <a:noAutofit/>
          </a:bodyPr>
          <a:lstStyle/>
          <a:p>
            <a:r>
              <a:rPr lang="en-US" sz="1800" dirty="0">
                <a:solidFill>
                  <a:srgbClr val="002060"/>
                </a:solidFill>
                <a:latin typeface="Arial" panose="020B0604020202020204" pitchFamily="34" charset="0"/>
                <a:cs typeface="Arial" panose="020B0604020202020204" pitchFamily="34" charset="0"/>
              </a:rPr>
              <a:t>Information sharing of engineering data already produced is needed and have systems (Digital Storefront?), policies and resources to encourage or require this </a:t>
            </a:r>
          </a:p>
          <a:p>
            <a:r>
              <a:rPr lang="en-US" sz="1800" dirty="0">
                <a:solidFill>
                  <a:srgbClr val="002060"/>
                </a:solidFill>
                <a:latin typeface="Arial" panose="020B0604020202020204" pitchFamily="34" charset="0"/>
                <a:cs typeface="Arial" panose="020B0604020202020204" pitchFamily="34" charset="0"/>
              </a:rPr>
              <a:t>A more cohesive standards development effort and engagement between DoD and SDOs</a:t>
            </a:r>
          </a:p>
          <a:p>
            <a:r>
              <a:rPr lang="en-US" sz="1800" dirty="0">
                <a:solidFill>
                  <a:srgbClr val="002060"/>
                </a:solidFill>
                <a:latin typeface="Arial" panose="020B0604020202020204" pitchFamily="34" charset="0"/>
                <a:cs typeface="Arial" panose="020B0604020202020204" pitchFamily="34" charset="0"/>
              </a:rPr>
              <a:t>Maturation of in-situ monitoring and process control to impact Qualification and QA </a:t>
            </a:r>
          </a:p>
          <a:p>
            <a:r>
              <a:rPr lang="en-US" sz="1800" dirty="0">
                <a:solidFill>
                  <a:srgbClr val="002060"/>
                </a:solidFill>
                <a:latin typeface="Arial" panose="020B0604020202020204" pitchFamily="34" charset="0"/>
                <a:cs typeface="Arial" panose="020B0604020202020204" pitchFamily="34" charset="0"/>
              </a:rPr>
              <a:t>Mature tools that can accelerate the MMPDS process including actual failure modes to process data – use Artificial Intelligence, Modeling and Simulation</a:t>
            </a:r>
          </a:p>
          <a:p>
            <a:r>
              <a:rPr lang="en-US" sz="1800" dirty="0">
                <a:solidFill>
                  <a:srgbClr val="002060"/>
                </a:solidFill>
                <a:latin typeface="Arial" panose="020B0604020202020204" pitchFamily="34" charset="0"/>
                <a:cs typeface="Arial" panose="020B0604020202020204" pitchFamily="34" charset="0"/>
              </a:rPr>
              <a:t>Qualification/Certification process is the same for AM as any other item you want to fly with specific AM considerations</a:t>
            </a:r>
          </a:p>
          <a:p>
            <a:r>
              <a:rPr lang="en-US" sz="1800" dirty="0">
                <a:solidFill>
                  <a:srgbClr val="002060"/>
                </a:solidFill>
                <a:latin typeface="Arial" panose="020B0604020202020204" pitchFamily="34" charset="0"/>
                <a:cs typeface="Arial" panose="020B0604020202020204" pitchFamily="34" charset="0"/>
              </a:rPr>
              <a:t>Key testing for airworthiness/safety critical items: Effect of defects, fatigue, feature based testing, zoning (e.g. casting), corrosion, damage tolerance and coupon level testing association with part performance.</a:t>
            </a:r>
          </a:p>
          <a:p>
            <a:endParaRPr lang="en-US" sz="1800" dirty="0">
              <a:solidFill>
                <a:srgbClr val="00206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F376FE8-2AFD-41AA-AD76-AC698C160DD2}"/>
              </a:ext>
            </a:extLst>
          </p:cNvPr>
          <p:cNvSpPr>
            <a:spLocks noGrp="1"/>
          </p:cNvSpPr>
          <p:nvPr>
            <p:ph type="sldNum" sz="quarter" idx="12"/>
          </p:nvPr>
        </p:nvSpPr>
        <p:spPr/>
        <p:txBody>
          <a:bodyPr/>
          <a:lstStyle/>
          <a:p>
            <a:fld id="{2726C2F5-E77D-45D7-8DF9-278139FB18E6}" type="slidenum">
              <a:rPr lang="en-US" smtClean="0"/>
              <a:t>58</a:t>
            </a:fld>
            <a:endParaRPr lang="en-US" dirty="0"/>
          </a:p>
        </p:txBody>
      </p:sp>
      <p:sp>
        <p:nvSpPr>
          <p:cNvPr id="5" name="Rectangle 4"/>
          <p:cNvSpPr/>
          <p:nvPr/>
        </p:nvSpPr>
        <p:spPr>
          <a:xfrm>
            <a:off x="763017" y="981964"/>
            <a:ext cx="7890532" cy="523220"/>
          </a:xfrm>
          <a:prstGeom prst="rect">
            <a:avLst/>
          </a:prstGeom>
        </p:spPr>
        <p:txBody>
          <a:bodyPr wrap="square">
            <a:spAutoFit/>
          </a:bodyPr>
          <a:lstStyle/>
          <a:p>
            <a:pPr lvl="0" algn="ctr">
              <a:defRPr/>
            </a:pPr>
            <a:r>
              <a:rPr lang="en-US" sz="2800" b="1" dirty="0">
                <a:solidFill>
                  <a:srgbClr val="FF0000"/>
                </a:solidFill>
                <a:latin typeface="Arial" panose="020B0604020202020204" pitchFamily="34" charset="0"/>
                <a:cs typeface="Arial" panose="020B0604020202020204" pitchFamily="34" charset="0"/>
              </a:rPr>
              <a:t>Quality </a:t>
            </a:r>
            <a:r>
              <a:rPr lang="en-US" sz="2800" b="1" dirty="0" smtClean="0">
                <a:solidFill>
                  <a:srgbClr val="FF0000"/>
                </a:solidFill>
                <a:latin typeface="Arial" panose="020B0604020202020204" pitchFamily="34" charset="0"/>
                <a:cs typeface="Arial" panose="020B0604020202020204" pitchFamily="34" charset="0"/>
              </a:rPr>
              <a:t>Assurance Sub-group</a:t>
            </a:r>
            <a:endParaRPr lang="en-US"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26468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DF8813-DEB9-4864-B1EA-FC2D40967480}"/>
              </a:ext>
            </a:extLst>
          </p:cNvPr>
          <p:cNvSpPr>
            <a:spLocks noGrp="1"/>
          </p:cNvSpPr>
          <p:nvPr>
            <p:ph idx="1"/>
          </p:nvPr>
        </p:nvSpPr>
        <p:spPr/>
        <p:txBody>
          <a:bodyPr>
            <a:noAutofit/>
          </a:bodyPr>
          <a:lstStyle/>
          <a:p>
            <a:r>
              <a:rPr lang="en-US" sz="2100" dirty="0">
                <a:solidFill>
                  <a:srgbClr val="002060"/>
                </a:solidFill>
                <a:latin typeface="Arial" panose="020B0604020202020204" pitchFamily="34" charset="0"/>
                <a:cs typeface="Arial" panose="020B0604020202020204" pitchFamily="34" charset="0"/>
              </a:rPr>
              <a:t>We cannot speed up the qualification processes today, but we can speed up the R&amp;D/data generation to support it. For Flight Critical - 1 in 1 million failure rate (0.999999) </a:t>
            </a:r>
          </a:p>
          <a:p>
            <a:r>
              <a:rPr lang="en-US" sz="2100" dirty="0">
                <a:solidFill>
                  <a:srgbClr val="002060"/>
                </a:solidFill>
                <a:latin typeface="Arial" panose="020B0604020202020204" pitchFamily="34" charset="0"/>
                <a:cs typeface="Arial" panose="020B0604020202020204" pitchFamily="34" charset="0"/>
              </a:rPr>
              <a:t>In looking at the risk framework – a subcomponent may not be a critical part but is part of a critical assembly, that has to be considered as part of qualification and certification (FMECA covers this already review this for AM specific needs)</a:t>
            </a:r>
          </a:p>
          <a:p>
            <a:r>
              <a:rPr lang="en-US" sz="2100" dirty="0">
                <a:solidFill>
                  <a:srgbClr val="002060"/>
                </a:solidFill>
                <a:latin typeface="Arial" panose="020B0604020202020204" pitchFamily="34" charset="0"/>
                <a:cs typeface="Arial" panose="020B0604020202020204" pitchFamily="34" charset="0"/>
              </a:rPr>
              <a:t>Needs further clarification – authority for approval vs. liability who is ultimately responsible for failures</a:t>
            </a:r>
          </a:p>
          <a:p>
            <a:r>
              <a:rPr lang="en-US" sz="2100" dirty="0">
                <a:solidFill>
                  <a:srgbClr val="002060"/>
                </a:solidFill>
                <a:latin typeface="Arial" panose="020B0604020202020204" pitchFamily="34" charset="0"/>
                <a:cs typeface="Arial" panose="020B0604020202020204" pitchFamily="34" charset="0"/>
              </a:rPr>
              <a:t>Develop an “AM Lifecycle Qualification Map Guide” to pair with the Contracting Guide/Acquisition Guide (integrate into it?) to walk through the specific differences for AM relative to traditional manufacturing.  </a:t>
            </a:r>
          </a:p>
        </p:txBody>
      </p:sp>
      <p:sp>
        <p:nvSpPr>
          <p:cNvPr id="4" name="Slide Number Placeholder 3">
            <a:extLst>
              <a:ext uri="{FF2B5EF4-FFF2-40B4-BE49-F238E27FC236}">
                <a16:creationId xmlns:a16="http://schemas.microsoft.com/office/drawing/2014/main" id="{3F376FE8-2AFD-41AA-AD76-AC698C160DD2}"/>
              </a:ext>
            </a:extLst>
          </p:cNvPr>
          <p:cNvSpPr>
            <a:spLocks noGrp="1"/>
          </p:cNvSpPr>
          <p:nvPr>
            <p:ph type="sldNum" sz="quarter" idx="12"/>
          </p:nvPr>
        </p:nvSpPr>
        <p:spPr/>
        <p:txBody>
          <a:bodyPr/>
          <a:lstStyle/>
          <a:p>
            <a:fld id="{2726C2F5-E77D-45D7-8DF9-278139FB18E6}" type="slidenum">
              <a:rPr lang="en-US" smtClean="0"/>
              <a:t>59</a:t>
            </a:fld>
            <a:endParaRPr lang="en-US" dirty="0"/>
          </a:p>
        </p:txBody>
      </p:sp>
      <p:sp>
        <p:nvSpPr>
          <p:cNvPr id="5" name="Rectangle 4"/>
          <p:cNvSpPr/>
          <p:nvPr/>
        </p:nvSpPr>
        <p:spPr>
          <a:xfrm>
            <a:off x="769944" y="969000"/>
            <a:ext cx="7890532" cy="523220"/>
          </a:xfrm>
          <a:prstGeom prst="rect">
            <a:avLst/>
          </a:prstGeom>
        </p:spPr>
        <p:txBody>
          <a:bodyPr wrap="square">
            <a:spAutoFit/>
          </a:bodyPr>
          <a:lstStyle/>
          <a:p>
            <a:pPr lvl="0" algn="ctr">
              <a:defRPr/>
            </a:pPr>
            <a:r>
              <a:rPr lang="en-US" sz="2800" b="1" dirty="0">
                <a:solidFill>
                  <a:srgbClr val="FF0000"/>
                </a:solidFill>
                <a:latin typeface="Arial" panose="020B0604020202020204" pitchFamily="34" charset="0"/>
                <a:cs typeface="Arial" panose="020B0604020202020204" pitchFamily="34" charset="0"/>
              </a:rPr>
              <a:t>Quality </a:t>
            </a:r>
            <a:r>
              <a:rPr lang="en-US" sz="2800" b="1" dirty="0" smtClean="0">
                <a:solidFill>
                  <a:srgbClr val="FF0000"/>
                </a:solidFill>
                <a:latin typeface="Arial" panose="020B0604020202020204" pitchFamily="34" charset="0"/>
                <a:cs typeface="Arial" panose="020B0604020202020204" pitchFamily="34" charset="0"/>
              </a:rPr>
              <a:t>Assurance Sub-group</a:t>
            </a:r>
            <a:endParaRPr lang="en-US" sz="2800" b="1" dirty="0">
              <a:solidFill>
                <a:srgbClr val="FF0000"/>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B62BA6B2-BEE7-422E-A4D5-6681F683D5F8}"/>
              </a:ext>
            </a:extLst>
          </p:cNvPr>
          <p:cNvSpPr>
            <a:spLocks noGrp="1"/>
          </p:cNvSpPr>
          <p:nvPr>
            <p:ph type="title"/>
          </p:nvPr>
        </p:nvSpPr>
        <p:spPr>
          <a:xfrm>
            <a:off x="417022" y="1368969"/>
            <a:ext cx="8229600" cy="977046"/>
          </a:xfrm>
        </p:spPr>
        <p:txBody>
          <a:bodyPr>
            <a:normAutofit/>
          </a:bodyPr>
          <a:lstStyle/>
          <a:p>
            <a:r>
              <a:rPr lang="en-US" sz="2800" b="1" dirty="0" smtClean="0">
                <a:latin typeface="Arial" panose="020B0604020202020204" pitchFamily="34" charset="0"/>
                <a:cs typeface="Arial" panose="020B0604020202020204" pitchFamily="34" charset="0"/>
              </a:rPr>
              <a:t>Takeaways / Next </a:t>
            </a:r>
            <a:r>
              <a:rPr lang="en-US" sz="2800" b="1" dirty="0">
                <a:latin typeface="Arial" panose="020B0604020202020204" pitchFamily="34" charset="0"/>
                <a:cs typeface="Arial" panose="020B0604020202020204" pitchFamily="34" charset="0"/>
              </a:rPr>
              <a:t>Steps </a:t>
            </a:r>
            <a:r>
              <a:rPr lang="en-US" sz="2800" b="1" dirty="0" smtClean="0">
                <a:latin typeface="Arial" panose="020B0604020202020204" pitchFamily="34" charset="0"/>
                <a:cs typeface="Arial" panose="020B0604020202020204" pitchFamily="34" charset="0"/>
              </a:rPr>
              <a:t>(Cont’d)</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874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00200"/>
            <a:ext cx="8555182" cy="5121280"/>
          </a:xfrm>
        </p:spPr>
        <p:txBody>
          <a:bodyPr>
            <a:normAutofit lnSpcReduction="10000"/>
          </a:bodyPr>
          <a:lstStyle/>
          <a:p>
            <a:r>
              <a:rPr lang="en-US" sz="2900" b="1" dirty="0" smtClean="0"/>
              <a:t>2018 </a:t>
            </a:r>
            <a:r>
              <a:rPr lang="en-US" sz="2900" b="1" dirty="0"/>
              <a:t>Business Model </a:t>
            </a:r>
            <a:r>
              <a:rPr lang="en-US" sz="2900" b="1" dirty="0" smtClean="0"/>
              <a:t>Workshop</a:t>
            </a:r>
            <a:endParaRPr lang="en-US" sz="2900" dirty="0" smtClean="0"/>
          </a:p>
          <a:p>
            <a:pPr lvl="1"/>
            <a:r>
              <a:rPr lang="en-US" sz="2512" dirty="0"/>
              <a:t>The purpose of this workshop was to address five business model aspects of AM for sustainment and production in parallel with ongoing AM technology community efforts.</a:t>
            </a:r>
          </a:p>
          <a:p>
            <a:pPr marL="887531" lvl="2" indent="0">
              <a:buNone/>
            </a:pPr>
            <a:endParaRPr lang="en-US" sz="1000" dirty="0"/>
          </a:p>
          <a:p>
            <a:pPr lvl="2">
              <a:spcBef>
                <a:spcPts val="600"/>
              </a:spcBef>
              <a:spcAft>
                <a:spcPts val="600"/>
              </a:spcAft>
              <a:buFont typeface="Arial" panose="020B0604020202020204" pitchFamily="34" charset="0"/>
              <a:buChar char="•"/>
            </a:pPr>
            <a:r>
              <a:rPr lang="en-US" sz="2400" dirty="0"/>
              <a:t>Develop an AM Contracting Guide for Navy / DoD </a:t>
            </a:r>
          </a:p>
          <a:p>
            <a:pPr lvl="2">
              <a:spcBef>
                <a:spcPts val="600"/>
              </a:spcBef>
              <a:spcAft>
                <a:spcPts val="600"/>
              </a:spcAft>
              <a:buFont typeface="Arial" panose="020B0604020202020204" pitchFamily="34" charset="0"/>
              <a:buChar char="•"/>
            </a:pPr>
            <a:r>
              <a:rPr lang="en-US" sz="2400" dirty="0"/>
              <a:t>Information Assurance on 3D Technical Data Packages </a:t>
            </a:r>
            <a:r>
              <a:rPr lang="en-US" sz="2400" dirty="0" smtClean="0"/>
              <a:t>(TDPs) and </a:t>
            </a:r>
            <a:r>
              <a:rPr lang="en-US" sz="2400" dirty="0" err="1"/>
              <a:t>Blockchain</a:t>
            </a:r>
            <a:endParaRPr lang="en-US" sz="2400" dirty="0"/>
          </a:p>
          <a:p>
            <a:pPr lvl="2">
              <a:spcBef>
                <a:spcPts val="600"/>
              </a:spcBef>
              <a:spcAft>
                <a:spcPts val="600"/>
              </a:spcAft>
              <a:buFont typeface="Arial" panose="020B0604020202020204" pitchFamily="34" charset="0"/>
              <a:buChar char="•"/>
            </a:pPr>
            <a:r>
              <a:rPr lang="en-US" sz="2400" dirty="0"/>
              <a:t>Pathfinder Scenario Study of AM Repair Part</a:t>
            </a:r>
          </a:p>
          <a:p>
            <a:pPr lvl="2">
              <a:spcBef>
                <a:spcPts val="600"/>
              </a:spcBef>
              <a:spcAft>
                <a:spcPts val="600"/>
              </a:spcAft>
              <a:buFont typeface="Arial" panose="020B0604020202020204" pitchFamily="34" charset="0"/>
              <a:buChar char="•"/>
            </a:pPr>
            <a:r>
              <a:rPr lang="en-US" sz="2400" dirty="0"/>
              <a:t>3D Model Exchange</a:t>
            </a:r>
          </a:p>
          <a:p>
            <a:pPr lvl="2">
              <a:spcBef>
                <a:spcPts val="600"/>
              </a:spcBef>
              <a:spcAft>
                <a:spcPts val="600"/>
              </a:spcAft>
              <a:buFont typeface="Arial" panose="020B0604020202020204" pitchFamily="34" charset="0"/>
              <a:buChar char="•"/>
            </a:pPr>
            <a:r>
              <a:rPr lang="en-US" sz="2400" dirty="0"/>
              <a:t>AM Intellectual Property </a:t>
            </a:r>
            <a:r>
              <a:rPr lang="en-US" sz="2400" dirty="0" smtClean="0"/>
              <a:t>Management</a:t>
            </a:r>
          </a:p>
          <a:p>
            <a:pPr marL="110942" indent="0">
              <a:spcBef>
                <a:spcPts val="600"/>
              </a:spcBef>
              <a:spcAft>
                <a:spcPts val="600"/>
              </a:spcAft>
              <a:buNone/>
            </a:pPr>
            <a:r>
              <a:rPr lang="en-US" sz="1500" dirty="0" smtClean="0"/>
              <a:t>Final Report:  </a:t>
            </a:r>
            <a:r>
              <a:rPr lang="en-US" sz="1500" u="sng" dirty="0" smtClean="0">
                <a:solidFill>
                  <a:srgbClr val="0070C0"/>
                </a:solidFill>
              </a:rPr>
              <a:t>https</a:t>
            </a:r>
            <a:r>
              <a:rPr lang="en-US" sz="1500" u="sng" dirty="0">
                <a:solidFill>
                  <a:srgbClr val="0070C0"/>
                </a:solidFill>
              </a:rPr>
              <a:t>://ammo.ncms.org/resources/?drawer=Resources*AM%20Wargames*2018</a:t>
            </a:r>
          </a:p>
          <a:p>
            <a:pPr lvl="1"/>
            <a:endParaRPr lang="en-US" sz="2512" dirty="0"/>
          </a:p>
          <a:p>
            <a:endParaRPr lang="en-US" sz="1900" dirty="0"/>
          </a:p>
        </p:txBody>
      </p:sp>
      <p:sp>
        <p:nvSpPr>
          <p:cNvPr id="4" name="Slide Number Placeholder 3"/>
          <p:cNvSpPr>
            <a:spLocks noGrp="1"/>
          </p:cNvSpPr>
          <p:nvPr>
            <p:ph type="sldNum" sz="quarter" idx="12"/>
          </p:nvPr>
        </p:nvSpPr>
        <p:spPr/>
        <p:txBody>
          <a:bodyPr/>
          <a:lstStyle/>
          <a:p>
            <a:fld id="{2726C2F5-E77D-45D7-8DF9-278139FB18E6}" type="slidenum">
              <a:rPr lang="en-US" smtClean="0"/>
              <a:t>6</a:t>
            </a:fld>
            <a:endParaRPr lang="en-US" dirty="0"/>
          </a:p>
        </p:txBody>
      </p:sp>
      <p:sp>
        <p:nvSpPr>
          <p:cNvPr id="5" name="Rectangle 4"/>
          <p:cNvSpPr/>
          <p:nvPr/>
        </p:nvSpPr>
        <p:spPr>
          <a:xfrm>
            <a:off x="2528455" y="990600"/>
            <a:ext cx="403860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Background (Cont’d)</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Tree>
    <p:extLst>
      <p:ext uri="{BB962C8B-B14F-4D97-AF65-F5344CB8AC3E}">
        <p14:creationId xmlns:p14="http://schemas.microsoft.com/office/powerpoint/2010/main" val="26415031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BA6B2-BEE7-422E-A4D5-6681F683D5F8}"/>
              </a:ext>
            </a:extLst>
          </p:cNvPr>
          <p:cNvSpPr>
            <a:spLocks noGrp="1"/>
          </p:cNvSpPr>
          <p:nvPr>
            <p:ph type="title"/>
          </p:nvPr>
        </p:nvSpPr>
        <p:spPr>
          <a:xfrm>
            <a:off x="381000" y="1492220"/>
            <a:ext cx="5128953" cy="535845"/>
          </a:xfrm>
        </p:spPr>
        <p:txBody>
          <a:bodyPr>
            <a:normAutofit/>
          </a:bodyPr>
          <a:lstStyle/>
          <a:p>
            <a:r>
              <a:rPr lang="en-US" sz="2800" b="1" dirty="0">
                <a:latin typeface="Arial" panose="020B0604020202020204" pitchFamily="34" charset="0"/>
                <a:cs typeface="Arial" panose="020B0604020202020204" pitchFamily="34" charset="0"/>
              </a:rPr>
              <a:t>Qualification “Map” Outline </a:t>
            </a:r>
          </a:p>
        </p:txBody>
      </p:sp>
      <p:sp>
        <p:nvSpPr>
          <p:cNvPr id="3" name="Content Placeholder 2">
            <a:extLst>
              <a:ext uri="{FF2B5EF4-FFF2-40B4-BE49-F238E27FC236}">
                <a16:creationId xmlns:a16="http://schemas.microsoft.com/office/drawing/2014/main" id="{ABDF8813-DEB9-4864-B1EA-FC2D40967480}"/>
              </a:ext>
            </a:extLst>
          </p:cNvPr>
          <p:cNvSpPr>
            <a:spLocks noGrp="1"/>
          </p:cNvSpPr>
          <p:nvPr>
            <p:ph idx="1"/>
          </p:nvPr>
        </p:nvSpPr>
        <p:spPr>
          <a:xfrm>
            <a:off x="457200" y="1956075"/>
            <a:ext cx="8229600" cy="3997385"/>
          </a:xfrm>
        </p:spPr>
        <p:txBody>
          <a:bodyPr>
            <a:noAutofit/>
          </a:bodyPr>
          <a:lstStyle/>
          <a:p>
            <a:r>
              <a:rPr lang="en-US" sz="1400" dirty="0">
                <a:solidFill>
                  <a:srgbClr val="002060"/>
                </a:solidFill>
                <a:latin typeface="Arial" panose="020B0604020202020204" pitchFamily="34" charset="0"/>
                <a:cs typeface="Arial" panose="020B0604020202020204" pitchFamily="34" charset="0"/>
              </a:rPr>
              <a:t>Definitions and equivalencies (qualification in Army means what in Navy and Air Force and Industry/Definitions per the FAR)</a:t>
            </a:r>
          </a:p>
          <a:p>
            <a:r>
              <a:rPr lang="en-US" sz="1400" dirty="0">
                <a:solidFill>
                  <a:srgbClr val="002060"/>
                </a:solidFill>
                <a:latin typeface="Arial" panose="020B0604020202020204" pitchFamily="34" charset="0"/>
                <a:cs typeface="Arial" panose="020B0604020202020204" pitchFamily="34" charset="0"/>
              </a:rPr>
              <a:t>Selection of AM Parts</a:t>
            </a:r>
          </a:p>
          <a:p>
            <a:pPr lvl="1">
              <a:buFont typeface="Courier New" panose="02070309020205020404" pitchFamily="49" charset="0"/>
              <a:buChar char="o"/>
            </a:pPr>
            <a:r>
              <a:rPr lang="en-US" sz="1400" dirty="0">
                <a:solidFill>
                  <a:srgbClr val="002060"/>
                </a:solidFill>
                <a:latin typeface="Arial" panose="020B0604020202020204" pitchFamily="34" charset="0"/>
                <a:cs typeface="Arial" panose="020B0604020202020204" pitchFamily="34" charset="0"/>
              </a:rPr>
              <a:t>How to know when to use AM</a:t>
            </a:r>
          </a:p>
          <a:p>
            <a:pPr lvl="1">
              <a:buFont typeface="Courier New" panose="02070309020205020404" pitchFamily="49" charset="0"/>
              <a:buChar char="o"/>
            </a:pPr>
            <a:r>
              <a:rPr lang="en-US" sz="1400" dirty="0">
                <a:solidFill>
                  <a:srgbClr val="002060"/>
                </a:solidFill>
                <a:latin typeface="Arial" panose="020B0604020202020204" pitchFamily="34" charset="0"/>
                <a:cs typeface="Arial" panose="020B0604020202020204" pitchFamily="34" charset="0"/>
              </a:rPr>
              <a:t>Design for AM</a:t>
            </a:r>
          </a:p>
          <a:p>
            <a:r>
              <a:rPr lang="en-US" sz="1400" dirty="0">
                <a:solidFill>
                  <a:srgbClr val="002060"/>
                </a:solidFill>
                <a:latin typeface="Arial" panose="020B0604020202020204" pitchFamily="34" charset="0"/>
                <a:cs typeface="Arial" panose="020B0604020202020204" pitchFamily="34" charset="0"/>
              </a:rPr>
              <a:t>Using a Risk Based Framework (Criticality Levels and how the processes vary – equivalencies of these buckets as well)</a:t>
            </a:r>
          </a:p>
          <a:p>
            <a:pPr lvl="1">
              <a:buFont typeface="Courier New" panose="02070309020205020404" pitchFamily="49" charset="0"/>
              <a:buChar char="o"/>
            </a:pPr>
            <a:r>
              <a:rPr lang="en-US" sz="1400" dirty="0">
                <a:solidFill>
                  <a:srgbClr val="002060"/>
                </a:solidFill>
                <a:latin typeface="Arial" panose="020B0604020202020204" pitchFamily="34" charset="0"/>
                <a:cs typeface="Arial" panose="020B0604020202020204" pitchFamily="34" charset="0"/>
              </a:rPr>
              <a:t>Fit check and ideas collected from the field goes to engineering </a:t>
            </a:r>
          </a:p>
          <a:p>
            <a:pPr lvl="1">
              <a:buFont typeface="Courier New" panose="02070309020205020404" pitchFamily="49" charset="0"/>
              <a:buChar char="o"/>
            </a:pPr>
            <a:r>
              <a:rPr lang="en-US" sz="1400" dirty="0">
                <a:solidFill>
                  <a:srgbClr val="002060"/>
                </a:solidFill>
                <a:latin typeface="Arial" panose="020B0604020202020204" pitchFamily="34" charset="0"/>
                <a:cs typeface="Arial" panose="020B0604020202020204" pitchFamily="34" charset="0"/>
              </a:rPr>
              <a:t>Do triage at engineering (green/yellow/red box)</a:t>
            </a:r>
          </a:p>
          <a:p>
            <a:pPr lvl="1">
              <a:buFont typeface="Courier New" panose="02070309020205020404" pitchFamily="49" charset="0"/>
              <a:buChar char="o"/>
            </a:pPr>
            <a:r>
              <a:rPr lang="en-US" sz="1400" dirty="0">
                <a:solidFill>
                  <a:srgbClr val="002060"/>
                </a:solidFill>
                <a:latin typeface="Arial" panose="020B0604020202020204" pitchFamily="34" charset="0"/>
                <a:cs typeface="Arial" panose="020B0604020202020204" pitchFamily="34" charset="0"/>
              </a:rPr>
              <a:t>For green box create non-critical TDP</a:t>
            </a:r>
          </a:p>
          <a:p>
            <a:r>
              <a:rPr lang="en-US" sz="1400" dirty="0">
                <a:solidFill>
                  <a:srgbClr val="002060"/>
                </a:solidFill>
                <a:latin typeface="Arial" panose="020B0604020202020204" pitchFamily="34" charset="0"/>
                <a:cs typeface="Arial" panose="020B0604020202020204" pitchFamily="34" charset="0"/>
              </a:rPr>
              <a:t>Qualification Processes/Needs for: </a:t>
            </a:r>
          </a:p>
          <a:p>
            <a:pPr lvl="1">
              <a:buFont typeface="Courier New" panose="02070309020205020404" pitchFamily="49" charset="0"/>
              <a:buChar char="o"/>
            </a:pPr>
            <a:r>
              <a:rPr lang="en-US" sz="1400" dirty="0">
                <a:solidFill>
                  <a:srgbClr val="002060"/>
                </a:solidFill>
                <a:latin typeface="Arial" panose="020B0604020202020204" pitchFamily="34" charset="0"/>
                <a:cs typeface="Arial" panose="020B0604020202020204" pitchFamily="34" charset="0"/>
              </a:rPr>
              <a:t>Machine qualification/robustness set up</a:t>
            </a:r>
          </a:p>
          <a:p>
            <a:pPr lvl="1">
              <a:buFont typeface="Courier New" panose="02070309020205020404" pitchFamily="49" charset="0"/>
              <a:buChar char="o"/>
            </a:pPr>
            <a:r>
              <a:rPr lang="en-US" sz="1400" dirty="0">
                <a:solidFill>
                  <a:srgbClr val="002060"/>
                </a:solidFill>
                <a:latin typeface="Arial" panose="020B0604020202020204" pitchFamily="34" charset="0"/>
                <a:cs typeface="Arial" panose="020B0604020202020204" pitchFamily="34" charset="0"/>
              </a:rPr>
              <a:t>Materials + Processes – AM Machine Control/Post Processing </a:t>
            </a:r>
          </a:p>
          <a:p>
            <a:pPr lvl="1">
              <a:buFont typeface="Courier New" panose="02070309020205020404" pitchFamily="49" charset="0"/>
              <a:buChar char="o"/>
            </a:pPr>
            <a:r>
              <a:rPr lang="en-US" sz="1400" dirty="0">
                <a:solidFill>
                  <a:srgbClr val="002060"/>
                </a:solidFill>
                <a:latin typeface="Arial" panose="020B0604020202020204" pitchFamily="34" charset="0"/>
                <a:cs typeface="Arial" panose="020B0604020202020204" pitchFamily="34" charset="0"/>
              </a:rPr>
              <a:t>Inspection techniques</a:t>
            </a:r>
          </a:p>
          <a:p>
            <a:pPr lvl="1">
              <a:buFont typeface="Courier New" panose="02070309020205020404" pitchFamily="49" charset="0"/>
              <a:buChar char="o"/>
            </a:pPr>
            <a:r>
              <a:rPr lang="en-US" sz="1400" dirty="0">
                <a:solidFill>
                  <a:srgbClr val="002060"/>
                </a:solidFill>
                <a:latin typeface="Arial" panose="020B0604020202020204" pitchFamily="34" charset="0"/>
                <a:cs typeface="Arial" panose="020B0604020202020204" pitchFamily="34" charset="0"/>
              </a:rPr>
              <a:t>Design</a:t>
            </a:r>
          </a:p>
          <a:p>
            <a:pPr lvl="1">
              <a:buFont typeface="Courier New" panose="02070309020205020404" pitchFamily="49" charset="0"/>
              <a:buChar char="o"/>
            </a:pPr>
            <a:r>
              <a:rPr lang="en-US" sz="1400" dirty="0">
                <a:solidFill>
                  <a:srgbClr val="002060"/>
                </a:solidFill>
                <a:latin typeface="Arial" panose="020B0604020202020204" pitchFamily="34" charset="0"/>
                <a:cs typeface="Arial" panose="020B0604020202020204" pitchFamily="34" charset="0"/>
              </a:rPr>
              <a:t>Workforce</a:t>
            </a:r>
          </a:p>
          <a:p>
            <a:r>
              <a:rPr lang="en-US" sz="1400" dirty="0">
                <a:solidFill>
                  <a:srgbClr val="002060"/>
                </a:solidFill>
                <a:latin typeface="Arial" panose="020B0604020202020204" pitchFamily="34" charset="0"/>
                <a:cs typeface="Arial" panose="020B0604020202020204" pitchFamily="34" charset="0"/>
              </a:rPr>
              <a:t>Certified/Approved Technical Data Packages</a:t>
            </a:r>
          </a:p>
          <a:p>
            <a:pPr lvl="1">
              <a:buFont typeface="Courier New" panose="02070309020205020404" pitchFamily="49" charset="0"/>
              <a:buChar char="o"/>
            </a:pPr>
            <a:r>
              <a:rPr lang="en-US" sz="1400" dirty="0">
                <a:solidFill>
                  <a:srgbClr val="002060"/>
                </a:solidFill>
                <a:latin typeface="Arial" panose="020B0604020202020204" pitchFamily="34" charset="0"/>
                <a:cs typeface="Arial" panose="020B0604020202020204" pitchFamily="34" charset="0"/>
              </a:rPr>
              <a:t>Specific needs for AM</a:t>
            </a:r>
          </a:p>
          <a:p>
            <a:pPr lvl="1">
              <a:buFont typeface="Courier New" panose="02070309020205020404" pitchFamily="49" charset="0"/>
              <a:buChar char="o"/>
            </a:pPr>
            <a:r>
              <a:rPr lang="en-US" sz="1400" dirty="0">
                <a:solidFill>
                  <a:srgbClr val="002060"/>
                </a:solidFill>
                <a:latin typeface="Arial" panose="020B0604020202020204" pitchFamily="34" charset="0"/>
                <a:cs typeface="Arial" panose="020B0604020202020204" pitchFamily="34" charset="0"/>
              </a:rPr>
              <a:t>Connections to Bio industry/applications, </a:t>
            </a:r>
            <a:r>
              <a:rPr lang="en-US" sz="1400" dirty="0" smtClean="0">
                <a:solidFill>
                  <a:srgbClr val="002060"/>
                </a:solidFill>
                <a:latin typeface="Arial" panose="020B0604020202020204" pitchFamily="34" charset="0"/>
                <a:cs typeface="Arial" panose="020B0604020202020204" pitchFamily="34" charset="0"/>
              </a:rPr>
              <a:t>automotive</a:t>
            </a:r>
            <a:endParaRPr lang="en-US" sz="1400" dirty="0">
              <a:solidFill>
                <a:srgbClr val="00206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F376FE8-2AFD-41AA-AD76-AC698C160DD2}"/>
              </a:ext>
            </a:extLst>
          </p:cNvPr>
          <p:cNvSpPr>
            <a:spLocks noGrp="1"/>
          </p:cNvSpPr>
          <p:nvPr>
            <p:ph type="sldNum" sz="quarter" idx="12"/>
          </p:nvPr>
        </p:nvSpPr>
        <p:spPr/>
        <p:txBody>
          <a:bodyPr/>
          <a:lstStyle/>
          <a:p>
            <a:fld id="{2726C2F5-E77D-45D7-8DF9-278139FB18E6}" type="slidenum">
              <a:rPr lang="en-US" smtClean="0"/>
              <a:t>60</a:t>
            </a:fld>
            <a:endParaRPr lang="en-US" dirty="0"/>
          </a:p>
        </p:txBody>
      </p:sp>
      <p:sp>
        <p:nvSpPr>
          <p:cNvPr id="6" name="Rectangle 5"/>
          <p:cNvSpPr/>
          <p:nvPr/>
        </p:nvSpPr>
        <p:spPr>
          <a:xfrm>
            <a:off x="769944" y="969000"/>
            <a:ext cx="7890532" cy="523220"/>
          </a:xfrm>
          <a:prstGeom prst="rect">
            <a:avLst/>
          </a:prstGeom>
        </p:spPr>
        <p:txBody>
          <a:bodyPr wrap="square">
            <a:spAutoFit/>
          </a:bodyPr>
          <a:lstStyle/>
          <a:p>
            <a:pPr lvl="0" algn="ctr">
              <a:defRPr/>
            </a:pPr>
            <a:r>
              <a:rPr lang="en-US" sz="2800" b="1" dirty="0">
                <a:solidFill>
                  <a:srgbClr val="FF0000"/>
                </a:solidFill>
                <a:latin typeface="Arial" panose="020B0604020202020204" pitchFamily="34" charset="0"/>
                <a:cs typeface="Arial" panose="020B0604020202020204" pitchFamily="34" charset="0"/>
              </a:rPr>
              <a:t>Quality </a:t>
            </a:r>
            <a:r>
              <a:rPr lang="en-US" sz="2800" b="1" dirty="0" smtClean="0">
                <a:solidFill>
                  <a:srgbClr val="FF0000"/>
                </a:solidFill>
                <a:latin typeface="Arial" panose="020B0604020202020204" pitchFamily="34" charset="0"/>
                <a:cs typeface="Arial" panose="020B0604020202020204" pitchFamily="34" charset="0"/>
              </a:rPr>
              <a:t>Assurance Sub-group</a:t>
            </a:r>
            <a:endParaRPr lang="en-US"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96344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BA6B2-BEE7-422E-A4D5-6681F683D5F8}"/>
              </a:ext>
            </a:extLst>
          </p:cNvPr>
          <p:cNvSpPr>
            <a:spLocks noGrp="1"/>
          </p:cNvSpPr>
          <p:nvPr>
            <p:ph type="title"/>
          </p:nvPr>
        </p:nvSpPr>
        <p:spPr>
          <a:xfrm>
            <a:off x="381000" y="1492220"/>
            <a:ext cx="6781800" cy="535845"/>
          </a:xfrm>
        </p:spPr>
        <p:txBody>
          <a:bodyPr>
            <a:normAutofit/>
          </a:bodyPr>
          <a:lstStyle/>
          <a:p>
            <a:r>
              <a:rPr lang="en-US" sz="2800" b="1" dirty="0">
                <a:latin typeface="Arial" panose="020B0604020202020204" pitchFamily="34" charset="0"/>
                <a:cs typeface="Arial" panose="020B0604020202020204" pitchFamily="34" charset="0"/>
              </a:rPr>
              <a:t>Qualification “Map” </a:t>
            </a:r>
            <a:r>
              <a:rPr lang="en-US" sz="2800" b="1" dirty="0" smtClean="0">
                <a:latin typeface="Arial" panose="020B0604020202020204" pitchFamily="34" charset="0"/>
                <a:cs typeface="Arial" panose="020B0604020202020204" pitchFamily="34" charset="0"/>
              </a:rPr>
              <a:t>Outline (Cont’d) </a:t>
            </a:r>
            <a:endParaRPr lang="en-US" sz="2800"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F376FE8-2AFD-41AA-AD76-AC698C160DD2}"/>
              </a:ext>
            </a:extLst>
          </p:cNvPr>
          <p:cNvSpPr>
            <a:spLocks noGrp="1"/>
          </p:cNvSpPr>
          <p:nvPr>
            <p:ph type="sldNum" sz="quarter" idx="12"/>
          </p:nvPr>
        </p:nvSpPr>
        <p:spPr/>
        <p:txBody>
          <a:bodyPr/>
          <a:lstStyle/>
          <a:p>
            <a:fld id="{2726C2F5-E77D-45D7-8DF9-278139FB18E6}" type="slidenum">
              <a:rPr lang="en-US" smtClean="0"/>
              <a:t>61</a:t>
            </a:fld>
            <a:endParaRPr lang="en-US" dirty="0"/>
          </a:p>
        </p:txBody>
      </p:sp>
      <p:sp>
        <p:nvSpPr>
          <p:cNvPr id="6" name="Rectangle 5"/>
          <p:cNvSpPr/>
          <p:nvPr/>
        </p:nvSpPr>
        <p:spPr>
          <a:xfrm>
            <a:off x="769944" y="969000"/>
            <a:ext cx="7890532" cy="523220"/>
          </a:xfrm>
          <a:prstGeom prst="rect">
            <a:avLst/>
          </a:prstGeom>
        </p:spPr>
        <p:txBody>
          <a:bodyPr wrap="square">
            <a:spAutoFit/>
          </a:bodyPr>
          <a:lstStyle/>
          <a:p>
            <a:pPr lvl="0" algn="ctr">
              <a:defRPr/>
            </a:pPr>
            <a:r>
              <a:rPr lang="en-US" sz="2800" b="1" dirty="0">
                <a:solidFill>
                  <a:srgbClr val="FF0000"/>
                </a:solidFill>
                <a:latin typeface="Arial" panose="020B0604020202020204" pitchFamily="34" charset="0"/>
                <a:cs typeface="Arial" panose="020B0604020202020204" pitchFamily="34" charset="0"/>
              </a:rPr>
              <a:t>Quality </a:t>
            </a:r>
            <a:r>
              <a:rPr lang="en-US" sz="2800" b="1" dirty="0" smtClean="0">
                <a:solidFill>
                  <a:srgbClr val="FF0000"/>
                </a:solidFill>
                <a:latin typeface="Arial" panose="020B0604020202020204" pitchFamily="34" charset="0"/>
                <a:cs typeface="Arial" panose="020B0604020202020204" pitchFamily="34" charset="0"/>
              </a:rPr>
              <a:t>Assurance Sub-group</a:t>
            </a:r>
            <a:endParaRPr lang="en-US" sz="2800" b="1" dirty="0">
              <a:solidFill>
                <a:srgbClr val="FF0000"/>
              </a:solidFill>
              <a:latin typeface="Arial" panose="020B0604020202020204" pitchFamily="34" charset="0"/>
              <a:cs typeface="Arial" panose="020B0604020202020204" pitchFamily="34" charset="0"/>
            </a:endParaRPr>
          </a:p>
        </p:txBody>
      </p:sp>
      <p:sp>
        <p:nvSpPr>
          <p:cNvPr id="5" name="Rectangle 4"/>
          <p:cNvSpPr/>
          <p:nvPr/>
        </p:nvSpPr>
        <p:spPr>
          <a:xfrm>
            <a:off x="524210" y="2015440"/>
            <a:ext cx="8382000" cy="4770537"/>
          </a:xfrm>
          <a:prstGeom prst="rect">
            <a:avLst/>
          </a:prstGeom>
        </p:spPr>
        <p:txBody>
          <a:bodyPr wrap="square">
            <a:spAutoFit/>
          </a:bodyPr>
          <a:lstStyle/>
          <a:p>
            <a:pPr marL="285750" indent="-285750">
              <a:buFont typeface="Arial" panose="020B0604020202020204" pitchFamily="34" charset="0"/>
              <a:buChar char="•"/>
            </a:pPr>
            <a:r>
              <a:rPr lang="en-US" sz="1600" dirty="0">
                <a:solidFill>
                  <a:srgbClr val="002060"/>
                </a:solidFill>
                <a:latin typeface="Arial" panose="020B0604020202020204" pitchFamily="34" charset="0"/>
                <a:cs typeface="Arial" panose="020B0604020202020204" pitchFamily="34" charset="0"/>
              </a:rPr>
              <a:t>Contracting Needs for </a:t>
            </a:r>
            <a:r>
              <a:rPr lang="en-US" sz="1600" dirty="0" err="1">
                <a:solidFill>
                  <a:srgbClr val="002060"/>
                </a:solidFill>
                <a:latin typeface="Arial" panose="020B0604020202020204" pitchFamily="34" charset="0"/>
                <a:cs typeface="Arial" panose="020B0604020202020204" pitchFamily="34" charset="0"/>
              </a:rPr>
              <a:t>Qual</a:t>
            </a:r>
            <a:r>
              <a:rPr lang="en-US" sz="1600" dirty="0">
                <a:solidFill>
                  <a:srgbClr val="002060"/>
                </a:solidFill>
                <a:latin typeface="Arial" panose="020B0604020202020204" pitchFamily="34" charset="0"/>
                <a:cs typeface="Arial" panose="020B0604020202020204" pitchFamily="34" charset="0"/>
              </a:rPr>
              <a:t>/Cert</a:t>
            </a:r>
          </a:p>
          <a:p>
            <a:pPr marL="742950" lvl="1" indent="-285750">
              <a:buFont typeface="Courier New" panose="02070309020205020404" pitchFamily="49" charset="0"/>
              <a:buChar char="o"/>
            </a:pPr>
            <a:r>
              <a:rPr lang="en-US" sz="1600" dirty="0">
                <a:solidFill>
                  <a:srgbClr val="002060"/>
                </a:solidFill>
                <a:latin typeface="Arial" panose="020B0604020202020204" pitchFamily="34" charset="0"/>
                <a:cs typeface="Arial" panose="020B0604020202020204" pitchFamily="34" charset="0"/>
              </a:rPr>
              <a:t>Standards</a:t>
            </a:r>
          </a:p>
          <a:p>
            <a:pPr marL="742950" lvl="1" indent="-285750">
              <a:buFont typeface="Courier New" panose="02070309020205020404" pitchFamily="49" charset="0"/>
              <a:buChar char="o"/>
            </a:pPr>
            <a:r>
              <a:rPr lang="en-US" sz="1600" dirty="0">
                <a:solidFill>
                  <a:srgbClr val="002060"/>
                </a:solidFill>
                <a:latin typeface="Arial" panose="020B0604020202020204" pitchFamily="34" charset="0"/>
                <a:cs typeface="Arial" panose="020B0604020202020204" pitchFamily="34" charset="0"/>
              </a:rPr>
              <a:t>QA requirements</a:t>
            </a:r>
          </a:p>
          <a:p>
            <a:pPr marL="285750" indent="-285750">
              <a:buFont typeface="Arial" panose="020B0604020202020204" pitchFamily="34" charset="0"/>
              <a:buChar char="•"/>
            </a:pPr>
            <a:r>
              <a:rPr lang="en-US" sz="1600" dirty="0">
                <a:solidFill>
                  <a:srgbClr val="002060"/>
                </a:solidFill>
                <a:latin typeface="Arial" panose="020B0604020202020204" pitchFamily="34" charset="0"/>
                <a:cs typeface="Arial" panose="020B0604020202020204" pitchFamily="34" charset="0"/>
              </a:rPr>
              <a:t>Certification of Parts/Part Acceptance</a:t>
            </a:r>
          </a:p>
          <a:p>
            <a:pPr marL="742950" lvl="1" indent="-285750">
              <a:buFont typeface="Courier New" panose="02070309020205020404" pitchFamily="49" charset="0"/>
              <a:buChar char="o"/>
            </a:pPr>
            <a:r>
              <a:rPr lang="en-US" sz="1600" dirty="0">
                <a:solidFill>
                  <a:srgbClr val="002060"/>
                </a:solidFill>
                <a:latin typeface="Arial" panose="020B0604020202020204" pitchFamily="34" charset="0"/>
                <a:cs typeface="Arial" panose="020B0604020202020204" pitchFamily="34" charset="0"/>
              </a:rPr>
              <a:t>Regulations and requirements</a:t>
            </a:r>
          </a:p>
          <a:p>
            <a:pPr marL="742950" lvl="1" indent="-285750">
              <a:buFont typeface="Courier New" panose="02070309020205020404" pitchFamily="49" charset="0"/>
              <a:buChar char="o"/>
            </a:pPr>
            <a:r>
              <a:rPr lang="en-US" sz="1600" dirty="0">
                <a:solidFill>
                  <a:srgbClr val="002060"/>
                </a:solidFill>
                <a:latin typeface="Arial" panose="020B0604020202020204" pitchFamily="34" charset="0"/>
                <a:cs typeface="Arial" panose="020B0604020202020204" pitchFamily="34" charset="0"/>
              </a:rPr>
              <a:t>Lot sizes as an example</a:t>
            </a:r>
          </a:p>
          <a:p>
            <a:pPr marL="285750" indent="-285750">
              <a:buFont typeface="Arial" panose="020B0604020202020204" pitchFamily="34" charset="0"/>
              <a:buChar char="•"/>
            </a:pPr>
            <a:r>
              <a:rPr lang="en-US" sz="1600" dirty="0">
                <a:solidFill>
                  <a:srgbClr val="002060"/>
                </a:solidFill>
                <a:latin typeface="Arial" panose="020B0604020202020204" pitchFamily="34" charset="0"/>
                <a:cs typeface="Arial" panose="020B0604020202020204" pitchFamily="34" charset="0"/>
              </a:rPr>
              <a:t>Certification Processes for DoD</a:t>
            </a:r>
          </a:p>
          <a:p>
            <a:pPr marL="742950" lvl="1" indent="-285750">
              <a:buFont typeface="Courier New" panose="02070309020205020404" pitchFamily="49" charset="0"/>
              <a:buChar char="o"/>
            </a:pPr>
            <a:r>
              <a:rPr lang="en-US" sz="1600" dirty="0">
                <a:solidFill>
                  <a:srgbClr val="002060"/>
                </a:solidFill>
                <a:latin typeface="Arial" panose="020B0604020202020204" pitchFamily="34" charset="0"/>
                <a:cs typeface="Arial" panose="020B0604020202020204" pitchFamily="34" charset="0"/>
              </a:rPr>
              <a:t>As an example, Airworthiness for AF is not different in process but the details in meeting the 5 tenets have to be considered (what level of data is needed to meet those </a:t>
            </a:r>
          </a:p>
          <a:p>
            <a:pPr marL="285750" indent="-285750">
              <a:buFont typeface="Arial" panose="020B0604020202020204" pitchFamily="34" charset="0"/>
              <a:buChar char="•"/>
            </a:pPr>
            <a:r>
              <a:rPr lang="en-US" sz="1600" dirty="0">
                <a:solidFill>
                  <a:srgbClr val="002060"/>
                </a:solidFill>
                <a:latin typeface="Arial" panose="020B0604020202020204" pitchFamily="34" charset="0"/>
                <a:cs typeface="Arial" panose="020B0604020202020204" pitchFamily="34" charset="0"/>
              </a:rPr>
              <a:t>Qualification of the Supply Chain (vendors, manufacturers, suppliers) – QPL/QML</a:t>
            </a:r>
          </a:p>
          <a:p>
            <a:pPr marL="742950" lvl="1" indent="-285750">
              <a:buFont typeface="Courier New" panose="02070309020205020404" pitchFamily="49" charset="0"/>
              <a:buChar char="o"/>
            </a:pPr>
            <a:r>
              <a:rPr lang="en-US" sz="1600" dirty="0">
                <a:solidFill>
                  <a:srgbClr val="002060"/>
                </a:solidFill>
                <a:latin typeface="Arial" panose="020B0604020202020204" pitchFamily="34" charset="0"/>
                <a:cs typeface="Arial" panose="020B0604020202020204" pitchFamily="34" charset="0"/>
              </a:rPr>
              <a:t>Public private partnerships to leverage existing qualification done by industry</a:t>
            </a:r>
          </a:p>
          <a:p>
            <a:pPr marL="285750" indent="-285750">
              <a:buFont typeface="Arial" panose="020B0604020202020204" pitchFamily="34" charset="0"/>
              <a:buChar char="•"/>
            </a:pPr>
            <a:r>
              <a:rPr lang="en-US" sz="1600" dirty="0">
                <a:solidFill>
                  <a:srgbClr val="002060"/>
                </a:solidFill>
                <a:latin typeface="Arial" panose="020B0604020202020204" pitchFamily="34" charset="0"/>
                <a:cs typeface="Arial" panose="020B0604020202020204" pitchFamily="34" charset="0"/>
              </a:rPr>
              <a:t>Tracking and maintaining AM parts</a:t>
            </a:r>
          </a:p>
          <a:p>
            <a:pPr marL="742950" lvl="1" indent="-285750">
              <a:buFont typeface="Courier New" panose="02070309020205020404" pitchFamily="49" charset="0"/>
              <a:buChar char="o"/>
            </a:pPr>
            <a:r>
              <a:rPr lang="en-US" sz="1600" dirty="0">
                <a:solidFill>
                  <a:srgbClr val="002060"/>
                </a:solidFill>
                <a:latin typeface="Arial" panose="020B0604020202020204" pitchFamily="34" charset="0"/>
                <a:cs typeface="Arial" panose="020B0604020202020204" pitchFamily="34" charset="0"/>
              </a:rPr>
              <a:t>Tracking through the system</a:t>
            </a:r>
          </a:p>
          <a:p>
            <a:pPr marL="742950" lvl="1" indent="-285750">
              <a:buFont typeface="Courier New" panose="02070309020205020404" pitchFamily="49" charset="0"/>
              <a:buChar char="o"/>
            </a:pPr>
            <a:r>
              <a:rPr lang="en-US" sz="1600" dirty="0">
                <a:solidFill>
                  <a:srgbClr val="002060"/>
                </a:solidFill>
                <a:latin typeface="Arial" panose="020B0604020202020204" pitchFamily="34" charset="0"/>
                <a:cs typeface="Arial" panose="020B0604020202020204" pitchFamily="34" charset="0"/>
              </a:rPr>
              <a:t>Failure data and feedback</a:t>
            </a:r>
          </a:p>
          <a:p>
            <a:pPr marL="742950" lvl="1" indent="-285750">
              <a:buFont typeface="Courier New" panose="02070309020205020404" pitchFamily="49" charset="0"/>
              <a:buChar char="o"/>
            </a:pPr>
            <a:r>
              <a:rPr lang="en-US" sz="1600" dirty="0">
                <a:solidFill>
                  <a:srgbClr val="002060"/>
                </a:solidFill>
                <a:latin typeface="Arial" panose="020B0604020202020204" pitchFamily="34" charset="0"/>
                <a:cs typeface="Arial" panose="020B0604020202020204" pitchFamily="34" charset="0"/>
              </a:rPr>
              <a:t>Traceability – anti-counterfeit parts (</a:t>
            </a:r>
            <a:r>
              <a:rPr lang="en-US" sz="1600" dirty="0" err="1">
                <a:solidFill>
                  <a:srgbClr val="002060"/>
                </a:solidFill>
                <a:latin typeface="Arial" panose="020B0604020202020204" pitchFamily="34" charset="0"/>
                <a:cs typeface="Arial" panose="020B0604020202020204" pitchFamily="34" charset="0"/>
              </a:rPr>
              <a:t>blockchain</a:t>
            </a:r>
            <a:r>
              <a:rPr lang="en-US" sz="1600" dirty="0">
                <a:solidFill>
                  <a:srgbClr val="002060"/>
                </a:solidFill>
                <a:latin typeface="Arial" panose="020B0604020202020204" pitchFamily="34" charset="0"/>
                <a:cs typeface="Arial" panose="020B0604020202020204" pitchFamily="34" charset="0"/>
              </a:rPr>
              <a:t> and RFID)</a:t>
            </a:r>
          </a:p>
          <a:p>
            <a:pPr marL="285750" indent="-285750">
              <a:buFont typeface="Arial" panose="020B0604020202020204" pitchFamily="34" charset="0"/>
              <a:buChar char="•"/>
            </a:pPr>
            <a:r>
              <a:rPr lang="en-US" sz="1600" dirty="0">
                <a:solidFill>
                  <a:srgbClr val="002060"/>
                </a:solidFill>
                <a:latin typeface="Arial" panose="020B0604020202020204" pitchFamily="34" charset="0"/>
                <a:cs typeface="Arial" panose="020B0604020202020204" pitchFamily="34" charset="0"/>
              </a:rPr>
              <a:t>Quality Assurance techniques as they apply throughout</a:t>
            </a:r>
          </a:p>
          <a:p>
            <a:pPr marL="285750" indent="-285750">
              <a:buFont typeface="Arial" panose="020B0604020202020204" pitchFamily="34" charset="0"/>
              <a:buChar char="•"/>
            </a:pPr>
            <a:r>
              <a:rPr lang="en-US" sz="1600" dirty="0">
                <a:solidFill>
                  <a:srgbClr val="002060"/>
                </a:solidFill>
                <a:latin typeface="Arial" panose="020B0604020202020204" pitchFamily="34" charset="0"/>
                <a:cs typeface="Arial" panose="020B0604020202020204" pitchFamily="34" charset="0"/>
              </a:rPr>
              <a:t>How organic manufacturing differs?  Interaction for OIB and the QA requirements, engagement of DLA and ESA</a:t>
            </a:r>
          </a:p>
        </p:txBody>
      </p:sp>
    </p:spTree>
    <p:extLst>
      <p:ext uri="{BB962C8B-B14F-4D97-AF65-F5344CB8AC3E}">
        <p14:creationId xmlns:p14="http://schemas.microsoft.com/office/powerpoint/2010/main" val="4507587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
        <p:nvSpPr>
          <p:cNvPr id="5" name="TextBox 4"/>
          <p:cNvSpPr txBox="1"/>
          <p:nvPr/>
        </p:nvSpPr>
        <p:spPr>
          <a:xfrm>
            <a:off x="471447" y="1752600"/>
            <a:ext cx="8458200" cy="4647426"/>
          </a:xfrm>
          <a:prstGeom prst="rect">
            <a:avLst/>
          </a:prstGeom>
          <a:noFill/>
        </p:spPr>
        <p:txBody>
          <a:bodyPr wrap="square" rtlCol="0">
            <a:spAutoFit/>
          </a:bodyPr>
          <a:lstStyle/>
          <a:p>
            <a:pPr lvl="0">
              <a:defRPr/>
            </a:pPr>
            <a:r>
              <a:rPr lang="en-US" sz="2800" b="1" dirty="0">
                <a:solidFill>
                  <a:srgbClr val="002060"/>
                </a:solidFill>
                <a:latin typeface="Arial" panose="020B0604020202020204" pitchFamily="34" charset="0"/>
                <a:cs typeface="Arial" panose="020B0604020202020204" pitchFamily="34" charset="0"/>
              </a:rPr>
              <a:t>Key Takeaways: </a:t>
            </a:r>
            <a:endParaRPr lang="en-US" sz="2800" b="1" dirty="0" smtClean="0">
              <a:solidFill>
                <a:srgbClr val="002060"/>
              </a:solidFill>
              <a:latin typeface="Arial" panose="020B0604020202020204" pitchFamily="34" charset="0"/>
              <a:cs typeface="Arial" panose="020B0604020202020204" pitchFamily="34" charset="0"/>
            </a:endParaRPr>
          </a:p>
          <a:p>
            <a:pPr lvl="0">
              <a:defRPr/>
            </a:pPr>
            <a:endParaRPr lang="en-US" sz="1200" b="1" dirty="0">
              <a:solidFill>
                <a:srgbClr val="002060"/>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defRPr/>
            </a:pPr>
            <a:r>
              <a:rPr lang="en-US" sz="2400" dirty="0">
                <a:solidFill>
                  <a:srgbClr val="002060"/>
                </a:solidFill>
                <a:latin typeface="Arial" panose="020B0604020202020204" pitchFamily="34" charset="0"/>
                <a:cs typeface="Arial" panose="020B0604020202020204" pitchFamily="34" charset="0"/>
              </a:rPr>
              <a:t>Quality Assurance Tools Most Impacted by AM (5 of the 16 reviewed</a:t>
            </a:r>
            <a:r>
              <a:rPr lang="en-US" sz="2400" dirty="0" smtClean="0">
                <a:solidFill>
                  <a:srgbClr val="002060"/>
                </a:solidFill>
                <a:latin typeface="Arial" panose="020B0604020202020204" pitchFamily="34" charset="0"/>
                <a:cs typeface="Arial" panose="020B0604020202020204" pitchFamily="34" charset="0"/>
              </a:rPr>
              <a:t>)</a:t>
            </a:r>
          </a:p>
          <a:p>
            <a:pPr marL="457200" lvl="0" indent="-457200">
              <a:buFont typeface="Arial" panose="020B0604020202020204" pitchFamily="34" charset="0"/>
              <a:buChar char="•"/>
              <a:defRPr/>
            </a:pPr>
            <a:endParaRPr lang="en-US" sz="800" dirty="0">
              <a:solidFill>
                <a:srgbClr val="002060"/>
              </a:solidFill>
              <a:latin typeface="Arial" panose="020B0604020202020204" pitchFamily="34" charset="0"/>
              <a:cs typeface="Arial" panose="020B0604020202020204" pitchFamily="34" charset="0"/>
            </a:endParaRPr>
          </a:p>
          <a:p>
            <a:r>
              <a:rPr lang="en-US" dirty="0">
                <a:solidFill>
                  <a:srgbClr val="002060"/>
                </a:solidFill>
                <a:latin typeface="Arial" panose="020B0604020202020204" pitchFamily="34" charset="0"/>
                <a:cs typeface="Arial" panose="020B0604020202020204" pitchFamily="34" charset="0"/>
              </a:rPr>
              <a:t>*Note: Need to build in Quality Assurance requirements into the </a:t>
            </a:r>
            <a:r>
              <a:rPr lang="en-US" dirty="0" smtClean="0">
                <a:solidFill>
                  <a:srgbClr val="002060"/>
                </a:solidFill>
                <a:latin typeface="Arial" panose="020B0604020202020204" pitchFamily="34" charset="0"/>
                <a:cs typeface="Arial" panose="020B0604020202020204" pitchFamily="34" charset="0"/>
              </a:rPr>
              <a:t>Contract</a:t>
            </a:r>
          </a:p>
          <a:p>
            <a:endParaRPr lang="en-US" sz="800" dirty="0">
              <a:solidFill>
                <a:srgbClr val="002060"/>
              </a:solidFill>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pPr>
            <a:r>
              <a:rPr lang="en-US" sz="2400" dirty="0">
                <a:solidFill>
                  <a:srgbClr val="002060"/>
                </a:solidFill>
                <a:latin typeface="Arial" panose="020B0604020202020204" pitchFamily="34" charset="0"/>
                <a:cs typeface="Arial" panose="020B0604020202020204" pitchFamily="34" charset="0"/>
              </a:rPr>
              <a:t>Higher Level Quality Requirements</a:t>
            </a:r>
          </a:p>
          <a:p>
            <a:pPr marL="285750" indent="-285750">
              <a:spcBef>
                <a:spcPts val="600"/>
              </a:spcBef>
              <a:buFont typeface="Arial" panose="020B0604020202020204" pitchFamily="34" charset="0"/>
              <a:buChar char="•"/>
            </a:pPr>
            <a:r>
              <a:rPr lang="en-US" sz="2400" dirty="0">
                <a:solidFill>
                  <a:srgbClr val="002060"/>
                </a:solidFill>
                <a:latin typeface="Arial" panose="020B0604020202020204" pitchFamily="34" charset="0"/>
                <a:cs typeface="Arial" panose="020B0604020202020204" pitchFamily="34" charset="0"/>
              </a:rPr>
              <a:t>Statistical Process Controls, </a:t>
            </a:r>
          </a:p>
          <a:p>
            <a:pPr marL="285750" indent="-285750">
              <a:spcBef>
                <a:spcPts val="600"/>
              </a:spcBef>
              <a:buFont typeface="Arial" panose="020B0604020202020204" pitchFamily="34" charset="0"/>
              <a:buChar char="•"/>
            </a:pPr>
            <a:r>
              <a:rPr lang="en-US" sz="2400" dirty="0">
                <a:solidFill>
                  <a:srgbClr val="002060"/>
                </a:solidFill>
                <a:latin typeface="Arial" panose="020B0604020202020204" pitchFamily="34" charset="0"/>
                <a:cs typeface="Arial" panose="020B0604020202020204" pitchFamily="34" charset="0"/>
              </a:rPr>
              <a:t>Product Lot Testing (PLT)</a:t>
            </a:r>
          </a:p>
          <a:p>
            <a:pPr marL="285750" indent="-285750">
              <a:spcBef>
                <a:spcPts val="600"/>
              </a:spcBef>
              <a:buFont typeface="Arial" panose="020B0604020202020204" pitchFamily="34" charset="0"/>
              <a:buChar char="•"/>
            </a:pPr>
            <a:r>
              <a:rPr lang="en-US" sz="2400" dirty="0">
                <a:solidFill>
                  <a:srgbClr val="002060"/>
                </a:solidFill>
                <a:latin typeface="Arial" panose="020B0604020202020204" pitchFamily="34" charset="0"/>
                <a:cs typeface="Arial" panose="020B0604020202020204" pitchFamily="34" charset="0"/>
              </a:rPr>
              <a:t>First Article Testing (FAT)</a:t>
            </a:r>
          </a:p>
          <a:p>
            <a:pPr marL="285750" indent="-285750">
              <a:spcBef>
                <a:spcPts val="600"/>
              </a:spcBef>
              <a:buFont typeface="Arial" panose="020B0604020202020204" pitchFamily="34" charset="0"/>
              <a:buChar char="•"/>
            </a:pPr>
            <a:r>
              <a:rPr lang="en-US" sz="2400" dirty="0">
                <a:solidFill>
                  <a:srgbClr val="002060"/>
                </a:solidFill>
                <a:latin typeface="Arial" panose="020B0604020202020204" pitchFamily="34" charset="0"/>
                <a:cs typeface="Arial" panose="020B0604020202020204" pitchFamily="34" charset="0"/>
              </a:rPr>
              <a:t>Qualification</a:t>
            </a:r>
          </a:p>
          <a:p>
            <a:pPr marL="285750" indent="-285750">
              <a:spcBef>
                <a:spcPts val="600"/>
              </a:spcBef>
              <a:buFont typeface="Arial" panose="020B0604020202020204" pitchFamily="34" charset="0"/>
              <a:buChar char="•"/>
            </a:pPr>
            <a:r>
              <a:rPr lang="en-US" sz="2400" dirty="0">
                <a:solidFill>
                  <a:srgbClr val="002060"/>
                </a:solidFill>
                <a:latin typeface="Arial" panose="020B0604020202020204" pitchFamily="34" charset="0"/>
                <a:cs typeface="Arial" panose="020B0604020202020204" pitchFamily="34" charset="0"/>
              </a:rPr>
              <a:t>Customer complaint reviews</a:t>
            </a:r>
          </a:p>
        </p:txBody>
      </p:sp>
      <p:sp>
        <p:nvSpPr>
          <p:cNvPr id="8" name="Rectangle 7"/>
          <p:cNvSpPr/>
          <p:nvPr/>
        </p:nvSpPr>
        <p:spPr>
          <a:xfrm>
            <a:off x="755281" y="1019322"/>
            <a:ext cx="7890532" cy="523220"/>
          </a:xfrm>
          <a:prstGeom prst="rect">
            <a:avLst/>
          </a:prstGeom>
        </p:spPr>
        <p:txBody>
          <a:bodyPr wrap="square">
            <a:spAutoFit/>
          </a:bodyPr>
          <a:lstStyle/>
          <a:p>
            <a:pPr lvl="0" algn="ctr">
              <a:defRPr/>
            </a:pPr>
            <a:r>
              <a:rPr lang="en-US" sz="2800" b="1" dirty="0">
                <a:solidFill>
                  <a:srgbClr val="FF0000"/>
                </a:solidFill>
                <a:latin typeface="Arial" panose="020B0604020202020204" pitchFamily="34" charset="0"/>
                <a:cs typeface="Arial" panose="020B0604020202020204" pitchFamily="34" charset="0"/>
              </a:rPr>
              <a:t>Quality </a:t>
            </a:r>
            <a:r>
              <a:rPr lang="en-US" sz="2800" b="1" dirty="0" smtClean="0">
                <a:solidFill>
                  <a:srgbClr val="FF0000"/>
                </a:solidFill>
                <a:latin typeface="Arial" panose="020B0604020202020204" pitchFamily="34" charset="0"/>
                <a:cs typeface="Arial" panose="020B0604020202020204" pitchFamily="34" charset="0"/>
              </a:rPr>
              <a:t>Assurance Sub-group</a:t>
            </a:r>
            <a:endParaRPr lang="en-US" sz="2800" b="1" dirty="0">
              <a:solidFill>
                <a:srgbClr val="FF0000"/>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2726C2F5-E77D-45D7-8DF9-278139FB18E6}" type="slidenum">
              <a:rPr lang="en-US" smtClean="0"/>
              <a:t>62</a:t>
            </a:fld>
            <a:endParaRPr lang="en-US" dirty="0"/>
          </a:p>
        </p:txBody>
      </p:sp>
    </p:spTree>
    <p:extLst>
      <p:ext uri="{BB962C8B-B14F-4D97-AF65-F5344CB8AC3E}">
        <p14:creationId xmlns:p14="http://schemas.microsoft.com/office/powerpoint/2010/main" val="15524978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BA6B2-BEE7-422E-A4D5-6681F683D5F8}"/>
              </a:ext>
            </a:extLst>
          </p:cNvPr>
          <p:cNvSpPr>
            <a:spLocks noGrp="1"/>
          </p:cNvSpPr>
          <p:nvPr>
            <p:ph type="title"/>
          </p:nvPr>
        </p:nvSpPr>
        <p:spPr>
          <a:xfrm>
            <a:off x="316576" y="1286287"/>
            <a:ext cx="8229600" cy="977046"/>
          </a:xfrm>
        </p:spPr>
        <p:txBody>
          <a:bodyPr>
            <a:normAutofit/>
          </a:bodyPr>
          <a:lstStyle/>
          <a:p>
            <a:r>
              <a:rPr lang="en-US" sz="3200" b="1" dirty="0" smtClean="0">
                <a:solidFill>
                  <a:srgbClr val="002060"/>
                </a:solidFill>
                <a:latin typeface="Arial" panose="020B0604020202020204" pitchFamily="34" charset="0"/>
                <a:cs typeface="Arial" panose="020B0604020202020204" pitchFamily="34" charset="0"/>
              </a:rPr>
              <a:t>Future: </a:t>
            </a:r>
            <a:endParaRPr lang="en-US" sz="3200" b="1" dirty="0">
              <a:solidFill>
                <a:srgbClr val="00206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BDF8813-DEB9-4864-B1EA-FC2D40967480}"/>
              </a:ext>
            </a:extLst>
          </p:cNvPr>
          <p:cNvSpPr>
            <a:spLocks noGrp="1"/>
          </p:cNvSpPr>
          <p:nvPr>
            <p:ph idx="1"/>
          </p:nvPr>
        </p:nvSpPr>
        <p:spPr>
          <a:xfrm>
            <a:off x="316576" y="2057400"/>
            <a:ext cx="8458200" cy="3997385"/>
          </a:xfrm>
        </p:spPr>
        <p:txBody>
          <a:bodyPr>
            <a:noAutofit/>
          </a:bodyPr>
          <a:lstStyle/>
          <a:p>
            <a:r>
              <a:rPr lang="en-US" sz="2000" dirty="0">
                <a:solidFill>
                  <a:srgbClr val="002060"/>
                </a:solidFill>
                <a:latin typeface="Arial" panose="020B0604020202020204" pitchFamily="34" charset="0"/>
                <a:cs typeface="Arial" panose="020B0604020202020204" pitchFamily="34" charset="0"/>
              </a:rPr>
              <a:t>Industry standards</a:t>
            </a:r>
          </a:p>
          <a:p>
            <a:r>
              <a:rPr lang="en-US" sz="2000" dirty="0">
                <a:solidFill>
                  <a:srgbClr val="002060"/>
                </a:solidFill>
                <a:latin typeface="Arial" panose="020B0604020202020204" pitchFamily="34" charset="0"/>
                <a:cs typeface="Arial" panose="020B0604020202020204" pitchFamily="34" charset="0"/>
              </a:rPr>
              <a:t>Consistency around criticality taxonomy/mapping of parallel language</a:t>
            </a:r>
          </a:p>
          <a:p>
            <a:r>
              <a:rPr lang="en-US" sz="2000" dirty="0">
                <a:solidFill>
                  <a:srgbClr val="002060"/>
                </a:solidFill>
                <a:latin typeface="Arial" panose="020B0604020202020204" pitchFamily="34" charset="0"/>
                <a:cs typeface="Arial" panose="020B0604020202020204" pitchFamily="34" charset="0"/>
              </a:rPr>
              <a:t>Material Database</a:t>
            </a:r>
          </a:p>
          <a:p>
            <a:r>
              <a:rPr lang="en-US" sz="2000" dirty="0">
                <a:solidFill>
                  <a:srgbClr val="002060"/>
                </a:solidFill>
                <a:latin typeface="Arial" panose="020B0604020202020204" pitchFamily="34" charset="0"/>
                <a:cs typeface="Arial" panose="020B0604020202020204" pitchFamily="34" charset="0"/>
              </a:rPr>
              <a:t>Identify higher critical part and do a pathfinder “virtual project” or real pathfinder projects</a:t>
            </a:r>
          </a:p>
          <a:p>
            <a:r>
              <a:rPr lang="en-US" sz="2000" dirty="0">
                <a:solidFill>
                  <a:srgbClr val="002060"/>
                </a:solidFill>
                <a:latin typeface="Arial" panose="020B0604020202020204" pitchFamily="34" charset="0"/>
                <a:cs typeface="Arial" panose="020B0604020202020204" pitchFamily="34" charset="0"/>
              </a:rPr>
              <a:t>Inspection methods - gaps (in-situ monitoring and NDE)</a:t>
            </a:r>
          </a:p>
          <a:p>
            <a:r>
              <a:rPr lang="en-US" sz="2000" dirty="0">
                <a:solidFill>
                  <a:srgbClr val="002060"/>
                </a:solidFill>
                <a:latin typeface="Arial" panose="020B0604020202020204" pitchFamily="34" charset="0"/>
                <a:cs typeface="Arial" panose="020B0604020202020204" pitchFamily="34" charset="0"/>
              </a:rPr>
              <a:t>Update on every services AM policy </a:t>
            </a:r>
          </a:p>
          <a:p>
            <a:r>
              <a:rPr lang="en-US" sz="2000" dirty="0">
                <a:solidFill>
                  <a:srgbClr val="002060"/>
                </a:solidFill>
                <a:latin typeface="Arial" panose="020B0604020202020204" pitchFamily="34" charset="0"/>
                <a:cs typeface="Arial" panose="020B0604020202020204" pitchFamily="34" charset="0"/>
              </a:rPr>
              <a:t>Supplier qualification</a:t>
            </a:r>
          </a:p>
          <a:p>
            <a:r>
              <a:rPr lang="en-US" sz="2000" dirty="0">
                <a:solidFill>
                  <a:srgbClr val="002060"/>
                </a:solidFill>
                <a:latin typeface="Arial" panose="020B0604020202020204" pitchFamily="34" charset="0"/>
                <a:cs typeface="Arial" panose="020B0604020202020204" pitchFamily="34" charset="0"/>
              </a:rPr>
              <a:t>Variations for tooling – are there any difference?</a:t>
            </a:r>
          </a:p>
          <a:p>
            <a:r>
              <a:rPr lang="en-US" sz="2000" dirty="0">
                <a:solidFill>
                  <a:srgbClr val="002060"/>
                </a:solidFill>
                <a:latin typeface="Arial" panose="020B0604020202020204" pitchFamily="34" charset="0"/>
                <a:cs typeface="Arial" panose="020B0604020202020204" pitchFamily="34" charset="0"/>
              </a:rPr>
              <a:t>An overview high level chart (like what James had – qualification map – Mark Shaw last year maybe released)</a:t>
            </a:r>
          </a:p>
          <a:p>
            <a:r>
              <a:rPr lang="en-US" sz="2000" dirty="0">
                <a:solidFill>
                  <a:srgbClr val="002060"/>
                </a:solidFill>
                <a:latin typeface="Arial" panose="020B0604020202020204" pitchFamily="34" charset="0"/>
                <a:cs typeface="Arial" panose="020B0604020202020204" pitchFamily="34" charset="0"/>
              </a:rPr>
              <a:t>How is modeling/simulation being used or will be used in qualification?</a:t>
            </a:r>
          </a:p>
        </p:txBody>
      </p:sp>
      <p:sp>
        <p:nvSpPr>
          <p:cNvPr id="4" name="Slide Number Placeholder 3">
            <a:extLst>
              <a:ext uri="{FF2B5EF4-FFF2-40B4-BE49-F238E27FC236}">
                <a16:creationId xmlns:a16="http://schemas.microsoft.com/office/drawing/2014/main" id="{3F376FE8-2AFD-41AA-AD76-AC698C160DD2}"/>
              </a:ext>
            </a:extLst>
          </p:cNvPr>
          <p:cNvSpPr>
            <a:spLocks noGrp="1"/>
          </p:cNvSpPr>
          <p:nvPr>
            <p:ph type="sldNum" sz="quarter" idx="12"/>
          </p:nvPr>
        </p:nvSpPr>
        <p:spPr/>
        <p:txBody>
          <a:bodyPr/>
          <a:lstStyle/>
          <a:p>
            <a:fld id="{2726C2F5-E77D-45D7-8DF9-278139FB18E6}" type="slidenum">
              <a:rPr lang="en-US" smtClean="0"/>
              <a:t>63</a:t>
            </a:fld>
            <a:endParaRPr lang="en-US" dirty="0"/>
          </a:p>
        </p:txBody>
      </p:sp>
      <p:sp>
        <p:nvSpPr>
          <p:cNvPr id="5" name="Rectangle 4"/>
          <p:cNvSpPr/>
          <p:nvPr/>
        </p:nvSpPr>
        <p:spPr>
          <a:xfrm>
            <a:off x="769944" y="969000"/>
            <a:ext cx="7890532" cy="523220"/>
          </a:xfrm>
          <a:prstGeom prst="rect">
            <a:avLst/>
          </a:prstGeom>
        </p:spPr>
        <p:txBody>
          <a:bodyPr wrap="square">
            <a:spAutoFit/>
          </a:bodyPr>
          <a:lstStyle/>
          <a:p>
            <a:pPr lvl="0" algn="ctr">
              <a:defRPr/>
            </a:pPr>
            <a:r>
              <a:rPr lang="en-US" sz="2800" b="1" dirty="0">
                <a:solidFill>
                  <a:srgbClr val="FF0000"/>
                </a:solidFill>
                <a:latin typeface="Arial" panose="020B0604020202020204" pitchFamily="34" charset="0"/>
                <a:cs typeface="Arial" panose="020B0604020202020204" pitchFamily="34" charset="0"/>
              </a:rPr>
              <a:t>Quality </a:t>
            </a:r>
            <a:r>
              <a:rPr lang="en-US" sz="2800" b="1" dirty="0" smtClean="0">
                <a:solidFill>
                  <a:srgbClr val="FF0000"/>
                </a:solidFill>
                <a:latin typeface="Arial" panose="020B0604020202020204" pitchFamily="34" charset="0"/>
                <a:cs typeface="Arial" panose="020B0604020202020204" pitchFamily="34" charset="0"/>
              </a:rPr>
              <a:t>Assurance Sub-group</a:t>
            </a:r>
            <a:endParaRPr lang="en-US"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937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
        <p:nvSpPr>
          <p:cNvPr id="2" name="Rectangle 1"/>
          <p:cNvSpPr/>
          <p:nvPr/>
        </p:nvSpPr>
        <p:spPr>
          <a:xfrm>
            <a:off x="936591" y="1436719"/>
            <a:ext cx="7557238"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rgbClr val="002060"/>
                </a:solidFill>
                <a:latin typeface="Arial" panose="020B0604020202020204" pitchFamily="34" charset="0"/>
                <a:cs typeface="Arial" panose="020B0604020202020204" pitchFamily="34" charset="0"/>
              </a:rPr>
              <a:t>Members</a:t>
            </a:r>
            <a:endParaRPr kumimoji="0" lang="en-US" sz="2800" b="0" i="0" u="none" strike="noStrike" kern="1200" cap="none" spc="0" normalizeH="0" baseline="0" noProof="0" dirty="0">
              <a:ln>
                <a:noFill/>
              </a:ln>
              <a:solidFill>
                <a:srgbClr val="002060"/>
              </a:solidFill>
              <a:effectLst/>
              <a:uLnTx/>
              <a:uFillTx/>
              <a:latin typeface="Calibri"/>
            </a:endParaRPr>
          </a:p>
        </p:txBody>
      </p:sp>
      <p:graphicFrame>
        <p:nvGraphicFramePr>
          <p:cNvPr id="10" name="Table 9"/>
          <p:cNvGraphicFramePr>
            <a:graphicFrameLocks noGrp="1"/>
          </p:cNvGraphicFramePr>
          <p:nvPr>
            <p:extLst>
              <p:ext uri="{D42A27DB-BD31-4B8C-83A1-F6EECF244321}">
                <p14:modId xmlns:p14="http://schemas.microsoft.com/office/powerpoint/2010/main" val="2832231159"/>
              </p:ext>
            </p:extLst>
          </p:nvPr>
        </p:nvGraphicFramePr>
        <p:xfrm>
          <a:off x="381000" y="2219428"/>
          <a:ext cx="3945785" cy="4291562"/>
        </p:xfrm>
        <a:graphic>
          <a:graphicData uri="http://schemas.openxmlformats.org/drawingml/2006/table">
            <a:tbl>
              <a:tblPr>
                <a:tableStyleId>{5C22544A-7EE6-4342-B048-85BDC9FD1C3A}</a:tableStyleId>
              </a:tblPr>
              <a:tblGrid>
                <a:gridCol w="2166853">
                  <a:extLst>
                    <a:ext uri="{9D8B030D-6E8A-4147-A177-3AD203B41FA5}">
                      <a16:colId xmlns:a16="http://schemas.microsoft.com/office/drawing/2014/main" val="20000"/>
                    </a:ext>
                  </a:extLst>
                </a:gridCol>
                <a:gridCol w="1778932">
                  <a:extLst>
                    <a:ext uri="{9D8B030D-6E8A-4147-A177-3AD203B41FA5}">
                      <a16:colId xmlns:a16="http://schemas.microsoft.com/office/drawing/2014/main" val="20001"/>
                    </a:ext>
                  </a:extLst>
                </a:gridCol>
              </a:tblGrid>
              <a:tr h="390142">
                <a:tc>
                  <a:txBody>
                    <a:bodyPr/>
                    <a:lstStyle/>
                    <a:p>
                      <a:pPr marL="342900" indent="-342900" algn="l" fontAlgn="b">
                        <a:buFont typeface="Arial" panose="020B0604020202020204" pitchFamily="34" charset="0"/>
                        <a:buChar char="•"/>
                      </a:pPr>
                      <a:r>
                        <a:rPr lang="en-US" sz="2000" u="none" strike="noStrike" dirty="0">
                          <a:solidFill>
                            <a:srgbClr val="002060"/>
                          </a:solidFill>
                          <a:effectLst/>
                        </a:rPr>
                        <a:t>Bill Macy</a:t>
                      </a:r>
                      <a:endParaRPr lang="en-US" sz="2000" b="0" i="0" u="none" strike="noStrike" dirty="0">
                        <a:solidFill>
                          <a:srgbClr val="002060"/>
                        </a:solidFill>
                        <a:effectLst/>
                        <a:latin typeface="Calibri" panose="020F0502020204030204" pitchFamily="34" charset="0"/>
                      </a:endParaRPr>
                    </a:p>
                  </a:txBody>
                  <a:tcPr marL="6022" marR="6022" marT="6022" marB="0" anchor="b">
                    <a:solidFill>
                      <a:schemeClr val="bg1"/>
                    </a:solidFill>
                  </a:tcPr>
                </a:tc>
                <a:tc>
                  <a:txBody>
                    <a:bodyPr/>
                    <a:lstStyle/>
                    <a:p>
                      <a:pPr algn="l" fontAlgn="b"/>
                      <a:r>
                        <a:rPr lang="en-US" sz="2000" u="none" strike="noStrike" dirty="0">
                          <a:solidFill>
                            <a:srgbClr val="002060"/>
                          </a:solidFill>
                          <a:effectLst/>
                        </a:rPr>
                        <a:t>Macy </a:t>
                      </a:r>
                      <a:r>
                        <a:rPr lang="en-US" sz="2000" u="none" strike="noStrike" dirty="0" smtClean="0">
                          <a:solidFill>
                            <a:srgbClr val="002060"/>
                          </a:solidFill>
                          <a:effectLst/>
                        </a:rPr>
                        <a:t>Consulting</a:t>
                      </a:r>
                      <a:endParaRPr lang="en-US" sz="2000" b="0" i="0" u="none" strike="noStrike" dirty="0">
                        <a:solidFill>
                          <a:srgbClr val="002060"/>
                        </a:solidFill>
                        <a:effectLst/>
                        <a:latin typeface="Calibri" panose="020F0502020204030204" pitchFamily="34" charset="0"/>
                      </a:endParaRPr>
                    </a:p>
                  </a:txBody>
                  <a:tcPr marL="6022" marR="6022" marT="6022" marB="0" anchor="b">
                    <a:solidFill>
                      <a:schemeClr val="bg1"/>
                    </a:solidFill>
                  </a:tcPr>
                </a:tc>
                <a:extLst>
                  <a:ext uri="{0D108BD9-81ED-4DB2-BD59-A6C34878D82A}">
                    <a16:rowId xmlns:a16="http://schemas.microsoft.com/office/drawing/2014/main" val="10000"/>
                  </a:ext>
                </a:extLst>
              </a:tr>
              <a:tr h="390142">
                <a:tc>
                  <a:txBody>
                    <a:bodyPr/>
                    <a:lstStyle/>
                    <a:p>
                      <a:pPr marL="342900" indent="-342900" algn="l" fontAlgn="b">
                        <a:buFont typeface="Arial" panose="020B0604020202020204" pitchFamily="34" charset="0"/>
                        <a:buChar char="•"/>
                      </a:pPr>
                      <a:r>
                        <a:rPr lang="en-US" sz="2000" u="none" strike="noStrike" dirty="0">
                          <a:solidFill>
                            <a:srgbClr val="002060"/>
                          </a:solidFill>
                          <a:effectLst/>
                        </a:rPr>
                        <a:t>Brian Ricks</a:t>
                      </a:r>
                      <a:endParaRPr lang="en-US" sz="2000" b="0" i="0" u="none" strike="noStrike" dirty="0">
                        <a:solidFill>
                          <a:srgbClr val="002060"/>
                        </a:solidFill>
                        <a:effectLst/>
                        <a:latin typeface="Calibri" panose="020F0502020204030204" pitchFamily="34" charset="0"/>
                      </a:endParaRPr>
                    </a:p>
                  </a:txBody>
                  <a:tcPr marL="6022" marR="6022" marT="6022" marB="0" anchor="b">
                    <a:solidFill>
                      <a:schemeClr val="bg1"/>
                    </a:solidFill>
                  </a:tcPr>
                </a:tc>
                <a:tc>
                  <a:txBody>
                    <a:bodyPr/>
                    <a:lstStyle/>
                    <a:p>
                      <a:pPr algn="l" fontAlgn="b"/>
                      <a:r>
                        <a:rPr lang="en-US" sz="2000" u="none" strike="noStrike" dirty="0">
                          <a:solidFill>
                            <a:srgbClr val="002060"/>
                          </a:solidFill>
                          <a:effectLst/>
                        </a:rPr>
                        <a:t>Raytheon</a:t>
                      </a:r>
                      <a:endParaRPr lang="en-US" sz="2000" b="0" i="0" u="none" strike="noStrike" dirty="0">
                        <a:solidFill>
                          <a:srgbClr val="002060"/>
                        </a:solidFill>
                        <a:effectLst/>
                        <a:latin typeface="Calibri" panose="020F0502020204030204" pitchFamily="34" charset="0"/>
                      </a:endParaRPr>
                    </a:p>
                  </a:txBody>
                  <a:tcPr marL="6022" marR="6022" marT="6022" marB="0" anchor="b">
                    <a:solidFill>
                      <a:schemeClr val="bg1"/>
                    </a:solidFill>
                  </a:tcPr>
                </a:tc>
                <a:extLst>
                  <a:ext uri="{0D108BD9-81ED-4DB2-BD59-A6C34878D82A}">
                    <a16:rowId xmlns:a16="http://schemas.microsoft.com/office/drawing/2014/main" val="10001"/>
                  </a:ext>
                </a:extLst>
              </a:tr>
              <a:tr h="390142">
                <a:tc>
                  <a:txBody>
                    <a:bodyPr/>
                    <a:lstStyle/>
                    <a:p>
                      <a:pPr marL="342900" indent="-342900" algn="l" fontAlgn="b">
                        <a:buFont typeface="Arial" panose="020B0604020202020204" pitchFamily="34" charset="0"/>
                        <a:buChar char="•"/>
                      </a:pPr>
                      <a:r>
                        <a:rPr lang="en-US" sz="2000" u="none" strike="noStrike" dirty="0">
                          <a:solidFill>
                            <a:srgbClr val="002060"/>
                          </a:solidFill>
                          <a:effectLst/>
                        </a:rPr>
                        <a:t>Bryan Bauer</a:t>
                      </a:r>
                      <a:endParaRPr lang="en-US" sz="2000" b="0" i="0" u="none" strike="noStrike" dirty="0">
                        <a:solidFill>
                          <a:srgbClr val="002060"/>
                        </a:solidFill>
                        <a:effectLst/>
                        <a:latin typeface="Calibri" panose="020F0502020204030204" pitchFamily="34" charset="0"/>
                      </a:endParaRPr>
                    </a:p>
                  </a:txBody>
                  <a:tcPr marL="6022" marR="6022" marT="6022" marB="0" anchor="b">
                    <a:solidFill>
                      <a:schemeClr val="bg1"/>
                    </a:solidFill>
                  </a:tcPr>
                </a:tc>
                <a:tc>
                  <a:txBody>
                    <a:bodyPr/>
                    <a:lstStyle/>
                    <a:p>
                      <a:pPr algn="l" fontAlgn="b"/>
                      <a:r>
                        <a:rPr lang="en-US" sz="2000" u="none" strike="noStrike" dirty="0" smtClean="0">
                          <a:solidFill>
                            <a:srgbClr val="002060"/>
                          </a:solidFill>
                          <a:effectLst/>
                        </a:rPr>
                        <a:t>DLA</a:t>
                      </a:r>
                      <a:endParaRPr lang="en-US" sz="2000" b="0" i="0" u="none" strike="noStrike" dirty="0">
                        <a:solidFill>
                          <a:srgbClr val="002060"/>
                        </a:solidFill>
                        <a:effectLst/>
                        <a:latin typeface="Calibri" panose="020F0502020204030204" pitchFamily="34" charset="0"/>
                      </a:endParaRPr>
                    </a:p>
                  </a:txBody>
                  <a:tcPr marL="6022" marR="6022" marT="6022" marB="0" anchor="b">
                    <a:solidFill>
                      <a:schemeClr val="bg1"/>
                    </a:solidFill>
                  </a:tcPr>
                </a:tc>
                <a:extLst>
                  <a:ext uri="{0D108BD9-81ED-4DB2-BD59-A6C34878D82A}">
                    <a16:rowId xmlns:a16="http://schemas.microsoft.com/office/drawing/2014/main" val="10002"/>
                  </a:ext>
                </a:extLst>
              </a:tr>
              <a:tr h="390142">
                <a:tc>
                  <a:txBody>
                    <a:bodyPr/>
                    <a:lstStyle/>
                    <a:p>
                      <a:pPr marL="342900" indent="-342900" algn="l" fontAlgn="b">
                        <a:buFont typeface="Arial" panose="020B0604020202020204" pitchFamily="34" charset="0"/>
                        <a:buChar char="•"/>
                      </a:pPr>
                      <a:r>
                        <a:rPr lang="en-US" sz="2000" u="none" strike="noStrike" dirty="0" err="1">
                          <a:solidFill>
                            <a:srgbClr val="002060"/>
                          </a:solidFill>
                          <a:effectLst/>
                        </a:rPr>
                        <a:t>Carrigan</a:t>
                      </a:r>
                      <a:r>
                        <a:rPr lang="en-US" sz="2000" u="none" strike="noStrike" dirty="0">
                          <a:solidFill>
                            <a:srgbClr val="002060"/>
                          </a:solidFill>
                          <a:effectLst/>
                        </a:rPr>
                        <a:t> Braun</a:t>
                      </a:r>
                      <a:endParaRPr lang="en-US" sz="2000" b="0" i="0" u="none" strike="noStrike" dirty="0">
                        <a:solidFill>
                          <a:srgbClr val="002060"/>
                        </a:solidFill>
                        <a:effectLst/>
                        <a:latin typeface="Calibri" panose="020F0502020204030204" pitchFamily="34" charset="0"/>
                      </a:endParaRPr>
                    </a:p>
                  </a:txBody>
                  <a:tcPr marL="6022" marR="6022" marT="6022" marB="0" anchor="b">
                    <a:solidFill>
                      <a:schemeClr val="bg1"/>
                    </a:solidFill>
                  </a:tcPr>
                </a:tc>
                <a:tc>
                  <a:txBody>
                    <a:bodyPr/>
                    <a:lstStyle/>
                    <a:p>
                      <a:pPr algn="l" fontAlgn="b"/>
                      <a:r>
                        <a:rPr lang="en-US" sz="2000" u="none" strike="noStrike" dirty="0">
                          <a:solidFill>
                            <a:srgbClr val="002060"/>
                          </a:solidFill>
                          <a:effectLst/>
                        </a:rPr>
                        <a:t>Harris </a:t>
                      </a:r>
                      <a:r>
                        <a:rPr lang="en-US" sz="2000" u="none" strike="noStrike" dirty="0" smtClean="0">
                          <a:solidFill>
                            <a:srgbClr val="002060"/>
                          </a:solidFill>
                          <a:effectLst/>
                        </a:rPr>
                        <a:t>Corp</a:t>
                      </a:r>
                      <a:endParaRPr lang="en-US" sz="2000" b="0" i="0" u="none" strike="noStrike" dirty="0">
                        <a:solidFill>
                          <a:srgbClr val="002060"/>
                        </a:solidFill>
                        <a:effectLst/>
                        <a:latin typeface="Calibri" panose="020F0502020204030204" pitchFamily="34" charset="0"/>
                      </a:endParaRPr>
                    </a:p>
                  </a:txBody>
                  <a:tcPr marL="6022" marR="6022" marT="6022" marB="0" anchor="b">
                    <a:solidFill>
                      <a:schemeClr val="bg1"/>
                    </a:solidFill>
                  </a:tcPr>
                </a:tc>
                <a:extLst>
                  <a:ext uri="{0D108BD9-81ED-4DB2-BD59-A6C34878D82A}">
                    <a16:rowId xmlns:a16="http://schemas.microsoft.com/office/drawing/2014/main" val="10003"/>
                  </a:ext>
                </a:extLst>
              </a:tr>
              <a:tr h="390142">
                <a:tc>
                  <a:txBody>
                    <a:bodyPr/>
                    <a:lstStyle/>
                    <a:p>
                      <a:pPr marL="342900" indent="-342900" algn="l" fontAlgn="b">
                        <a:buFont typeface="Arial" panose="020B0604020202020204" pitchFamily="34" charset="0"/>
                        <a:buChar char="•"/>
                      </a:pPr>
                      <a:r>
                        <a:rPr lang="en-US" sz="2000" u="none" strike="noStrike" dirty="0">
                          <a:solidFill>
                            <a:srgbClr val="002060"/>
                          </a:solidFill>
                          <a:effectLst/>
                        </a:rPr>
                        <a:t>Christopher Root</a:t>
                      </a:r>
                      <a:endParaRPr lang="en-US" sz="2000" b="0" i="0" u="none" strike="noStrike" dirty="0">
                        <a:solidFill>
                          <a:srgbClr val="002060"/>
                        </a:solidFill>
                        <a:effectLst/>
                        <a:latin typeface="Calibri" panose="020F0502020204030204" pitchFamily="34" charset="0"/>
                      </a:endParaRPr>
                    </a:p>
                  </a:txBody>
                  <a:tcPr marL="6022" marR="6022" marT="6022" marB="0" anchor="b">
                    <a:solidFill>
                      <a:schemeClr val="bg1"/>
                    </a:solidFill>
                  </a:tcPr>
                </a:tc>
                <a:tc>
                  <a:txBody>
                    <a:bodyPr/>
                    <a:lstStyle/>
                    <a:p>
                      <a:pPr algn="l" fontAlgn="b"/>
                      <a:r>
                        <a:rPr lang="en-US" sz="2000" u="none" strike="noStrike" dirty="0" smtClean="0">
                          <a:solidFill>
                            <a:srgbClr val="002060"/>
                          </a:solidFill>
                          <a:effectLst/>
                        </a:rPr>
                        <a:t>FRCSW</a:t>
                      </a:r>
                      <a:endParaRPr lang="en-US" sz="2000" b="0" i="0" u="none" strike="noStrike" dirty="0">
                        <a:solidFill>
                          <a:srgbClr val="002060"/>
                        </a:solidFill>
                        <a:effectLst/>
                        <a:latin typeface="Calibri" panose="020F0502020204030204" pitchFamily="34" charset="0"/>
                      </a:endParaRPr>
                    </a:p>
                  </a:txBody>
                  <a:tcPr marL="6022" marR="6022" marT="6022" marB="0" anchor="b">
                    <a:solidFill>
                      <a:schemeClr val="bg1"/>
                    </a:solidFill>
                  </a:tcPr>
                </a:tc>
                <a:extLst>
                  <a:ext uri="{0D108BD9-81ED-4DB2-BD59-A6C34878D82A}">
                    <a16:rowId xmlns:a16="http://schemas.microsoft.com/office/drawing/2014/main" val="10004"/>
                  </a:ext>
                </a:extLst>
              </a:tr>
              <a:tr h="390142">
                <a:tc>
                  <a:txBody>
                    <a:bodyPr/>
                    <a:lstStyle/>
                    <a:p>
                      <a:pPr marL="342900" indent="-342900" algn="l" fontAlgn="b">
                        <a:buFont typeface="Arial" panose="020B0604020202020204" pitchFamily="34" charset="0"/>
                        <a:buChar char="•"/>
                      </a:pPr>
                      <a:r>
                        <a:rPr lang="en-US" sz="2000" u="none" strike="noStrike" dirty="0">
                          <a:solidFill>
                            <a:srgbClr val="002060"/>
                          </a:solidFill>
                          <a:effectLst/>
                        </a:rPr>
                        <a:t>Cullen </a:t>
                      </a:r>
                      <a:r>
                        <a:rPr lang="en-US" sz="2000" u="none" strike="noStrike" dirty="0" err="1">
                          <a:solidFill>
                            <a:srgbClr val="002060"/>
                          </a:solidFill>
                          <a:effectLst/>
                        </a:rPr>
                        <a:t>Hilkene</a:t>
                      </a:r>
                      <a:endParaRPr lang="en-US" sz="2000" b="0" i="0" u="none" strike="noStrike" dirty="0">
                        <a:solidFill>
                          <a:srgbClr val="002060"/>
                        </a:solidFill>
                        <a:effectLst/>
                        <a:latin typeface="Calibri" panose="020F0502020204030204" pitchFamily="34" charset="0"/>
                      </a:endParaRPr>
                    </a:p>
                  </a:txBody>
                  <a:tcPr marL="6022" marR="6022" marT="6022" marB="0" anchor="b">
                    <a:solidFill>
                      <a:schemeClr val="bg1"/>
                    </a:solidFill>
                  </a:tcPr>
                </a:tc>
                <a:tc>
                  <a:txBody>
                    <a:bodyPr/>
                    <a:lstStyle/>
                    <a:p>
                      <a:pPr algn="l" fontAlgn="b"/>
                      <a:r>
                        <a:rPr lang="en-US" sz="2000" u="none" strike="noStrike" dirty="0">
                          <a:solidFill>
                            <a:srgbClr val="002060"/>
                          </a:solidFill>
                          <a:effectLst/>
                        </a:rPr>
                        <a:t>3Diligent</a:t>
                      </a:r>
                      <a:endParaRPr lang="en-US" sz="2000" b="0" i="0" u="none" strike="noStrike" dirty="0">
                        <a:solidFill>
                          <a:srgbClr val="002060"/>
                        </a:solidFill>
                        <a:effectLst/>
                        <a:latin typeface="Calibri" panose="020F0502020204030204" pitchFamily="34" charset="0"/>
                      </a:endParaRPr>
                    </a:p>
                  </a:txBody>
                  <a:tcPr marL="6022" marR="6022" marT="6022" marB="0" anchor="b">
                    <a:solidFill>
                      <a:schemeClr val="bg1"/>
                    </a:solidFill>
                  </a:tcPr>
                </a:tc>
                <a:extLst>
                  <a:ext uri="{0D108BD9-81ED-4DB2-BD59-A6C34878D82A}">
                    <a16:rowId xmlns:a16="http://schemas.microsoft.com/office/drawing/2014/main" val="10005"/>
                  </a:ext>
                </a:extLst>
              </a:tr>
              <a:tr h="390142">
                <a:tc>
                  <a:txBody>
                    <a:bodyPr/>
                    <a:lstStyle/>
                    <a:p>
                      <a:pPr marL="342900" indent="-342900" algn="l" fontAlgn="b">
                        <a:buFont typeface="Arial" panose="020B0604020202020204" pitchFamily="34" charset="0"/>
                        <a:buChar char="•"/>
                      </a:pPr>
                      <a:r>
                        <a:rPr lang="en-US" sz="2000" u="none" strike="noStrike" dirty="0">
                          <a:solidFill>
                            <a:srgbClr val="002060"/>
                          </a:solidFill>
                          <a:effectLst/>
                        </a:rPr>
                        <a:t>David Busby</a:t>
                      </a:r>
                      <a:endParaRPr lang="en-US" sz="2000" b="0" i="0" u="none" strike="noStrike" dirty="0">
                        <a:solidFill>
                          <a:srgbClr val="002060"/>
                        </a:solidFill>
                        <a:effectLst/>
                        <a:latin typeface="Calibri" panose="020F0502020204030204" pitchFamily="34" charset="0"/>
                      </a:endParaRPr>
                    </a:p>
                  </a:txBody>
                  <a:tcPr marL="6022" marR="6022" marT="6022" marB="0" anchor="b">
                    <a:solidFill>
                      <a:schemeClr val="bg1"/>
                    </a:solidFill>
                  </a:tcPr>
                </a:tc>
                <a:tc>
                  <a:txBody>
                    <a:bodyPr/>
                    <a:lstStyle/>
                    <a:p>
                      <a:pPr algn="l" fontAlgn="b"/>
                      <a:r>
                        <a:rPr lang="en-US" sz="2000" u="none" strike="noStrike" dirty="0" smtClean="0">
                          <a:solidFill>
                            <a:srgbClr val="002060"/>
                          </a:solidFill>
                          <a:effectLst/>
                        </a:rPr>
                        <a:t>MDA</a:t>
                      </a:r>
                      <a:endParaRPr lang="en-US" sz="2000" b="0" i="0" u="none" strike="noStrike" dirty="0">
                        <a:solidFill>
                          <a:srgbClr val="002060"/>
                        </a:solidFill>
                        <a:effectLst/>
                        <a:latin typeface="Calibri" panose="020F0502020204030204" pitchFamily="34" charset="0"/>
                      </a:endParaRPr>
                    </a:p>
                  </a:txBody>
                  <a:tcPr marL="6022" marR="6022" marT="6022" marB="0" anchor="b">
                    <a:solidFill>
                      <a:schemeClr val="bg1"/>
                    </a:solidFill>
                  </a:tcPr>
                </a:tc>
                <a:extLst>
                  <a:ext uri="{0D108BD9-81ED-4DB2-BD59-A6C34878D82A}">
                    <a16:rowId xmlns:a16="http://schemas.microsoft.com/office/drawing/2014/main" val="10006"/>
                  </a:ext>
                </a:extLst>
              </a:tr>
              <a:tr h="390142">
                <a:tc>
                  <a:txBody>
                    <a:bodyPr/>
                    <a:lstStyle/>
                    <a:p>
                      <a:pPr marL="342900" indent="-342900" algn="l" fontAlgn="b">
                        <a:buFont typeface="Arial" panose="020B0604020202020204" pitchFamily="34" charset="0"/>
                        <a:buChar char="•"/>
                      </a:pPr>
                      <a:r>
                        <a:rPr lang="en-US" sz="2000" u="none" strike="noStrike" dirty="0">
                          <a:solidFill>
                            <a:srgbClr val="002060"/>
                          </a:solidFill>
                          <a:effectLst/>
                        </a:rPr>
                        <a:t>Doug </a:t>
                      </a:r>
                      <a:r>
                        <a:rPr lang="en-US" sz="2000" u="none" strike="noStrike" dirty="0" err="1">
                          <a:solidFill>
                            <a:srgbClr val="002060"/>
                          </a:solidFill>
                          <a:effectLst/>
                        </a:rPr>
                        <a:t>Fosnaught</a:t>
                      </a:r>
                      <a:endParaRPr lang="en-US" sz="2000" b="0" i="0" u="none" strike="noStrike" dirty="0">
                        <a:solidFill>
                          <a:srgbClr val="002060"/>
                        </a:solidFill>
                        <a:effectLst/>
                        <a:latin typeface="Calibri" panose="020F0502020204030204" pitchFamily="34" charset="0"/>
                      </a:endParaRPr>
                    </a:p>
                  </a:txBody>
                  <a:tcPr marL="6022" marR="6022" marT="6022" marB="0" anchor="b">
                    <a:solidFill>
                      <a:schemeClr val="bg1"/>
                    </a:solidFill>
                  </a:tcPr>
                </a:tc>
                <a:tc>
                  <a:txBody>
                    <a:bodyPr/>
                    <a:lstStyle/>
                    <a:p>
                      <a:pPr algn="l" fontAlgn="b"/>
                      <a:r>
                        <a:rPr lang="en-US" sz="2000" u="none" strike="noStrike" dirty="0" smtClean="0">
                          <a:solidFill>
                            <a:srgbClr val="002060"/>
                          </a:solidFill>
                          <a:effectLst/>
                        </a:rPr>
                        <a:t>DLA</a:t>
                      </a:r>
                      <a:endParaRPr lang="en-US" sz="2000" b="0" i="0" u="none" strike="noStrike" dirty="0">
                        <a:solidFill>
                          <a:srgbClr val="002060"/>
                        </a:solidFill>
                        <a:effectLst/>
                        <a:latin typeface="Calibri" panose="020F0502020204030204" pitchFamily="34" charset="0"/>
                      </a:endParaRPr>
                    </a:p>
                  </a:txBody>
                  <a:tcPr marL="6022" marR="6022" marT="6022" marB="0" anchor="b">
                    <a:solidFill>
                      <a:schemeClr val="bg1"/>
                    </a:solidFill>
                  </a:tcPr>
                </a:tc>
                <a:extLst>
                  <a:ext uri="{0D108BD9-81ED-4DB2-BD59-A6C34878D82A}">
                    <a16:rowId xmlns:a16="http://schemas.microsoft.com/office/drawing/2014/main" val="10007"/>
                  </a:ext>
                </a:extLst>
              </a:tr>
              <a:tr h="390142">
                <a:tc>
                  <a:txBody>
                    <a:bodyPr/>
                    <a:lstStyle/>
                    <a:p>
                      <a:pPr marL="342900" indent="-342900" algn="l" fontAlgn="b">
                        <a:buFont typeface="Arial" panose="020B0604020202020204" pitchFamily="34" charset="0"/>
                        <a:buChar char="•"/>
                      </a:pPr>
                      <a:r>
                        <a:rPr lang="en-US" sz="2000" u="none" strike="noStrike" dirty="0">
                          <a:solidFill>
                            <a:srgbClr val="002060"/>
                          </a:solidFill>
                          <a:effectLst/>
                        </a:rPr>
                        <a:t>Jay Lambert</a:t>
                      </a:r>
                      <a:endParaRPr lang="en-US" sz="2000" b="0" i="0" u="none" strike="noStrike" dirty="0">
                        <a:solidFill>
                          <a:srgbClr val="002060"/>
                        </a:solidFill>
                        <a:effectLst/>
                        <a:latin typeface="Calibri" panose="020F0502020204030204" pitchFamily="34" charset="0"/>
                      </a:endParaRPr>
                    </a:p>
                  </a:txBody>
                  <a:tcPr marL="6022" marR="6022" marT="6022" marB="0" anchor="b">
                    <a:solidFill>
                      <a:schemeClr val="bg1"/>
                    </a:solidFill>
                  </a:tcPr>
                </a:tc>
                <a:tc>
                  <a:txBody>
                    <a:bodyPr/>
                    <a:lstStyle/>
                    <a:p>
                      <a:pPr algn="l" fontAlgn="b"/>
                      <a:r>
                        <a:rPr lang="en-US" sz="2000" u="none" strike="noStrike" dirty="0">
                          <a:solidFill>
                            <a:srgbClr val="002060"/>
                          </a:solidFill>
                          <a:effectLst/>
                        </a:rPr>
                        <a:t>CCDC </a:t>
                      </a:r>
                      <a:r>
                        <a:rPr lang="en-US" sz="2000" u="none" strike="noStrike" dirty="0" smtClean="0">
                          <a:solidFill>
                            <a:srgbClr val="002060"/>
                          </a:solidFill>
                          <a:effectLst/>
                        </a:rPr>
                        <a:t>AvMC</a:t>
                      </a:r>
                      <a:endParaRPr lang="en-US" sz="2000" b="0" i="0" u="none" strike="noStrike" dirty="0">
                        <a:solidFill>
                          <a:srgbClr val="002060"/>
                        </a:solidFill>
                        <a:effectLst/>
                        <a:latin typeface="Calibri" panose="020F0502020204030204" pitchFamily="34" charset="0"/>
                      </a:endParaRPr>
                    </a:p>
                  </a:txBody>
                  <a:tcPr marL="6022" marR="6022" marT="6022" marB="0" anchor="b">
                    <a:solidFill>
                      <a:schemeClr val="bg1"/>
                    </a:solidFill>
                  </a:tcPr>
                </a:tc>
                <a:extLst>
                  <a:ext uri="{0D108BD9-81ED-4DB2-BD59-A6C34878D82A}">
                    <a16:rowId xmlns:a16="http://schemas.microsoft.com/office/drawing/2014/main" val="10008"/>
                  </a:ext>
                </a:extLst>
              </a:tr>
              <a:tr h="390142">
                <a:tc>
                  <a:txBody>
                    <a:bodyPr/>
                    <a:lstStyle/>
                    <a:p>
                      <a:pPr marL="342900" indent="-342900" algn="l" fontAlgn="b">
                        <a:buFont typeface="Arial" panose="020B0604020202020204" pitchFamily="34" charset="0"/>
                        <a:buChar char="•"/>
                      </a:pPr>
                      <a:r>
                        <a:rPr lang="en-US" sz="2000" u="none" strike="noStrike" dirty="0">
                          <a:solidFill>
                            <a:srgbClr val="002060"/>
                          </a:solidFill>
                          <a:effectLst/>
                        </a:rPr>
                        <a:t>Joseph Goings</a:t>
                      </a:r>
                      <a:endParaRPr lang="en-US" sz="2000" b="0" i="0" u="none" strike="noStrike" dirty="0">
                        <a:solidFill>
                          <a:srgbClr val="002060"/>
                        </a:solidFill>
                        <a:effectLst/>
                        <a:latin typeface="Calibri" panose="020F0502020204030204" pitchFamily="34" charset="0"/>
                      </a:endParaRPr>
                    </a:p>
                  </a:txBody>
                  <a:tcPr marL="6022" marR="6022" marT="6022" marB="0" anchor="b">
                    <a:solidFill>
                      <a:schemeClr val="bg1"/>
                    </a:solidFill>
                  </a:tcPr>
                </a:tc>
                <a:tc>
                  <a:txBody>
                    <a:bodyPr/>
                    <a:lstStyle/>
                    <a:p>
                      <a:pPr algn="l" fontAlgn="b"/>
                      <a:r>
                        <a:rPr lang="en-US" sz="2000" u="none" strike="noStrike" dirty="0">
                          <a:solidFill>
                            <a:srgbClr val="002060"/>
                          </a:solidFill>
                          <a:effectLst/>
                        </a:rPr>
                        <a:t>NAVAIR</a:t>
                      </a:r>
                      <a:endParaRPr lang="en-US" sz="2000" b="0" i="0" u="none" strike="noStrike" dirty="0">
                        <a:solidFill>
                          <a:srgbClr val="002060"/>
                        </a:solidFill>
                        <a:effectLst/>
                        <a:latin typeface="Calibri" panose="020F0502020204030204" pitchFamily="34" charset="0"/>
                      </a:endParaRPr>
                    </a:p>
                  </a:txBody>
                  <a:tcPr marL="6022" marR="6022" marT="6022" marB="0" anchor="b">
                    <a:solidFill>
                      <a:schemeClr val="bg1"/>
                    </a:solidFill>
                  </a:tcPr>
                </a:tc>
                <a:extLst>
                  <a:ext uri="{0D108BD9-81ED-4DB2-BD59-A6C34878D82A}">
                    <a16:rowId xmlns:a16="http://schemas.microsoft.com/office/drawing/2014/main" val="10009"/>
                  </a:ext>
                </a:extLst>
              </a:tr>
              <a:tr h="390142">
                <a:tc>
                  <a:txBody>
                    <a:bodyPr/>
                    <a:lstStyle/>
                    <a:p>
                      <a:pPr marL="342900" indent="-342900" algn="l" fontAlgn="b">
                        <a:buFont typeface="Arial" panose="020B0604020202020204" pitchFamily="34" charset="0"/>
                        <a:buChar char="•"/>
                      </a:pPr>
                      <a:r>
                        <a:rPr lang="en-US" sz="2000" u="none" strike="noStrike" dirty="0">
                          <a:solidFill>
                            <a:srgbClr val="002060"/>
                          </a:solidFill>
                          <a:effectLst/>
                        </a:rPr>
                        <a:t>Joseph South</a:t>
                      </a:r>
                      <a:endParaRPr lang="en-US" sz="2000" b="0" i="0" u="none" strike="noStrike" dirty="0">
                        <a:solidFill>
                          <a:srgbClr val="002060"/>
                        </a:solidFill>
                        <a:effectLst/>
                        <a:latin typeface="Calibri" panose="020F0502020204030204" pitchFamily="34" charset="0"/>
                      </a:endParaRPr>
                    </a:p>
                  </a:txBody>
                  <a:tcPr marL="6022" marR="6022" marT="6022" marB="0" anchor="b">
                    <a:solidFill>
                      <a:schemeClr val="bg1"/>
                    </a:solidFill>
                  </a:tcPr>
                </a:tc>
                <a:tc>
                  <a:txBody>
                    <a:bodyPr/>
                    <a:lstStyle/>
                    <a:p>
                      <a:pPr algn="l" fontAlgn="b"/>
                      <a:r>
                        <a:rPr lang="en-US" sz="2000" u="none" strike="noStrike" dirty="0">
                          <a:solidFill>
                            <a:srgbClr val="002060"/>
                          </a:solidFill>
                          <a:effectLst/>
                        </a:rPr>
                        <a:t>CCDC </a:t>
                      </a:r>
                      <a:r>
                        <a:rPr lang="en-US" sz="2000" u="none" strike="noStrike" dirty="0" smtClean="0">
                          <a:solidFill>
                            <a:srgbClr val="002060"/>
                          </a:solidFill>
                          <a:effectLst/>
                        </a:rPr>
                        <a:t>ARL</a:t>
                      </a:r>
                      <a:endParaRPr lang="en-US" sz="2000" b="0" i="0" u="none" strike="noStrike" dirty="0">
                        <a:solidFill>
                          <a:srgbClr val="002060"/>
                        </a:solidFill>
                        <a:effectLst/>
                        <a:latin typeface="Calibri" panose="020F0502020204030204" pitchFamily="34" charset="0"/>
                      </a:endParaRPr>
                    </a:p>
                  </a:txBody>
                  <a:tcPr marL="6022" marR="6022" marT="6022" marB="0" anchor="b">
                    <a:solidFill>
                      <a:schemeClr val="bg1"/>
                    </a:solidFill>
                  </a:tcPr>
                </a:tc>
                <a:extLst>
                  <a:ext uri="{0D108BD9-81ED-4DB2-BD59-A6C34878D82A}">
                    <a16:rowId xmlns:a16="http://schemas.microsoft.com/office/drawing/2014/main" val="10010"/>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4146097702"/>
              </p:ext>
            </p:extLst>
          </p:nvPr>
        </p:nvGraphicFramePr>
        <p:xfrm>
          <a:off x="4800600" y="2219428"/>
          <a:ext cx="4199268" cy="3931920"/>
        </p:xfrm>
        <a:graphic>
          <a:graphicData uri="http://schemas.openxmlformats.org/drawingml/2006/table">
            <a:tbl>
              <a:tblPr>
                <a:tableStyleId>{5C22544A-7EE6-4342-B048-85BDC9FD1C3A}</a:tableStyleId>
              </a:tblPr>
              <a:tblGrid>
                <a:gridCol w="2382558">
                  <a:extLst>
                    <a:ext uri="{9D8B030D-6E8A-4147-A177-3AD203B41FA5}">
                      <a16:colId xmlns:a16="http://schemas.microsoft.com/office/drawing/2014/main" val="20000"/>
                    </a:ext>
                  </a:extLst>
                </a:gridCol>
                <a:gridCol w="1816710">
                  <a:extLst>
                    <a:ext uri="{9D8B030D-6E8A-4147-A177-3AD203B41FA5}">
                      <a16:colId xmlns:a16="http://schemas.microsoft.com/office/drawing/2014/main" val="20001"/>
                    </a:ext>
                  </a:extLst>
                </a:gridCol>
              </a:tblGrid>
              <a:tr h="393192">
                <a:tc>
                  <a:txBody>
                    <a:bodyPr/>
                    <a:lstStyle/>
                    <a:p>
                      <a:pPr marL="342900" indent="-342900" algn="l" defTabSz="443766" rtl="0" eaLnBrk="1" fontAlgn="b" latinLnBrk="0" hangingPunct="1">
                        <a:buFont typeface="Arial" panose="020B0604020202020204" pitchFamily="34" charset="0"/>
                        <a:buChar char="•"/>
                      </a:pPr>
                      <a:r>
                        <a:rPr lang="en-US" sz="2000" u="none" strike="noStrike" kern="1200" dirty="0">
                          <a:solidFill>
                            <a:srgbClr val="002060"/>
                          </a:solidFill>
                          <a:effectLst/>
                          <a:latin typeface="+mn-lt"/>
                          <a:ea typeface="+mn-ea"/>
                          <a:cs typeface="+mn-cs"/>
                        </a:rPr>
                        <a:t>Larry Preston</a:t>
                      </a:r>
                    </a:p>
                  </a:txBody>
                  <a:tcPr marL="5861" marR="5861" marT="5861" marB="0" anchor="b">
                    <a:solidFill>
                      <a:schemeClr val="bg1"/>
                    </a:solidFill>
                  </a:tcPr>
                </a:tc>
                <a:tc>
                  <a:txBody>
                    <a:bodyPr/>
                    <a:lstStyle/>
                    <a:p>
                      <a:pPr marL="0" algn="l" defTabSz="443766" rtl="0" eaLnBrk="1" fontAlgn="b" latinLnBrk="0" hangingPunct="1"/>
                      <a:r>
                        <a:rPr lang="en-US" sz="2000" u="none" strike="noStrike" kern="1200" dirty="0" smtClean="0">
                          <a:solidFill>
                            <a:srgbClr val="002060"/>
                          </a:solidFill>
                          <a:effectLst/>
                          <a:latin typeface="+mn-lt"/>
                          <a:ea typeface="+mn-ea"/>
                          <a:cs typeface="+mn-cs"/>
                        </a:rPr>
                        <a:t>USAF</a:t>
                      </a:r>
                      <a:endParaRPr lang="en-US" sz="2000" u="none" strike="noStrike" kern="1200" dirty="0">
                        <a:solidFill>
                          <a:srgbClr val="002060"/>
                        </a:solidFill>
                        <a:effectLst/>
                        <a:latin typeface="+mn-lt"/>
                        <a:ea typeface="+mn-ea"/>
                        <a:cs typeface="+mn-cs"/>
                      </a:endParaRPr>
                    </a:p>
                  </a:txBody>
                  <a:tcPr marL="5861" marR="5861" marT="5861" marB="0" anchor="b">
                    <a:solidFill>
                      <a:schemeClr val="bg1"/>
                    </a:solidFill>
                  </a:tcPr>
                </a:tc>
                <a:extLst>
                  <a:ext uri="{0D108BD9-81ED-4DB2-BD59-A6C34878D82A}">
                    <a16:rowId xmlns:a16="http://schemas.microsoft.com/office/drawing/2014/main" val="10000"/>
                  </a:ext>
                </a:extLst>
              </a:tr>
              <a:tr h="393192">
                <a:tc>
                  <a:txBody>
                    <a:bodyPr/>
                    <a:lstStyle/>
                    <a:p>
                      <a:pPr marL="342900" indent="-342900" algn="l" defTabSz="443766" rtl="0" eaLnBrk="1" fontAlgn="b" latinLnBrk="0" hangingPunct="1">
                        <a:buFont typeface="Arial" panose="020B0604020202020204" pitchFamily="34" charset="0"/>
                        <a:buChar char="•"/>
                      </a:pPr>
                      <a:r>
                        <a:rPr lang="en-US" sz="2000" u="none" strike="noStrike" kern="1200" dirty="0">
                          <a:solidFill>
                            <a:srgbClr val="002060"/>
                          </a:solidFill>
                          <a:effectLst/>
                          <a:latin typeface="+mn-lt"/>
                          <a:ea typeface="+mn-ea"/>
                          <a:cs typeface="+mn-cs"/>
                        </a:rPr>
                        <a:t>Mark Shaw</a:t>
                      </a:r>
                    </a:p>
                  </a:txBody>
                  <a:tcPr marL="5861" marR="5861" marT="5861" marB="0" anchor="b">
                    <a:solidFill>
                      <a:schemeClr val="bg1"/>
                    </a:solidFill>
                  </a:tcPr>
                </a:tc>
                <a:tc>
                  <a:txBody>
                    <a:bodyPr/>
                    <a:lstStyle/>
                    <a:p>
                      <a:pPr marL="0" algn="l" defTabSz="443766" rtl="0" eaLnBrk="1" fontAlgn="b" latinLnBrk="0" hangingPunct="1"/>
                      <a:r>
                        <a:rPr lang="en-US" sz="2000" u="none" strike="noStrike" kern="1200" dirty="0">
                          <a:solidFill>
                            <a:srgbClr val="002060"/>
                          </a:solidFill>
                          <a:effectLst/>
                          <a:latin typeface="+mn-lt"/>
                          <a:ea typeface="+mn-ea"/>
                          <a:cs typeface="+mn-cs"/>
                        </a:rPr>
                        <a:t>GE Additive</a:t>
                      </a:r>
                    </a:p>
                  </a:txBody>
                  <a:tcPr marL="5861" marR="5861" marT="5861" marB="0" anchor="b">
                    <a:solidFill>
                      <a:schemeClr val="bg1"/>
                    </a:solidFill>
                  </a:tcPr>
                </a:tc>
                <a:extLst>
                  <a:ext uri="{0D108BD9-81ED-4DB2-BD59-A6C34878D82A}">
                    <a16:rowId xmlns:a16="http://schemas.microsoft.com/office/drawing/2014/main" val="10001"/>
                  </a:ext>
                </a:extLst>
              </a:tr>
              <a:tr h="393192">
                <a:tc>
                  <a:txBody>
                    <a:bodyPr/>
                    <a:lstStyle/>
                    <a:p>
                      <a:pPr marL="342900" indent="-342900" algn="l" defTabSz="443766" rtl="0" eaLnBrk="1" fontAlgn="b" latinLnBrk="0" hangingPunct="1">
                        <a:buFont typeface="Arial" panose="020B0604020202020204" pitchFamily="34" charset="0"/>
                        <a:buChar char="•"/>
                      </a:pPr>
                      <a:r>
                        <a:rPr lang="en-US" sz="2000" u="none" strike="noStrike" kern="1200" dirty="0">
                          <a:solidFill>
                            <a:srgbClr val="002060"/>
                          </a:solidFill>
                          <a:effectLst/>
                          <a:latin typeface="+mn-lt"/>
                          <a:ea typeface="+mn-ea"/>
                          <a:cs typeface="+mn-cs"/>
                        </a:rPr>
                        <a:t>Michael </a:t>
                      </a:r>
                      <a:r>
                        <a:rPr lang="en-US" sz="2000" u="none" strike="noStrike" kern="1200" dirty="0" err="1">
                          <a:solidFill>
                            <a:srgbClr val="002060"/>
                          </a:solidFill>
                          <a:effectLst/>
                          <a:latin typeface="+mn-lt"/>
                          <a:ea typeface="+mn-ea"/>
                          <a:cs typeface="+mn-cs"/>
                        </a:rPr>
                        <a:t>Gabertan</a:t>
                      </a:r>
                      <a:endParaRPr lang="en-US" sz="2000" u="none" strike="noStrike" kern="1200" dirty="0">
                        <a:solidFill>
                          <a:srgbClr val="002060"/>
                        </a:solidFill>
                        <a:effectLst/>
                        <a:latin typeface="+mn-lt"/>
                        <a:ea typeface="+mn-ea"/>
                        <a:cs typeface="+mn-cs"/>
                      </a:endParaRPr>
                    </a:p>
                  </a:txBody>
                  <a:tcPr marL="5861" marR="5861" marT="5861" marB="0" anchor="b">
                    <a:solidFill>
                      <a:schemeClr val="bg1"/>
                    </a:solidFill>
                  </a:tcPr>
                </a:tc>
                <a:tc>
                  <a:txBody>
                    <a:bodyPr/>
                    <a:lstStyle/>
                    <a:p>
                      <a:pPr marL="0" algn="l" defTabSz="443766" rtl="0" eaLnBrk="1" fontAlgn="b" latinLnBrk="0" hangingPunct="1"/>
                      <a:r>
                        <a:rPr lang="en-US" sz="2000" u="none" strike="noStrike" kern="1200" dirty="0" smtClean="0">
                          <a:solidFill>
                            <a:srgbClr val="002060"/>
                          </a:solidFill>
                          <a:effectLst/>
                          <a:latin typeface="+mn-lt"/>
                          <a:ea typeface="+mn-ea"/>
                          <a:cs typeface="+mn-cs"/>
                        </a:rPr>
                        <a:t>DCMA</a:t>
                      </a:r>
                      <a:endParaRPr lang="en-US" sz="2000" u="none" strike="noStrike" kern="1200" dirty="0">
                        <a:solidFill>
                          <a:srgbClr val="002060"/>
                        </a:solidFill>
                        <a:effectLst/>
                        <a:latin typeface="+mn-lt"/>
                        <a:ea typeface="+mn-ea"/>
                        <a:cs typeface="+mn-cs"/>
                      </a:endParaRPr>
                    </a:p>
                  </a:txBody>
                  <a:tcPr marL="5861" marR="5861" marT="5861" marB="0" anchor="b">
                    <a:solidFill>
                      <a:schemeClr val="bg1"/>
                    </a:solidFill>
                  </a:tcPr>
                </a:tc>
                <a:extLst>
                  <a:ext uri="{0D108BD9-81ED-4DB2-BD59-A6C34878D82A}">
                    <a16:rowId xmlns:a16="http://schemas.microsoft.com/office/drawing/2014/main" val="10002"/>
                  </a:ext>
                </a:extLst>
              </a:tr>
              <a:tr h="393192">
                <a:tc>
                  <a:txBody>
                    <a:bodyPr/>
                    <a:lstStyle/>
                    <a:p>
                      <a:pPr marL="342900" indent="-342900" algn="l" defTabSz="443766" rtl="0" eaLnBrk="1" fontAlgn="b" latinLnBrk="0" hangingPunct="1">
                        <a:buFont typeface="Arial" panose="020B0604020202020204" pitchFamily="34" charset="0"/>
                        <a:buChar char="•"/>
                      </a:pPr>
                      <a:r>
                        <a:rPr lang="en-US" sz="2000" u="none" strike="noStrike" kern="1200" dirty="0">
                          <a:solidFill>
                            <a:srgbClr val="002060"/>
                          </a:solidFill>
                          <a:effectLst/>
                          <a:latin typeface="+mn-lt"/>
                          <a:ea typeface="+mn-ea"/>
                          <a:cs typeface="+mn-cs"/>
                        </a:rPr>
                        <a:t>N. Joseph Kott III</a:t>
                      </a:r>
                    </a:p>
                  </a:txBody>
                  <a:tcPr marL="5861" marR="5861" marT="5861" marB="0" anchor="b">
                    <a:solidFill>
                      <a:schemeClr val="bg1"/>
                    </a:solidFill>
                  </a:tcPr>
                </a:tc>
                <a:tc>
                  <a:txBody>
                    <a:bodyPr/>
                    <a:lstStyle/>
                    <a:p>
                      <a:pPr marL="0" algn="l" defTabSz="443766" rtl="0" eaLnBrk="1" fontAlgn="b" latinLnBrk="0" hangingPunct="1"/>
                      <a:r>
                        <a:rPr lang="en-US" sz="2000" u="none" strike="noStrike" kern="1200" dirty="0">
                          <a:solidFill>
                            <a:srgbClr val="002060"/>
                          </a:solidFill>
                          <a:effectLst/>
                          <a:latin typeface="+mn-lt"/>
                          <a:ea typeface="+mn-ea"/>
                          <a:cs typeface="+mn-cs"/>
                        </a:rPr>
                        <a:t>CCDC </a:t>
                      </a:r>
                      <a:r>
                        <a:rPr lang="en-US" sz="2000" u="none" strike="noStrike" kern="1200" dirty="0" smtClean="0">
                          <a:solidFill>
                            <a:srgbClr val="002060"/>
                          </a:solidFill>
                          <a:effectLst/>
                          <a:latin typeface="+mn-lt"/>
                          <a:ea typeface="+mn-ea"/>
                          <a:cs typeface="+mn-cs"/>
                        </a:rPr>
                        <a:t>GVSC</a:t>
                      </a:r>
                      <a:endParaRPr lang="en-US" sz="2000" u="none" strike="noStrike" kern="1200" dirty="0">
                        <a:solidFill>
                          <a:srgbClr val="002060"/>
                        </a:solidFill>
                        <a:effectLst/>
                        <a:latin typeface="+mn-lt"/>
                        <a:ea typeface="+mn-ea"/>
                        <a:cs typeface="+mn-cs"/>
                      </a:endParaRPr>
                    </a:p>
                  </a:txBody>
                  <a:tcPr marL="5861" marR="5861" marT="5861" marB="0" anchor="b">
                    <a:solidFill>
                      <a:schemeClr val="bg1"/>
                    </a:solidFill>
                  </a:tcPr>
                </a:tc>
                <a:extLst>
                  <a:ext uri="{0D108BD9-81ED-4DB2-BD59-A6C34878D82A}">
                    <a16:rowId xmlns:a16="http://schemas.microsoft.com/office/drawing/2014/main" val="10003"/>
                  </a:ext>
                </a:extLst>
              </a:tr>
              <a:tr h="393192">
                <a:tc>
                  <a:txBody>
                    <a:bodyPr/>
                    <a:lstStyle/>
                    <a:p>
                      <a:pPr marL="342900" indent="-342900" algn="l" defTabSz="443766" rtl="0" eaLnBrk="1" fontAlgn="b" latinLnBrk="0" hangingPunct="1">
                        <a:buFont typeface="Arial" panose="020B0604020202020204" pitchFamily="34" charset="0"/>
                        <a:buChar char="•"/>
                      </a:pPr>
                      <a:r>
                        <a:rPr lang="en-US" sz="2000" u="none" strike="noStrike" kern="1200" dirty="0">
                          <a:solidFill>
                            <a:srgbClr val="002060"/>
                          </a:solidFill>
                          <a:effectLst/>
                          <a:latin typeface="+mn-lt"/>
                          <a:ea typeface="+mn-ea"/>
                          <a:cs typeface="+mn-cs"/>
                        </a:rPr>
                        <a:t>Nathan Schuyler</a:t>
                      </a:r>
                    </a:p>
                  </a:txBody>
                  <a:tcPr marL="5861" marR="5861" marT="5861" marB="0" anchor="b">
                    <a:solidFill>
                      <a:schemeClr val="bg1"/>
                    </a:solidFill>
                  </a:tcPr>
                </a:tc>
                <a:tc>
                  <a:txBody>
                    <a:bodyPr/>
                    <a:lstStyle/>
                    <a:p>
                      <a:pPr marL="0" algn="l" defTabSz="443766" rtl="0" eaLnBrk="1" fontAlgn="b" latinLnBrk="0" hangingPunct="1"/>
                      <a:r>
                        <a:rPr lang="en-US" sz="2000" u="none" strike="noStrike" kern="1200" dirty="0" smtClean="0">
                          <a:solidFill>
                            <a:srgbClr val="002060"/>
                          </a:solidFill>
                          <a:effectLst/>
                          <a:latin typeface="+mn-lt"/>
                          <a:ea typeface="+mn-ea"/>
                          <a:cs typeface="+mn-cs"/>
                        </a:rPr>
                        <a:t>NAVSEA</a:t>
                      </a:r>
                      <a:endParaRPr lang="en-US" sz="2000" u="none" strike="noStrike" kern="1200" dirty="0">
                        <a:solidFill>
                          <a:srgbClr val="002060"/>
                        </a:solidFill>
                        <a:effectLst/>
                        <a:latin typeface="+mn-lt"/>
                        <a:ea typeface="+mn-ea"/>
                        <a:cs typeface="+mn-cs"/>
                      </a:endParaRPr>
                    </a:p>
                  </a:txBody>
                  <a:tcPr marL="5861" marR="5861" marT="5861" marB="0" anchor="b">
                    <a:solidFill>
                      <a:schemeClr val="bg1"/>
                    </a:solidFill>
                  </a:tcPr>
                </a:tc>
                <a:extLst>
                  <a:ext uri="{0D108BD9-81ED-4DB2-BD59-A6C34878D82A}">
                    <a16:rowId xmlns:a16="http://schemas.microsoft.com/office/drawing/2014/main" val="10004"/>
                  </a:ext>
                </a:extLst>
              </a:tr>
              <a:tr h="393192">
                <a:tc>
                  <a:txBody>
                    <a:bodyPr/>
                    <a:lstStyle/>
                    <a:p>
                      <a:pPr marL="342900" indent="-342900" algn="l" defTabSz="443766" rtl="0" eaLnBrk="1" fontAlgn="b" latinLnBrk="0" hangingPunct="1">
                        <a:buFont typeface="Arial" panose="020B0604020202020204" pitchFamily="34" charset="0"/>
                        <a:buChar char="•"/>
                      </a:pPr>
                      <a:r>
                        <a:rPr lang="en-US" sz="2000" u="none" strike="noStrike" kern="1200" dirty="0">
                          <a:solidFill>
                            <a:srgbClr val="002060"/>
                          </a:solidFill>
                          <a:effectLst/>
                          <a:latin typeface="+mn-lt"/>
                          <a:ea typeface="+mn-ea"/>
                          <a:cs typeface="+mn-cs"/>
                        </a:rPr>
                        <a:t>Peter </a:t>
                      </a:r>
                      <a:r>
                        <a:rPr lang="en-US" sz="2000" u="none" strike="noStrike" kern="1200" dirty="0" err="1">
                          <a:solidFill>
                            <a:srgbClr val="002060"/>
                          </a:solidFill>
                          <a:effectLst/>
                          <a:latin typeface="+mn-lt"/>
                          <a:ea typeface="+mn-ea"/>
                          <a:cs typeface="+mn-cs"/>
                        </a:rPr>
                        <a:t>Oschmann</a:t>
                      </a:r>
                      <a:endParaRPr lang="en-US" sz="2000" u="none" strike="noStrike" kern="1200" dirty="0">
                        <a:solidFill>
                          <a:srgbClr val="002060"/>
                        </a:solidFill>
                        <a:effectLst/>
                        <a:latin typeface="+mn-lt"/>
                        <a:ea typeface="+mn-ea"/>
                        <a:cs typeface="+mn-cs"/>
                      </a:endParaRPr>
                    </a:p>
                  </a:txBody>
                  <a:tcPr marL="5861" marR="5861" marT="5861" marB="0" anchor="b">
                    <a:solidFill>
                      <a:schemeClr val="bg1"/>
                    </a:solidFill>
                  </a:tcPr>
                </a:tc>
                <a:tc>
                  <a:txBody>
                    <a:bodyPr/>
                    <a:lstStyle/>
                    <a:p>
                      <a:pPr marL="0" algn="l" defTabSz="443766" rtl="0" eaLnBrk="1" fontAlgn="b" latinLnBrk="0" hangingPunct="1"/>
                      <a:r>
                        <a:rPr lang="en-US" sz="2000" u="none" strike="noStrike" kern="1200" dirty="0" err="1">
                          <a:solidFill>
                            <a:srgbClr val="002060"/>
                          </a:solidFill>
                          <a:effectLst/>
                          <a:latin typeface="+mn-lt"/>
                          <a:ea typeface="+mn-ea"/>
                          <a:cs typeface="+mn-cs"/>
                        </a:rPr>
                        <a:t>Bundeswehr</a:t>
                      </a:r>
                      <a:endParaRPr lang="en-US" sz="2000" u="none" strike="noStrike" kern="1200" dirty="0">
                        <a:solidFill>
                          <a:srgbClr val="002060"/>
                        </a:solidFill>
                        <a:effectLst/>
                        <a:latin typeface="+mn-lt"/>
                        <a:ea typeface="+mn-ea"/>
                        <a:cs typeface="+mn-cs"/>
                      </a:endParaRPr>
                    </a:p>
                  </a:txBody>
                  <a:tcPr marL="5861" marR="5861" marT="5861" marB="0" anchor="b">
                    <a:solidFill>
                      <a:schemeClr val="bg1"/>
                    </a:solidFill>
                  </a:tcPr>
                </a:tc>
                <a:extLst>
                  <a:ext uri="{0D108BD9-81ED-4DB2-BD59-A6C34878D82A}">
                    <a16:rowId xmlns:a16="http://schemas.microsoft.com/office/drawing/2014/main" val="10005"/>
                  </a:ext>
                </a:extLst>
              </a:tr>
              <a:tr h="393192">
                <a:tc>
                  <a:txBody>
                    <a:bodyPr/>
                    <a:lstStyle/>
                    <a:p>
                      <a:pPr marL="342900" indent="-342900" algn="l" defTabSz="443766" rtl="0" eaLnBrk="1" fontAlgn="b" latinLnBrk="0" hangingPunct="1">
                        <a:buFont typeface="Arial" panose="020B0604020202020204" pitchFamily="34" charset="0"/>
                        <a:buChar char="•"/>
                      </a:pPr>
                      <a:r>
                        <a:rPr lang="en-US" sz="2000" u="none" strike="noStrike" kern="1200" dirty="0">
                          <a:solidFill>
                            <a:srgbClr val="002060"/>
                          </a:solidFill>
                          <a:effectLst/>
                          <a:latin typeface="+mn-lt"/>
                          <a:ea typeface="+mn-ea"/>
                          <a:cs typeface="+mn-cs"/>
                        </a:rPr>
                        <a:t>Robert Allen Roach</a:t>
                      </a:r>
                    </a:p>
                  </a:txBody>
                  <a:tcPr marL="5861" marR="5861" marT="5861" marB="0" anchor="b">
                    <a:solidFill>
                      <a:schemeClr val="bg1"/>
                    </a:solidFill>
                  </a:tcPr>
                </a:tc>
                <a:tc>
                  <a:txBody>
                    <a:bodyPr/>
                    <a:lstStyle/>
                    <a:p>
                      <a:pPr marL="0" algn="l" defTabSz="443766" rtl="0" eaLnBrk="1" fontAlgn="b" latinLnBrk="0" hangingPunct="1"/>
                      <a:r>
                        <a:rPr lang="en-US" sz="2000" u="none" strike="noStrike" kern="1200" dirty="0" smtClean="0">
                          <a:solidFill>
                            <a:srgbClr val="002060"/>
                          </a:solidFill>
                          <a:effectLst/>
                          <a:latin typeface="+mn-lt"/>
                          <a:ea typeface="+mn-ea"/>
                          <a:cs typeface="+mn-cs"/>
                        </a:rPr>
                        <a:t>Sandia</a:t>
                      </a:r>
                      <a:endParaRPr lang="en-US" sz="2000" u="none" strike="noStrike" kern="1200" dirty="0">
                        <a:solidFill>
                          <a:srgbClr val="002060"/>
                        </a:solidFill>
                        <a:effectLst/>
                        <a:latin typeface="+mn-lt"/>
                        <a:ea typeface="+mn-ea"/>
                        <a:cs typeface="+mn-cs"/>
                      </a:endParaRPr>
                    </a:p>
                  </a:txBody>
                  <a:tcPr marL="5861" marR="5861" marT="5861" marB="0" anchor="b">
                    <a:solidFill>
                      <a:schemeClr val="bg1"/>
                    </a:solidFill>
                  </a:tcPr>
                </a:tc>
                <a:extLst>
                  <a:ext uri="{0D108BD9-81ED-4DB2-BD59-A6C34878D82A}">
                    <a16:rowId xmlns:a16="http://schemas.microsoft.com/office/drawing/2014/main" val="10006"/>
                  </a:ext>
                </a:extLst>
              </a:tr>
              <a:tr h="393192">
                <a:tc>
                  <a:txBody>
                    <a:bodyPr/>
                    <a:lstStyle/>
                    <a:p>
                      <a:pPr marL="342900" indent="-342900" algn="l" defTabSz="443766" rtl="0" eaLnBrk="1" fontAlgn="b" latinLnBrk="0" hangingPunct="1">
                        <a:buFont typeface="Arial" panose="020B0604020202020204" pitchFamily="34" charset="0"/>
                        <a:buChar char="•"/>
                      </a:pPr>
                      <a:r>
                        <a:rPr lang="en-US" sz="2000" u="none" strike="noStrike" kern="1200" dirty="0">
                          <a:solidFill>
                            <a:srgbClr val="002060"/>
                          </a:solidFill>
                          <a:effectLst/>
                          <a:latin typeface="+mn-lt"/>
                          <a:ea typeface="+mn-ea"/>
                          <a:cs typeface="+mn-cs"/>
                        </a:rPr>
                        <a:t>Sophia </a:t>
                      </a:r>
                      <a:r>
                        <a:rPr lang="en-US" sz="2000" u="none" strike="noStrike" kern="1200" dirty="0" err="1">
                          <a:solidFill>
                            <a:srgbClr val="002060"/>
                          </a:solidFill>
                          <a:effectLst/>
                          <a:latin typeface="+mn-lt"/>
                          <a:ea typeface="+mn-ea"/>
                          <a:cs typeface="+mn-cs"/>
                        </a:rPr>
                        <a:t>Lefantzi</a:t>
                      </a:r>
                      <a:endParaRPr lang="en-US" sz="2000" u="none" strike="noStrike" kern="1200" dirty="0">
                        <a:solidFill>
                          <a:srgbClr val="002060"/>
                        </a:solidFill>
                        <a:effectLst/>
                        <a:latin typeface="+mn-lt"/>
                        <a:ea typeface="+mn-ea"/>
                        <a:cs typeface="+mn-cs"/>
                      </a:endParaRPr>
                    </a:p>
                  </a:txBody>
                  <a:tcPr marL="5861" marR="5861" marT="5861" marB="0" anchor="b">
                    <a:solidFill>
                      <a:schemeClr val="bg1"/>
                    </a:solidFill>
                  </a:tcPr>
                </a:tc>
                <a:tc>
                  <a:txBody>
                    <a:bodyPr/>
                    <a:lstStyle/>
                    <a:p>
                      <a:pPr marL="0" algn="l" defTabSz="443766" rtl="0" eaLnBrk="1" fontAlgn="b" latinLnBrk="0" hangingPunct="1"/>
                      <a:r>
                        <a:rPr lang="en-US" sz="2000" u="none" strike="noStrike" kern="1200" dirty="0" smtClean="0">
                          <a:solidFill>
                            <a:srgbClr val="002060"/>
                          </a:solidFill>
                          <a:effectLst/>
                          <a:latin typeface="+mn-lt"/>
                          <a:ea typeface="+mn-ea"/>
                          <a:cs typeface="+mn-cs"/>
                        </a:rPr>
                        <a:t>Sandia</a:t>
                      </a:r>
                      <a:endParaRPr lang="en-US" sz="2000" u="none" strike="noStrike" kern="1200" dirty="0">
                        <a:solidFill>
                          <a:srgbClr val="002060"/>
                        </a:solidFill>
                        <a:effectLst/>
                        <a:latin typeface="+mn-lt"/>
                        <a:ea typeface="+mn-ea"/>
                        <a:cs typeface="+mn-cs"/>
                      </a:endParaRPr>
                    </a:p>
                  </a:txBody>
                  <a:tcPr marL="5861" marR="5861" marT="5861" marB="0" anchor="b">
                    <a:solidFill>
                      <a:schemeClr val="bg1"/>
                    </a:solidFill>
                  </a:tcPr>
                </a:tc>
                <a:extLst>
                  <a:ext uri="{0D108BD9-81ED-4DB2-BD59-A6C34878D82A}">
                    <a16:rowId xmlns:a16="http://schemas.microsoft.com/office/drawing/2014/main" val="10007"/>
                  </a:ext>
                </a:extLst>
              </a:tr>
              <a:tr h="393192">
                <a:tc>
                  <a:txBody>
                    <a:bodyPr/>
                    <a:lstStyle/>
                    <a:p>
                      <a:pPr marL="342900" indent="-342900" algn="l" defTabSz="443766" rtl="0" eaLnBrk="1" fontAlgn="b" latinLnBrk="0" hangingPunct="1">
                        <a:buFont typeface="Arial" panose="020B0604020202020204" pitchFamily="34" charset="0"/>
                        <a:buChar char="•"/>
                      </a:pPr>
                      <a:r>
                        <a:rPr lang="en-US" sz="2000" u="none" strike="noStrike" kern="1200" dirty="0">
                          <a:solidFill>
                            <a:srgbClr val="002060"/>
                          </a:solidFill>
                          <a:effectLst/>
                          <a:latin typeface="+mn-lt"/>
                          <a:ea typeface="+mn-ea"/>
                          <a:cs typeface="+mn-cs"/>
                        </a:rPr>
                        <a:t>Tim </a:t>
                      </a:r>
                      <a:r>
                        <a:rPr lang="en-US" sz="2000" u="none" strike="noStrike" kern="1200" dirty="0" err="1" smtClean="0">
                          <a:solidFill>
                            <a:srgbClr val="002060"/>
                          </a:solidFill>
                          <a:effectLst/>
                          <a:latin typeface="+mn-lt"/>
                          <a:ea typeface="+mn-ea"/>
                          <a:cs typeface="+mn-cs"/>
                        </a:rPr>
                        <a:t>Koczanski</a:t>
                      </a:r>
                      <a:endParaRPr lang="en-US" sz="2000" u="none" strike="noStrike" kern="1200" dirty="0">
                        <a:solidFill>
                          <a:srgbClr val="002060"/>
                        </a:solidFill>
                        <a:effectLst/>
                        <a:latin typeface="+mn-lt"/>
                        <a:ea typeface="+mn-ea"/>
                        <a:cs typeface="+mn-cs"/>
                      </a:endParaRPr>
                    </a:p>
                  </a:txBody>
                  <a:tcPr marL="5861" marR="5861" marT="5861" marB="0" anchor="b">
                    <a:solidFill>
                      <a:schemeClr val="bg1"/>
                    </a:solidFill>
                  </a:tcPr>
                </a:tc>
                <a:tc>
                  <a:txBody>
                    <a:bodyPr/>
                    <a:lstStyle/>
                    <a:p>
                      <a:pPr marL="0" algn="l" defTabSz="443766" rtl="0" eaLnBrk="1" fontAlgn="b" latinLnBrk="0" hangingPunct="1"/>
                      <a:r>
                        <a:rPr lang="en-US" sz="2000" u="none" strike="noStrike" kern="1200" dirty="0" smtClean="0">
                          <a:solidFill>
                            <a:srgbClr val="002060"/>
                          </a:solidFill>
                          <a:effectLst/>
                          <a:latin typeface="+mn-lt"/>
                          <a:ea typeface="+mn-ea"/>
                          <a:cs typeface="+mn-cs"/>
                        </a:rPr>
                        <a:t>DSP</a:t>
                      </a:r>
                      <a:endParaRPr lang="en-US" sz="2000" u="none" strike="noStrike" kern="1200" dirty="0">
                        <a:solidFill>
                          <a:srgbClr val="002060"/>
                        </a:solidFill>
                        <a:effectLst/>
                        <a:latin typeface="+mn-lt"/>
                        <a:ea typeface="+mn-ea"/>
                        <a:cs typeface="+mn-cs"/>
                      </a:endParaRPr>
                    </a:p>
                  </a:txBody>
                  <a:tcPr marL="5861" marR="5861" marT="5861" marB="0" anchor="b">
                    <a:solidFill>
                      <a:schemeClr val="bg1"/>
                    </a:solidFill>
                  </a:tcPr>
                </a:tc>
                <a:extLst>
                  <a:ext uri="{0D108BD9-81ED-4DB2-BD59-A6C34878D82A}">
                    <a16:rowId xmlns:a16="http://schemas.microsoft.com/office/drawing/2014/main" val="10008"/>
                  </a:ext>
                </a:extLst>
              </a:tr>
              <a:tr h="393192">
                <a:tc>
                  <a:txBody>
                    <a:bodyPr/>
                    <a:lstStyle/>
                    <a:p>
                      <a:pPr marL="342900" indent="-342900" algn="l" defTabSz="443766" rtl="0" eaLnBrk="1" fontAlgn="b" latinLnBrk="0" hangingPunct="1">
                        <a:buFont typeface="Arial" panose="020B0604020202020204" pitchFamily="34" charset="0"/>
                        <a:buChar char="•"/>
                      </a:pPr>
                      <a:r>
                        <a:rPr lang="en-US" sz="2000" u="none" strike="noStrike" kern="1200" dirty="0" smtClean="0">
                          <a:solidFill>
                            <a:srgbClr val="002060"/>
                          </a:solidFill>
                          <a:effectLst/>
                          <a:latin typeface="+mn-lt"/>
                          <a:ea typeface="+mn-ea"/>
                          <a:cs typeface="+mn-cs"/>
                        </a:rPr>
                        <a:t>William Fallon</a:t>
                      </a:r>
                      <a:endParaRPr lang="en-US" sz="2000" u="none" strike="noStrike" kern="1200" dirty="0">
                        <a:solidFill>
                          <a:srgbClr val="002060"/>
                        </a:solidFill>
                        <a:effectLst/>
                        <a:latin typeface="+mn-lt"/>
                        <a:ea typeface="+mn-ea"/>
                        <a:cs typeface="+mn-cs"/>
                      </a:endParaRPr>
                    </a:p>
                  </a:txBody>
                  <a:tcPr marL="5861" marR="5861" marT="5861" marB="0" anchor="b">
                    <a:solidFill>
                      <a:schemeClr val="bg1"/>
                    </a:solidFill>
                  </a:tcPr>
                </a:tc>
                <a:tc>
                  <a:txBody>
                    <a:bodyPr/>
                    <a:lstStyle/>
                    <a:p>
                      <a:pPr marL="0" algn="l" defTabSz="443766" rtl="0" eaLnBrk="1" fontAlgn="b" latinLnBrk="0" hangingPunct="1"/>
                      <a:r>
                        <a:rPr lang="en-US" sz="2000" u="none" strike="noStrike" kern="1200" dirty="0" smtClean="0">
                          <a:solidFill>
                            <a:srgbClr val="002060"/>
                          </a:solidFill>
                          <a:effectLst/>
                          <a:latin typeface="+mn-lt"/>
                          <a:ea typeface="+mn-ea"/>
                          <a:cs typeface="+mn-cs"/>
                        </a:rPr>
                        <a:t>Lockheed Martin</a:t>
                      </a:r>
                      <a:endParaRPr lang="en-US" sz="2000" u="none" strike="noStrike" kern="1200" dirty="0">
                        <a:solidFill>
                          <a:srgbClr val="002060"/>
                        </a:solidFill>
                        <a:effectLst/>
                        <a:latin typeface="+mn-lt"/>
                        <a:ea typeface="+mn-ea"/>
                        <a:cs typeface="+mn-cs"/>
                      </a:endParaRPr>
                    </a:p>
                  </a:txBody>
                  <a:tcPr marL="5861" marR="5861" marT="5861" marB="0" anchor="b">
                    <a:solidFill>
                      <a:schemeClr val="bg1"/>
                    </a:solidFill>
                  </a:tcPr>
                </a:tc>
                <a:extLst>
                  <a:ext uri="{0D108BD9-81ED-4DB2-BD59-A6C34878D82A}">
                    <a16:rowId xmlns:a16="http://schemas.microsoft.com/office/drawing/2014/main" val="10009"/>
                  </a:ext>
                </a:extLst>
              </a:tr>
            </a:tbl>
          </a:graphicData>
        </a:graphic>
      </p:graphicFrame>
      <p:sp>
        <p:nvSpPr>
          <p:cNvPr id="6" name="Rectangle 5"/>
          <p:cNvSpPr/>
          <p:nvPr/>
        </p:nvSpPr>
        <p:spPr>
          <a:xfrm>
            <a:off x="769944" y="969000"/>
            <a:ext cx="7890532" cy="523220"/>
          </a:xfrm>
          <a:prstGeom prst="rect">
            <a:avLst/>
          </a:prstGeom>
        </p:spPr>
        <p:txBody>
          <a:bodyPr wrap="square">
            <a:spAutoFit/>
          </a:bodyPr>
          <a:lstStyle/>
          <a:p>
            <a:pPr lvl="0" algn="ctr">
              <a:defRPr/>
            </a:pPr>
            <a:r>
              <a:rPr lang="en-US" sz="2800" b="1" dirty="0">
                <a:solidFill>
                  <a:srgbClr val="FF0000"/>
                </a:solidFill>
                <a:latin typeface="Arial" panose="020B0604020202020204" pitchFamily="34" charset="0"/>
                <a:cs typeface="Arial" panose="020B0604020202020204" pitchFamily="34" charset="0"/>
              </a:rPr>
              <a:t>Quality </a:t>
            </a:r>
            <a:r>
              <a:rPr lang="en-US" sz="2800" b="1" dirty="0" smtClean="0">
                <a:solidFill>
                  <a:srgbClr val="FF0000"/>
                </a:solidFill>
                <a:latin typeface="Arial" panose="020B0604020202020204" pitchFamily="34" charset="0"/>
                <a:cs typeface="Arial" panose="020B0604020202020204" pitchFamily="34" charset="0"/>
              </a:rPr>
              <a:t>Assurance Sub-group</a:t>
            </a:r>
            <a:endParaRPr lang="en-US" sz="2800" b="1" dirty="0">
              <a:solidFill>
                <a:srgbClr val="FF0000"/>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2726C2F5-E77D-45D7-8DF9-278139FB18E6}" type="slidenum">
              <a:rPr lang="en-US" smtClean="0"/>
              <a:t>64</a:t>
            </a:fld>
            <a:endParaRPr lang="en-US" dirty="0"/>
          </a:p>
        </p:txBody>
      </p:sp>
    </p:spTree>
    <p:extLst>
      <p:ext uri="{BB962C8B-B14F-4D97-AF65-F5344CB8AC3E}">
        <p14:creationId xmlns:p14="http://schemas.microsoft.com/office/powerpoint/2010/main" val="212474557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685800" y="1219200"/>
            <a:ext cx="7772400" cy="5502280"/>
          </a:xfrm>
        </p:spPr>
        <p:txBody>
          <a:bodyPr>
            <a:normAutofit fontScale="90000"/>
          </a:bodyPr>
          <a:lstStyle/>
          <a:p>
            <a:pPr algn="ctr"/>
            <a:r>
              <a:rPr lang="en-US" b="1" dirty="0">
                <a:latin typeface="Arial" panose="020B0604020202020204" pitchFamily="34" charset="0"/>
                <a:cs typeface="Arial" panose="020B0604020202020204" pitchFamily="34" charset="0"/>
              </a:rPr>
              <a:t>2019 Additive Manufacturing </a:t>
            </a:r>
            <a:br>
              <a:rPr lang="en-US" b="1" dirty="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Workshop</a:t>
            </a: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r>
              <a:rPr lang="en-US" b="1" dirty="0" smtClean="0">
                <a:solidFill>
                  <a:srgbClr val="FF0000"/>
                </a:solidFill>
                <a:latin typeface="Arial" panose="020B0604020202020204" pitchFamily="34" charset="0"/>
                <a:cs typeface="Arial" panose="020B0604020202020204" pitchFamily="34" charset="0"/>
              </a:rPr>
              <a:t/>
            </a:r>
            <a:br>
              <a:rPr lang="en-US" b="1" dirty="0" smtClean="0">
                <a:solidFill>
                  <a:srgbClr val="FF0000"/>
                </a:solidFill>
                <a:latin typeface="Arial" panose="020B0604020202020204" pitchFamily="34" charset="0"/>
                <a:cs typeface="Arial" panose="020B0604020202020204" pitchFamily="34" charset="0"/>
              </a:rPr>
            </a:br>
            <a:r>
              <a:rPr lang="en-US" b="1" dirty="0" smtClean="0">
                <a:solidFill>
                  <a:srgbClr val="FF0000"/>
                </a:solidFill>
                <a:latin typeface="Arial" panose="020B0604020202020204" pitchFamily="34" charset="0"/>
                <a:cs typeface="Arial" panose="020B0604020202020204" pitchFamily="34" charset="0"/>
              </a:rPr>
              <a:t/>
            </a:r>
            <a:br>
              <a:rPr lang="en-US" b="1" dirty="0" smtClean="0">
                <a:solidFill>
                  <a:srgbClr val="FF0000"/>
                </a:solidFill>
                <a:latin typeface="Arial" panose="020B0604020202020204" pitchFamily="34" charset="0"/>
                <a:cs typeface="Arial" panose="020B0604020202020204" pitchFamily="34" charset="0"/>
              </a:rPr>
            </a:br>
            <a:r>
              <a:rPr lang="en-US" b="1" dirty="0" smtClean="0">
                <a:solidFill>
                  <a:srgbClr val="FF0000"/>
                </a:solidFill>
                <a:latin typeface="Arial" panose="020B0604020202020204" pitchFamily="34" charset="0"/>
                <a:cs typeface="Arial" panose="020B0604020202020204" pitchFamily="34" charset="0"/>
              </a:rPr>
              <a:t>Standards Sub-Group</a:t>
            </a:r>
            <a:br>
              <a:rPr lang="en-US" b="1" dirty="0" smtClean="0">
                <a:solidFill>
                  <a:srgbClr val="FF0000"/>
                </a:solidFill>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r>
              <a:rPr lang="en-US" sz="3100" b="1" dirty="0" smtClean="0">
                <a:solidFill>
                  <a:srgbClr val="002060"/>
                </a:solidFill>
                <a:latin typeface="Arial" panose="020B0604020202020204" pitchFamily="34" charset="0"/>
                <a:cs typeface="Arial" panose="020B0604020202020204" pitchFamily="34" charset="0"/>
              </a:rPr>
              <a:t>Co Leads:</a:t>
            </a:r>
            <a:br>
              <a:rPr lang="en-US" sz="3100" b="1" dirty="0" smtClean="0">
                <a:solidFill>
                  <a:srgbClr val="002060"/>
                </a:solidFill>
                <a:latin typeface="Arial" panose="020B0604020202020204" pitchFamily="34" charset="0"/>
                <a:cs typeface="Arial" panose="020B0604020202020204" pitchFamily="34" charset="0"/>
              </a:rPr>
            </a:br>
            <a:r>
              <a:rPr lang="en-US" sz="2900" b="1" dirty="0" smtClean="0">
                <a:solidFill>
                  <a:srgbClr val="FF0000"/>
                </a:solidFill>
                <a:latin typeface="Arial" panose="020B0604020202020204" pitchFamily="34" charset="0"/>
                <a:cs typeface="Arial" panose="020B0604020202020204" pitchFamily="34" charset="0"/>
              </a:rPr>
              <a:t>Matt </a:t>
            </a:r>
            <a:r>
              <a:rPr lang="en-US" sz="2900" b="1" dirty="0" err="1">
                <a:solidFill>
                  <a:srgbClr val="FF0000"/>
                </a:solidFill>
                <a:latin typeface="Arial" panose="020B0604020202020204" pitchFamily="34" charset="0"/>
                <a:cs typeface="Arial" panose="020B0604020202020204" pitchFamily="34" charset="0"/>
              </a:rPr>
              <a:t>Borsinger</a:t>
            </a:r>
            <a:r>
              <a:rPr lang="en-US" sz="2900" b="1" dirty="0">
                <a:solidFill>
                  <a:srgbClr val="FF0000"/>
                </a:solidFill>
                <a:latin typeface="Arial" panose="020B0604020202020204" pitchFamily="34" charset="0"/>
                <a:cs typeface="Arial" panose="020B0604020202020204" pitchFamily="34" charset="0"/>
              </a:rPr>
              <a:t> </a:t>
            </a:r>
            <a:r>
              <a:rPr lang="en-US" sz="2900" dirty="0">
                <a:solidFill>
                  <a:srgbClr val="FF0000"/>
                </a:solidFill>
                <a:latin typeface="Arial" panose="020B0604020202020204" pitchFamily="34" charset="0"/>
                <a:cs typeface="Arial" panose="020B0604020202020204" pitchFamily="34" charset="0"/>
              </a:rPr>
              <a:t>(remote</a:t>
            </a:r>
            <a:r>
              <a:rPr lang="en-US" sz="2900" dirty="0" smtClean="0">
                <a:solidFill>
                  <a:srgbClr val="FF0000"/>
                </a:solidFill>
                <a:latin typeface="Arial" panose="020B0604020202020204" pitchFamily="34" charset="0"/>
                <a:cs typeface="Arial" panose="020B0604020202020204" pitchFamily="34" charset="0"/>
              </a:rPr>
              <a:t>)</a:t>
            </a:r>
            <a:br>
              <a:rPr lang="en-US" sz="2900" dirty="0" smtClean="0">
                <a:solidFill>
                  <a:srgbClr val="FF0000"/>
                </a:solidFill>
                <a:latin typeface="Arial" panose="020B0604020202020204" pitchFamily="34" charset="0"/>
                <a:cs typeface="Arial" panose="020B0604020202020204" pitchFamily="34" charset="0"/>
              </a:rPr>
            </a:br>
            <a:r>
              <a:rPr lang="en-US" sz="2900" b="1" dirty="0">
                <a:solidFill>
                  <a:srgbClr val="FF0000"/>
                </a:solidFill>
                <a:latin typeface="Arial" panose="020B0604020202020204" pitchFamily="34" charset="0"/>
                <a:cs typeface="Arial" panose="020B0604020202020204" pitchFamily="34" charset="0"/>
              </a:rPr>
              <a:t>Jim </a:t>
            </a:r>
            <a:r>
              <a:rPr lang="en-US" sz="2900" b="1" dirty="0" smtClean="0">
                <a:solidFill>
                  <a:srgbClr val="FF0000"/>
                </a:solidFill>
                <a:latin typeface="Arial" panose="020B0604020202020204" pitchFamily="34" charset="0"/>
                <a:cs typeface="Arial" panose="020B0604020202020204" pitchFamily="34" charset="0"/>
              </a:rPr>
              <a:t>McCabe</a:t>
            </a:r>
            <a:br>
              <a:rPr lang="en-US" sz="2900" b="1" dirty="0" smtClean="0">
                <a:solidFill>
                  <a:srgbClr val="FF0000"/>
                </a:solidFill>
                <a:latin typeface="Arial" panose="020B0604020202020204" pitchFamily="34" charset="0"/>
                <a:cs typeface="Arial" panose="020B0604020202020204" pitchFamily="34" charset="0"/>
              </a:rPr>
            </a:br>
            <a:r>
              <a:rPr lang="en-US" sz="2900" b="1" dirty="0" smtClean="0">
                <a:solidFill>
                  <a:srgbClr val="FF0000"/>
                </a:solidFill>
                <a:latin typeface="Arial" panose="020B0604020202020204" pitchFamily="34" charset="0"/>
                <a:cs typeface="Arial" panose="020B0604020202020204" pitchFamily="34" charset="0"/>
              </a:rPr>
              <a:t>Jeffrey Gaddes</a:t>
            </a:r>
            <a:r>
              <a:rPr lang="en-US" sz="2900" dirty="0" smtClean="0">
                <a:solidFill>
                  <a:srgbClr val="4F81BD">
                    <a:lumMod val="50000"/>
                  </a:srgbClr>
                </a:solidFill>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
        <p:nvSpPr>
          <p:cNvPr id="3" name="Slide Number Placeholder 2"/>
          <p:cNvSpPr>
            <a:spLocks noGrp="1"/>
          </p:cNvSpPr>
          <p:nvPr>
            <p:ph type="sldNum" sz="quarter" idx="12"/>
          </p:nvPr>
        </p:nvSpPr>
        <p:spPr/>
        <p:txBody>
          <a:bodyPr/>
          <a:lstStyle/>
          <a:p>
            <a:pPr marL="0" marR="0" lvl="0" indent="0" algn="r" defTabSz="806867" rtl="0" eaLnBrk="1" fontAlgn="base" latinLnBrk="0" hangingPunct="1">
              <a:lnSpc>
                <a:spcPct val="100000"/>
              </a:lnSpc>
              <a:spcBef>
                <a:spcPct val="0"/>
              </a:spcBef>
              <a:spcAft>
                <a:spcPct val="0"/>
              </a:spcAft>
              <a:buClrTx/>
              <a:buSzTx/>
              <a:buFontTx/>
              <a:buNone/>
              <a:tabLst/>
              <a:defRPr/>
            </a:pPr>
            <a:fld id="{2726C2F5-E77D-45D7-8DF9-278139FB18E6}" type="slidenum">
              <a:rPr kumimoji="0" lang="en-US" sz="1165" b="0" i="0" u="none" strike="noStrike" kern="1200" cap="none" spc="0" normalizeH="0" baseline="0" noProof="0">
                <a:ln>
                  <a:noFill/>
                </a:ln>
                <a:solidFill>
                  <a:prstClr val="black">
                    <a:tint val="75000"/>
                  </a:prstClr>
                </a:solidFill>
                <a:effectLst/>
                <a:uLnTx/>
                <a:uFillTx/>
                <a:latin typeface="Arial" charset="0"/>
                <a:ea typeface="+mn-ea"/>
                <a:cs typeface="+mn-cs"/>
              </a:rPr>
              <a:pPr marL="0" marR="0" lvl="0" indent="0" algn="r" defTabSz="806867" rtl="0" eaLnBrk="1" fontAlgn="base" latinLnBrk="0" hangingPunct="1">
                <a:lnSpc>
                  <a:spcPct val="100000"/>
                </a:lnSpc>
                <a:spcBef>
                  <a:spcPct val="0"/>
                </a:spcBef>
                <a:spcAft>
                  <a:spcPct val="0"/>
                </a:spcAft>
                <a:buClrTx/>
                <a:buSzTx/>
                <a:buFontTx/>
                <a:buNone/>
                <a:tabLst/>
                <a:defRPr/>
              </a:pPr>
              <a:t>65</a:t>
            </a:fld>
            <a:endParaRPr kumimoji="0" lang="en-US" sz="1165"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256655623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
        <p:nvSpPr>
          <p:cNvPr id="5" name="TextBox 4"/>
          <p:cNvSpPr txBox="1"/>
          <p:nvPr/>
        </p:nvSpPr>
        <p:spPr>
          <a:xfrm>
            <a:off x="471447" y="1752600"/>
            <a:ext cx="8458200" cy="6032421"/>
          </a:xfrm>
          <a:prstGeom prst="rect">
            <a:avLst/>
          </a:prstGeom>
          <a:noFill/>
        </p:spPr>
        <p:txBody>
          <a:bodyPr wrap="square" rtlCol="0">
            <a:spAutoFit/>
          </a:bodyPr>
          <a:lstStyle/>
          <a:p>
            <a:pPr marR="0" lvl="0" algn="l" defTabSz="914400" rtl="0" eaLnBrk="1" fontAlgn="auto" latinLnBrk="0" hangingPunct="1">
              <a:lnSpc>
                <a:spcPct val="100000"/>
              </a:lnSpc>
              <a:spcBef>
                <a:spcPts val="1200"/>
              </a:spcBef>
              <a:spcAft>
                <a:spcPts val="0"/>
              </a:spcAft>
              <a:buClrTx/>
              <a:buSzTx/>
              <a:tabLst/>
              <a:defRPr/>
            </a:pPr>
            <a:r>
              <a:rPr kumimoji="0" lang="en-US" sz="2800" b="1"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Objectives:</a:t>
            </a:r>
          </a:p>
          <a:p>
            <a:pPr marL="457200" lvl="0" indent="-457200">
              <a:spcBef>
                <a:spcPts val="1200"/>
              </a:spcBef>
              <a:buFont typeface="Arial" panose="020B0604020202020204" pitchFamily="34" charset="0"/>
              <a:buChar char="•"/>
              <a:defRPr/>
            </a:pPr>
            <a:r>
              <a:rPr lang="en-US" sz="2800" dirty="0">
                <a:solidFill>
                  <a:srgbClr val="002060"/>
                </a:solidFill>
                <a:latin typeface="Arial" panose="020B0604020202020204" pitchFamily="34" charset="0"/>
                <a:cs typeface="Arial" panose="020B0604020202020204" pitchFamily="34" charset="0"/>
              </a:rPr>
              <a:t>Determine who is representing the DoD for each group and sub-committee of the pertinent NGSOs.</a:t>
            </a:r>
          </a:p>
          <a:p>
            <a:pPr marL="457200" lvl="0" indent="-457200">
              <a:spcBef>
                <a:spcPts val="1200"/>
              </a:spcBef>
              <a:buFont typeface="Arial" panose="020B0604020202020204" pitchFamily="34" charset="0"/>
              <a:buChar char="•"/>
              <a:defRPr/>
            </a:pPr>
            <a:r>
              <a:rPr lang="en-US" sz="2800" dirty="0">
                <a:solidFill>
                  <a:srgbClr val="002060"/>
                </a:solidFill>
                <a:latin typeface="Arial" panose="020B0604020202020204" pitchFamily="34" charset="0"/>
                <a:cs typeface="Arial" panose="020B0604020202020204" pitchFamily="34" charset="0"/>
              </a:rPr>
              <a:t>Determine what standards that are currently published or are in the works that are considered good enough to procure from for the DoD.</a:t>
            </a:r>
          </a:p>
          <a:p>
            <a:pPr marL="457200" lvl="0" indent="-457200">
              <a:spcBef>
                <a:spcPts val="1200"/>
              </a:spcBef>
              <a:buFont typeface="Arial" panose="020B0604020202020204" pitchFamily="34" charset="0"/>
              <a:buChar char="•"/>
              <a:defRPr/>
            </a:pPr>
            <a:r>
              <a:rPr lang="en-US" sz="2800" dirty="0">
                <a:solidFill>
                  <a:srgbClr val="002060"/>
                </a:solidFill>
                <a:latin typeface="Arial" panose="020B0604020202020204" pitchFamily="34" charset="0"/>
                <a:cs typeface="Arial" panose="020B0604020202020204" pitchFamily="34" charset="0"/>
              </a:rPr>
              <a:t>Identify where DoD should be focusing on in the standards development</a:t>
            </a:r>
            <a:r>
              <a:rPr lang="en-US" sz="2800" dirty="0" smtClean="0">
                <a:solidFill>
                  <a:srgbClr val="002060"/>
                </a:solidFill>
                <a:latin typeface="Arial" panose="020B0604020202020204" pitchFamily="34" charset="0"/>
                <a:cs typeface="Arial" panose="020B0604020202020204" pitchFamily="34" charset="0"/>
              </a:rPr>
              <a:t>.</a:t>
            </a:r>
            <a:endParaRPr lang="en-US" sz="2800" dirty="0">
              <a:solidFill>
                <a:srgbClr val="002060"/>
              </a:solidFill>
              <a:latin typeface="Arial" panose="020B0604020202020204" pitchFamily="34" charset="0"/>
              <a:cs typeface="Arial" panose="020B0604020202020204" pitchFamily="34" charset="0"/>
            </a:endParaRPr>
          </a:p>
          <a:p>
            <a:pPr marL="457200" marR="0" lvl="0" indent="-4572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smtClean="0">
              <a:ln>
                <a:noFill/>
              </a:ln>
              <a:solidFill>
                <a:srgbClr val="4F81BD">
                  <a:lumMod val="50000"/>
                </a:srgbClr>
              </a:solidFill>
              <a:effectLst/>
              <a:uLnTx/>
              <a:uFillTx/>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1200"/>
              </a:spcBef>
              <a:spcAft>
                <a:spcPts val="0"/>
              </a:spcAft>
              <a:buClrTx/>
              <a:buSzTx/>
              <a:tabLst/>
              <a:defRPr/>
            </a:pPr>
            <a:r>
              <a:rPr kumimoji="0" lang="en-US" sz="2800" b="0" i="0" u="none" strike="noStrike" kern="1200" cap="none" spc="0" normalizeH="0" baseline="0" noProof="0" dirty="0" smtClean="0">
                <a:ln>
                  <a:noFill/>
                </a:ln>
                <a:solidFill>
                  <a:srgbClr val="4F81BD">
                    <a:lumMod val="50000"/>
                  </a:srgbClr>
                </a:solidFill>
                <a:effectLst/>
                <a:uLnTx/>
                <a:uFillTx/>
                <a:latin typeface="Arial" panose="020B0604020202020204" pitchFamily="34" charset="0"/>
                <a:cs typeface="Arial" panose="020B0604020202020204" pitchFamily="34" charset="0"/>
              </a:rPr>
              <a:t> </a:t>
            </a:r>
            <a:endParaRPr kumimoji="0" lang="en-US" sz="2800" b="0" i="0" u="none" strike="noStrike" kern="1200" cap="none" spc="0" normalizeH="0" baseline="0" noProof="0" dirty="0">
              <a:ln>
                <a:noFill/>
              </a:ln>
              <a:solidFill>
                <a:srgbClr val="4F81BD">
                  <a:lumMod val="50000"/>
                </a:srgbClr>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4F81BD">
                  <a:lumMod val="50000"/>
                </a:srgbClr>
              </a:solidFill>
              <a:effectLst/>
              <a:uLnTx/>
              <a:uFillTx/>
              <a:latin typeface="Arial" panose="020B0604020202020204" pitchFamily="34" charset="0"/>
              <a:cs typeface="Arial" panose="020B0604020202020204" pitchFamily="34" charset="0"/>
            </a:endParaRPr>
          </a:p>
        </p:txBody>
      </p:sp>
      <p:sp>
        <p:nvSpPr>
          <p:cNvPr id="2" name="Rectangle 1"/>
          <p:cNvSpPr/>
          <p:nvPr/>
        </p:nvSpPr>
        <p:spPr>
          <a:xfrm>
            <a:off x="1179656" y="1066800"/>
            <a:ext cx="7041782" cy="523220"/>
          </a:xfrm>
          <a:prstGeom prst="rect">
            <a:avLst/>
          </a:prstGeom>
        </p:spPr>
        <p:txBody>
          <a:bodyPr wrap="square">
            <a:spAutoFit/>
          </a:bodyPr>
          <a:lstStyle/>
          <a:p>
            <a:pPr lvl="0" algn="ctr">
              <a:defRPr/>
            </a:pPr>
            <a:r>
              <a:rPr lang="en-US" sz="2800" b="1" dirty="0" smtClean="0">
                <a:solidFill>
                  <a:srgbClr val="FF0000"/>
                </a:solidFill>
                <a:latin typeface="Arial" panose="020B0604020202020204" pitchFamily="34" charset="0"/>
                <a:cs typeface="Arial" panose="020B0604020202020204" pitchFamily="34" charset="0"/>
              </a:rPr>
              <a:t>Standards Sub-group</a:t>
            </a:r>
            <a:endParaRPr lang="en-US" sz="2800" b="1" dirty="0">
              <a:solidFill>
                <a:srgbClr val="FF0000"/>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2726C2F5-E77D-45D7-8DF9-278139FB18E6}" type="slidenum">
              <a:rPr lang="en-US" smtClean="0"/>
              <a:t>66</a:t>
            </a:fld>
            <a:endParaRPr lang="en-US" dirty="0"/>
          </a:p>
        </p:txBody>
      </p:sp>
    </p:spTree>
    <p:extLst>
      <p:ext uri="{BB962C8B-B14F-4D97-AF65-F5344CB8AC3E}">
        <p14:creationId xmlns:p14="http://schemas.microsoft.com/office/powerpoint/2010/main" val="284352010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
        <p:nvSpPr>
          <p:cNvPr id="5" name="TextBox 4"/>
          <p:cNvSpPr txBox="1"/>
          <p:nvPr/>
        </p:nvSpPr>
        <p:spPr>
          <a:xfrm>
            <a:off x="471447" y="1828800"/>
            <a:ext cx="8458200" cy="5170646"/>
          </a:xfrm>
          <a:prstGeom prst="rect">
            <a:avLst/>
          </a:prstGeom>
          <a:noFill/>
        </p:spPr>
        <p:txBody>
          <a:bodyPr wrap="square" rtlCol="0">
            <a:spAutoFit/>
          </a:bodyPr>
          <a:lstStyle/>
          <a:p>
            <a:pPr marR="0" lvl="0" algn="l" defTabSz="914400" rtl="0" eaLnBrk="1" fontAlgn="auto" latinLnBrk="0" hangingPunct="1">
              <a:lnSpc>
                <a:spcPct val="100000"/>
              </a:lnSpc>
              <a:spcBef>
                <a:spcPts val="600"/>
              </a:spcBef>
              <a:spcAft>
                <a:spcPts val="0"/>
              </a:spcAft>
              <a:buClrTx/>
              <a:buSzTx/>
              <a:tabLst/>
              <a:defRPr/>
            </a:pPr>
            <a:r>
              <a:rPr kumimoji="0" lang="en-US" sz="2800" b="1"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Agenda / Steps to Achieve Objectives:</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Room: Freedom</a:t>
            </a:r>
          </a:p>
          <a:p>
            <a:pPr marL="457200" lvl="0" indent="-457200">
              <a:spcBef>
                <a:spcPts val="600"/>
              </a:spcBef>
              <a:buFont typeface="Arial" panose="020B0604020202020204" pitchFamily="34" charset="0"/>
              <a:buChar char="•"/>
              <a:defRPr/>
            </a:pPr>
            <a:r>
              <a:rPr lang="en-US" sz="2600" dirty="0" smtClean="0">
                <a:solidFill>
                  <a:srgbClr val="002060"/>
                </a:solidFill>
                <a:latin typeface="Arial" panose="020B0604020202020204" pitchFamily="34" charset="0"/>
                <a:cs typeface="Arial" panose="020B0604020202020204" pitchFamily="34" charset="0"/>
              </a:rPr>
              <a:t>Introductions </a:t>
            </a:r>
            <a:endParaRPr lang="en-US" sz="2600" dirty="0">
              <a:solidFill>
                <a:srgbClr val="002060"/>
              </a:solidFill>
              <a:latin typeface="Arial" panose="020B0604020202020204" pitchFamily="34" charset="0"/>
              <a:cs typeface="Arial" panose="020B0604020202020204" pitchFamily="34" charset="0"/>
            </a:endParaRPr>
          </a:p>
          <a:p>
            <a:pPr marL="457200" lvl="0" indent="-457200">
              <a:spcBef>
                <a:spcPts val="600"/>
              </a:spcBef>
              <a:buFont typeface="Arial" panose="020B0604020202020204" pitchFamily="34" charset="0"/>
              <a:buChar char="•"/>
              <a:defRPr/>
            </a:pPr>
            <a:r>
              <a:rPr lang="en-US" sz="2600" dirty="0" smtClean="0">
                <a:solidFill>
                  <a:srgbClr val="002060"/>
                </a:solidFill>
                <a:latin typeface="Arial" panose="020B0604020202020204" pitchFamily="34" charset="0"/>
                <a:cs typeface="Arial" panose="020B0604020202020204" pitchFamily="34" charset="0"/>
              </a:rPr>
              <a:t>Review </a:t>
            </a:r>
            <a:r>
              <a:rPr lang="en-US" sz="2600" dirty="0">
                <a:solidFill>
                  <a:srgbClr val="002060"/>
                </a:solidFill>
                <a:latin typeface="Arial" panose="020B0604020202020204" pitchFamily="34" charset="0"/>
                <a:cs typeface="Arial" panose="020B0604020202020204" pitchFamily="34" charset="0"/>
              </a:rPr>
              <a:t>group abstract/goals</a:t>
            </a:r>
          </a:p>
          <a:p>
            <a:pPr marL="457200" lvl="0" indent="-457200">
              <a:spcBef>
                <a:spcPts val="600"/>
              </a:spcBef>
              <a:buFont typeface="Arial" panose="020B0604020202020204" pitchFamily="34" charset="0"/>
              <a:buChar char="•"/>
              <a:defRPr/>
            </a:pPr>
            <a:r>
              <a:rPr lang="en-US" sz="2600" dirty="0">
                <a:solidFill>
                  <a:srgbClr val="002060"/>
                </a:solidFill>
                <a:latin typeface="Arial" panose="020B0604020202020204" pitchFamily="34" charset="0"/>
                <a:cs typeface="Arial" panose="020B0604020202020204" pitchFamily="34" charset="0"/>
              </a:rPr>
              <a:t>Review background on </a:t>
            </a:r>
            <a:r>
              <a:rPr lang="en-US" sz="2600" dirty="0" smtClean="0">
                <a:solidFill>
                  <a:srgbClr val="002060"/>
                </a:solidFill>
                <a:latin typeface="Arial" panose="020B0604020202020204" pitchFamily="34" charset="0"/>
                <a:cs typeface="Arial" panose="020B0604020202020204" pitchFamily="34" charset="0"/>
              </a:rPr>
              <a:t>AMSC</a:t>
            </a:r>
          </a:p>
          <a:p>
            <a:pPr marL="457200" lvl="0" indent="-457200">
              <a:spcBef>
                <a:spcPts val="600"/>
              </a:spcBef>
              <a:buFont typeface="Arial" panose="020B0604020202020204" pitchFamily="34" charset="0"/>
              <a:buChar char="•"/>
              <a:defRPr/>
            </a:pPr>
            <a:r>
              <a:rPr lang="en-US" sz="2600" dirty="0">
                <a:solidFill>
                  <a:srgbClr val="002060"/>
                </a:solidFill>
                <a:latin typeface="Arial" panose="020B0604020202020204" pitchFamily="34" charset="0"/>
                <a:cs typeface="Arial" panose="020B0604020202020204" pitchFamily="34" charset="0"/>
              </a:rPr>
              <a:t>Review Defense focused gaps that are not in other working </a:t>
            </a:r>
            <a:r>
              <a:rPr lang="en-US" sz="2600" dirty="0" smtClean="0">
                <a:solidFill>
                  <a:srgbClr val="002060"/>
                </a:solidFill>
                <a:latin typeface="Arial" panose="020B0604020202020204" pitchFamily="34" charset="0"/>
                <a:cs typeface="Arial" panose="020B0604020202020204" pitchFamily="34" charset="0"/>
              </a:rPr>
              <a:t>groups</a:t>
            </a:r>
          </a:p>
          <a:p>
            <a:pPr marL="457200" lvl="0" indent="-457200">
              <a:spcBef>
                <a:spcPts val="600"/>
              </a:spcBef>
              <a:buFont typeface="Arial" panose="020B0604020202020204" pitchFamily="34" charset="0"/>
              <a:buChar char="•"/>
              <a:defRPr/>
            </a:pPr>
            <a:r>
              <a:rPr kumimoji="0" lang="en-US" sz="2600" b="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Feedback on SDOs</a:t>
            </a:r>
          </a:p>
          <a:p>
            <a:pPr marL="457200" lvl="0" indent="-457200">
              <a:spcBef>
                <a:spcPts val="600"/>
              </a:spcBef>
              <a:buFont typeface="Arial" panose="020B0604020202020204" pitchFamily="34" charset="0"/>
              <a:buChar char="•"/>
              <a:defRPr/>
            </a:pPr>
            <a:r>
              <a:rPr lang="en-US" sz="2600" dirty="0" smtClean="0">
                <a:solidFill>
                  <a:srgbClr val="002060"/>
                </a:solidFill>
                <a:latin typeface="Arial" panose="020B0604020202020204" pitchFamily="34" charset="0"/>
                <a:cs typeface="Arial" panose="020B0604020202020204" pitchFamily="34" charset="0"/>
              </a:rPr>
              <a:t>Possible mind map on standards required to procure and make an AM part</a:t>
            </a:r>
            <a:endParaRPr kumimoji="0" lang="en-US" sz="26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2800" b="0" i="0" u="none" strike="noStrike" kern="1200" cap="none" spc="0" normalizeH="0" baseline="0" noProof="0" dirty="0">
              <a:ln>
                <a:noFill/>
              </a:ln>
              <a:solidFill>
                <a:srgbClr val="4F81BD">
                  <a:lumMod val="50000"/>
                </a:srgbClr>
              </a:solidFill>
              <a:effectLst/>
              <a:uLnTx/>
              <a:uFillTx/>
              <a:latin typeface="Arial" panose="020B0604020202020204" pitchFamily="34" charset="0"/>
              <a:cs typeface="Arial" panose="020B0604020202020204" pitchFamily="34" charset="0"/>
            </a:endParaRPr>
          </a:p>
        </p:txBody>
      </p:sp>
      <p:sp>
        <p:nvSpPr>
          <p:cNvPr id="8" name="Rectangle 7"/>
          <p:cNvSpPr/>
          <p:nvPr/>
        </p:nvSpPr>
        <p:spPr>
          <a:xfrm>
            <a:off x="1066800" y="1019322"/>
            <a:ext cx="7041782" cy="523220"/>
          </a:xfrm>
          <a:prstGeom prst="rect">
            <a:avLst/>
          </a:prstGeom>
        </p:spPr>
        <p:txBody>
          <a:bodyPr wrap="square">
            <a:spAutoFit/>
          </a:bodyPr>
          <a:lstStyle/>
          <a:p>
            <a:pPr lvl="0" algn="ctr">
              <a:defRPr/>
            </a:pPr>
            <a:r>
              <a:rPr lang="en-US" sz="2800" b="1" dirty="0" smtClean="0">
                <a:solidFill>
                  <a:srgbClr val="FF0000"/>
                </a:solidFill>
                <a:latin typeface="Arial" panose="020B0604020202020204" pitchFamily="34" charset="0"/>
                <a:cs typeface="Arial" panose="020B0604020202020204" pitchFamily="34" charset="0"/>
              </a:rPr>
              <a:t>Standards Sub-group</a:t>
            </a:r>
            <a:endParaRPr lang="en-US" sz="2800" b="1" dirty="0">
              <a:solidFill>
                <a:srgbClr val="FF0000"/>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2726C2F5-E77D-45D7-8DF9-278139FB18E6}" type="slidenum">
              <a:rPr lang="en-US" smtClean="0"/>
              <a:t>67</a:t>
            </a:fld>
            <a:endParaRPr lang="en-US" dirty="0"/>
          </a:p>
        </p:txBody>
      </p:sp>
    </p:spTree>
    <p:extLst>
      <p:ext uri="{BB962C8B-B14F-4D97-AF65-F5344CB8AC3E}">
        <p14:creationId xmlns:p14="http://schemas.microsoft.com/office/powerpoint/2010/main" val="12179508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2"/>
            <a:r>
              <a:rPr lang="en-US" kern="1200" dirty="0">
                <a:solidFill>
                  <a:schemeClr val="bg1"/>
                </a:solidFill>
                <a:latin typeface="Times New Roman" panose="02020603050405020304" pitchFamily="18" charset="0"/>
                <a:ea typeface="+mj-ea"/>
                <a:cs typeface="Times New Roman" panose="02020603050405020304" pitchFamily="18" charset="0"/>
              </a:rPr>
              <a:t>Selected “Defense Industry” </a:t>
            </a:r>
            <a:r>
              <a:rPr lang="en-US" kern="1200" dirty="0" smtClean="0">
                <a:solidFill>
                  <a:schemeClr val="bg1"/>
                </a:solidFill>
                <a:latin typeface="Times New Roman" panose="02020603050405020304" pitchFamily="18" charset="0"/>
                <a:ea typeface="+mj-ea"/>
                <a:cs typeface="Times New Roman" panose="02020603050405020304" pitchFamily="18" charset="0"/>
              </a:rPr>
              <a:t>Gaps Discussed</a:t>
            </a:r>
            <a:br>
              <a:rPr lang="en-US" kern="1200" dirty="0" smtClean="0">
                <a:solidFill>
                  <a:schemeClr val="bg1"/>
                </a:solidFill>
                <a:latin typeface="Times New Roman" panose="02020603050405020304" pitchFamily="18" charset="0"/>
                <a:ea typeface="+mj-ea"/>
                <a:cs typeface="Times New Roman" panose="02020603050405020304" pitchFamily="18" charset="0"/>
              </a:rPr>
            </a:br>
            <a:r>
              <a:rPr lang="en-US" kern="1200" dirty="0" smtClean="0">
                <a:solidFill>
                  <a:schemeClr val="bg1"/>
                </a:solidFill>
                <a:latin typeface="Times New Roman" panose="02020603050405020304" pitchFamily="18" charset="0"/>
                <a:ea typeface="+mj-ea"/>
                <a:cs typeface="Times New Roman" panose="02020603050405020304" pitchFamily="18" charset="0"/>
              </a:rPr>
              <a:t>Except Where Noted in Red</a:t>
            </a:r>
            <a:endParaRPr lang="en-US" kern="1200" dirty="0">
              <a:solidFill>
                <a:schemeClr val="bg1"/>
              </a:solidFill>
              <a:latin typeface="Times New Roman" panose="02020603050405020304" pitchFamily="18" charset="0"/>
              <a:ea typeface="+mj-ea"/>
              <a:cs typeface="Times New Roman" panose="02020603050405020304" pitchFamily="18" charset="0"/>
            </a:endParaRPr>
          </a:p>
        </p:txBody>
      </p:sp>
      <p:sp>
        <p:nvSpPr>
          <p:cNvPr id="3" name="Content Placeholder 2"/>
          <p:cNvSpPr>
            <a:spLocks noGrp="1"/>
          </p:cNvSpPr>
          <p:nvPr>
            <p:ph idx="10"/>
          </p:nvPr>
        </p:nvSpPr>
        <p:spPr>
          <a:xfrm>
            <a:off x="352425" y="1576165"/>
            <a:ext cx="8791575" cy="5121275"/>
          </a:xfrm>
        </p:spPr>
        <p:txBody>
          <a:bodyPr/>
          <a:lstStyle/>
          <a:p>
            <a:r>
              <a:rPr lang="en-US" sz="2100" dirty="0" smtClean="0"/>
              <a:t>Gap D17: Contents of a Technical Data Package – </a:t>
            </a:r>
            <a:r>
              <a:rPr lang="en-US" sz="2100" dirty="0" smtClean="0">
                <a:solidFill>
                  <a:srgbClr val="FF0000"/>
                </a:solidFill>
              </a:rPr>
              <a:t>in Group 1</a:t>
            </a:r>
          </a:p>
          <a:p>
            <a:r>
              <a:rPr lang="en-US" sz="2100" dirty="0" smtClean="0"/>
              <a:t>Gap D24: An Acquisition Specification – </a:t>
            </a:r>
            <a:r>
              <a:rPr lang="en-US" sz="2100" dirty="0" smtClean="0">
                <a:solidFill>
                  <a:srgbClr val="FF0000"/>
                </a:solidFill>
              </a:rPr>
              <a:t>in Group 3</a:t>
            </a:r>
          </a:p>
          <a:p>
            <a:r>
              <a:rPr lang="en-US" sz="2100" dirty="0" smtClean="0"/>
              <a:t>Gap PC4: Machine Qualification</a:t>
            </a:r>
          </a:p>
          <a:p>
            <a:r>
              <a:rPr lang="en-US" sz="2100" dirty="0" smtClean="0"/>
              <a:t>Gap PC6: Adverse Machine Environmental Conditions: Effect on Component Quality</a:t>
            </a:r>
          </a:p>
          <a:p>
            <a:r>
              <a:rPr lang="en-US" sz="2100" dirty="0" smtClean="0"/>
              <a:t>Gap QC1: Harmonization of AM Q&amp;C Terminology</a:t>
            </a:r>
          </a:p>
          <a:p>
            <a:r>
              <a:rPr lang="en-US" sz="2100" dirty="0" smtClean="0"/>
              <a:t>Gap QC2: AM Part Classification System for Consistent Qualification Standards</a:t>
            </a:r>
          </a:p>
          <a:p>
            <a:r>
              <a:rPr lang="en-US" sz="2100" dirty="0" smtClean="0"/>
              <a:t>Gap QC3: Harmonizing Q&amp;C Terminology for Process Parameters (w/QC1)</a:t>
            </a:r>
          </a:p>
          <a:p>
            <a:r>
              <a:rPr lang="en-US" sz="2100" dirty="0" smtClean="0"/>
              <a:t>Gap QC4: Process Approval for DoD-procured Parts</a:t>
            </a:r>
          </a:p>
          <a:p>
            <a:r>
              <a:rPr lang="en-US" sz="2100" dirty="0" smtClean="0"/>
              <a:t>Gap QC5: Machine Operator Training and Qualification – </a:t>
            </a:r>
            <a:r>
              <a:rPr lang="en-US" sz="2100" dirty="0" smtClean="0">
                <a:solidFill>
                  <a:srgbClr val="FF0000"/>
                </a:solidFill>
              </a:rPr>
              <a:t>in Group 4</a:t>
            </a:r>
          </a:p>
          <a:p>
            <a:r>
              <a:rPr lang="en-US" sz="2100" dirty="0" smtClean="0"/>
              <a:t>Gap NDE7: NDE of Counterfeit AM Parts</a:t>
            </a:r>
          </a:p>
          <a:p>
            <a:r>
              <a:rPr lang="en-US" sz="2100" dirty="0" smtClean="0"/>
              <a:t>Gap M7: Cybersecurity for Maintenance – </a:t>
            </a:r>
            <a:r>
              <a:rPr lang="en-US" sz="2100" dirty="0" smtClean="0">
                <a:solidFill>
                  <a:srgbClr val="FF0000"/>
                </a:solidFill>
              </a:rPr>
              <a:t>in Group 1</a:t>
            </a:r>
          </a:p>
        </p:txBody>
      </p:sp>
      <p:sp>
        <p:nvSpPr>
          <p:cNvPr id="4" name="Rectangle 3"/>
          <p:cNvSpPr/>
          <p:nvPr/>
        </p:nvSpPr>
        <p:spPr>
          <a:xfrm>
            <a:off x="1143000" y="969817"/>
            <a:ext cx="7041782" cy="523220"/>
          </a:xfrm>
          <a:prstGeom prst="rect">
            <a:avLst/>
          </a:prstGeom>
        </p:spPr>
        <p:txBody>
          <a:bodyPr wrap="square">
            <a:spAutoFit/>
          </a:bodyPr>
          <a:lstStyle/>
          <a:p>
            <a:pPr lvl="0" algn="ctr">
              <a:defRPr/>
            </a:pPr>
            <a:r>
              <a:rPr lang="en-US" sz="2800" b="1" dirty="0" smtClean="0">
                <a:solidFill>
                  <a:srgbClr val="FF0000"/>
                </a:solidFill>
                <a:latin typeface="Arial" panose="020B0604020202020204" pitchFamily="34" charset="0"/>
                <a:cs typeface="Arial" panose="020B0604020202020204" pitchFamily="34" charset="0"/>
              </a:rPr>
              <a:t>Standards Sub-group</a:t>
            </a:r>
            <a:endParaRPr lang="en-US" sz="2800" b="1" dirty="0">
              <a:solidFill>
                <a:srgbClr val="FF0000"/>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4"/>
          </p:nvPr>
        </p:nvSpPr>
        <p:spPr/>
        <p:txBody>
          <a:bodyPr/>
          <a:lstStyle/>
          <a:p>
            <a:fld id="{D0406C7E-46EF-B24E-8B25-69D927A08592}" type="slidenum">
              <a:rPr lang="en-US" smtClean="0"/>
              <a:pPr/>
              <a:t>68</a:t>
            </a:fld>
            <a:endParaRPr lang="en-US" dirty="0"/>
          </a:p>
        </p:txBody>
      </p:sp>
    </p:spTree>
    <p:extLst>
      <p:ext uri="{BB962C8B-B14F-4D97-AF65-F5344CB8AC3E}">
        <p14:creationId xmlns:p14="http://schemas.microsoft.com/office/powerpoint/2010/main" val="75047397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
        <p:nvSpPr>
          <p:cNvPr id="5" name="TextBox 4"/>
          <p:cNvSpPr txBox="1"/>
          <p:nvPr/>
        </p:nvSpPr>
        <p:spPr>
          <a:xfrm>
            <a:off x="454822" y="1687354"/>
            <a:ext cx="8458200" cy="5078313"/>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3200" b="1"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Actions Completed:</a:t>
            </a:r>
          </a:p>
          <a:p>
            <a:pPr marR="0" lvl="0" algn="l" defTabSz="914400" rtl="0" eaLnBrk="1" fontAlgn="auto" latinLnBrk="0" hangingPunct="1">
              <a:lnSpc>
                <a:spcPct val="100000"/>
              </a:lnSpc>
              <a:spcBef>
                <a:spcPts val="0"/>
              </a:spcBef>
              <a:spcAft>
                <a:spcPts val="0"/>
              </a:spcAft>
              <a:buClrTx/>
              <a:buSzTx/>
              <a:tabLst/>
              <a:defRPr/>
            </a:pPr>
            <a:endParaRPr kumimoji="0" lang="en-US" sz="1600" b="1"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endParaRPr>
          </a:p>
          <a:p>
            <a:pPr marL="457200" lvl="0" indent="-457200">
              <a:buFont typeface="Arial" panose="020B0604020202020204" pitchFamily="34" charset="0"/>
              <a:buChar char="•"/>
              <a:defRPr/>
            </a:pPr>
            <a:r>
              <a:rPr lang="en-US" sz="2800" dirty="0" smtClean="0">
                <a:solidFill>
                  <a:srgbClr val="002060"/>
                </a:solidFill>
                <a:latin typeface="Arial" panose="020B0604020202020204" pitchFamily="34" charset="0"/>
                <a:cs typeface="Arial" panose="020B0604020202020204" pitchFamily="34" charset="0"/>
              </a:rPr>
              <a:t>Gap </a:t>
            </a:r>
            <a:r>
              <a:rPr lang="en-US" sz="2800" dirty="0">
                <a:solidFill>
                  <a:srgbClr val="002060"/>
                </a:solidFill>
                <a:latin typeface="Arial" panose="020B0604020202020204" pitchFamily="34" charset="0"/>
                <a:cs typeface="Arial" panose="020B0604020202020204" pitchFamily="34" charset="0"/>
              </a:rPr>
              <a:t>QC1: Harmonization of AM Q&amp;C </a:t>
            </a:r>
            <a:r>
              <a:rPr lang="en-US" sz="2800" dirty="0" smtClean="0">
                <a:solidFill>
                  <a:srgbClr val="002060"/>
                </a:solidFill>
                <a:latin typeface="Arial" panose="020B0604020202020204" pitchFamily="34" charset="0"/>
                <a:cs typeface="Arial" panose="020B0604020202020204" pitchFamily="34" charset="0"/>
              </a:rPr>
              <a:t>Terminology</a:t>
            </a:r>
          </a:p>
          <a:p>
            <a:pPr marL="914400" lvl="1" indent="-457200">
              <a:buFont typeface="Arial" panose="020B0604020202020204" pitchFamily="34" charset="0"/>
              <a:buChar char="•"/>
              <a:defRPr/>
            </a:pPr>
            <a:r>
              <a:rPr lang="en-US" sz="2400" dirty="0" smtClean="0">
                <a:solidFill>
                  <a:srgbClr val="002060"/>
                </a:solidFill>
                <a:latin typeface="Arial" panose="020B0604020202020204" pitchFamily="34" charset="0"/>
                <a:cs typeface="Arial" panose="020B0604020202020204" pitchFamily="34" charset="0"/>
              </a:rPr>
              <a:t>Current standards address this well enough with a good process for changing if needed. </a:t>
            </a:r>
          </a:p>
          <a:p>
            <a:pPr marL="914400" lvl="1" indent="-457200">
              <a:buFont typeface="Arial" panose="020B0604020202020204" pitchFamily="34" charset="0"/>
              <a:buChar char="•"/>
              <a:defRPr/>
            </a:pPr>
            <a:endParaRPr lang="en-US" sz="2200" dirty="0" smtClean="0">
              <a:solidFill>
                <a:srgbClr val="00206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a:pPr>
            <a:r>
              <a:rPr lang="en-US" sz="2800" dirty="0">
                <a:solidFill>
                  <a:srgbClr val="002060"/>
                </a:solidFill>
                <a:latin typeface="Arial" panose="020B0604020202020204" pitchFamily="34" charset="0"/>
                <a:cs typeface="Arial" panose="020B0604020202020204" pitchFamily="34" charset="0"/>
              </a:rPr>
              <a:t>Gap QC4: Process Approval for </a:t>
            </a:r>
            <a:r>
              <a:rPr lang="en-US" sz="2800" dirty="0" smtClean="0">
                <a:solidFill>
                  <a:srgbClr val="002060"/>
                </a:solidFill>
                <a:latin typeface="Arial" panose="020B0604020202020204" pitchFamily="34" charset="0"/>
                <a:cs typeface="Arial" panose="020B0604020202020204" pitchFamily="34" charset="0"/>
              </a:rPr>
              <a:t>DoD-procured parts</a:t>
            </a:r>
          </a:p>
          <a:p>
            <a:pPr marL="914400" lvl="1" indent="-457200">
              <a:buFont typeface="Arial" panose="020B0604020202020204" pitchFamily="34" charset="0"/>
              <a:buChar char="•"/>
              <a:defRPr/>
            </a:pPr>
            <a:r>
              <a:rPr lang="en-US" sz="2400" dirty="0" smtClean="0">
                <a:solidFill>
                  <a:srgbClr val="002060"/>
                </a:solidFill>
                <a:latin typeface="Arial" panose="020B0604020202020204" pitchFamily="34" charset="0"/>
                <a:cs typeface="Arial" panose="020B0604020202020204" pitchFamily="34" charset="0"/>
              </a:rPr>
              <a:t>NAVSEA and Air Force have identified paths. SAE has a work item on part qualification guidelines that service branches may want to participate in.</a:t>
            </a:r>
          </a:p>
          <a:p>
            <a:pPr marL="457200" indent="-457200">
              <a:buFont typeface="Arial" panose="020B0604020202020204" pitchFamily="34" charset="0"/>
              <a:buChar char="•"/>
              <a:defRPr/>
            </a:pPr>
            <a:endParaRPr lang="en-US" sz="2200" dirty="0">
              <a:solidFill>
                <a:srgbClr val="002060"/>
              </a:solidFill>
              <a:latin typeface="Arial" panose="020B0604020202020204" pitchFamily="34" charset="0"/>
              <a:cs typeface="Arial" panose="020B0604020202020204" pitchFamily="34" charset="0"/>
            </a:endParaRPr>
          </a:p>
        </p:txBody>
      </p:sp>
      <p:sp>
        <p:nvSpPr>
          <p:cNvPr id="6" name="Rectangle 5"/>
          <p:cNvSpPr/>
          <p:nvPr/>
        </p:nvSpPr>
        <p:spPr>
          <a:xfrm>
            <a:off x="1066800" y="1019322"/>
            <a:ext cx="7041782" cy="523220"/>
          </a:xfrm>
          <a:prstGeom prst="rect">
            <a:avLst/>
          </a:prstGeom>
        </p:spPr>
        <p:txBody>
          <a:bodyPr wrap="square">
            <a:spAutoFit/>
          </a:bodyPr>
          <a:lstStyle/>
          <a:p>
            <a:pPr lvl="0" algn="ctr">
              <a:defRPr/>
            </a:pPr>
            <a:r>
              <a:rPr lang="en-US" sz="2800" b="1" dirty="0" smtClean="0">
                <a:solidFill>
                  <a:srgbClr val="FF0000"/>
                </a:solidFill>
                <a:latin typeface="Arial" panose="020B0604020202020204" pitchFamily="34" charset="0"/>
                <a:cs typeface="Arial" panose="020B0604020202020204" pitchFamily="34" charset="0"/>
              </a:rPr>
              <a:t>Standards Sub-group</a:t>
            </a:r>
            <a:endParaRPr lang="en-US" sz="2800" b="1" dirty="0">
              <a:solidFill>
                <a:srgbClr val="FF0000"/>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2726C2F5-E77D-45D7-8DF9-278139FB18E6}" type="slidenum">
              <a:rPr lang="en-US" smtClean="0"/>
              <a:t>69</a:t>
            </a:fld>
            <a:endParaRPr lang="en-US" dirty="0"/>
          </a:p>
        </p:txBody>
      </p:sp>
    </p:spTree>
    <p:extLst>
      <p:ext uri="{BB962C8B-B14F-4D97-AF65-F5344CB8AC3E}">
        <p14:creationId xmlns:p14="http://schemas.microsoft.com/office/powerpoint/2010/main" val="3775112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752600"/>
            <a:ext cx="7722476" cy="4525963"/>
          </a:xfrm>
        </p:spPr>
        <p:txBody>
          <a:bodyPr>
            <a:normAutofit fontScale="92500" lnSpcReduction="10000"/>
          </a:bodyPr>
          <a:lstStyle/>
          <a:p>
            <a:r>
              <a:rPr lang="en-US" sz="2400" dirty="0" smtClean="0"/>
              <a:t>223 people from </a:t>
            </a:r>
            <a:r>
              <a:rPr lang="en-US" sz="2400" dirty="0"/>
              <a:t>DoD, other government agencies, Industry, and Academia </a:t>
            </a:r>
            <a:r>
              <a:rPr lang="en-US" sz="2400" dirty="0" smtClean="0"/>
              <a:t>registered, and were assigned to 13 different work groups ranging from 15-32 members.</a:t>
            </a:r>
            <a:endParaRPr lang="en-US" sz="2400" dirty="0"/>
          </a:p>
          <a:p>
            <a:endParaRPr lang="en-US" sz="2400" dirty="0"/>
          </a:p>
          <a:p>
            <a:r>
              <a:rPr lang="en-US" sz="2400" dirty="0"/>
              <a:t>Participant Disciplines Included:</a:t>
            </a:r>
          </a:p>
          <a:p>
            <a:pPr lvl="1"/>
            <a:r>
              <a:rPr lang="en-US" sz="2000" dirty="0"/>
              <a:t>Logistics</a:t>
            </a:r>
          </a:p>
          <a:p>
            <a:pPr lvl="1"/>
            <a:r>
              <a:rPr lang="en-US" sz="2000" dirty="0"/>
              <a:t>Acquisition</a:t>
            </a:r>
          </a:p>
          <a:p>
            <a:pPr lvl="1"/>
            <a:r>
              <a:rPr lang="en-US" sz="2000" dirty="0"/>
              <a:t>Engineering</a:t>
            </a:r>
          </a:p>
          <a:p>
            <a:pPr lvl="1"/>
            <a:r>
              <a:rPr lang="en-US" sz="2000" dirty="0"/>
              <a:t>Legal</a:t>
            </a:r>
          </a:p>
          <a:p>
            <a:pPr lvl="1"/>
            <a:r>
              <a:rPr lang="en-US" sz="2000" dirty="0"/>
              <a:t>Contracting</a:t>
            </a:r>
          </a:p>
          <a:p>
            <a:pPr lvl="1"/>
            <a:r>
              <a:rPr lang="en-US" sz="2000" dirty="0"/>
              <a:t>Program Management</a:t>
            </a:r>
          </a:p>
          <a:p>
            <a:pPr lvl="1"/>
            <a:r>
              <a:rPr lang="en-US" sz="2000" dirty="0"/>
              <a:t>Information Technology &amp; Networking </a:t>
            </a:r>
            <a:endParaRPr lang="en-US" sz="2000" dirty="0" smtClean="0"/>
          </a:p>
          <a:p>
            <a:pPr lvl="1"/>
            <a:r>
              <a:rPr lang="en-US" sz="2000" dirty="0" smtClean="0"/>
              <a:t>Training / Education </a:t>
            </a:r>
            <a:endParaRPr lang="en-US" sz="2000" dirty="0"/>
          </a:p>
          <a:p>
            <a:endParaRPr lang="en-US" sz="2400" dirty="0"/>
          </a:p>
          <a:p>
            <a:pPr marL="0" indent="0">
              <a:buNone/>
            </a:pPr>
            <a:endParaRPr lang="en-US" sz="2400" dirty="0"/>
          </a:p>
          <a:p>
            <a:endParaRPr lang="en-US" dirty="0"/>
          </a:p>
        </p:txBody>
      </p:sp>
      <p:sp>
        <p:nvSpPr>
          <p:cNvPr id="4" name="Title 1"/>
          <p:cNvSpPr txBox="1">
            <a:spLocks/>
          </p:cNvSpPr>
          <p:nvPr/>
        </p:nvSpPr>
        <p:spPr>
          <a:xfrm>
            <a:off x="438807" y="914400"/>
            <a:ext cx="8229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FF0000"/>
                </a:solidFill>
                <a:latin typeface="Arial" panose="020B0604020202020204" pitchFamily="34" charset="0"/>
                <a:cs typeface="Arial" panose="020B0604020202020204" pitchFamily="34" charset="0"/>
              </a:rPr>
              <a:t>2019 Participant </a:t>
            </a:r>
            <a:r>
              <a:rPr lang="en-US" sz="2800" b="1" dirty="0">
                <a:solidFill>
                  <a:srgbClr val="FF0000"/>
                </a:solidFill>
                <a:latin typeface="Arial" panose="020B0604020202020204" pitchFamily="34" charset="0"/>
                <a:cs typeface="Arial" panose="020B0604020202020204" pitchFamily="34" charset="0"/>
              </a:rPr>
              <a:t>Demographics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
        <p:nvSpPr>
          <p:cNvPr id="2" name="Slide Number Placeholder 1"/>
          <p:cNvSpPr>
            <a:spLocks noGrp="1"/>
          </p:cNvSpPr>
          <p:nvPr>
            <p:ph type="sldNum" sz="quarter" idx="12"/>
          </p:nvPr>
        </p:nvSpPr>
        <p:spPr/>
        <p:txBody>
          <a:bodyPr/>
          <a:lstStyle/>
          <a:p>
            <a:fld id="{2726C2F5-E77D-45D7-8DF9-278139FB18E6}" type="slidenum">
              <a:rPr lang="en-US" smtClean="0"/>
              <a:t>7</a:t>
            </a:fld>
            <a:endParaRPr lang="en-US" dirty="0"/>
          </a:p>
        </p:txBody>
      </p:sp>
    </p:spTree>
    <p:extLst>
      <p:ext uri="{BB962C8B-B14F-4D97-AF65-F5344CB8AC3E}">
        <p14:creationId xmlns:p14="http://schemas.microsoft.com/office/powerpoint/2010/main" val="214946377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
        <p:nvSpPr>
          <p:cNvPr id="5" name="TextBox 4"/>
          <p:cNvSpPr txBox="1"/>
          <p:nvPr/>
        </p:nvSpPr>
        <p:spPr>
          <a:xfrm>
            <a:off x="381000" y="1752600"/>
            <a:ext cx="8458200" cy="5478423"/>
          </a:xfrm>
          <a:prstGeom prst="rect">
            <a:avLst/>
          </a:prstGeom>
          <a:noFill/>
        </p:spPr>
        <p:txBody>
          <a:bodyPr wrap="square" rtlCol="0">
            <a:spAutoFit/>
          </a:bodyPr>
          <a:lstStyle/>
          <a:p>
            <a:pPr lvl="0">
              <a:defRPr/>
            </a:pPr>
            <a:r>
              <a:rPr lang="en-US" sz="3200" b="1" dirty="0">
                <a:solidFill>
                  <a:srgbClr val="002060"/>
                </a:solidFill>
                <a:latin typeface="Arial" panose="020B0604020202020204" pitchFamily="34" charset="0"/>
                <a:cs typeface="Arial" panose="020B0604020202020204" pitchFamily="34" charset="0"/>
              </a:rPr>
              <a:t>Challenges / Gaps Identified: </a:t>
            </a:r>
            <a:endParaRPr lang="en-US" sz="3200" b="1" dirty="0" smtClean="0">
              <a:solidFill>
                <a:srgbClr val="002060"/>
              </a:solidFill>
              <a:latin typeface="Arial" panose="020B0604020202020204" pitchFamily="34" charset="0"/>
              <a:cs typeface="Arial" panose="020B0604020202020204" pitchFamily="34" charset="0"/>
            </a:endParaRPr>
          </a:p>
          <a:p>
            <a:pPr lvl="0">
              <a:defRPr/>
            </a:pPr>
            <a:endParaRPr lang="en-US" sz="1600" b="1" dirty="0">
              <a:solidFill>
                <a:srgbClr val="002060"/>
              </a:solidFill>
              <a:latin typeface="Arial" panose="020B0604020202020204" pitchFamily="34" charset="0"/>
              <a:cs typeface="Arial" panose="020B0604020202020204" pitchFamily="34" charset="0"/>
            </a:endParaRPr>
          </a:p>
          <a:p>
            <a:pPr marL="457200" lvl="0" indent="-457200">
              <a:spcBef>
                <a:spcPts val="600"/>
              </a:spcBef>
              <a:spcAft>
                <a:spcPts val="600"/>
              </a:spcAft>
              <a:buFont typeface="Arial" panose="020B0604020202020204" pitchFamily="34" charset="0"/>
              <a:buChar char="•"/>
              <a:defRPr/>
            </a:pPr>
            <a:r>
              <a:rPr lang="en-US" sz="2800" dirty="0" smtClean="0">
                <a:solidFill>
                  <a:srgbClr val="002060"/>
                </a:solidFill>
                <a:latin typeface="Arial" panose="020B0604020202020204" pitchFamily="34" charset="0"/>
                <a:cs typeface="Arial" panose="020B0604020202020204" pitchFamily="34" charset="0"/>
              </a:rPr>
              <a:t>Material qualifications</a:t>
            </a:r>
          </a:p>
          <a:p>
            <a:pPr marL="457200" lvl="0" indent="-457200">
              <a:spcBef>
                <a:spcPts val="600"/>
              </a:spcBef>
              <a:spcAft>
                <a:spcPts val="600"/>
              </a:spcAft>
              <a:buFont typeface="Arial" panose="020B0604020202020204" pitchFamily="34" charset="0"/>
              <a:buChar char="•"/>
              <a:defRPr/>
            </a:pPr>
            <a:r>
              <a:rPr lang="en-US" sz="2800" dirty="0" smtClean="0">
                <a:solidFill>
                  <a:srgbClr val="002060"/>
                </a:solidFill>
                <a:latin typeface="Arial" panose="020B0604020202020204" pitchFamily="34" charset="0"/>
                <a:cs typeface="Arial" panose="020B0604020202020204" pitchFamily="34" charset="0"/>
              </a:rPr>
              <a:t>May be some industry sectors interested (e.g., oil &amp; gas) in environmental conditions for AM</a:t>
            </a:r>
          </a:p>
          <a:p>
            <a:pPr marL="457200" lvl="0" indent="-457200">
              <a:spcBef>
                <a:spcPts val="600"/>
              </a:spcBef>
              <a:spcAft>
                <a:spcPts val="600"/>
              </a:spcAft>
              <a:buFont typeface="Arial" panose="020B0604020202020204" pitchFamily="34" charset="0"/>
              <a:buChar char="•"/>
              <a:defRPr/>
            </a:pPr>
            <a:r>
              <a:rPr lang="en-US" sz="2800" dirty="0" smtClean="0">
                <a:solidFill>
                  <a:srgbClr val="002060"/>
                </a:solidFill>
                <a:latin typeface="Arial" panose="020B0604020202020204" pitchFamily="34" charset="0"/>
                <a:cs typeface="Arial" panose="020B0604020202020204" pitchFamily="34" charset="0"/>
              </a:rPr>
              <a:t>Level of testing being identified</a:t>
            </a:r>
          </a:p>
          <a:p>
            <a:pPr marL="457200" lvl="0" indent="-457200">
              <a:spcBef>
                <a:spcPts val="600"/>
              </a:spcBef>
              <a:spcAft>
                <a:spcPts val="600"/>
              </a:spcAft>
              <a:buFont typeface="Arial" panose="020B0604020202020204" pitchFamily="34" charset="0"/>
              <a:buChar char="•"/>
              <a:defRPr/>
            </a:pPr>
            <a:r>
              <a:rPr lang="en-US" sz="2800" dirty="0" smtClean="0">
                <a:solidFill>
                  <a:srgbClr val="002060"/>
                </a:solidFill>
                <a:latin typeface="Arial" panose="020B0604020202020204" pitchFamily="34" charset="0"/>
                <a:cs typeface="Arial" panose="020B0604020202020204" pitchFamily="34" charset="0"/>
              </a:rPr>
              <a:t>Part classification unification – Joint effort</a:t>
            </a:r>
          </a:p>
          <a:p>
            <a:pPr marL="457200" lvl="0" indent="-457200">
              <a:spcBef>
                <a:spcPts val="600"/>
              </a:spcBef>
              <a:spcAft>
                <a:spcPts val="600"/>
              </a:spcAft>
              <a:buFont typeface="Arial" panose="020B0604020202020204" pitchFamily="34" charset="0"/>
              <a:buChar char="•"/>
              <a:defRPr/>
            </a:pPr>
            <a:r>
              <a:rPr lang="en-US" sz="2800" dirty="0" smtClean="0">
                <a:solidFill>
                  <a:srgbClr val="002060"/>
                </a:solidFill>
                <a:latin typeface="Arial" panose="020B0604020202020204" pitchFamily="34" charset="0"/>
                <a:cs typeface="Arial" panose="020B0604020202020204" pitchFamily="34" charset="0"/>
              </a:rPr>
              <a:t>NDE anti-counterfeit review of current specifications applicability to Additive Manufacturing </a:t>
            </a:r>
            <a:endParaRPr lang="en-US" sz="2800" dirty="0">
              <a:solidFill>
                <a:srgbClr val="002060"/>
              </a:solidFill>
              <a:latin typeface="Arial" panose="020B0604020202020204" pitchFamily="34" charset="0"/>
              <a:cs typeface="Arial" panose="020B0604020202020204" pitchFamily="34" charset="0"/>
            </a:endParaRPr>
          </a:p>
          <a:p>
            <a:pPr lvl="0">
              <a:defRPr/>
            </a:pPr>
            <a:endParaRPr lang="en-US" sz="2800" dirty="0" smtClean="0">
              <a:solidFill>
                <a:srgbClr val="4F81BD">
                  <a:lumMod val="50000"/>
                </a:srgbClr>
              </a:solidFill>
              <a:latin typeface="Arial" panose="020B0604020202020204" pitchFamily="34" charset="0"/>
              <a:cs typeface="Arial" panose="020B0604020202020204" pitchFamily="34" charset="0"/>
            </a:endParaRPr>
          </a:p>
        </p:txBody>
      </p:sp>
      <p:sp>
        <p:nvSpPr>
          <p:cNvPr id="6" name="Rectangle 5"/>
          <p:cNvSpPr/>
          <p:nvPr/>
        </p:nvSpPr>
        <p:spPr>
          <a:xfrm>
            <a:off x="1179656" y="1066800"/>
            <a:ext cx="7041782" cy="523220"/>
          </a:xfrm>
          <a:prstGeom prst="rect">
            <a:avLst/>
          </a:prstGeom>
        </p:spPr>
        <p:txBody>
          <a:bodyPr wrap="square">
            <a:spAutoFit/>
          </a:bodyPr>
          <a:lstStyle/>
          <a:p>
            <a:pPr lvl="0" algn="ctr">
              <a:defRPr/>
            </a:pPr>
            <a:r>
              <a:rPr lang="en-US" sz="2800" b="1" dirty="0" smtClean="0">
                <a:solidFill>
                  <a:srgbClr val="FF0000"/>
                </a:solidFill>
                <a:latin typeface="Arial" panose="020B0604020202020204" pitchFamily="34" charset="0"/>
                <a:cs typeface="Arial" panose="020B0604020202020204" pitchFamily="34" charset="0"/>
              </a:rPr>
              <a:t>Standards Sub-group</a:t>
            </a:r>
            <a:endParaRPr lang="en-US" sz="2800" b="1" dirty="0">
              <a:solidFill>
                <a:srgbClr val="FF0000"/>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2726C2F5-E77D-45D7-8DF9-278139FB18E6}" type="slidenum">
              <a:rPr lang="en-US" smtClean="0"/>
              <a:t>70</a:t>
            </a:fld>
            <a:endParaRPr lang="en-US" dirty="0"/>
          </a:p>
        </p:txBody>
      </p:sp>
    </p:spTree>
    <p:extLst>
      <p:ext uri="{BB962C8B-B14F-4D97-AF65-F5344CB8AC3E}">
        <p14:creationId xmlns:p14="http://schemas.microsoft.com/office/powerpoint/2010/main" val="348400254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
        <p:nvSpPr>
          <p:cNvPr id="5" name="TextBox 4"/>
          <p:cNvSpPr txBox="1"/>
          <p:nvPr/>
        </p:nvSpPr>
        <p:spPr>
          <a:xfrm>
            <a:off x="441467" y="1498840"/>
            <a:ext cx="8458200" cy="5416868"/>
          </a:xfrm>
          <a:prstGeom prst="rect">
            <a:avLst/>
          </a:prstGeom>
          <a:noFill/>
        </p:spPr>
        <p:txBody>
          <a:bodyPr wrap="square" rtlCol="0">
            <a:spAutoFit/>
          </a:bodyPr>
          <a:lstStyle/>
          <a:p>
            <a:pPr lvl="0">
              <a:defRPr/>
            </a:pPr>
            <a:r>
              <a:rPr lang="en-US" sz="3200" b="1" dirty="0" smtClean="0">
                <a:solidFill>
                  <a:srgbClr val="002060"/>
                </a:solidFill>
                <a:latin typeface="Arial" panose="020B0604020202020204" pitchFamily="34" charset="0"/>
                <a:cs typeface="Arial" panose="020B0604020202020204" pitchFamily="34" charset="0"/>
              </a:rPr>
              <a:t>Key Takeaways: </a:t>
            </a:r>
          </a:p>
          <a:p>
            <a:pPr lvl="0">
              <a:defRPr/>
            </a:pPr>
            <a:endParaRPr lang="en-US" sz="800" b="1" dirty="0">
              <a:solidFill>
                <a:srgbClr val="002060"/>
              </a:solidFill>
              <a:latin typeface="Arial" panose="020B0604020202020204" pitchFamily="34" charset="0"/>
              <a:cs typeface="Arial" panose="020B0604020202020204" pitchFamily="34" charset="0"/>
            </a:endParaRPr>
          </a:p>
          <a:p>
            <a:pPr marL="457200" lvl="0" indent="-457200">
              <a:spcBef>
                <a:spcPts val="600"/>
              </a:spcBef>
              <a:buFont typeface="Arial" panose="020B0604020202020204" pitchFamily="34" charset="0"/>
              <a:buChar char="•"/>
              <a:defRPr/>
            </a:pPr>
            <a:r>
              <a:rPr lang="en-US" sz="2800" dirty="0" smtClean="0">
                <a:solidFill>
                  <a:srgbClr val="002060"/>
                </a:solidFill>
                <a:latin typeface="Arial" panose="020B0604020202020204" pitchFamily="34" charset="0"/>
                <a:cs typeface="Arial" panose="020B0604020202020204" pitchFamily="34" charset="0"/>
              </a:rPr>
              <a:t>Need more data and specifications associated with performance of materials to move further.</a:t>
            </a:r>
          </a:p>
          <a:p>
            <a:pPr marL="457200" lvl="0" indent="-457200">
              <a:spcBef>
                <a:spcPts val="600"/>
              </a:spcBef>
              <a:buFont typeface="Arial" panose="020B0604020202020204" pitchFamily="34" charset="0"/>
              <a:buChar char="•"/>
              <a:defRPr/>
            </a:pPr>
            <a:r>
              <a:rPr lang="en-US" sz="2800" dirty="0" smtClean="0">
                <a:solidFill>
                  <a:srgbClr val="002060"/>
                </a:solidFill>
                <a:latin typeface="Arial" panose="020B0604020202020204" pitchFamily="34" charset="0"/>
                <a:cs typeface="Arial" panose="020B0604020202020204" pitchFamily="34" charset="0"/>
              </a:rPr>
              <a:t>Need to unify the classifications (beyond color) for the different AM parts to allow OEMs to better serve DOD.</a:t>
            </a:r>
          </a:p>
          <a:p>
            <a:pPr marL="457200" lvl="0" indent="-457200">
              <a:spcBef>
                <a:spcPts val="600"/>
              </a:spcBef>
              <a:buFont typeface="Arial" panose="020B0604020202020204" pitchFamily="34" charset="0"/>
              <a:buChar char="•"/>
              <a:defRPr/>
            </a:pPr>
            <a:r>
              <a:rPr lang="en-US" sz="2800" dirty="0" smtClean="0">
                <a:solidFill>
                  <a:srgbClr val="002060"/>
                </a:solidFill>
                <a:latin typeface="Arial" panose="020B0604020202020204" pitchFamily="34" charset="0"/>
                <a:cs typeface="Arial" panose="020B0604020202020204" pitchFamily="34" charset="0"/>
              </a:rPr>
              <a:t>Need more top level guidance that refers to family of specs underneath (start w/AMSC list)</a:t>
            </a:r>
          </a:p>
          <a:p>
            <a:pPr marL="457200" lvl="0" indent="-457200">
              <a:spcBef>
                <a:spcPts val="600"/>
              </a:spcBef>
              <a:buFont typeface="Arial" panose="020B0604020202020204" pitchFamily="34" charset="0"/>
              <a:buChar char="•"/>
              <a:defRPr/>
            </a:pPr>
            <a:r>
              <a:rPr lang="en-US" sz="2800" dirty="0" smtClean="0">
                <a:solidFill>
                  <a:srgbClr val="002060"/>
                </a:solidFill>
                <a:latin typeface="Arial" panose="020B0604020202020204" pitchFamily="34" charset="0"/>
                <a:cs typeface="Arial" panose="020B0604020202020204" pitchFamily="34" charset="0"/>
              </a:rPr>
              <a:t>Easier to identify relevant publicly available standards and specs than we expected, though there are still gaps</a:t>
            </a:r>
            <a:endParaRPr lang="en-US" sz="2800" dirty="0" smtClean="0">
              <a:solidFill>
                <a:srgbClr val="4F81BD">
                  <a:lumMod val="50000"/>
                </a:srgbClr>
              </a:solidFill>
              <a:latin typeface="Arial" panose="020B0604020202020204" pitchFamily="34" charset="0"/>
              <a:cs typeface="Arial" panose="020B0604020202020204" pitchFamily="34" charset="0"/>
            </a:endParaRPr>
          </a:p>
        </p:txBody>
      </p:sp>
      <p:sp>
        <p:nvSpPr>
          <p:cNvPr id="6" name="Rectangle 5"/>
          <p:cNvSpPr/>
          <p:nvPr/>
        </p:nvSpPr>
        <p:spPr>
          <a:xfrm>
            <a:off x="1149676" y="911016"/>
            <a:ext cx="7041782" cy="523220"/>
          </a:xfrm>
          <a:prstGeom prst="rect">
            <a:avLst/>
          </a:prstGeom>
        </p:spPr>
        <p:txBody>
          <a:bodyPr wrap="square">
            <a:spAutoFit/>
          </a:bodyPr>
          <a:lstStyle/>
          <a:p>
            <a:pPr lvl="0" algn="ctr">
              <a:defRPr/>
            </a:pPr>
            <a:r>
              <a:rPr lang="en-US" sz="2800" b="1" dirty="0" smtClean="0">
                <a:solidFill>
                  <a:srgbClr val="FF0000"/>
                </a:solidFill>
                <a:latin typeface="Arial" panose="020B0604020202020204" pitchFamily="34" charset="0"/>
                <a:cs typeface="Arial" panose="020B0604020202020204" pitchFamily="34" charset="0"/>
              </a:rPr>
              <a:t>Standards Sub-group</a:t>
            </a:r>
            <a:endParaRPr lang="en-US" sz="2800" b="1" dirty="0">
              <a:solidFill>
                <a:srgbClr val="FF0000"/>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2726C2F5-E77D-45D7-8DF9-278139FB18E6}" type="slidenum">
              <a:rPr lang="en-US" smtClean="0"/>
              <a:t>71</a:t>
            </a:fld>
            <a:endParaRPr lang="en-US" dirty="0"/>
          </a:p>
        </p:txBody>
      </p:sp>
    </p:spTree>
    <p:extLst>
      <p:ext uri="{BB962C8B-B14F-4D97-AF65-F5344CB8AC3E}">
        <p14:creationId xmlns:p14="http://schemas.microsoft.com/office/powerpoint/2010/main" val="2340368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
        <p:nvSpPr>
          <p:cNvPr id="5" name="TextBox 4"/>
          <p:cNvSpPr txBox="1"/>
          <p:nvPr/>
        </p:nvSpPr>
        <p:spPr>
          <a:xfrm>
            <a:off x="471447" y="1828800"/>
            <a:ext cx="8458200" cy="4431983"/>
          </a:xfrm>
          <a:prstGeom prst="rect">
            <a:avLst/>
          </a:prstGeom>
          <a:noFill/>
        </p:spPr>
        <p:txBody>
          <a:bodyPr wrap="square" rtlCol="0">
            <a:spAutoFit/>
          </a:bodyPr>
          <a:lstStyle/>
          <a:p>
            <a:pPr lvl="0">
              <a:spcBef>
                <a:spcPts val="600"/>
              </a:spcBef>
              <a:spcAft>
                <a:spcPts val="600"/>
              </a:spcAft>
              <a:defRPr/>
            </a:pPr>
            <a:r>
              <a:rPr lang="en-US" sz="3000" b="1" dirty="0">
                <a:solidFill>
                  <a:srgbClr val="002060"/>
                </a:solidFill>
                <a:latin typeface="Arial" panose="020B0604020202020204" pitchFamily="34" charset="0"/>
                <a:cs typeface="Arial" panose="020B0604020202020204" pitchFamily="34" charset="0"/>
              </a:rPr>
              <a:t>Open Actions / Post-AM Workshop Actions: </a:t>
            </a:r>
          </a:p>
          <a:p>
            <a:pPr marL="457200" indent="-457200">
              <a:spcBef>
                <a:spcPts val="600"/>
              </a:spcBef>
              <a:spcAft>
                <a:spcPts val="600"/>
              </a:spcAft>
              <a:buFont typeface="Arial" panose="020B0604020202020204" pitchFamily="34" charset="0"/>
              <a:buChar char="•"/>
              <a:defRPr/>
            </a:pPr>
            <a:r>
              <a:rPr lang="en-US" sz="2800" dirty="0">
                <a:solidFill>
                  <a:srgbClr val="002060"/>
                </a:solidFill>
                <a:latin typeface="Arial" panose="020B0604020202020204" pitchFamily="34" charset="0"/>
                <a:cs typeface="Arial" panose="020B0604020202020204" pitchFamily="34" charset="0"/>
              </a:rPr>
              <a:t>Support coordinated DoD participation in the development of material specifications and pedigree data exchange (DSPO)</a:t>
            </a:r>
          </a:p>
          <a:p>
            <a:pPr marL="457200" indent="-457200">
              <a:spcBef>
                <a:spcPts val="600"/>
              </a:spcBef>
              <a:spcAft>
                <a:spcPts val="600"/>
              </a:spcAft>
              <a:buFont typeface="Arial" panose="020B0604020202020204" pitchFamily="34" charset="0"/>
              <a:buChar char="•"/>
              <a:defRPr/>
            </a:pPr>
            <a:r>
              <a:rPr lang="en-US" sz="2800" dirty="0">
                <a:solidFill>
                  <a:srgbClr val="002060"/>
                </a:solidFill>
                <a:latin typeface="Arial" panose="020B0604020202020204" pitchFamily="34" charset="0"/>
                <a:cs typeface="Arial" panose="020B0604020202020204" pitchFamily="34" charset="0"/>
              </a:rPr>
              <a:t>Assess overall level of DoD participation in NGSO standards setting (JAMWG QC)</a:t>
            </a:r>
          </a:p>
          <a:p>
            <a:pPr marL="457200" indent="-457200">
              <a:spcBef>
                <a:spcPts val="600"/>
              </a:spcBef>
              <a:spcAft>
                <a:spcPts val="600"/>
              </a:spcAft>
              <a:buFont typeface="Arial" panose="020B0604020202020204" pitchFamily="34" charset="0"/>
              <a:buChar char="•"/>
              <a:defRPr/>
            </a:pPr>
            <a:r>
              <a:rPr lang="en-US" sz="2800" dirty="0">
                <a:solidFill>
                  <a:srgbClr val="002060"/>
                </a:solidFill>
                <a:latin typeface="Arial" panose="020B0604020202020204" pitchFamily="34" charset="0"/>
                <a:cs typeface="Arial" panose="020B0604020202020204" pitchFamily="34" charset="0"/>
              </a:rPr>
              <a:t>Joint development of definitions for criticality levels tied to current specifications to assist with procurement (JAMWG QC)</a:t>
            </a:r>
          </a:p>
        </p:txBody>
      </p:sp>
      <p:sp>
        <p:nvSpPr>
          <p:cNvPr id="6" name="Rectangle 5"/>
          <p:cNvSpPr/>
          <p:nvPr/>
        </p:nvSpPr>
        <p:spPr>
          <a:xfrm>
            <a:off x="1179656" y="1066800"/>
            <a:ext cx="7041782" cy="523220"/>
          </a:xfrm>
          <a:prstGeom prst="rect">
            <a:avLst/>
          </a:prstGeom>
        </p:spPr>
        <p:txBody>
          <a:bodyPr wrap="square">
            <a:spAutoFit/>
          </a:bodyPr>
          <a:lstStyle/>
          <a:p>
            <a:pPr lvl="0" algn="ctr">
              <a:defRPr/>
            </a:pPr>
            <a:r>
              <a:rPr lang="en-US" sz="2800" b="1" dirty="0" smtClean="0">
                <a:solidFill>
                  <a:srgbClr val="FF0000"/>
                </a:solidFill>
                <a:latin typeface="Arial" panose="020B0604020202020204" pitchFamily="34" charset="0"/>
                <a:cs typeface="Arial" panose="020B0604020202020204" pitchFamily="34" charset="0"/>
              </a:rPr>
              <a:t>Standards Sub-group</a:t>
            </a:r>
            <a:endParaRPr lang="en-US" sz="2800" b="1" dirty="0">
              <a:solidFill>
                <a:srgbClr val="FF0000"/>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2726C2F5-E77D-45D7-8DF9-278139FB18E6}" type="slidenum">
              <a:rPr lang="en-US" smtClean="0"/>
              <a:t>72</a:t>
            </a:fld>
            <a:endParaRPr lang="en-US" dirty="0"/>
          </a:p>
        </p:txBody>
      </p:sp>
    </p:spTree>
    <p:extLst>
      <p:ext uri="{BB962C8B-B14F-4D97-AF65-F5344CB8AC3E}">
        <p14:creationId xmlns:p14="http://schemas.microsoft.com/office/powerpoint/2010/main" val="252278516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
        <p:nvSpPr>
          <p:cNvPr id="5" name="TextBox 4"/>
          <p:cNvSpPr txBox="1"/>
          <p:nvPr/>
        </p:nvSpPr>
        <p:spPr>
          <a:xfrm>
            <a:off x="471447" y="1752600"/>
            <a:ext cx="8458200" cy="5432256"/>
          </a:xfrm>
          <a:prstGeom prst="rect">
            <a:avLst/>
          </a:prstGeom>
          <a:noFill/>
        </p:spPr>
        <p:txBody>
          <a:bodyPr wrap="square" rtlCol="0">
            <a:spAutoFit/>
          </a:bodyPr>
          <a:lstStyle/>
          <a:p>
            <a:pPr lvl="0">
              <a:spcBef>
                <a:spcPts val="600"/>
              </a:spcBef>
              <a:spcAft>
                <a:spcPts val="600"/>
              </a:spcAft>
              <a:defRPr/>
            </a:pPr>
            <a:r>
              <a:rPr lang="en-US" sz="3000" b="1" dirty="0">
                <a:solidFill>
                  <a:srgbClr val="002060"/>
                </a:solidFill>
                <a:latin typeface="Arial" panose="020B0604020202020204" pitchFamily="34" charset="0"/>
                <a:cs typeface="Arial" panose="020B0604020202020204" pitchFamily="34" charset="0"/>
              </a:rPr>
              <a:t>Open Actions / Post-AM Workshop </a:t>
            </a:r>
            <a:r>
              <a:rPr lang="en-US" sz="3000" b="1" dirty="0" smtClean="0">
                <a:solidFill>
                  <a:srgbClr val="002060"/>
                </a:solidFill>
                <a:latin typeface="Arial" panose="020B0604020202020204" pitchFamily="34" charset="0"/>
                <a:cs typeface="Arial" panose="020B0604020202020204" pitchFamily="34" charset="0"/>
              </a:rPr>
              <a:t>Actions (Cont’d): </a:t>
            </a:r>
            <a:endParaRPr lang="en-US" sz="3000" b="1" dirty="0">
              <a:solidFill>
                <a:srgbClr val="002060"/>
              </a:solidFill>
              <a:latin typeface="Arial" panose="020B0604020202020204" pitchFamily="34" charset="0"/>
              <a:cs typeface="Arial" panose="020B0604020202020204" pitchFamily="34" charset="0"/>
            </a:endParaRPr>
          </a:p>
          <a:p>
            <a:pPr marL="457200" indent="-457200">
              <a:spcBef>
                <a:spcPts val="600"/>
              </a:spcBef>
              <a:spcAft>
                <a:spcPts val="600"/>
              </a:spcAft>
              <a:buFont typeface="Arial" panose="020B0604020202020204" pitchFamily="34" charset="0"/>
              <a:buChar char="•"/>
              <a:defRPr/>
            </a:pPr>
            <a:r>
              <a:rPr lang="en-US" sz="2800" dirty="0">
                <a:solidFill>
                  <a:srgbClr val="002060"/>
                </a:solidFill>
                <a:latin typeface="Arial" panose="020B0604020202020204" pitchFamily="34" charset="0"/>
                <a:cs typeface="Arial" panose="020B0604020202020204" pitchFamily="34" charset="0"/>
              </a:rPr>
              <a:t>Follow SAE AIR7352 development of Part Qualification Guidelines. Ensure participation of pertinent DOD constituents.</a:t>
            </a:r>
          </a:p>
          <a:p>
            <a:pPr marL="457200" indent="-457200">
              <a:spcBef>
                <a:spcPts val="600"/>
              </a:spcBef>
              <a:spcAft>
                <a:spcPts val="600"/>
              </a:spcAft>
              <a:buFont typeface="Arial" panose="020B0604020202020204" pitchFamily="34" charset="0"/>
              <a:buChar char="•"/>
              <a:defRPr/>
            </a:pPr>
            <a:r>
              <a:rPr lang="en-US" sz="2800" dirty="0">
                <a:solidFill>
                  <a:srgbClr val="002060"/>
                </a:solidFill>
                <a:latin typeface="Arial" panose="020B0604020202020204" pitchFamily="34" charset="0"/>
                <a:cs typeface="Arial" panose="020B0604020202020204" pitchFamily="34" charset="0"/>
              </a:rPr>
              <a:t>Review of current and in development NDE standards and specifications applicable to AM.</a:t>
            </a:r>
          </a:p>
          <a:p>
            <a:pPr marL="457200" indent="-457200">
              <a:spcBef>
                <a:spcPts val="600"/>
              </a:spcBef>
              <a:spcAft>
                <a:spcPts val="600"/>
              </a:spcAft>
              <a:buFont typeface="Arial" panose="020B0604020202020204" pitchFamily="34" charset="0"/>
              <a:buChar char="•"/>
              <a:defRPr/>
            </a:pPr>
            <a:r>
              <a:rPr lang="en-US" sz="2800" dirty="0">
                <a:solidFill>
                  <a:srgbClr val="002060"/>
                </a:solidFill>
                <a:latin typeface="Arial" panose="020B0604020202020204" pitchFamily="34" charset="0"/>
                <a:cs typeface="Arial" panose="020B0604020202020204" pitchFamily="34" charset="0"/>
              </a:rPr>
              <a:t>A central repository of AM applicable standards and specifications and the process areas they are applicable to.</a:t>
            </a:r>
          </a:p>
          <a:p>
            <a:pPr lvl="0">
              <a:defRPr/>
            </a:pPr>
            <a:endParaRPr lang="en-US" sz="2800" dirty="0" smtClean="0">
              <a:solidFill>
                <a:srgbClr val="4F81BD">
                  <a:lumMod val="50000"/>
                </a:srgbClr>
              </a:solidFill>
              <a:latin typeface="Arial" panose="020B0604020202020204" pitchFamily="34" charset="0"/>
              <a:cs typeface="Arial" panose="020B0604020202020204" pitchFamily="34" charset="0"/>
            </a:endParaRPr>
          </a:p>
        </p:txBody>
      </p:sp>
      <p:sp>
        <p:nvSpPr>
          <p:cNvPr id="6" name="Rectangle 5"/>
          <p:cNvSpPr/>
          <p:nvPr/>
        </p:nvSpPr>
        <p:spPr>
          <a:xfrm>
            <a:off x="1179656" y="1066800"/>
            <a:ext cx="7041782" cy="523220"/>
          </a:xfrm>
          <a:prstGeom prst="rect">
            <a:avLst/>
          </a:prstGeom>
        </p:spPr>
        <p:txBody>
          <a:bodyPr wrap="square">
            <a:spAutoFit/>
          </a:bodyPr>
          <a:lstStyle/>
          <a:p>
            <a:pPr lvl="0" algn="ctr">
              <a:defRPr/>
            </a:pPr>
            <a:r>
              <a:rPr lang="en-US" sz="2800" b="1" dirty="0" smtClean="0">
                <a:solidFill>
                  <a:srgbClr val="FF0000"/>
                </a:solidFill>
                <a:latin typeface="Arial" panose="020B0604020202020204" pitchFamily="34" charset="0"/>
                <a:cs typeface="Arial" panose="020B0604020202020204" pitchFamily="34" charset="0"/>
              </a:rPr>
              <a:t>Standards Sub-group</a:t>
            </a:r>
            <a:endParaRPr lang="en-US" sz="2800" b="1" dirty="0">
              <a:solidFill>
                <a:srgbClr val="FF0000"/>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2726C2F5-E77D-45D7-8DF9-278139FB18E6}" type="slidenum">
              <a:rPr lang="en-US" smtClean="0"/>
              <a:t>73</a:t>
            </a:fld>
            <a:endParaRPr lang="en-US" dirty="0"/>
          </a:p>
        </p:txBody>
      </p:sp>
    </p:spTree>
    <p:extLst>
      <p:ext uri="{BB962C8B-B14F-4D97-AF65-F5344CB8AC3E}">
        <p14:creationId xmlns:p14="http://schemas.microsoft.com/office/powerpoint/2010/main" val="397662618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
        <p:nvSpPr>
          <p:cNvPr id="2" name="Rectangle 1"/>
          <p:cNvSpPr/>
          <p:nvPr/>
        </p:nvSpPr>
        <p:spPr>
          <a:xfrm>
            <a:off x="609600" y="1527136"/>
            <a:ext cx="7834352"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chemeClr val="accent1">
                  <a:lumMod val="50000"/>
                </a:schemeClr>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rgbClr val="002060"/>
                </a:solidFill>
                <a:latin typeface="Arial" panose="020B0604020202020204" pitchFamily="34" charset="0"/>
                <a:cs typeface="Arial" panose="020B0604020202020204" pitchFamily="34" charset="0"/>
              </a:rPr>
              <a:t>Members</a:t>
            </a:r>
            <a:endParaRPr kumimoji="0" lang="en-US" sz="2800" b="0" i="0" u="none" strike="noStrike" kern="1200" cap="none" spc="0" normalizeH="0" baseline="0" noProof="0" dirty="0">
              <a:ln>
                <a:noFill/>
              </a:ln>
              <a:solidFill>
                <a:srgbClr val="002060"/>
              </a:solidFill>
              <a:effectLst/>
              <a:uLnTx/>
              <a:uFillTx/>
              <a:latin typeface="Calibri"/>
            </a:endParaRPr>
          </a:p>
        </p:txBody>
      </p:sp>
      <p:graphicFrame>
        <p:nvGraphicFramePr>
          <p:cNvPr id="4" name="Table 3"/>
          <p:cNvGraphicFramePr>
            <a:graphicFrameLocks noGrp="1"/>
          </p:cNvGraphicFramePr>
          <p:nvPr>
            <p:extLst>
              <p:ext uri="{D42A27DB-BD31-4B8C-83A1-F6EECF244321}">
                <p14:modId xmlns:p14="http://schemas.microsoft.com/office/powerpoint/2010/main" val="2890292439"/>
              </p:ext>
            </p:extLst>
          </p:nvPr>
        </p:nvGraphicFramePr>
        <p:xfrm>
          <a:off x="152400" y="2538618"/>
          <a:ext cx="4231450" cy="3143250"/>
        </p:xfrm>
        <a:graphic>
          <a:graphicData uri="http://schemas.openxmlformats.org/drawingml/2006/table">
            <a:tbl>
              <a:tblPr>
                <a:tableStyleId>{5C22544A-7EE6-4342-B048-85BDC9FD1C3A}</a:tableStyleId>
              </a:tblPr>
              <a:tblGrid>
                <a:gridCol w="2751455">
                  <a:extLst>
                    <a:ext uri="{9D8B030D-6E8A-4147-A177-3AD203B41FA5}">
                      <a16:colId xmlns:a16="http://schemas.microsoft.com/office/drawing/2014/main" val="20000"/>
                    </a:ext>
                  </a:extLst>
                </a:gridCol>
                <a:gridCol w="1479995">
                  <a:extLst>
                    <a:ext uri="{9D8B030D-6E8A-4147-A177-3AD203B41FA5}">
                      <a16:colId xmlns:a16="http://schemas.microsoft.com/office/drawing/2014/main" val="20001"/>
                    </a:ext>
                  </a:extLst>
                </a:gridCol>
              </a:tblGrid>
              <a:tr h="200025">
                <a:tc>
                  <a:txBody>
                    <a:bodyPr/>
                    <a:lstStyle/>
                    <a:p>
                      <a:pPr marL="342900" indent="-342900" algn="l" fontAlgn="b">
                        <a:buFont typeface="Arial" panose="020B0604020202020204" pitchFamily="34" charset="0"/>
                        <a:buChar char="•"/>
                      </a:pPr>
                      <a:r>
                        <a:rPr lang="en-US" sz="2000" u="none" strike="noStrike" dirty="0">
                          <a:solidFill>
                            <a:srgbClr val="002060"/>
                          </a:solidFill>
                          <a:effectLst/>
                        </a:rPr>
                        <a:t>Alex </a:t>
                      </a:r>
                      <a:r>
                        <a:rPr lang="en-US" sz="2000" u="none" strike="noStrike" dirty="0" err="1">
                          <a:solidFill>
                            <a:srgbClr val="002060"/>
                          </a:solidFill>
                          <a:effectLst/>
                        </a:rPr>
                        <a:t>Kitt</a:t>
                      </a:r>
                      <a:endParaRPr lang="en-US" sz="2000" b="0" i="0" u="none" strike="noStrike" dirty="0">
                        <a:solidFill>
                          <a:srgbClr val="002060"/>
                        </a:solidFill>
                        <a:effectLst/>
                        <a:latin typeface="Calibri" panose="020F0502020204030204" pitchFamily="34" charset="0"/>
                      </a:endParaRPr>
                    </a:p>
                  </a:txBody>
                  <a:tcPr marL="9525" marR="9525" marT="9525" marB="0" anchor="b">
                    <a:solidFill>
                      <a:schemeClr val="bg1"/>
                    </a:solidFill>
                  </a:tcPr>
                </a:tc>
                <a:tc>
                  <a:txBody>
                    <a:bodyPr/>
                    <a:lstStyle/>
                    <a:p>
                      <a:pPr algn="l" fontAlgn="b"/>
                      <a:r>
                        <a:rPr lang="en-US" sz="2000" u="none" strike="noStrike">
                          <a:solidFill>
                            <a:srgbClr val="002060"/>
                          </a:solidFill>
                          <a:effectLst/>
                        </a:rPr>
                        <a:t>EWI</a:t>
                      </a:r>
                      <a:endParaRPr lang="en-US" sz="2000" b="0" i="0" u="none" strike="noStrike">
                        <a:solidFill>
                          <a:srgbClr val="002060"/>
                        </a:solidFill>
                        <a:effectLst/>
                        <a:latin typeface="Calibri" panose="020F0502020204030204" pitchFamily="34" charset="0"/>
                      </a:endParaRPr>
                    </a:p>
                  </a:txBody>
                  <a:tcPr marL="9525" marR="9525" marT="9525" marB="0" anchor="b">
                    <a:solidFill>
                      <a:schemeClr val="bg1"/>
                    </a:solidFill>
                  </a:tcPr>
                </a:tc>
                <a:extLst>
                  <a:ext uri="{0D108BD9-81ED-4DB2-BD59-A6C34878D82A}">
                    <a16:rowId xmlns:a16="http://schemas.microsoft.com/office/drawing/2014/main" val="10000"/>
                  </a:ext>
                </a:extLst>
              </a:tr>
              <a:tr h="271257">
                <a:tc>
                  <a:txBody>
                    <a:bodyPr/>
                    <a:lstStyle/>
                    <a:p>
                      <a:pPr marL="342900" indent="-342900" algn="l" fontAlgn="b">
                        <a:buFont typeface="Arial" panose="020B0604020202020204" pitchFamily="34" charset="0"/>
                        <a:buChar char="•"/>
                      </a:pPr>
                      <a:r>
                        <a:rPr lang="en-US" sz="2000" u="none" strike="noStrike" dirty="0">
                          <a:solidFill>
                            <a:srgbClr val="002060"/>
                          </a:solidFill>
                          <a:effectLst/>
                        </a:rPr>
                        <a:t>Andreas </a:t>
                      </a:r>
                      <a:r>
                        <a:rPr lang="en-US" sz="2000" u="none" strike="noStrike" dirty="0" err="1">
                          <a:solidFill>
                            <a:srgbClr val="002060"/>
                          </a:solidFill>
                          <a:effectLst/>
                        </a:rPr>
                        <a:t>Heise</a:t>
                      </a:r>
                      <a:endParaRPr lang="en-US" sz="2000" b="1" i="0" u="none" strike="noStrike" dirty="0">
                        <a:solidFill>
                          <a:srgbClr val="002060"/>
                        </a:solidFill>
                        <a:effectLst/>
                        <a:latin typeface="Calibri" panose="020F0502020204030204" pitchFamily="34" charset="0"/>
                      </a:endParaRPr>
                    </a:p>
                  </a:txBody>
                  <a:tcPr marL="9525" marR="9525" marT="9525" marB="0" anchor="b">
                    <a:solidFill>
                      <a:schemeClr val="bg1"/>
                    </a:solidFill>
                  </a:tcPr>
                </a:tc>
                <a:tc>
                  <a:txBody>
                    <a:bodyPr/>
                    <a:lstStyle/>
                    <a:p>
                      <a:pPr algn="l" fontAlgn="b"/>
                      <a:r>
                        <a:rPr lang="en-US" sz="2000" u="none" strike="noStrike" dirty="0" smtClean="0">
                          <a:solidFill>
                            <a:srgbClr val="002060"/>
                          </a:solidFill>
                          <a:effectLst/>
                        </a:rPr>
                        <a:t>German </a:t>
                      </a:r>
                      <a:r>
                        <a:rPr lang="en-US" sz="2000" u="none" strike="noStrike" dirty="0">
                          <a:solidFill>
                            <a:srgbClr val="002060"/>
                          </a:solidFill>
                          <a:effectLst/>
                        </a:rPr>
                        <a:t>Navy</a:t>
                      </a:r>
                      <a:endParaRPr lang="en-US" sz="2000" b="1" i="0" u="none" strike="noStrike" dirty="0">
                        <a:solidFill>
                          <a:srgbClr val="002060"/>
                        </a:solidFill>
                        <a:effectLst/>
                        <a:latin typeface="Calibri" panose="020F0502020204030204" pitchFamily="34" charset="0"/>
                      </a:endParaRPr>
                    </a:p>
                  </a:txBody>
                  <a:tcPr marL="9525" marR="9525" marT="9525" marB="0" anchor="b">
                    <a:solidFill>
                      <a:schemeClr val="bg1"/>
                    </a:solidFill>
                  </a:tcPr>
                </a:tc>
                <a:extLst>
                  <a:ext uri="{0D108BD9-81ED-4DB2-BD59-A6C34878D82A}">
                    <a16:rowId xmlns:a16="http://schemas.microsoft.com/office/drawing/2014/main" val="10001"/>
                  </a:ext>
                </a:extLst>
              </a:tr>
              <a:tr h="200025">
                <a:tc>
                  <a:txBody>
                    <a:bodyPr/>
                    <a:lstStyle/>
                    <a:p>
                      <a:pPr marL="342900" indent="-342900" algn="l" fontAlgn="b">
                        <a:buFont typeface="Arial" panose="020B0604020202020204" pitchFamily="34" charset="0"/>
                        <a:buChar char="•"/>
                      </a:pPr>
                      <a:r>
                        <a:rPr lang="en-US" sz="2000" u="none" strike="noStrike" dirty="0">
                          <a:solidFill>
                            <a:srgbClr val="002060"/>
                          </a:solidFill>
                          <a:effectLst/>
                        </a:rPr>
                        <a:t>Christopher </a:t>
                      </a:r>
                      <a:r>
                        <a:rPr lang="en-US" sz="2000" u="none" strike="noStrike" dirty="0" err="1">
                          <a:solidFill>
                            <a:srgbClr val="002060"/>
                          </a:solidFill>
                          <a:effectLst/>
                        </a:rPr>
                        <a:t>Delima</a:t>
                      </a:r>
                      <a:endParaRPr lang="en-US" sz="2000" b="0" i="0" u="none" strike="noStrike" dirty="0">
                        <a:solidFill>
                          <a:srgbClr val="002060"/>
                        </a:solidFill>
                        <a:effectLst/>
                        <a:latin typeface="Calibri" panose="020F0502020204030204" pitchFamily="34" charset="0"/>
                      </a:endParaRPr>
                    </a:p>
                  </a:txBody>
                  <a:tcPr marL="9525" marR="9525" marT="9525" marB="0" anchor="b">
                    <a:solidFill>
                      <a:schemeClr val="bg1"/>
                    </a:solidFill>
                  </a:tcPr>
                </a:tc>
                <a:tc>
                  <a:txBody>
                    <a:bodyPr/>
                    <a:lstStyle/>
                    <a:p>
                      <a:pPr algn="l" fontAlgn="b"/>
                      <a:r>
                        <a:rPr lang="en-US" sz="2000" u="none" strike="noStrike" dirty="0">
                          <a:solidFill>
                            <a:srgbClr val="002060"/>
                          </a:solidFill>
                          <a:effectLst/>
                        </a:rPr>
                        <a:t>U.S. Army</a:t>
                      </a:r>
                      <a:endParaRPr lang="en-US" sz="2000" b="0" i="0" u="none" strike="noStrike" dirty="0">
                        <a:solidFill>
                          <a:srgbClr val="002060"/>
                        </a:solidFill>
                        <a:effectLst/>
                        <a:latin typeface="Calibri" panose="020F0502020204030204" pitchFamily="34" charset="0"/>
                      </a:endParaRPr>
                    </a:p>
                  </a:txBody>
                  <a:tcPr marL="9525" marR="9525" marT="9525" marB="0" anchor="b">
                    <a:solidFill>
                      <a:schemeClr val="bg1"/>
                    </a:solidFill>
                  </a:tcPr>
                </a:tc>
                <a:extLst>
                  <a:ext uri="{0D108BD9-81ED-4DB2-BD59-A6C34878D82A}">
                    <a16:rowId xmlns:a16="http://schemas.microsoft.com/office/drawing/2014/main" val="10002"/>
                  </a:ext>
                </a:extLst>
              </a:tr>
              <a:tr h="200025">
                <a:tc>
                  <a:txBody>
                    <a:bodyPr/>
                    <a:lstStyle/>
                    <a:p>
                      <a:pPr marL="342900" indent="-342900" algn="l" fontAlgn="b">
                        <a:buFont typeface="Arial" panose="020B0604020202020204" pitchFamily="34" charset="0"/>
                        <a:buChar char="•"/>
                      </a:pPr>
                      <a:r>
                        <a:rPr lang="en-US" sz="2000" u="none" strike="noStrike" dirty="0">
                          <a:solidFill>
                            <a:srgbClr val="002060"/>
                          </a:solidFill>
                          <a:effectLst/>
                        </a:rPr>
                        <a:t>Dan </a:t>
                      </a:r>
                      <a:r>
                        <a:rPr lang="en-US" sz="2000" u="none" strike="noStrike" dirty="0" err="1">
                          <a:solidFill>
                            <a:srgbClr val="002060"/>
                          </a:solidFill>
                          <a:effectLst/>
                        </a:rPr>
                        <a:t>Braley</a:t>
                      </a:r>
                      <a:endParaRPr lang="en-US" sz="2000" b="0" i="0" u="none" strike="noStrike" dirty="0">
                        <a:solidFill>
                          <a:srgbClr val="002060"/>
                        </a:solidFill>
                        <a:effectLst/>
                        <a:latin typeface="Calibri" panose="020F0502020204030204" pitchFamily="34" charset="0"/>
                      </a:endParaRPr>
                    </a:p>
                  </a:txBody>
                  <a:tcPr marL="9525" marR="9525" marT="9525" marB="0" anchor="b">
                    <a:solidFill>
                      <a:schemeClr val="bg1"/>
                    </a:solidFill>
                  </a:tcPr>
                </a:tc>
                <a:tc>
                  <a:txBody>
                    <a:bodyPr/>
                    <a:lstStyle/>
                    <a:p>
                      <a:pPr algn="l" fontAlgn="b"/>
                      <a:r>
                        <a:rPr lang="en-US" sz="2000" u="none" strike="noStrike" dirty="0" smtClean="0">
                          <a:solidFill>
                            <a:srgbClr val="002060"/>
                          </a:solidFill>
                          <a:effectLst/>
                        </a:rPr>
                        <a:t>Boeing</a:t>
                      </a:r>
                      <a:endParaRPr lang="en-US" sz="2000" b="0" i="0" u="none" strike="noStrike" dirty="0">
                        <a:solidFill>
                          <a:srgbClr val="002060"/>
                        </a:solidFill>
                        <a:effectLst/>
                        <a:latin typeface="Calibri" panose="020F0502020204030204" pitchFamily="34" charset="0"/>
                      </a:endParaRPr>
                    </a:p>
                  </a:txBody>
                  <a:tcPr marL="9525" marR="9525" marT="9525" marB="0" anchor="b">
                    <a:solidFill>
                      <a:schemeClr val="bg1"/>
                    </a:solidFill>
                  </a:tcPr>
                </a:tc>
                <a:extLst>
                  <a:ext uri="{0D108BD9-81ED-4DB2-BD59-A6C34878D82A}">
                    <a16:rowId xmlns:a16="http://schemas.microsoft.com/office/drawing/2014/main" val="10003"/>
                  </a:ext>
                </a:extLst>
              </a:tr>
              <a:tr h="200025">
                <a:tc>
                  <a:txBody>
                    <a:bodyPr/>
                    <a:lstStyle/>
                    <a:p>
                      <a:pPr marL="342900" indent="-342900" algn="l" fontAlgn="b">
                        <a:buFont typeface="Arial" panose="020B0604020202020204" pitchFamily="34" charset="0"/>
                        <a:buChar char="•"/>
                      </a:pPr>
                      <a:r>
                        <a:rPr lang="en-US" sz="2000" u="none" strike="noStrike" dirty="0">
                          <a:solidFill>
                            <a:srgbClr val="002060"/>
                          </a:solidFill>
                          <a:effectLst/>
                        </a:rPr>
                        <a:t>Edward </a:t>
                      </a:r>
                      <a:r>
                        <a:rPr lang="en-US" sz="2000" u="none" strike="noStrike" dirty="0" err="1">
                          <a:solidFill>
                            <a:srgbClr val="002060"/>
                          </a:solidFill>
                          <a:effectLst/>
                        </a:rPr>
                        <a:t>Flinn</a:t>
                      </a:r>
                      <a:endParaRPr lang="en-US" sz="2000" b="0" i="0" u="none" strike="noStrike" dirty="0">
                        <a:solidFill>
                          <a:srgbClr val="002060"/>
                        </a:solidFill>
                        <a:effectLst/>
                        <a:latin typeface="Calibri" panose="020F0502020204030204" pitchFamily="34" charset="0"/>
                      </a:endParaRPr>
                    </a:p>
                  </a:txBody>
                  <a:tcPr marL="9525" marR="9525" marT="9525" marB="0" anchor="b">
                    <a:solidFill>
                      <a:schemeClr val="bg1"/>
                    </a:solidFill>
                  </a:tcPr>
                </a:tc>
                <a:tc>
                  <a:txBody>
                    <a:bodyPr/>
                    <a:lstStyle/>
                    <a:p>
                      <a:pPr algn="l" fontAlgn="b"/>
                      <a:r>
                        <a:rPr lang="en-US" sz="2000" u="none" strike="noStrike" dirty="0" smtClean="0">
                          <a:solidFill>
                            <a:srgbClr val="002060"/>
                          </a:solidFill>
                          <a:effectLst/>
                        </a:rPr>
                        <a:t>RIA</a:t>
                      </a:r>
                      <a:endParaRPr lang="en-US" sz="2000" b="0" i="0" u="none" strike="noStrike" dirty="0">
                        <a:solidFill>
                          <a:srgbClr val="002060"/>
                        </a:solidFill>
                        <a:effectLst/>
                        <a:latin typeface="Calibri" panose="020F0502020204030204" pitchFamily="34" charset="0"/>
                      </a:endParaRPr>
                    </a:p>
                  </a:txBody>
                  <a:tcPr marL="9525" marR="9525" marT="9525" marB="0" anchor="b">
                    <a:solidFill>
                      <a:schemeClr val="bg1"/>
                    </a:solidFill>
                  </a:tcPr>
                </a:tc>
                <a:extLst>
                  <a:ext uri="{0D108BD9-81ED-4DB2-BD59-A6C34878D82A}">
                    <a16:rowId xmlns:a16="http://schemas.microsoft.com/office/drawing/2014/main" val="10004"/>
                  </a:ext>
                </a:extLst>
              </a:tr>
              <a:tr h="200025">
                <a:tc>
                  <a:txBody>
                    <a:bodyPr/>
                    <a:lstStyle/>
                    <a:p>
                      <a:pPr marL="342900" indent="-342900" algn="l" fontAlgn="b">
                        <a:buFont typeface="Arial" panose="020B0604020202020204" pitchFamily="34" charset="0"/>
                        <a:buChar char="•"/>
                      </a:pPr>
                      <a:r>
                        <a:rPr lang="en-US" sz="2000" u="none" strike="noStrike" dirty="0">
                          <a:solidFill>
                            <a:srgbClr val="002060"/>
                          </a:solidFill>
                          <a:effectLst/>
                        </a:rPr>
                        <a:t>Elisa Peters</a:t>
                      </a:r>
                      <a:endParaRPr lang="en-US" sz="2000" b="0" i="0" u="none" strike="noStrike" dirty="0">
                        <a:solidFill>
                          <a:srgbClr val="002060"/>
                        </a:solidFill>
                        <a:effectLst/>
                        <a:latin typeface="Calibri" panose="020F0502020204030204" pitchFamily="34" charset="0"/>
                      </a:endParaRPr>
                    </a:p>
                  </a:txBody>
                  <a:tcPr marL="9525" marR="9525" marT="9525" marB="0" anchor="b">
                    <a:solidFill>
                      <a:schemeClr val="bg1"/>
                    </a:solidFill>
                  </a:tcPr>
                </a:tc>
                <a:tc>
                  <a:txBody>
                    <a:bodyPr/>
                    <a:lstStyle/>
                    <a:p>
                      <a:pPr algn="l" fontAlgn="b"/>
                      <a:r>
                        <a:rPr lang="en-US" sz="2000" u="none" strike="noStrike" dirty="0" smtClean="0">
                          <a:solidFill>
                            <a:srgbClr val="002060"/>
                          </a:solidFill>
                          <a:effectLst/>
                        </a:rPr>
                        <a:t>DLA</a:t>
                      </a:r>
                      <a:endParaRPr lang="en-US" sz="2000" b="0" i="0" u="none" strike="noStrike" dirty="0">
                        <a:solidFill>
                          <a:srgbClr val="002060"/>
                        </a:solidFill>
                        <a:effectLst/>
                        <a:latin typeface="Calibri" panose="020F0502020204030204" pitchFamily="34" charset="0"/>
                      </a:endParaRPr>
                    </a:p>
                  </a:txBody>
                  <a:tcPr marL="9525" marR="9525" marT="9525" marB="0" anchor="b">
                    <a:solidFill>
                      <a:schemeClr val="bg1"/>
                    </a:solidFill>
                  </a:tcPr>
                </a:tc>
                <a:extLst>
                  <a:ext uri="{0D108BD9-81ED-4DB2-BD59-A6C34878D82A}">
                    <a16:rowId xmlns:a16="http://schemas.microsoft.com/office/drawing/2014/main" val="10005"/>
                  </a:ext>
                </a:extLst>
              </a:tr>
              <a:tr h="200025">
                <a:tc>
                  <a:txBody>
                    <a:bodyPr/>
                    <a:lstStyle/>
                    <a:p>
                      <a:pPr marL="342900" indent="-342900" algn="l" fontAlgn="b">
                        <a:buFont typeface="Arial" panose="020B0604020202020204" pitchFamily="34" charset="0"/>
                        <a:buChar char="•"/>
                      </a:pPr>
                      <a:r>
                        <a:rPr lang="en-US" sz="2000" u="none" strike="noStrike" dirty="0">
                          <a:solidFill>
                            <a:srgbClr val="002060"/>
                          </a:solidFill>
                          <a:effectLst/>
                        </a:rPr>
                        <a:t>Federico </a:t>
                      </a:r>
                      <a:r>
                        <a:rPr lang="en-US" sz="2000" u="none" strike="noStrike" dirty="0" err="1">
                          <a:solidFill>
                            <a:srgbClr val="002060"/>
                          </a:solidFill>
                          <a:effectLst/>
                        </a:rPr>
                        <a:t>Sciammarella</a:t>
                      </a:r>
                      <a:endParaRPr lang="en-US" sz="2000" b="0" i="0" u="none" strike="noStrike" dirty="0">
                        <a:solidFill>
                          <a:srgbClr val="002060"/>
                        </a:solidFill>
                        <a:effectLst/>
                        <a:latin typeface="Calibri" panose="020F0502020204030204" pitchFamily="34" charset="0"/>
                      </a:endParaRPr>
                    </a:p>
                  </a:txBody>
                  <a:tcPr marL="9525" marR="9525" marT="9525" marB="0" anchor="b">
                    <a:solidFill>
                      <a:schemeClr val="bg1"/>
                    </a:solidFill>
                  </a:tcPr>
                </a:tc>
                <a:tc>
                  <a:txBody>
                    <a:bodyPr/>
                    <a:lstStyle/>
                    <a:p>
                      <a:pPr algn="l" fontAlgn="b"/>
                      <a:r>
                        <a:rPr lang="en-US" sz="2000" u="none" strike="noStrike" dirty="0" smtClean="0">
                          <a:solidFill>
                            <a:srgbClr val="002060"/>
                          </a:solidFill>
                          <a:effectLst/>
                        </a:rPr>
                        <a:t>NIU</a:t>
                      </a:r>
                      <a:endParaRPr lang="en-US" sz="2000" b="0" i="0" u="none" strike="noStrike" dirty="0">
                        <a:solidFill>
                          <a:srgbClr val="002060"/>
                        </a:solidFill>
                        <a:effectLst/>
                        <a:latin typeface="Calibri" panose="020F0502020204030204" pitchFamily="34" charset="0"/>
                      </a:endParaRPr>
                    </a:p>
                  </a:txBody>
                  <a:tcPr marL="9525" marR="9525" marT="9525" marB="0" anchor="b">
                    <a:solidFill>
                      <a:schemeClr val="bg1"/>
                    </a:solidFill>
                  </a:tcPr>
                </a:tc>
                <a:extLst>
                  <a:ext uri="{0D108BD9-81ED-4DB2-BD59-A6C34878D82A}">
                    <a16:rowId xmlns:a16="http://schemas.microsoft.com/office/drawing/2014/main" val="10006"/>
                  </a:ext>
                </a:extLst>
              </a:tr>
              <a:tr h="200025">
                <a:tc>
                  <a:txBody>
                    <a:bodyPr/>
                    <a:lstStyle/>
                    <a:p>
                      <a:pPr marL="342900" indent="-342900" algn="l" fontAlgn="b">
                        <a:buFont typeface="Arial" panose="020B0604020202020204" pitchFamily="34" charset="0"/>
                        <a:buChar char="•"/>
                      </a:pPr>
                      <a:r>
                        <a:rPr lang="en-US" sz="2000" u="none" strike="noStrike" dirty="0">
                          <a:solidFill>
                            <a:srgbClr val="002060"/>
                          </a:solidFill>
                          <a:effectLst/>
                        </a:rPr>
                        <a:t>Jaleesa </a:t>
                      </a:r>
                      <a:r>
                        <a:rPr lang="en-US" sz="2000" u="none" strike="noStrike" dirty="0" err="1" smtClean="0">
                          <a:solidFill>
                            <a:srgbClr val="002060"/>
                          </a:solidFill>
                          <a:effectLst/>
                        </a:rPr>
                        <a:t>Nedham</a:t>
                      </a:r>
                      <a:endParaRPr lang="en-US" sz="2000" b="0" i="0" u="none" strike="noStrike" dirty="0">
                        <a:solidFill>
                          <a:srgbClr val="002060"/>
                        </a:solidFill>
                        <a:effectLst/>
                        <a:latin typeface="Calibri" panose="020F0502020204030204" pitchFamily="34" charset="0"/>
                      </a:endParaRPr>
                    </a:p>
                  </a:txBody>
                  <a:tcPr marL="9525" marR="9525" marT="9525" marB="0" anchor="b">
                    <a:solidFill>
                      <a:schemeClr val="bg1"/>
                    </a:solidFill>
                  </a:tcPr>
                </a:tc>
                <a:tc>
                  <a:txBody>
                    <a:bodyPr/>
                    <a:lstStyle/>
                    <a:p>
                      <a:pPr algn="l" fontAlgn="b"/>
                      <a:r>
                        <a:rPr lang="en-US" sz="2000" u="none" strike="noStrike" dirty="0">
                          <a:solidFill>
                            <a:srgbClr val="002060"/>
                          </a:solidFill>
                          <a:effectLst/>
                        </a:rPr>
                        <a:t>NAVAIR</a:t>
                      </a:r>
                      <a:endParaRPr lang="en-US" sz="2000" b="0" i="0" u="none" strike="noStrike" dirty="0">
                        <a:solidFill>
                          <a:srgbClr val="002060"/>
                        </a:solidFill>
                        <a:effectLst/>
                        <a:latin typeface="Calibri" panose="020F0502020204030204" pitchFamily="34" charset="0"/>
                      </a:endParaRPr>
                    </a:p>
                  </a:txBody>
                  <a:tcPr marL="9525" marR="9525" marT="9525" marB="0" anchor="b">
                    <a:solidFill>
                      <a:schemeClr val="bg1"/>
                    </a:solidFill>
                  </a:tcPr>
                </a:tc>
                <a:extLst>
                  <a:ext uri="{0D108BD9-81ED-4DB2-BD59-A6C34878D82A}">
                    <a16:rowId xmlns:a16="http://schemas.microsoft.com/office/drawing/2014/main" val="10007"/>
                  </a:ext>
                </a:extLst>
              </a:tr>
              <a:tr h="200025">
                <a:tc>
                  <a:txBody>
                    <a:bodyPr/>
                    <a:lstStyle/>
                    <a:p>
                      <a:pPr marL="342900" indent="-342900" algn="l" fontAlgn="b">
                        <a:buFont typeface="Arial" panose="020B0604020202020204" pitchFamily="34" charset="0"/>
                        <a:buChar char="•"/>
                      </a:pPr>
                      <a:r>
                        <a:rPr lang="en-US" sz="2000" u="none" strike="noStrike" dirty="0">
                          <a:solidFill>
                            <a:srgbClr val="002060"/>
                          </a:solidFill>
                          <a:effectLst/>
                        </a:rPr>
                        <a:t>Jeffrey Gaddes</a:t>
                      </a:r>
                      <a:endParaRPr lang="en-US" sz="2000" b="0" i="0" u="none" strike="noStrike" dirty="0">
                        <a:solidFill>
                          <a:srgbClr val="002060"/>
                        </a:solidFill>
                        <a:effectLst/>
                        <a:latin typeface="Calibri" panose="020F0502020204030204" pitchFamily="34" charset="0"/>
                      </a:endParaRPr>
                    </a:p>
                  </a:txBody>
                  <a:tcPr marL="9525" marR="9525" marT="9525" marB="0" anchor="b">
                    <a:solidFill>
                      <a:schemeClr val="bg1"/>
                    </a:solidFill>
                  </a:tcPr>
                </a:tc>
                <a:tc>
                  <a:txBody>
                    <a:bodyPr/>
                    <a:lstStyle/>
                    <a:p>
                      <a:pPr algn="l" fontAlgn="b"/>
                      <a:r>
                        <a:rPr lang="en-US" sz="2000" u="none" strike="noStrike" dirty="0" smtClean="0">
                          <a:solidFill>
                            <a:srgbClr val="002060"/>
                          </a:solidFill>
                          <a:effectLst/>
                        </a:rPr>
                        <a:t>CCDC AvMC</a:t>
                      </a:r>
                      <a:endParaRPr lang="en-US" sz="2000" b="0" i="0" u="none" strike="noStrike" dirty="0">
                        <a:solidFill>
                          <a:srgbClr val="002060"/>
                        </a:solidFill>
                        <a:effectLst/>
                        <a:latin typeface="Calibri" panose="020F0502020204030204" pitchFamily="34" charset="0"/>
                      </a:endParaRPr>
                    </a:p>
                  </a:txBody>
                  <a:tcPr marL="9525" marR="9525" marT="9525" marB="0" anchor="b">
                    <a:solidFill>
                      <a:schemeClr val="bg1"/>
                    </a:solidFill>
                  </a:tcPr>
                </a:tc>
                <a:extLst>
                  <a:ext uri="{0D108BD9-81ED-4DB2-BD59-A6C34878D82A}">
                    <a16:rowId xmlns:a16="http://schemas.microsoft.com/office/drawing/2014/main" val="10008"/>
                  </a:ext>
                </a:extLst>
              </a:tr>
              <a:tr h="200025">
                <a:tc>
                  <a:txBody>
                    <a:bodyPr/>
                    <a:lstStyle/>
                    <a:p>
                      <a:pPr marL="342900" indent="-342900" algn="l" fontAlgn="b">
                        <a:buFont typeface="Arial" panose="020B0604020202020204" pitchFamily="34" charset="0"/>
                        <a:buChar char="•"/>
                      </a:pPr>
                      <a:r>
                        <a:rPr lang="en-US" sz="2000" u="none" strike="noStrike" dirty="0">
                          <a:solidFill>
                            <a:srgbClr val="002060"/>
                          </a:solidFill>
                          <a:effectLst/>
                        </a:rPr>
                        <a:t>Jessica L. Coughlin</a:t>
                      </a:r>
                      <a:endParaRPr lang="en-US" sz="2000" b="0" i="0" u="none" strike="noStrike" dirty="0">
                        <a:solidFill>
                          <a:srgbClr val="002060"/>
                        </a:solidFill>
                        <a:effectLst/>
                        <a:latin typeface="Calibri" panose="020F0502020204030204" pitchFamily="34" charset="0"/>
                      </a:endParaRPr>
                    </a:p>
                  </a:txBody>
                  <a:tcPr marL="9525" marR="9525" marT="9525" marB="0" anchor="b">
                    <a:solidFill>
                      <a:schemeClr val="bg1"/>
                    </a:solidFill>
                  </a:tcPr>
                </a:tc>
                <a:tc>
                  <a:txBody>
                    <a:bodyPr/>
                    <a:lstStyle/>
                    <a:p>
                      <a:pPr algn="l" fontAlgn="b"/>
                      <a:r>
                        <a:rPr lang="en-US" sz="2000" u="none" strike="noStrike" dirty="0" smtClean="0">
                          <a:solidFill>
                            <a:srgbClr val="002060"/>
                          </a:solidFill>
                          <a:effectLst/>
                        </a:rPr>
                        <a:t>NISA</a:t>
                      </a:r>
                      <a:endParaRPr lang="en-US" sz="2000" b="0" i="0" u="none" strike="noStrike" dirty="0">
                        <a:solidFill>
                          <a:srgbClr val="002060"/>
                        </a:solidFill>
                        <a:effectLst/>
                        <a:latin typeface="Calibri" panose="020F0502020204030204" pitchFamily="34" charset="0"/>
                      </a:endParaRPr>
                    </a:p>
                  </a:txBody>
                  <a:tcPr marL="9525" marR="9525" marT="9525" marB="0" anchor="b">
                    <a:solidFill>
                      <a:schemeClr val="bg1"/>
                    </a:solidFill>
                  </a:tcPr>
                </a:tc>
                <a:extLst>
                  <a:ext uri="{0D108BD9-81ED-4DB2-BD59-A6C34878D82A}">
                    <a16:rowId xmlns:a16="http://schemas.microsoft.com/office/drawing/2014/main" val="10009"/>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896041910"/>
              </p:ext>
            </p:extLst>
          </p:nvPr>
        </p:nvGraphicFramePr>
        <p:xfrm>
          <a:off x="4648200" y="2538618"/>
          <a:ext cx="4379151" cy="3143250"/>
        </p:xfrm>
        <a:graphic>
          <a:graphicData uri="http://schemas.openxmlformats.org/drawingml/2006/table">
            <a:tbl>
              <a:tblPr>
                <a:tableStyleId>{5C22544A-7EE6-4342-B048-85BDC9FD1C3A}</a:tableStyleId>
              </a:tblPr>
              <a:tblGrid>
                <a:gridCol w="2402523">
                  <a:extLst>
                    <a:ext uri="{9D8B030D-6E8A-4147-A177-3AD203B41FA5}">
                      <a16:colId xmlns:a16="http://schemas.microsoft.com/office/drawing/2014/main" val="20000"/>
                    </a:ext>
                  </a:extLst>
                </a:gridCol>
                <a:gridCol w="1976628">
                  <a:extLst>
                    <a:ext uri="{9D8B030D-6E8A-4147-A177-3AD203B41FA5}">
                      <a16:colId xmlns:a16="http://schemas.microsoft.com/office/drawing/2014/main" val="20001"/>
                    </a:ext>
                  </a:extLst>
                </a:gridCol>
              </a:tblGrid>
              <a:tr h="200025">
                <a:tc>
                  <a:txBody>
                    <a:bodyPr/>
                    <a:lstStyle/>
                    <a:p>
                      <a:pPr marL="342900" indent="-342900" algn="l" fontAlgn="b">
                        <a:buFont typeface="Arial" panose="020B0604020202020204" pitchFamily="34" charset="0"/>
                        <a:buChar char="•"/>
                      </a:pPr>
                      <a:r>
                        <a:rPr lang="en-US" sz="2000" u="none" strike="noStrike" dirty="0">
                          <a:solidFill>
                            <a:srgbClr val="002060"/>
                          </a:solidFill>
                          <a:effectLst/>
                        </a:rPr>
                        <a:t>Jim McCabe</a:t>
                      </a:r>
                      <a:endParaRPr lang="en-US" sz="2000" b="0" i="0" u="none" strike="noStrike" dirty="0">
                        <a:solidFill>
                          <a:srgbClr val="002060"/>
                        </a:solidFill>
                        <a:effectLst/>
                        <a:latin typeface="Calibri" panose="020F0502020204030204" pitchFamily="34" charset="0"/>
                      </a:endParaRPr>
                    </a:p>
                  </a:txBody>
                  <a:tcPr marL="9525" marR="9525" marT="9525" marB="0" anchor="b">
                    <a:solidFill>
                      <a:schemeClr val="bg1"/>
                    </a:solidFill>
                  </a:tcPr>
                </a:tc>
                <a:tc>
                  <a:txBody>
                    <a:bodyPr/>
                    <a:lstStyle/>
                    <a:p>
                      <a:pPr algn="l" fontAlgn="b"/>
                      <a:r>
                        <a:rPr lang="en-US" sz="2000" b="0" i="0" u="none" strike="noStrike" dirty="0" smtClean="0">
                          <a:solidFill>
                            <a:srgbClr val="002060"/>
                          </a:solidFill>
                          <a:effectLst/>
                          <a:latin typeface="+mn-lt"/>
                        </a:rPr>
                        <a:t>ANSI</a:t>
                      </a:r>
                      <a:endParaRPr lang="en-US" sz="2000" b="0" i="0" u="none" strike="noStrike" dirty="0">
                        <a:solidFill>
                          <a:srgbClr val="002060"/>
                        </a:solidFill>
                        <a:effectLst/>
                        <a:latin typeface="Calibri" panose="020F0502020204030204" pitchFamily="34" charset="0"/>
                      </a:endParaRPr>
                    </a:p>
                  </a:txBody>
                  <a:tcPr marL="9525" marR="9525" marT="9525" marB="0" anchor="b">
                    <a:solidFill>
                      <a:schemeClr val="bg1"/>
                    </a:solidFill>
                  </a:tcPr>
                </a:tc>
                <a:extLst>
                  <a:ext uri="{0D108BD9-81ED-4DB2-BD59-A6C34878D82A}">
                    <a16:rowId xmlns:a16="http://schemas.microsoft.com/office/drawing/2014/main" val="10000"/>
                  </a:ext>
                </a:extLst>
              </a:tr>
              <a:tr h="200025">
                <a:tc>
                  <a:txBody>
                    <a:bodyPr/>
                    <a:lstStyle/>
                    <a:p>
                      <a:pPr marL="342900" indent="-342900" algn="l" fontAlgn="b">
                        <a:buFont typeface="Arial" panose="020B0604020202020204" pitchFamily="34" charset="0"/>
                        <a:buChar char="•"/>
                      </a:pPr>
                      <a:r>
                        <a:rPr lang="en-US" sz="2000" u="none" strike="noStrike" dirty="0">
                          <a:solidFill>
                            <a:srgbClr val="002060"/>
                          </a:solidFill>
                          <a:effectLst/>
                        </a:rPr>
                        <a:t>Jim Monroe</a:t>
                      </a:r>
                      <a:endParaRPr lang="en-US" sz="2000" b="0" i="0" u="none" strike="noStrike" dirty="0">
                        <a:solidFill>
                          <a:srgbClr val="002060"/>
                        </a:solidFill>
                        <a:effectLst/>
                        <a:latin typeface="Calibri" panose="020F0502020204030204" pitchFamily="34" charset="0"/>
                      </a:endParaRPr>
                    </a:p>
                  </a:txBody>
                  <a:tcPr marL="9525" marR="9525" marT="9525" marB="0" anchor="b">
                    <a:solidFill>
                      <a:schemeClr val="bg1"/>
                    </a:solidFill>
                  </a:tcPr>
                </a:tc>
                <a:tc>
                  <a:txBody>
                    <a:bodyPr/>
                    <a:lstStyle/>
                    <a:p>
                      <a:pPr algn="l" fontAlgn="b"/>
                      <a:r>
                        <a:rPr lang="en-US" sz="2000" u="none" strike="noStrike" dirty="0" smtClean="0">
                          <a:solidFill>
                            <a:srgbClr val="002060"/>
                          </a:solidFill>
                          <a:effectLst/>
                        </a:rPr>
                        <a:t>American Additive</a:t>
                      </a:r>
                      <a:endParaRPr lang="en-US" sz="2000" b="0" i="0" u="none" strike="noStrike" dirty="0">
                        <a:solidFill>
                          <a:srgbClr val="002060"/>
                        </a:solidFill>
                        <a:effectLst/>
                        <a:latin typeface="Calibri" panose="020F0502020204030204" pitchFamily="34" charset="0"/>
                      </a:endParaRPr>
                    </a:p>
                  </a:txBody>
                  <a:tcPr marL="9525" marR="9525" marT="9525" marB="0" anchor="b">
                    <a:solidFill>
                      <a:schemeClr val="bg1"/>
                    </a:solidFill>
                  </a:tcPr>
                </a:tc>
                <a:extLst>
                  <a:ext uri="{0D108BD9-81ED-4DB2-BD59-A6C34878D82A}">
                    <a16:rowId xmlns:a16="http://schemas.microsoft.com/office/drawing/2014/main" val="10001"/>
                  </a:ext>
                </a:extLst>
              </a:tr>
              <a:tr h="200025">
                <a:tc>
                  <a:txBody>
                    <a:bodyPr/>
                    <a:lstStyle/>
                    <a:p>
                      <a:pPr marL="342900" indent="-342900" algn="l" fontAlgn="b">
                        <a:buFont typeface="Arial" panose="020B0604020202020204" pitchFamily="34" charset="0"/>
                        <a:buChar char="•"/>
                      </a:pPr>
                      <a:r>
                        <a:rPr lang="en-US" sz="2000" u="none" strike="noStrike" dirty="0">
                          <a:solidFill>
                            <a:srgbClr val="002060"/>
                          </a:solidFill>
                          <a:effectLst/>
                        </a:rPr>
                        <a:t>Judith Ritchie</a:t>
                      </a:r>
                      <a:endParaRPr lang="en-US" sz="2000" b="0" i="0" u="none" strike="noStrike" dirty="0">
                        <a:solidFill>
                          <a:srgbClr val="002060"/>
                        </a:solidFill>
                        <a:effectLst/>
                        <a:latin typeface="Calibri" panose="020F0502020204030204" pitchFamily="34" charset="0"/>
                      </a:endParaRPr>
                    </a:p>
                  </a:txBody>
                  <a:tcPr marL="9525" marR="9525" marT="9525" marB="0" anchor="b">
                    <a:solidFill>
                      <a:schemeClr val="bg1"/>
                    </a:solidFill>
                  </a:tcPr>
                </a:tc>
                <a:tc>
                  <a:txBody>
                    <a:bodyPr/>
                    <a:lstStyle/>
                    <a:p>
                      <a:pPr algn="l" fontAlgn="b"/>
                      <a:r>
                        <a:rPr lang="en-US" sz="2000" u="none" strike="noStrike" dirty="0" smtClean="0">
                          <a:solidFill>
                            <a:srgbClr val="002060"/>
                          </a:solidFill>
                          <a:effectLst/>
                        </a:rPr>
                        <a:t>SAE</a:t>
                      </a:r>
                      <a:endParaRPr lang="en-US" sz="2000" b="0" i="0" u="none" strike="noStrike" dirty="0">
                        <a:solidFill>
                          <a:srgbClr val="002060"/>
                        </a:solidFill>
                        <a:effectLst/>
                        <a:latin typeface="Calibri" panose="020F0502020204030204" pitchFamily="34" charset="0"/>
                      </a:endParaRPr>
                    </a:p>
                  </a:txBody>
                  <a:tcPr marL="9525" marR="9525" marT="9525" marB="0" anchor="b">
                    <a:solidFill>
                      <a:schemeClr val="bg1"/>
                    </a:solidFill>
                  </a:tcPr>
                </a:tc>
                <a:extLst>
                  <a:ext uri="{0D108BD9-81ED-4DB2-BD59-A6C34878D82A}">
                    <a16:rowId xmlns:a16="http://schemas.microsoft.com/office/drawing/2014/main" val="10002"/>
                  </a:ext>
                </a:extLst>
              </a:tr>
              <a:tr h="200025">
                <a:tc>
                  <a:txBody>
                    <a:bodyPr/>
                    <a:lstStyle/>
                    <a:p>
                      <a:pPr marL="342900" indent="-342900" algn="l" fontAlgn="b">
                        <a:buFont typeface="Arial" panose="020B0604020202020204" pitchFamily="34" charset="0"/>
                        <a:buChar char="•"/>
                      </a:pPr>
                      <a:r>
                        <a:rPr lang="en-US" sz="2000" u="none" strike="noStrike" dirty="0">
                          <a:solidFill>
                            <a:srgbClr val="002060"/>
                          </a:solidFill>
                          <a:effectLst/>
                        </a:rPr>
                        <a:t>Katherine Olson</a:t>
                      </a:r>
                      <a:endParaRPr lang="en-US" sz="2000" b="0" i="0" u="none" strike="noStrike" dirty="0">
                        <a:solidFill>
                          <a:srgbClr val="002060"/>
                        </a:solidFill>
                        <a:effectLst/>
                        <a:latin typeface="Calibri" panose="020F0502020204030204" pitchFamily="34" charset="0"/>
                      </a:endParaRPr>
                    </a:p>
                  </a:txBody>
                  <a:tcPr marL="9525" marR="9525" marT="9525" marB="0" anchor="b">
                    <a:solidFill>
                      <a:schemeClr val="bg1"/>
                    </a:solidFill>
                  </a:tcPr>
                </a:tc>
                <a:tc>
                  <a:txBody>
                    <a:bodyPr/>
                    <a:lstStyle/>
                    <a:p>
                      <a:pPr algn="l" fontAlgn="b"/>
                      <a:r>
                        <a:rPr lang="en-US" sz="2000" u="none" strike="noStrike" dirty="0" smtClean="0">
                          <a:solidFill>
                            <a:srgbClr val="002060"/>
                          </a:solidFill>
                          <a:effectLst/>
                        </a:rPr>
                        <a:t>CCDC AvMC</a:t>
                      </a:r>
                      <a:endParaRPr lang="en-US" sz="2000" b="0" i="0" u="none" strike="noStrike" dirty="0">
                        <a:solidFill>
                          <a:srgbClr val="002060"/>
                        </a:solidFill>
                        <a:effectLst/>
                        <a:latin typeface="Calibri" panose="020F0502020204030204" pitchFamily="34" charset="0"/>
                      </a:endParaRPr>
                    </a:p>
                  </a:txBody>
                  <a:tcPr marL="9525" marR="9525" marT="9525" marB="0" anchor="b">
                    <a:solidFill>
                      <a:schemeClr val="bg1"/>
                    </a:solidFill>
                  </a:tcPr>
                </a:tc>
                <a:extLst>
                  <a:ext uri="{0D108BD9-81ED-4DB2-BD59-A6C34878D82A}">
                    <a16:rowId xmlns:a16="http://schemas.microsoft.com/office/drawing/2014/main" val="10003"/>
                  </a:ext>
                </a:extLst>
              </a:tr>
              <a:tr h="200025">
                <a:tc>
                  <a:txBody>
                    <a:bodyPr/>
                    <a:lstStyle/>
                    <a:p>
                      <a:pPr marL="342900" indent="-342900" algn="l" fontAlgn="b">
                        <a:buFont typeface="Arial" panose="020B0604020202020204" pitchFamily="34" charset="0"/>
                        <a:buChar char="•"/>
                      </a:pPr>
                      <a:r>
                        <a:rPr lang="en-US" sz="2000" u="none" strike="noStrike" dirty="0">
                          <a:solidFill>
                            <a:srgbClr val="002060"/>
                          </a:solidFill>
                          <a:effectLst/>
                        </a:rPr>
                        <a:t>Martin A. Negron</a:t>
                      </a:r>
                      <a:endParaRPr lang="en-US" sz="2000" b="0" i="0" u="none" strike="noStrike" dirty="0">
                        <a:solidFill>
                          <a:srgbClr val="002060"/>
                        </a:solidFill>
                        <a:effectLst/>
                        <a:latin typeface="Calibri" panose="020F0502020204030204" pitchFamily="34" charset="0"/>
                      </a:endParaRPr>
                    </a:p>
                  </a:txBody>
                  <a:tcPr marL="9525" marR="9525" marT="9525" marB="0" anchor="b">
                    <a:solidFill>
                      <a:schemeClr val="bg1"/>
                    </a:solidFill>
                  </a:tcPr>
                </a:tc>
                <a:tc>
                  <a:txBody>
                    <a:bodyPr/>
                    <a:lstStyle/>
                    <a:p>
                      <a:pPr algn="l" fontAlgn="b"/>
                      <a:r>
                        <a:rPr lang="en-US" sz="2000" u="none" strike="noStrike" dirty="0">
                          <a:solidFill>
                            <a:srgbClr val="002060"/>
                          </a:solidFill>
                          <a:effectLst/>
                        </a:rPr>
                        <a:t>NAVAIR</a:t>
                      </a:r>
                      <a:endParaRPr lang="en-US" sz="2000" b="0" i="0" u="none" strike="noStrike" dirty="0">
                        <a:solidFill>
                          <a:srgbClr val="002060"/>
                        </a:solidFill>
                        <a:effectLst/>
                        <a:latin typeface="Calibri" panose="020F0502020204030204" pitchFamily="34" charset="0"/>
                      </a:endParaRPr>
                    </a:p>
                  </a:txBody>
                  <a:tcPr marL="9525" marR="9525" marT="9525" marB="0" anchor="b">
                    <a:solidFill>
                      <a:schemeClr val="bg1"/>
                    </a:solidFill>
                  </a:tcPr>
                </a:tc>
                <a:extLst>
                  <a:ext uri="{0D108BD9-81ED-4DB2-BD59-A6C34878D82A}">
                    <a16:rowId xmlns:a16="http://schemas.microsoft.com/office/drawing/2014/main" val="10004"/>
                  </a:ext>
                </a:extLst>
              </a:tr>
              <a:tr h="200025">
                <a:tc>
                  <a:txBody>
                    <a:bodyPr/>
                    <a:lstStyle/>
                    <a:p>
                      <a:pPr marL="342900" indent="-342900" algn="l" fontAlgn="b">
                        <a:buFont typeface="Arial" panose="020B0604020202020204" pitchFamily="34" charset="0"/>
                        <a:buChar char="•"/>
                      </a:pPr>
                      <a:r>
                        <a:rPr lang="en-US" sz="2000" u="none" strike="noStrike" dirty="0">
                          <a:solidFill>
                            <a:srgbClr val="002060"/>
                          </a:solidFill>
                          <a:effectLst/>
                        </a:rPr>
                        <a:t>Matthew Borsinger</a:t>
                      </a:r>
                      <a:endParaRPr lang="en-US" sz="2000" b="0" i="0" u="none" strike="noStrike" dirty="0">
                        <a:solidFill>
                          <a:srgbClr val="002060"/>
                        </a:solidFill>
                        <a:effectLst/>
                        <a:latin typeface="Calibri" panose="020F0502020204030204" pitchFamily="34" charset="0"/>
                      </a:endParaRPr>
                    </a:p>
                  </a:txBody>
                  <a:tcPr marL="9525" marR="9525" marT="9525" marB="0" anchor="b">
                    <a:solidFill>
                      <a:schemeClr val="bg1"/>
                    </a:solidFill>
                  </a:tcPr>
                </a:tc>
                <a:tc>
                  <a:txBody>
                    <a:bodyPr/>
                    <a:lstStyle/>
                    <a:p>
                      <a:pPr algn="l" fontAlgn="b"/>
                      <a:r>
                        <a:rPr lang="en-US" sz="2000" u="none" strike="noStrike" dirty="0" smtClean="0">
                          <a:solidFill>
                            <a:srgbClr val="002060"/>
                          </a:solidFill>
                          <a:effectLst/>
                        </a:rPr>
                        <a:t>DLA</a:t>
                      </a:r>
                      <a:endParaRPr lang="en-US" sz="2000" b="0" i="0" u="none" strike="noStrike" dirty="0">
                        <a:solidFill>
                          <a:srgbClr val="002060"/>
                        </a:solidFill>
                        <a:effectLst/>
                        <a:latin typeface="Calibri" panose="020F0502020204030204" pitchFamily="34" charset="0"/>
                      </a:endParaRPr>
                    </a:p>
                  </a:txBody>
                  <a:tcPr marL="9525" marR="9525" marT="9525" marB="0" anchor="b">
                    <a:solidFill>
                      <a:schemeClr val="bg1"/>
                    </a:solidFill>
                  </a:tcPr>
                </a:tc>
                <a:extLst>
                  <a:ext uri="{0D108BD9-81ED-4DB2-BD59-A6C34878D82A}">
                    <a16:rowId xmlns:a16="http://schemas.microsoft.com/office/drawing/2014/main" val="10005"/>
                  </a:ext>
                </a:extLst>
              </a:tr>
              <a:tr h="200025">
                <a:tc>
                  <a:txBody>
                    <a:bodyPr/>
                    <a:lstStyle/>
                    <a:p>
                      <a:pPr marL="342900" indent="-342900" algn="l" fontAlgn="b">
                        <a:buFont typeface="Arial" panose="020B0604020202020204" pitchFamily="34" charset="0"/>
                        <a:buChar char="•"/>
                      </a:pPr>
                      <a:r>
                        <a:rPr lang="en-US" sz="2000" u="none" strike="noStrike" dirty="0" err="1">
                          <a:solidFill>
                            <a:srgbClr val="002060"/>
                          </a:solidFill>
                          <a:effectLst/>
                        </a:rPr>
                        <a:t>Prabhjot</a:t>
                      </a:r>
                      <a:r>
                        <a:rPr lang="en-US" sz="2000" u="none" strike="noStrike" dirty="0">
                          <a:solidFill>
                            <a:srgbClr val="002060"/>
                          </a:solidFill>
                          <a:effectLst/>
                        </a:rPr>
                        <a:t> Singh</a:t>
                      </a:r>
                      <a:endParaRPr lang="en-US" sz="2000" b="0" i="0" u="none" strike="noStrike" dirty="0">
                        <a:solidFill>
                          <a:srgbClr val="002060"/>
                        </a:solidFill>
                        <a:effectLst/>
                        <a:latin typeface="Calibri" panose="020F0502020204030204" pitchFamily="34" charset="0"/>
                      </a:endParaRPr>
                    </a:p>
                  </a:txBody>
                  <a:tcPr marL="9525" marR="9525" marT="9525" marB="0" anchor="b">
                    <a:solidFill>
                      <a:schemeClr val="bg1"/>
                    </a:solidFill>
                  </a:tcPr>
                </a:tc>
                <a:tc>
                  <a:txBody>
                    <a:bodyPr/>
                    <a:lstStyle/>
                    <a:p>
                      <a:pPr algn="l" fontAlgn="b"/>
                      <a:r>
                        <a:rPr lang="en-US" sz="2000" u="none" strike="noStrike" dirty="0">
                          <a:solidFill>
                            <a:srgbClr val="002060"/>
                          </a:solidFill>
                          <a:effectLst/>
                        </a:rPr>
                        <a:t>GE Research</a:t>
                      </a:r>
                      <a:endParaRPr lang="en-US" sz="2000" b="0" i="0" u="none" strike="noStrike" dirty="0">
                        <a:solidFill>
                          <a:srgbClr val="002060"/>
                        </a:solidFill>
                        <a:effectLst/>
                        <a:latin typeface="Calibri" panose="020F0502020204030204" pitchFamily="34" charset="0"/>
                      </a:endParaRPr>
                    </a:p>
                  </a:txBody>
                  <a:tcPr marL="9525" marR="9525" marT="9525" marB="0" anchor="b">
                    <a:solidFill>
                      <a:schemeClr val="bg1"/>
                    </a:solidFill>
                  </a:tcPr>
                </a:tc>
                <a:extLst>
                  <a:ext uri="{0D108BD9-81ED-4DB2-BD59-A6C34878D82A}">
                    <a16:rowId xmlns:a16="http://schemas.microsoft.com/office/drawing/2014/main" val="10006"/>
                  </a:ext>
                </a:extLst>
              </a:tr>
              <a:tr h="200025">
                <a:tc>
                  <a:txBody>
                    <a:bodyPr/>
                    <a:lstStyle/>
                    <a:p>
                      <a:pPr marL="342900" indent="-342900" algn="l" fontAlgn="b">
                        <a:buFont typeface="Arial" panose="020B0604020202020204" pitchFamily="34" charset="0"/>
                        <a:buChar char="•"/>
                      </a:pPr>
                      <a:r>
                        <a:rPr lang="en-US" sz="2000" u="none" strike="noStrike" dirty="0" err="1">
                          <a:solidFill>
                            <a:srgbClr val="002060"/>
                          </a:solidFill>
                          <a:effectLst/>
                        </a:rPr>
                        <a:t>Ramin</a:t>
                      </a:r>
                      <a:r>
                        <a:rPr lang="en-US" sz="2000" u="none" strike="noStrike" dirty="0">
                          <a:solidFill>
                            <a:srgbClr val="002060"/>
                          </a:solidFill>
                          <a:effectLst/>
                        </a:rPr>
                        <a:t> Chowdhury</a:t>
                      </a:r>
                      <a:endParaRPr lang="en-US" sz="2000" b="0" i="0" u="none" strike="noStrike" dirty="0">
                        <a:solidFill>
                          <a:srgbClr val="002060"/>
                        </a:solidFill>
                        <a:effectLst/>
                        <a:latin typeface="Calibri" panose="020F0502020204030204" pitchFamily="34" charset="0"/>
                      </a:endParaRPr>
                    </a:p>
                  </a:txBody>
                  <a:tcPr marL="9525" marR="9525" marT="9525" marB="0" anchor="b">
                    <a:solidFill>
                      <a:schemeClr val="bg1"/>
                    </a:solidFill>
                  </a:tcPr>
                </a:tc>
                <a:tc>
                  <a:txBody>
                    <a:bodyPr/>
                    <a:lstStyle/>
                    <a:p>
                      <a:pPr algn="l" fontAlgn="b"/>
                      <a:r>
                        <a:rPr lang="en-US" sz="2000" u="none" strike="noStrike" dirty="0" smtClean="0">
                          <a:solidFill>
                            <a:srgbClr val="002060"/>
                          </a:solidFill>
                          <a:effectLst/>
                        </a:rPr>
                        <a:t>MDA</a:t>
                      </a:r>
                      <a:endParaRPr lang="en-US" sz="2000" b="0" i="0" u="none" strike="noStrike" dirty="0">
                        <a:solidFill>
                          <a:srgbClr val="002060"/>
                        </a:solidFill>
                        <a:effectLst/>
                        <a:latin typeface="Calibri" panose="020F0502020204030204" pitchFamily="34" charset="0"/>
                      </a:endParaRPr>
                    </a:p>
                  </a:txBody>
                  <a:tcPr marL="9525" marR="9525" marT="9525" marB="0" anchor="b">
                    <a:solidFill>
                      <a:schemeClr val="bg1"/>
                    </a:solidFill>
                  </a:tcPr>
                </a:tc>
                <a:extLst>
                  <a:ext uri="{0D108BD9-81ED-4DB2-BD59-A6C34878D82A}">
                    <a16:rowId xmlns:a16="http://schemas.microsoft.com/office/drawing/2014/main" val="10007"/>
                  </a:ext>
                </a:extLst>
              </a:tr>
              <a:tr h="200025">
                <a:tc>
                  <a:txBody>
                    <a:bodyPr/>
                    <a:lstStyle/>
                    <a:p>
                      <a:pPr marL="342900" indent="-342900" algn="l" fontAlgn="b">
                        <a:buFont typeface="Arial" panose="020B0604020202020204" pitchFamily="34" charset="0"/>
                        <a:buChar char="•"/>
                      </a:pPr>
                      <a:r>
                        <a:rPr lang="en-US" sz="2000" u="none" strike="noStrike" dirty="0">
                          <a:solidFill>
                            <a:srgbClr val="002060"/>
                          </a:solidFill>
                          <a:effectLst/>
                        </a:rPr>
                        <a:t>Richard Boxwell</a:t>
                      </a:r>
                      <a:endParaRPr lang="en-US" sz="2000" b="0" i="0" u="none" strike="noStrike" dirty="0">
                        <a:solidFill>
                          <a:srgbClr val="002060"/>
                        </a:solidFill>
                        <a:effectLst/>
                        <a:latin typeface="Calibri" panose="020F0502020204030204" pitchFamily="34" charset="0"/>
                      </a:endParaRPr>
                    </a:p>
                  </a:txBody>
                  <a:tcPr marL="9525" marR="9525" marT="9525" marB="0" anchor="b">
                    <a:solidFill>
                      <a:schemeClr val="bg1"/>
                    </a:solidFill>
                  </a:tcPr>
                </a:tc>
                <a:tc>
                  <a:txBody>
                    <a:bodyPr/>
                    <a:lstStyle/>
                    <a:p>
                      <a:pPr algn="l" fontAlgn="b"/>
                      <a:r>
                        <a:rPr lang="en-US" sz="2000" u="none" strike="noStrike" dirty="0">
                          <a:solidFill>
                            <a:srgbClr val="002060"/>
                          </a:solidFill>
                          <a:effectLst/>
                        </a:rPr>
                        <a:t>Parsons </a:t>
                      </a:r>
                      <a:r>
                        <a:rPr lang="en-US" sz="2000" u="none" strike="noStrike" dirty="0" smtClean="0">
                          <a:solidFill>
                            <a:srgbClr val="002060"/>
                          </a:solidFill>
                          <a:effectLst/>
                        </a:rPr>
                        <a:t>(MDA)</a:t>
                      </a:r>
                      <a:endParaRPr lang="en-US" sz="2000" b="0" i="0" u="none" strike="noStrike" dirty="0">
                        <a:solidFill>
                          <a:srgbClr val="002060"/>
                        </a:solidFill>
                        <a:effectLst/>
                        <a:latin typeface="Calibri" panose="020F0502020204030204" pitchFamily="34" charset="0"/>
                      </a:endParaRPr>
                    </a:p>
                  </a:txBody>
                  <a:tcPr marL="9525" marR="9525" marT="9525" marB="0" anchor="b">
                    <a:solidFill>
                      <a:schemeClr val="bg1"/>
                    </a:solidFill>
                  </a:tcPr>
                </a:tc>
                <a:extLst>
                  <a:ext uri="{0D108BD9-81ED-4DB2-BD59-A6C34878D82A}">
                    <a16:rowId xmlns:a16="http://schemas.microsoft.com/office/drawing/2014/main" val="10008"/>
                  </a:ext>
                </a:extLst>
              </a:tr>
              <a:tr h="200025">
                <a:tc>
                  <a:txBody>
                    <a:bodyPr/>
                    <a:lstStyle/>
                    <a:p>
                      <a:pPr marL="342900" indent="-342900" algn="l" fontAlgn="b">
                        <a:buFont typeface="Arial" panose="020B0604020202020204" pitchFamily="34" charset="0"/>
                        <a:buChar char="•"/>
                      </a:pPr>
                      <a:r>
                        <a:rPr lang="en-US" sz="2000" u="none" strike="noStrike" dirty="0">
                          <a:solidFill>
                            <a:srgbClr val="002060"/>
                          </a:solidFill>
                          <a:effectLst/>
                        </a:rPr>
                        <a:t>William Lunn</a:t>
                      </a:r>
                      <a:endParaRPr lang="en-US" sz="2000" b="0" i="0" u="none" strike="noStrike" dirty="0">
                        <a:solidFill>
                          <a:srgbClr val="002060"/>
                        </a:solidFill>
                        <a:effectLst/>
                        <a:latin typeface="Calibri" panose="020F0502020204030204" pitchFamily="34" charset="0"/>
                      </a:endParaRPr>
                    </a:p>
                  </a:txBody>
                  <a:tcPr marL="9525" marR="9525" marT="9525" marB="0" anchor="b">
                    <a:solidFill>
                      <a:schemeClr val="bg1"/>
                    </a:solidFill>
                  </a:tcPr>
                </a:tc>
                <a:tc>
                  <a:txBody>
                    <a:bodyPr/>
                    <a:lstStyle/>
                    <a:p>
                      <a:pPr algn="l" fontAlgn="b"/>
                      <a:r>
                        <a:rPr lang="en-US" sz="2000" u="none" strike="noStrike" dirty="0">
                          <a:solidFill>
                            <a:srgbClr val="002060"/>
                          </a:solidFill>
                          <a:effectLst/>
                        </a:rPr>
                        <a:t>CCDC </a:t>
                      </a:r>
                      <a:r>
                        <a:rPr lang="en-US" sz="2000" u="none" strike="noStrike" dirty="0" smtClean="0">
                          <a:solidFill>
                            <a:srgbClr val="002060"/>
                          </a:solidFill>
                          <a:effectLst/>
                        </a:rPr>
                        <a:t>ARL</a:t>
                      </a:r>
                      <a:endParaRPr lang="en-US" sz="2000" b="0" i="0" u="none" strike="noStrike" dirty="0">
                        <a:solidFill>
                          <a:srgbClr val="002060"/>
                        </a:solidFill>
                        <a:effectLst/>
                        <a:latin typeface="Calibri" panose="020F0502020204030204" pitchFamily="34" charset="0"/>
                      </a:endParaRPr>
                    </a:p>
                  </a:txBody>
                  <a:tcPr marL="9525" marR="9525" marT="9525" marB="0" anchor="b">
                    <a:solidFill>
                      <a:schemeClr val="bg1"/>
                    </a:solidFill>
                  </a:tcPr>
                </a:tc>
                <a:extLst>
                  <a:ext uri="{0D108BD9-81ED-4DB2-BD59-A6C34878D82A}">
                    <a16:rowId xmlns:a16="http://schemas.microsoft.com/office/drawing/2014/main" val="10009"/>
                  </a:ext>
                </a:extLst>
              </a:tr>
            </a:tbl>
          </a:graphicData>
        </a:graphic>
      </p:graphicFrame>
      <p:sp>
        <p:nvSpPr>
          <p:cNvPr id="9" name="Rectangle 8"/>
          <p:cNvSpPr/>
          <p:nvPr/>
        </p:nvSpPr>
        <p:spPr>
          <a:xfrm>
            <a:off x="1219200" y="1013291"/>
            <a:ext cx="7041782" cy="523220"/>
          </a:xfrm>
          <a:prstGeom prst="rect">
            <a:avLst/>
          </a:prstGeom>
        </p:spPr>
        <p:txBody>
          <a:bodyPr wrap="square">
            <a:spAutoFit/>
          </a:bodyPr>
          <a:lstStyle/>
          <a:p>
            <a:pPr lvl="0" algn="ctr">
              <a:defRPr/>
            </a:pPr>
            <a:r>
              <a:rPr lang="en-US" sz="2800" b="1" dirty="0" smtClean="0">
                <a:solidFill>
                  <a:srgbClr val="FF0000"/>
                </a:solidFill>
                <a:latin typeface="Arial" panose="020B0604020202020204" pitchFamily="34" charset="0"/>
                <a:cs typeface="Arial" panose="020B0604020202020204" pitchFamily="34" charset="0"/>
              </a:rPr>
              <a:t>Standards Sub-group</a:t>
            </a:r>
            <a:endParaRPr lang="en-US" sz="2800" b="1" dirty="0">
              <a:solidFill>
                <a:srgbClr val="FF0000"/>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2726C2F5-E77D-45D7-8DF9-278139FB18E6}" type="slidenum">
              <a:rPr lang="en-US" smtClean="0"/>
              <a:t>74</a:t>
            </a:fld>
            <a:endParaRPr lang="en-US" dirty="0"/>
          </a:p>
        </p:txBody>
      </p:sp>
    </p:spTree>
    <p:extLst>
      <p:ext uri="{BB962C8B-B14F-4D97-AF65-F5344CB8AC3E}">
        <p14:creationId xmlns:p14="http://schemas.microsoft.com/office/powerpoint/2010/main" val="85390469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819400"/>
            <a:ext cx="9144000" cy="205740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1"/>
          <p:cNvSpPr>
            <a:spLocks noGrp="1"/>
          </p:cNvSpPr>
          <p:nvPr>
            <p:ph type="ctrTitle"/>
          </p:nvPr>
        </p:nvSpPr>
        <p:spPr>
          <a:xfrm>
            <a:off x="685800" y="1221971"/>
            <a:ext cx="7772400" cy="5502280"/>
          </a:xfrm>
        </p:spPr>
        <p:txBody>
          <a:bodyPr>
            <a:normAutofit fontScale="90000"/>
          </a:bodyPr>
          <a:lstStyle/>
          <a:p>
            <a:pPr algn="ctr"/>
            <a:r>
              <a:rPr lang="en-US" b="1" dirty="0">
                <a:latin typeface="Arial" panose="020B0604020202020204" pitchFamily="34" charset="0"/>
                <a:cs typeface="Arial" panose="020B0604020202020204" pitchFamily="34" charset="0"/>
              </a:rPr>
              <a:t>2019 Additive Manufacturing </a:t>
            </a:r>
            <a:br>
              <a:rPr lang="en-US" b="1" dirty="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Workshop</a:t>
            </a: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r>
              <a:rPr lang="en-US" b="1" dirty="0" smtClean="0">
                <a:solidFill>
                  <a:srgbClr val="FF0000"/>
                </a:solidFill>
                <a:latin typeface="Arial" panose="020B0604020202020204" pitchFamily="34" charset="0"/>
                <a:cs typeface="Arial" panose="020B0604020202020204" pitchFamily="34" charset="0"/>
              </a:rPr>
              <a:t/>
            </a:r>
            <a:br>
              <a:rPr lang="en-US" b="1" dirty="0" smtClean="0">
                <a:solidFill>
                  <a:srgbClr val="FF0000"/>
                </a:solidFill>
                <a:latin typeface="Arial" panose="020B0604020202020204" pitchFamily="34" charset="0"/>
                <a:cs typeface="Arial" panose="020B0604020202020204" pitchFamily="34" charset="0"/>
              </a:rPr>
            </a:br>
            <a:r>
              <a:rPr lang="en-US" b="1" dirty="0" smtClean="0">
                <a:solidFill>
                  <a:srgbClr val="FF0000"/>
                </a:solidFill>
                <a:latin typeface="Arial" panose="020B0604020202020204" pitchFamily="34" charset="0"/>
                <a:cs typeface="Arial" panose="020B0604020202020204" pitchFamily="34" charset="0"/>
              </a:rPr>
              <a:t/>
            </a:r>
            <a:br>
              <a:rPr lang="en-US" b="1" dirty="0" smtClean="0">
                <a:solidFill>
                  <a:srgbClr val="FF0000"/>
                </a:solidFill>
                <a:latin typeface="Arial" panose="020B0604020202020204" pitchFamily="34" charset="0"/>
                <a:cs typeface="Arial" panose="020B0604020202020204" pitchFamily="34" charset="0"/>
              </a:rPr>
            </a:br>
            <a:r>
              <a:rPr lang="en-US" b="1" dirty="0" smtClean="0">
                <a:solidFill>
                  <a:schemeClr val="bg1"/>
                </a:solidFill>
                <a:latin typeface="Arial" panose="020B0604020202020204" pitchFamily="34" charset="0"/>
                <a:cs typeface="Arial" panose="020B0604020202020204" pitchFamily="34" charset="0"/>
              </a:rPr>
              <a:t>Business Practices Working Group</a:t>
            </a:r>
            <a:br>
              <a:rPr lang="en-US" b="1" dirty="0" smtClean="0">
                <a:solidFill>
                  <a:schemeClr val="bg1"/>
                </a:solidFill>
                <a:latin typeface="Arial" panose="020B0604020202020204" pitchFamily="34" charset="0"/>
                <a:cs typeface="Arial" panose="020B0604020202020204" pitchFamily="34" charset="0"/>
              </a:rPr>
            </a:br>
            <a:r>
              <a:rPr lang="en-US" b="1" dirty="0" smtClean="0">
                <a:solidFill>
                  <a:srgbClr val="FF0000"/>
                </a:solidFill>
                <a:latin typeface="Arial" panose="020B0604020202020204" pitchFamily="34" charset="0"/>
                <a:cs typeface="Arial" panose="020B0604020202020204" pitchFamily="34" charset="0"/>
              </a:rPr>
              <a:t/>
            </a:r>
            <a:br>
              <a:rPr lang="en-US" b="1" dirty="0" smtClean="0">
                <a:solidFill>
                  <a:srgbClr val="FF0000"/>
                </a:solidFill>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r>
              <a:rPr lang="en-US" sz="3100" b="1" dirty="0" smtClean="0">
                <a:solidFill>
                  <a:srgbClr val="002060"/>
                </a:solidFill>
                <a:latin typeface="Arial" panose="020B0604020202020204" pitchFamily="34" charset="0"/>
                <a:cs typeface="Arial" panose="020B0604020202020204" pitchFamily="34" charset="0"/>
              </a:rPr>
              <a:t>Co Leads:</a:t>
            </a:r>
            <a:br>
              <a:rPr lang="en-US" sz="3100" b="1" dirty="0" smtClean="0">
                <a:solidFill>
                  <a:srgbClr val="002060"/>
                </a:solidFill>
                <a:latin typeface="Arial" panose="020B0604020202020204" pitchFamily="34" charset="0"/>
                <a:cs typeface="Arial" panose="020B0604020202020204" pitchFamily="34" charset="0"/>
              </a:rPr>
            </a:br>
            <a:r>
              <a:rPr lang="en-US" sz="3100" b="1" dirty="0">
                <a:solidFill>
                  <a:srgbClr val="FF0000"/>
                </a:solidFill>
                <a:latin typeface="Arial" panose="020B0604020202020204" pitchFamily="34" charset="0"/>
                <a:cs typeface="Arial" panose="020B0604020202020204" pitchFamily="34" charset="0"/>
              </a:rPr>
              <a:t>G</a:t>
            </a:r>
            <a:r>
              <a:rPr lang="en-US" sz="3100" b="1" dirty="0" smtClean="0">
                <a:solidFill>
                  <a:srgbClr val="FF0000"/>
                </a:solidFill>
                <a:latin typeface="Arial" panose="020B0604020202020204" pitchFamily="34" charset="0"/>
                <a:cs typeface="Arial" panose="020B0604020202020204" pitchFamily="34" charset="0"/>
              </a:rPr>
              <a:t>reg Kilchenstein</a:t>
            </a:r>
            <a:br>
              <a:rPr lang="en-US" sz="3100" b="1" dirty="0" smtClean="0">
                <a:solidFill>
                  <a:srgbClr val="FF0000"/>
                </a:solidFill>
                <a:latin typeface="Arial" panose="020B0604020202020204" pitchFamily="34" charset="0"/>
                <a:cs typeface="Arial" panose="020B0604020202020204" pitchFamily="34" charset="0"/>
              </a:rPr>
            </a:br>
            <a:r>
              <a:rPr lang="en-US" sz="3100" b="1" dirty="0" smtClean="0">
                <a:solidFill>
                  <a:srgbClr val="FF0000"/>
                </a:solidFill>
                <a:latin typeface="Arial" panose="020B0604020202020204" pitchFamily="34" charset="0"/>
                <a:cs typeface="Arial" panose="020B0604020202020204" pitchFamily="34" charset="0"/>
              </a:rPr>
              <a:t>Marilyn </a:t>
            </a:r>
            <a:r>
              <a:rPr lang="en-US" sz="3100" b="1" dirty="0" err="1" smtClean="0">
                <a:solidFill>
                  <a:srgbClr val="FF0000"/>
                </a:solidFill>
                <a:latin typeface="Arial" panose="020B0604020202020204" pitchFamily="34" charset="0"/>
                <a:cs typeface="Arial" panose="020B0604020202020204" pitchFamily="34" charset="0"/>
              </a:rPr>
              <a:t>Gaska</a:t>
            </a:r>
            <a:endParaRPr lang="en-US" b="1"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
        <p:nvSpPr>
          <p:cNvPr id="3" name="Slide Number Placeholder 2"/>
          <p:cNvSpPr>
            <a:spLocks noGrp="1"/>
          </p:cNvSpPr>
          <p:nvPr>
            <p:ph type="sldNum" sz="quarter" idx="12"/>
          </p:nvPr>
        </p:nvSpPr>
        <p:spPr/>
        <p:txBody>
          <a:bodyPr/>
          <a:lstStyle/>
          <a:p>
            <a:pPr marL="0" marR="0" lvl="0" indent="0" algn="r" defTabSz="806867" rtl="0" eaLnBrk="1" fontAlgn="base" latinLnBrk="0" hangingPunct="1">
              <a:lnSpc>
                <a:spcPct val="100000"/>
              </a:lnSpc>
              <a:spcBef>
                <a:spcPct val="0"/>
              </a:spcBef>
              <a:spcAft>
                <a:spcPct val="0"/>
              </a:spcAft>
              <a:buClrTx/>
              <a:buSzTx/>
              <a:buFontTx/>
              <a:buNone/>
              <a:tabLst/>
              <a:defRPr/>
            </a:pPr>
            <a:fld id="{2726C2F5-E77D-45D7-8DF9-278139FB18E6}" type="slidenum">
              <a:rPr kumimoji="0" lang="en-US" sz="1165" b="0" i="0" u="none" strike="noStrike" kern="1200" cap="none" spc="0" normalizeH="0" baseline="0" noProof="0">
                <a:ln>
                  <a:noFill/>
                </a:ln>
                <a:solidFill>
                  <a:prstClr val="black">
                    <a:tint val="75000"/>
                  </a:prstClr>
                </a:solidFill>
                <a:effectLst/>
                <a:uLnTx/>
                <a:uFillTx/>
                <a:latin typeface="Arial" charset="0"/>
                <a:ea typeface="+mn-ea"/>
                <a:cs typeface="+mn-cs"/>
              </a:rPr>
              <a:pPr marL="0" marR="0" lvl="0" indent="0" algn="r" defTabSz="806867" rtl="0" eaLnBrk="1" fontAlgn="base" latinLnBrk="0" hangingPunct="1">
                <a:lnSpc>
                  <a:spcPct val="100000"/>
                </a:lnSpc>
                <a:spcBef>
                  <a:spcPct val="0"/>
                </a:spcBef>
                <a:spcAft>
                  <a:spcPct val="0"/>
                </a:spcAft>
                <a:buClrTx/>
                <a:buSzTx/>
                <a:buFontTx/>
                <a:buNone/>
                <a:tabLst/>
                <a:defRPr/>
              </a:pPr>
              <a:t>75</a:t>
            </a:fld>
            <a:endParaRPr kumimoji="0" lang="en-US" sz="1165"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305832408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
        <p:nvSpPr>
          <p:cNvPr id="5" name="TextBox 4"/>
          <p:cNvSpPr txBox="1"/>
          <p:nvPr/>
        </p:nvSpPr>
        <p:spPr>
          <a:xfrm>
            <a:off x="441429" y="1845100"/>
            <a:ext cx="8458200" cy="49859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Sub-Working Groups: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smtClean="0">
              <a:ln>
                <a:noFill/>
              </a:ln>
              <a:solidFill>
                <a:srgbClr val="4F81BD">
                  <a:lumMod val="50000"/>
                </a:srgbClr>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DoD AM Acquisition Guide Sub-Group</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Co-Leads:  John Ballou; Debbie Lilu</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AM Supply Chain Integration Sub-Group</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Co-Leads:  </a:t>
            </a:r>
            <a:r>
              <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Ben Thompson; Col Brian Copes; </a:t>
            </a:r>
            <a:r>
              <a:rPr kumimoji="0" lang="en-US" sz="2400" b="0"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Edilia</a:t>
            </a:r>
            <a:r>
              <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Correa </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IP Management Sub-Group</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Co-Leads:  </a:t>
            </a:r>
            <a:r>
              <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Mike Acosta; Howie Marotto</a:t>
            </a:r>
            <a:r>
              <a:rPr kumimoji="0" lang="en-US" sz="32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endParaRPr kumimoji="0" lang="en-US" sz="3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endParaRPr>
          </a:p>
        </p:txBody>
      </p:sp>
      <p:sp>
        <p:nvSpPr>
          <p:cNvPr id="2" name="Rectangle 1"/>
          <p:cNvSpPr/>
          <p:nvPr/>
        </p:nvSpPr>
        <p:spPr>
          <a:xfrm>
            <a:off x="1119147" y="1066800"/>
            <a:ext cx="7162800"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Business Practices Working Group</a:t>
            </a:r>
            <a:endParaRPr kumimoji="0" lang="en-US" sz="3200" b="0" i="0" u="none" strike="noStrike" kern="1200" cap="none" spc="0" normalizeH="0" baseline="0" noProof="0" dirty="0">
              <a:ln>
                <a:noFill/>
              </a:ln>
              <a:solidFill>
                <a:srgbClr val="002060"/>
              </a:solidFill>
              <a:effectLst/>
              <a:uLnTx/>
              <a:uFillTx/>
              <a:latin typeface="Calibri"/>
              <a:ea typeface="+mn-ea"/>
            </a:endParaRPr>
          </a:p>
        </p:txBody>
      </p:sp>
      <p:sp>
        <p:nvSpPr>
          <p:cNvPr id="3" name="Slide Number Placeholder 2"/>
          <p:cNvSpPr>
            <a:spLocks noGrp="1"/>
          </p:cNvSpPr>
          <p:nvPr>
            <p:ph type="sldNum" sz="quarter" idx="12"/>
          </p:nvPr>
        </p:nvSpPr>
        <p:spPr/>
        <p:txBody>
          <a:bodyPr/>
          <a:lstStyle/>
          <a:p>
            <a:fld id="{2726C2F5-E77D-45D7-8DF9-278139FB18E6}" type="slidenum">
              <a:rPr lang="en-US" smtClean="0"/>
              <a:t>76</a:t>
            </a:fld>
            <a:endParaRPr lang="en-US" dirty="0"/>
          </a:p>
        </p:txBody>
      </p:sp>
    </p:spTree>
    <p:extLst>
      <p:ext uri="{BB962C8B-B14F-4D97-AF65-F5344CB8AC3E}">
        <p14:creationId xmlns:p14="http://schemas.microsoft.com/office/powerpoint/2010/main" val="259040269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609600" y="1752600"/>
            <a:ext cx="7772400" cy="5502280"/>
          </a:xfrm>
        </p:spPr>
        <p:txBody>
          <a:bodyPr>
            <a:normAutofit fontScale="90000"/>
          </a:bodyPr>
          <a:lstStyle/>
          <a:p>
            <a:pPr algn="ctr"/>
            <a:r>
              <a:rPr lang="en-US" b="1" dirty="0">
                <a:latin typeface="Arial" panose="020B0604020202020204" pitchFamily="34" charset="0"/>
                <a:cs typeface="Arial" panose="020B0604020202020204" pitchFamily="34" charset="0"/>
              </a:rPr>
              <a:t>2019 Additive Manufacturing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Workshop</a:t>
            </a:r>
            <a:br>
              <a:rPr lang="en-US" b="1" dirty="0">
                <a:latin typeface="Arial" panose="020B0604020202020204" pitchFamily="34" charset="0"/>
                <a:cs typeface="Arial" panose="020B0604020202020204" pitchFamily="34" charset="0"/>
              </a:rPr>
            </a:br>
            <a:r>
              <a:rPr lang="en-US" b="1" dirty="0">
                <a:solidFill>
                  <a:srgbClr val="FF0000"/>
                </a:solidFill>
                <a:latin typeface="Arial" panose="020B0604020202020204" pitchFamily="34" charset="0"/>
                <a:cs typeface="Arial" panose="020B0604020202020204" pitchFamily="34" charset="0"/>
              </a:rPr>
              <a:t/>
            </a:r>
            <a:br>
              <a:rPr lang="en-US" b="1" dirty="0">
                <a:solidFill>
                  <a:srgbClr val="FF0000"/>
                </a:solidFill>
                <a:latin typeface="Arial" panose="020B0604020202020204" pitchFamily="34" charset="0"/>
                <a:cs typeface="Arial" panose="020B0604020202020204" pitchFamily="34" charset="0"/>
              </a:rPr>
            </a:br>
            <a:r>
              <a:rPr lang="en-US" b="1" dirty="0" smtClean="0">
                <a:solidFill>
                  <a:srgbClr val="FF0000"/>
                </a:solidFill>
                <a:latin typeface="Arial" panose="020B0604020202020204" pitchFamily="34" charset="0"/>
                <a:cs typeface="Arial" panose="020B0604020202020204" pitchFamily="34" charset="0"/>
              </a:rPr>
              <a:t>DoD Additive Manufacturing (AM) Acquisition Guide Sub-Group</a:t>
            </a:r>
            <a:r>
              <a:rPr lang="en-US" b="1" dirty="0">
                <a:solidFill>
                  <a:srgbClr val="FF0000"/>
                </a:solidFill>
                <a:latin typeface="Arial" panose="020B0604020202020204" pitchFamily="34" charset="0"/>
                <a:cs typeface="Arial" panose="020B0604020202020204" pitchFamily="34" charset="0"/>
              </a:rPr>
              <a:t/>
            </a:r>
            <a:br>
              <a:rPr lang="en-US" b="1" dirty="0">
                <a:solidFill>
                  <a:srgbClr val="FF0000"/>
                </a:solidFill>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r>
              <a:rPr lang="en-US" sz="3100" b="1" dirty="0">
                <a:solidFill>
                  <a:srgbClr val="002060"/>
                </a:solidFill>
                <a:latin typeface="Arial" panose="020B0604020202020204" pitchFamily="34" charset="0"/>
                <a:cs typeface="Arial" panose="020B0604020202020204" pitchFamily="34" charset="0"/>
              </a:rPr>
              <a:t>Co Leads:</a:t>
            </a:r>
            <a:br>
              <a:rPr lang="en-US" sz="3100" b="1" dirty="0">
                <a:solidFill>
                  <a:srgbClr val="002060"/>
                </a:solidFill>
                <a:latin typeface="Arial" panose="020B0604020202020204" pitchFamily="34" charset="0"/>
                <a:cs typeface="Arial" panose="020B0604020202020204" pitchFamily="34" charset="0"/>
              </a:rPr>
            </a:br>
            <a:r>
              <a:rPr lang="en-US" sz="3100" b="1" dirty="0">
                <a:solidFill>
                  <a:srgbClr val="FF0000"/>
                </a:solidFill>
                <a:latin typeface="Arial" panose="020B0604020202020204" pitchFamily="34" charset="0"/>
                <a:cs typeface="Arial" panose="020B0604020202020204" pitchFamily="34" charset="0"/>
              </a:rPr>
              <a:t>Debbie Lilu</a:t>
            </a:r>
            <a:br>
              <a:rPr lang="en-US" sz="3100" b="1" dirty="0">
                <a:solidFill>
                  <a:srgbClr val="FF0000"/>
                </a:solidFill>
                <a:latin typeface="Arial" panose="020B0604020202020204" pitchFamily="34" charset="0"/>
                <a:cs typeface="Arial" panose="020B0604020202020204" pitchFamily="34" charset="0"/>
              </a:rPr>
            </a:br>
            <a:r>
              <a:rPr lang="en-US" sz="3100" b="1" dirty="0">
                <a:solidFill>
                  <a:srgbClr val="FF0000"/>
                </a:solidFill>
                <a:latin typeface="Arial" panose="020B0604020202020204" pitchFamily="34" charset="0"/>
                <a:cs typeface="Arial" panose="020B0604020202020204" pitchFamily="34" charset="0"/>
              </a:rPr>
              <a:t>John Ballou</a:t>
            </a:r>
            <a:br>
              <a:rPr lang="en-US" sz="3100" b="1" dirty="0">
                <a:solidFill>
                  <a:srgbClr val="FF0000"/>
                </a:solidFill>
                <a:latin typeface="Arial" panose="020B0604020202020204" pitchFamily="34" charset="0"/>
                <a:cs typeface="Arial" panose="020B0604020202020204" pitchFamily="34" charset="0"/>
              </a:rPr>
            </a:br>
            <a:r>
              <a:rPr lang="en-US" sz="3100" b="1" dirty="0">
                <a:solidFill>
                  <a:srgbClr val="FF0000"/>
                </a:solidFill>
                <a:latin typeface="Arial" panose="020B0604020202020204" pitchFamily="34" charset="0"/>
                <a:cs typeface="Arial" panose="020B0604020202020204" pitchFamily="34" charset="0"/>
              </a:rPr>
              <a:t>Tim Koeppl</a:t>
            </a:r>
            <a:br>
              <a:rPr lang="en-US" sz="3100" b="1" dirty="0">
                <a:solidFill>
                  <a:srgbClr val="FF0000"/>
                </a:solidFill>
                <a:latin typeface="Arial" panose="020B0604020202020204" pitchFamily="34" charset="0"/>
                <a:cs typeface="Arial" panose="020B0604020202020204" pitchFamily="34" charset="0"/>
              </a:rPr>
            </a:br>
            <a:r>
              <a:rPr lang="en-US" sz="3100" b="1" dirty="0">
                <a:solidFill>
                  <a:srgbClr val="FF0000"/>
                </a:solidFill>
                <a:latin typeface="Arial" panose="020B0604020202020204" pitchFamily="34" charset="0"/>
                <a:cs typeface="Arial" panose="020B0604020202020204" pitchFamily="34" charset="0"/>
              </a:rPr>
              <a:t>Bob Appleton</a:t>
            </a:r>
            <a:br>
              <a:rPr lang="en-US" sz="3100" b="1" dirty="0">
                <a:solidFill>
                  <a:srgbClr val="FF0000"/>
                </a:solidFill>
                <a:latin typeface="Arial" panose="020B0604020202020204" pitchFamily="34" charset="0"/>
                <a:cs typeface="Arial" panose="020B0604020202020204" pitchFamily="34" charset="0"/>
              </a:rPr>
            </a:br>
            <a:r>
              <a:rPr lang="en-US" sz="3100" b="1" dirty="0">
                <a:solidFill>
                  <a:srgbClr val="FF0000"/>
                </a:solidFill>
                <a:latin typeface="Arial" panose="020B0604020202020204" pitchFamily="34" charset="0"/>
                <a:cs typeface="Arial" panose="020B0604020202020204" pitchFamily="34" charset="0"/>
              </a:rPr>
              <a:t/>
            </a:r>
            <a:br>
              <a:rPr lang="en-US" sz="3100" b="1" dirty="0">
                <a:solidFill>
                  <a:srgbClr val="FF0000"/>
                </a:solidFill>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
        <p:nvSpPr>
          <p:cNvPr id="3" name="Slide Number Placeholder 2"/>
          <p:cNvSpPr>
            <a:spLocks noGrp="1"/>
          </p:cNvSpPr>
          <p:nvPr>
            <p:ph type="sldNum" sz="quarter" idx="12"/>
          </p:nvPr>
        </p:nvSpPr>
        <p:spPr/>
        <p:txBody>
          <a:bodyPr/>
          <a:lstStyle/>
          <a:p>
            <a:pPr marL="0" marR="0" lvl="0" indent="0" algn="r" defTabSz="806867" rtl="0" eaLnBrk="1" fontAlgn="base" latinLnBrk="0" hangingPunct="1">
              <a:lnSpc>
                <a:spcPct val="100000"/>
              </a:lnSpc>
              <a:spcBef>
                <a:spcPct val="0"/>
              </a:spcBef>
              <a:spcAft>
                <a:spcPct val="0"/>
              </a:spcAft>
              <a:buClrTx/>
              <a:buSzTx/>
              <a:buFontTx/>
              <a:buNone/>
              <a:tabLst/>
              <a:defRPr/>
            </a:pPr>
            <a:fld id="{2726C2F5-E77D-45D7-8DF9-278139FB18E6}" type="slidenum">
              <a:rPr kumimoji="0" lang="en-US" sz="1165" b="0" i="0" u="none" strike="noStrike" kern="1200" cap="none" spc="0" normalizeH="0" baseline="0" noProof="0">
                <a:ln>
                  <a:noFill/>
                </a:ln>
                <a:solidFill>
                  <a:prstClr val="black">
                    <a:tint val="75000"/>
                  </a:prstClr>
                </a:solidFill>
                <a:effectLst/>
                <a:uLnTx/>
                <a:uFillTx/>
                <a:latin typeface="Arial" charset="0"/>
                <a:ea typeface="+mn-ea"/>
                <a:cs typeface="+mn-cs"/>
              </a:rPr>
              <a:pPr marL="0" marR="0" lvl="0" indent="0" algn="r" defTabSz="806867" rtl="0" eaLnBrk="1" fontAlgn="base" latinLnBrk="0" hangingPunct="1">
                <a:lnSpc>
                  <a:spcPct val="100000"/>
                </a:lnSpc>
                <a:spcBef>
                  <a:spcPct val="0"/>
                </a:spcBef>
                <a:spcAft>
                  <a:spcPct val="0"/>
                </a:spcAft>
                <a:buClrTx/>
                <a:buSzTx/>
                <a:buFontTx/>
                <a:buNone/>
                <a:tabLst/>
                <a:defRPr/>
              </a:pPr>
              <a:t>77</a:t>
            </a:fld>
            <a:endParaRPr kumimoji="0" lang="en-US" sz="1165"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247880238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
        <p:nvSpPr>
          <p:cNvPr id="5" name="TextBox 4"/>
          <p:cNvSpPr txBox="1"/>
          <p:nvPr/>
        </p:nvSpPr>
        <p:spPr>
          <a:xfrm>
            <a:off x="471447" y="1752600"/>
            <a:ext cx="8458200" cy="55092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Objectives: </a:t>
            </a:r>
            <a:endPar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Produce </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 First Draft DoD wide version (2.0) Acquisition &amp; Contracting </a:t>
            </a:r>
            <a:r>
              <a:rPr kumimoji="0" lang="en-US" sz="28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guide (in process) </a:t>
            </a:r>
            <a:endPar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Review the Draft Navy AM Acquisition &amp; Contracting Guide v1.0 as starting point </a:t>
            </a:r>
          </a:p>
          <a:p>
            <a:pPr marL="457200" marR="0" lvl="0" indent="-4572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Solicit input based upon the broad expertise of the working group members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endParaRPr>
          </a:p>
        </p:txBody>
      </p:sp>
      <p:sp>
        <p:nvSpPr>
          <p:cNvPr id="6" name="Rectangle 5">
            <a:extLst>
              <a:ext uri="{FF2B5EF4-FFF2-40B4-BE49-F238E27FC236}">
                <a16:creationId xmlns:a16="http://schemas.microsoft.com/office/drawing/2014/main" id="{F24EB97F-F2F7-419E-A761-8C2AB6EBF1BF}"/>
              </a:ext>
            </a:extLst>
          </p:cNvPr>
          <p:cNvSpPr/>
          <p:nvPr/>
        </p:nvSpPr>
        <p:spPr>
          <a:xfrm>
            <a:off x="1157247" y="1066800"/>
            <a:ext cx="7772400" cy="553998"/>
          </a:xfrm>
          <a:prstGeom prst="rect">
            <a:avLst/>
          </a:prstGeom>
        </p:spPr>
        <p:txBody>
          <a:bodyPr wrap="square">
            <a:spAutoFit/>
          </a:bodyPr>
          <a:lstStyle/>
          <a:p>
            <a:r>
              <a:rPr lang="en-US" sz="3000" b="1" dirty="0" smtClean="0">
                <a:solidFill>
                  <a:srgbClr val="FF0000"/>
                </a:solidFill>
                <a:latin typeface="Arial" panose="020B0604020202020204" pitchFamily="34" charset="0"/>
                <a:cs typeface="Arial" panose="020B0604020202020204" pitchFamily="34" charset="0"/>
              </a:rPr>
              <a:t>DoD AM </a:t>
            </a:r>
            <a:r>
              <a:rPr lang="en-US" sz="3000" b="1" dirty="0">
                <a:solidFill>
                  <a:srgbClr val="FF0000"/>
                </a:solidFill>
                <a:latin typeface="Arial" panose="020B0604020202020204" pitchFamily="34" charset="0"/>
                <a:cs typeface="Arial" panose="020B0604020202020204" pitchFamily="34" charset="0"/>
              </a:rPr>
              <a:t>Acquisition </a:t>
            </a:r>
            <a:r>
              <a:rPr lang="en-US" sz="3000" b="1" dirty="0" smtClean="0">
                <a:solidFill>
                  <a:srgbClr val="FF0000"/>
                </a:solidFill>
                <a:latin typeface="Arial" panose="020B0604020202020204" pitchFamily="34" charset="0"/>
                <a:cs typeface="Arial" panose="020B0604020202020204" pitchFamily="34" charset="0"/>
              </a:rPr>
              <a:t>Guide Sub-group</a:t>
            </a:r>
            <a:endParaRPr lang="en-US" sz="2400" dirty="0"/>
          </a:p>
        </p:txBody>
      </p:sp>
      <p:sp>
        <p:nvSpPr>
          <p:cNvPr id="2" name="Slide Number Placeholder 1"/>
          <p:cNvSpPr>
            <a:spLocks noGrp="1"/>
          </p:cNvSpPr>
          <p:nvPr>
            <p:ph type="sldNum" sz="quarter" idx="12"/>
          </p:nvPr>
        </p:nvSpPr>
        <p:spPr/>
        <p:txBody>
          <a:bodyPr/>
          <a:lstStyle/>
          <a:p>
            <a:fld id="{2726C2F5-E77D-45D7-8DF9-278139FB18E6}" type="slidenum">
              <a:rPr lang="en-US" smtClean="0"/>
              <a:t>78</a:t>
            </a:fld>
            <a:endParaRPr lang="en-US" dirty="0"/>
          </a:p>
        </p:txBody>
      </p:sp>
    </p:spTree>
    <p:extLst>
      <p:ext uri="{BB962C8B-B14F-4D97-AF65-F5344CB8AC3E}">
        <p14:creationId xmlns:p14="http://schemas.microsoft.com/office/powerpoint/2010/main" val="124312385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
        <p:nvSpPr>
          <p:cNvPr id="5" name="TextBox 4"/>
          <p:cNvSpPr txBox="1"/>
          <p:nvPr/>
        </p:nvSpPr>
        <p:spPr>
          <a:xfrm>
            <a:off x="471447" y="1600200"/>
            <a:ext cx="8458200" cy="51398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Agenda / Steps to Achieve Objectives (Day1)</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Room – Fort Worth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Morning</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p>
          <a:p>
            <a:pPr marL="971550" marR="0" lvl="1" indent="-514350" algn="l" defTabSz="914400" rtl="0" eaLnBrk="1" fontAlgn="auto" latinLnBrk="0" hangingPunct="1">
              <a:lnSpc>
                <a:spcPct val="100000"/>
              </a:lnSpc>
              <a:spcBef>
                <a:spcPts val="0"/>
              </a:spcBef>
              <a:spcAft>
                <a:spcPts val="0"/>
              </a:spcAft>
              <a:buClrTx/>
              <a:buSzTx/>
              <a:buFont typeface="+mj-lt"/>
              <a:buAutoNum type="alphaLcPeriod"/>
              <a:tabLst/>
              <a:defRPr/>
            </a:pP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Review overall Navy draft document for format and subject selection</a:t>
            </a:r>
          </a:p>
          <a:p>
            <a:pPr marL="971550" marR="0" lvl="1" indent="-514350" algn="l" defTabSz="914400" rtl="0" eaLnBrk="1" fontAlgn="auto" latinLnBrk="0" hangingPunct="1">
              <a:lnSpc>
                <a:spcPct val="100000"/>
              </a:lnSpc>
              <a:spcBef>
                <a:spcPts val="0"/>
              </a:spcBef>
              <a:spcAft>
                <a:spcPts val="0"/>
              </a:spcAft>
              <a:buClrTx/>
              <a:buSzTx/>
              <a:buFont typeface="+mj-lt"/>
              <a:buAutoNum type="alphaLcPeriod"/>
              <a:tabLst/>
              <a:defRPr/>
            </a:pP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Detailed content review sections 1-10 (AM background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Afternoon </a:t>
            </a:r>
          </a:p>
          <a:p>
            <a:pPr marL="914400" marR="0" lvl="1" indent="-457200" algn="l" defTabSz="914400" rtl="0" eaLnBrk="1" fontAlgn="auto" latinLnBrk="0" hangingPunct="1">
              <a:lnSpc>
                <a:spcPct val="100000"/>
              </a:lnSpc>
              <a:spcBef>
                <a:spcPts val="0"/>
              </a:spcBef>
              <a:spcAft>
                <a:spcPts val="0"/>
              </a:spcAft>
              <a:buClrTx/>
              <a:buSzTx/>
              <a:buFont typeface="+mj-lt"/>
              <a:buAutoNum type="alphaLcPeriod"/>
              <a:tabLst/>
              <a:defRPr/>
            </a:pP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Continue detailed review of document incorporating necessary correction and needed changes for DoD version</a:t>
            </a:r>
          </a:p>
          <a:p>
            <a:pPr marL="1428750" marR="0" lvl="2" indent="-514350" algn="l" defTabSz="914400" rtl="0" eaLnBrk="1" fontAlgn="auto" latinLnBrk="0" hangingPunct="1">
              <a:lnSpc>
                <a:spcPct val="100000"/>
              </a:lnSpc>
              <a:spcBef>
                <a:spcPts val="0"/>
              </a:spcBef>
              <a:spcAft>
                <a:spcPts val="0"/>
              </a:spcAft>
              <a:buClrTx/>
              <a:buSzTx/>
              <a:buFont typeface="+mj-lt"/>
              <a:buAutoNum type="romanLcPeriod"/>
              <a:tabLst/>
              <a:defRPr/>
            </a:pP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Section 11 (Intellectual Property)</a:t>
            </a:r>
          </a:p>
          <a:p>
            <a:pPr marL="1428750" marR="0" lvl="2" indent="-514350" algn="l" defTabSz="914400" rtl="0" eaLnBrk="1" fontAlgn="auto" latinLnBrk="0" hangingPunct="1">
              <a:lnSpc>
                <a:spcPct val="100000"/>
              </a:lnSpc>
              <a:spcBef>
                <a:spcPts val="0"/>
              </a:spcBef>
              <a:spcAft>
                <a:spcPts val="0"/>
              </a:spcAft>
              <a:buClrTx/>
              <a:buSzTx/>
              <a:buFont typeface="+mj-lt"/>
              <a:buAutoNum type="romanLcPeriod"/>
              <a:tabLst/>
              <a:defRPr/>
            </a:pP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Section 12 (Scenarios</a:t>
            </a:r>
            <a:r>
              <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a:t>
            </a:r>
            <a:endParaRPr kumimoji="0" lang="en-US" sz="1800" b="0" i="0"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endParaRPr>
          </a:p>
        </p:txBody>
      </p:sp>
      <p:sp>
        <p:nvSpPr>
          <p:cNvPr id="8" name="Rectangle 7">
            <a:extLst>
              <a:ext uri="{FF2B5EF4-FFF2-40B4-BE49-F238E27FC236}">
                <a16:creationId xmlns:a16="http://schemas.microsoft.com/office/drawing/2014/main" id="{F24EB97F-F2F7-419E-A761-8C2AB6EBF1BF}"/>
              </a:ext>
            </a:extLst>
          </p:cNvPr>
          <p:cNvSpPr/>
          <p:nvPr/>
        </p:nvSpPr>
        <p:spPr>
          <a:xfrm>
            <a:off x="990600" y="990600"/>
            <a:ext cx="7772400" cy="553998"/>
          </a:xfrm>
          <a:prstGeom prst="rect">
            <a:avLst/>
          </a:prstGeom>
        </p:spPr>
        <p:txBody>
          <a:bodyPr wrap="square">
            <a:spAutoFit/>
          </a:bodyPr>
          <a:lstStyle/>
          <a:p>
            <a:r>
              <a:rPr lang="en-US" sz="3000" b="1" dirty="0" smtClean="0">
                <a:solidFill>
                  <a:srgbClr val="FF0000"/>
                </a:solidFill>
                <a:latin typeface="Arial" panose="020B0604020202020204" pitchFamily="34" charset="0"/>
                <a:cs typeface="Arial" panose="020B0604020202020204" pitchFamily="34" charset="0"/>
              </a:rPr>
              <a:t>DoD AM </a:t>
            </a:r>
            <a:r>
              <a:rPr lang="en-US" sz="3000" b="1" dirty="0">
                <a:solidFill>
                  <a:srgbClr val="FF0000"/>
                </a:solidFill>
                <a:latin typeface="Arial" panose="020B0604020202020204" pitchFamily="34" charset="0"/>
                <a:cs typeface="Arial" panose="020B0604020202020204" pitchFamily="34" charset="0"/>
              </a:rPr>
              <a:t>Acquisition </a:t>
            </a:r>
            <a:r>
              <a:rPr lang="en-US" sz="3000" b="1" dirty="0" smtClean="0">
                <a:solidFill>
                  <a:srgbClr val="FF0000"/>
                </a:solidFill>
                <a:latin typeface="Arial" panose="020B0604020202020204" pitchFamily="34" charset="0"/>
                <a:cs typeface="Arial" panose="020B0604020202020204" pitchFamily="34" charset="0"/>
              </a:rPr>
              <a:t>Guide Sub-group</a:t>
            </a:r>
            <a:endParaRPr lang="en-US" sz="2400" dirty="0"/>
          </a:p>
        </p:txBody>
      </p:sp>
      <p:sp>
        <p:nvSpPr>
          <p:cNvPr id="2" name="Slide Number Placeholder 1"/>
          <p:cNvSpPr>
            <a:spLocks noGrp="1"/>
          </p:cNvSpPr>
          <p:nvPr>
            <p:ph type="sldNum" sz="quarter" idx="12"/>
          </p:nvPr>
        </p:nvSpPr>
        <p:spPr/>
        <p:txBody>
          <a:bodyPr/>
          <a:lstStyle/>
          <a:p>
            <a:fld id="{2726C2F5-E77D-45D7-8DF9-278139FB18E6}" type="slidenum">
              <a:rPr lang="en-US" smtClean="0"/>
              <a:t>79</a:t>
            </a:fld>
            <a:endParaRPr lang="en-US" dirty="0"/>
          </a:p>
        </p:txBody>
      </p:sp>
    </p:spTree>
    <p:extLst>
      <p:ext uri="{BB962C8B-B14F-4D97-AF65-F5344CB8AC3E}">
        <p14:creationId xmlns:p14="http://schemas.microsoft.com/office/powerpoint/2010/main" val="2921442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726C2F5-E77D-45D7-8DF9-278139FB18E6}" type="slidenum">
              <a:rPr lang="en-US" smtClean="0"/>
              <a:t>8</a:t>
            </a:fld>
            <a:endParaRPr lang="en-US" dirty="0"/>
          </a:p>
        </p:txBody>
      </p:sp>
      <p:sp>
        <p:nvSpPr>
          <p:cNvPr id="6" name="Rectangle 5"/>
          <p:cNvSpPr/>
          <p:nvPr/>
        </p:nvSpPr>
        <p:spPr>
          <a:xfrm>
            <a:off x="452582" y="1219200"/>
            <a:ext cx="8234218" cy="5178341"/>
          </a:xfrm>
          <a:prstGeom prst="rect">
            <a:avLst/>
          </a:prstGeom>
        </p:spPr>
        <p:txBody>
          <a:bodyPr wrap="square">
            <a:spAutoFit/>
          </a:bodyPr>
          <a:lstStyle/>
          <a:p>
            <a:pPr algn="ctr"/>
            <a:r>
              <a:rPr lang="en-US" sz="2800" b="1" dirty="0" smtClean="0">
                <a:solidFill>
                  <a:srgbClr val="FF0000"/>
                </a:solidFill>
                <a:latin typeface="&amp;quot"/>
                <a:ea typeface="Times New Roman" panose="02020603050405020304" pitchFamily="18" charset="0"/>
                <a:cs typeface="Times New Roman" panose="02020603050405020304" pitchFamily="18" charset="0"/>
              </a:rPr>
              <a:t>2019 AM </a:t>
            </a:r>
            <a:r>
              <a:rPr lang="en-US" sz="2800" b="1" dirty="0">
                <a:solidFill>
                  <a:srgbClr val="FF0000"/>
                </a:solidFill>
                <a:latin typeface="&amp;quot"/>
                <a:ea typeface="Times New Roman" panose="02020603050405020304" pitchFamily="18" charset="0"/>
                <a:cs typeface="Times New Roman" panose="02020603050405020304" pitchFamily="18" charset="0"/>
              </a:rPr>
              <a:t>Working </a:t>
            </a:r>
            <a:r>
              <a:rPr lang="en-US" sz="2800" b="1" dirty="0" smtClean="0">
                <a:solidFill>
                  <a:srgbClr val="FF0000"/>
                </a:solidFill>
                <a:latin typeface="&amp;quot"/>
                <a:ea typeface="Times New Roman" panose="02020603050405020304" pitchFamily="18" charset="0"/>
                <a:cs typeface="Times New Roman" panose="02020603050405020304" pitchFamily="18" charset="0"/>
              </a:rPr>
              <a:t>Groups</a:t>
            </a:r>
          </a:p>
          <a:p>
            <a:pPr algn="ctr"/>
            <a:endParaRPr lang="en-US" sz="1200" dirty="0">
              <a:solidFill>
                <a:srgbClr val="FF0000"/>
              </a:solidFill>
              <a:latin typeface="Calibri" panose="020F0502020204030204" pitchFamily="34" charset="0"/>
              <a:ea typeface="Calibri" panose="020F0502020204030204" pitchFamily="34" charset="0"/>
            </a:endParaRPr>
          </a:p>
          <a:p>
            <a:pPr>
              <a:lnSpc>
                <a:spcPts val="2700"/>
              </a:lnSpc>
              <a:spcBef>
                <a:spcPts val="600"/>
              </a:spcBef>
              <a:spcAft>
                <a:spcPts val="600"/>
              </a:spcAft>
            </a:pPr>
            <a:r>
              <a:rPr lang="en-US" sz="2400" b="1" dirty="0">
                <a:latin typeface="Times New Roman" panose="02020603050405020304" pitchFamily="18" charset="0"/>
                <a:ea typeface="Times New Roman" panose="02020603050405020304" pitchFamily="18" charset="0"/>
              </a:rPr>
              <a:t>Data Standards and Data / Model Sharing Work Group </a:t>
            </a:r>
            <a:endParaRPr lang="en-US" sz="2400" dirty="0">
              <a:latin typeface="Calibri" panose="020F0502020204030204" pitchFamily="34" charset="0"/>
              <a:ea typeface="Calibri" panose="020F0502020204030204" pitchFamily="34" charset="0"/>
            </a:endParaRPr>
          </a:p>
          <a:p>
            <a:pPr marL="342900" indent="-342900">
              <a:spcBef>
                <a:spcPts val="600"/>
              </a:spcBef>
              <a:spcAft>
                <a:spcPts val="600"/>
              </a:spcAft>
              <a:buFont typeface="Arial" panose="020B0604020202020204" pitchFamily="34" charset="0"/>
              <a:buChar char="•"/>
            </a:pPr>
            <a:r>
              <a:rPr lang="en-US" sz="2000" dirty="0">
                <a:latin typeface="Times New Roman" panose="02020603050405020304" pitchFamily="18" charset="0"/>
                <a:ea typeface="Times New Roman" panose="02020603050405020304" pitchFamily="18" charset="0"/>
              </a:rPr>
              <a:t>Joint Additive Manufacturing Model Exchange </a:t>
            </a:r>
            <a:r>
              <a:rPr lang="en-US" sz="2000" dirty="0" smtClean="0">
                <a:latin typeface="Times New Roman" panose="02020603050405020304" pitchFamily="18" charset="0"/>
                <a:ea typeface="Times New Roman" panose="02020603050405020304" pitchFamily="18" charset="0"/>
              </a:rPr>
              <a:t>(JAMMEX) Sub-Group</a:t>
            </a:r>
            <a:endParaRPr lang="en-US" sz="2000" dirty="0">
              <a:latin typeface="Times New Roman" panose="02020603050405020304" pitchFamily="18" charset="0"/>
              <a:ea typeface="Times New Roman" panose="02020603050405020304" pitchFamily="18" charset="0"/>
            </a:endParaRPr>
          </a:p>
          <a:p>
            <a:pPr marL="342900" indent="-342900">
              <a:spcBef>
                <a:spcPts val="600"/>
              </a:spcBef>
              <a:spcAft>
                <a:spcPts val="600"/>
              </a:spcAft>
              <a:buFont typeface="Arial" panose="020B0604020202020204" pitchFamily="34" charset="0"/>
              <a:buChar char="•"/>
            </a:pPr>
            <a:r>
              <a:rPr lang="en-US" sz="2000" dirty="0" smtClean="0">
                <a:latin typeface="Times New Roman" panose="02020603050405020304" pitchFamily="18" charset="0"/>
                <a:ea typeface="Times New Roman" panose="02020603050405020304" pitchFamily="18" charset="0"/>
              </a:rPr>
              <a:t>Technical Data Packages (TDP) </a:t>
            </a:r>
            <a:r>
              <a:rPr lang="en-US" sz="2000" dirty="0">
                <a:latin typeface="Times New Roman" panose="02020603050405020304" pitchFamily="18" charset="0"/>
                <a:ea typeface="Times New Roman" panose="02020603050405020304" pitchFamily="18" charset="0"/>
              </a:rPr>
              <a:t>Standard Project Sub-Group </a:t>
            </a:r>
            <a:endParaRPr lang="en-US" sz="2000" dirty="0" smtClean="0">
              <a:latin typeface="Times New Roman" panose="02020603050405020304" pitchFamily="18" charset="0"/>
              <a:ea typeface="Times New Roman" panose="02020603050405020304" pitchFamily="18" charset="0"/>
            </a:endParaRPr>
          </a:p>
          <a:p>
            <a:pPr marL="342900" indent="-342900">
              <a:spcBef>
                <a:spcPts val="600"/>
              </a:spcBef>
              <a:spcAft>
                <a:spcPts val="600"/>
              </a:spcAft>
              <a:buFont typeface="Arial" panose="020B0604020202020204" pitchFamily="34" charset="0"/>
              <a:buChar char="•"/>
            </a:pPr>
            <a:r>
              <a:rPr lang="en-US" sz="2000" dirty="0" smtClean="0">
                <a:latin typeface="Times New Roman" panose="02020603050405020304" pitchFamily="18" charset="0"/>
                <a:ea typeface="Times New Roman" panose="02020603050405020304" pitchFamily="18" charset="0"/>
              </a:rPr>
              <a:t>Cybersecurity </a:t>
            </a:r>
            <a:r>
              <a:rPr lang="en-US" sz="2000" dirty="0">
                <a:latin typeface="Times New Roman" panose="02020603050405020304" pitchFamily="18" charset="0"/>
                <a:ea typeface="Times New Roman" panose="02020603050405020304" pitchFamily="18" charset="0"/>
              </a:rPr>
              <a:t>Challenges and Solutions (</a:t>
            </a:r>
            <a:r>
              <a:rPr lang="en-US" sz="2000" dirty="0" err="1" smtClean="0">
                <a:latin typeface="Times New Roman" panose="02020603050405020304" pitchFamily="18" charset="0"/>
                <a:ea typeface="Times New Roman" panose="02020603050405020304" pitchFamily="18" charset="0"/>
              </a:rPr>
              <a:t>Blockchain</a:t>
            </a:r>
            <a:r>
              <a:rPr lang="en-US" sz="2000" dirty="0" smtClean="0">
                <a:latin typeface="Times New Roman" panose="02020603050405020304" pitchFamily="18" charset="0"/>
                <a:ea typeface="Times New Roman" panose="02020603050405020304" pitchFamily="18" charset="0"/>
              </a:rPr>
              <a:t>) Sub-Group </a:t>
            </a:r>
          </a:p>
          <a:p>
            <a:pPr marL="342900" indent="-342900">
              <a:spcBef>
                <a:spcPts val="600"/>
              </a:spcBef>
              <a:spcAft>
                <a:spcPts val="600"/>
              </a:spcAft>
              <a:buFont typeface="Arial" panose="020B0604020202020204" pitchFamily="34" charset="0"/>
              <a:buChar char="•"/>
            </a:pPr>
            <a:endParaRPr lang="en-US" sz="800" dirty="0" smtClean="0">
              <a:latin typeface="Times New Roman" panose="02020603050405020304" pitchFamily="18" charset="0"/>
              <a:ea typeface="Times New Roman" panose="02020603050405020304" pitchFamily="18" charset="0"/>
            </a:endParaRPr>
          </a:p>
          <a:p>
            <a:pPr>
              <a:spcBef>
                <a:spcPts val="600"/>
              </a:spcBef>
              <a:spcAft>
                <a:spcPts val="600"/>
              </a:spcAft>
            </a:pPr>
            <a:r>
              <a:rPr lang="en-US" sz="2400" b="1" dirty="0" smtClean="0">
                <a:latin typeface="Times New Roman" panose="02020603050405020304" pitchFamily="18" charset="0"/>
                <a:ea typeface="Times New Roman" panose="02020603050405020304" pitchFamily="18" charset="0"/>
              </a:rPr>
              <a:t>Qualification </a:t>
            </a:r>
            <a:r>
              <a:rPr lang="en-US" sz="2400" b="1" dirty="0">
                <a:latin typeface="Times New Roman" panose="02020603050405020304" pitchFamily="18" charset="0"/>
                <a:ea typeface="Times New Roman" panose="02020603050405020304" pitchFamily="18" charset="0"/>
              </a:rPr>
              <a:t>and Certification Work Group</a:t>
            </a:r>
            <a:r>
              <a:rPr lang="en-US" sz="2400" dirty="0">
                <a:latin typeface="Times New Roman" panose="02020603050405020304" pitchFamily="18" charset="0"/>
                <a:ea typeface="Times New Roman" panose="02020603050405020304" pitchFamily="18" charset="0"/>
              </a:rPr>
              <a:t> </a:t>
            </a:r>
            <a:endParaRPr lang="en-US" sz="2400" dirty="0">
              <a:latin typeface="Calibri" panose="020F0502020204030204" pitchFamily="34" charset="0"/>
              <a:ea typeface="Calibri" panose="020F0502020204030204" pitchFamily="34" charset="0"/>
            </a:endParaRPr>
          </a:p>
          <a:p>
            <a:pPr marL="342900" indent="-342900">
              <a:spcBef>
                <a:spcPts val="600"/>
              </a:spcBef>
              <a:spcAft>
                <a:spcPts val="600"/>
              </a:spcAft>
              <a:buFont typeface="Arial" panose="020B0604020202020204" pitchFamily="34" charset="0"/>
              <a:buChar char="•"/>
            </a:pPr>
            <a:r>
              <a:rPr lang="en-US" sz="2000" dirty="0">
                <a:latin typeface="Times New Roman" panose="02020603050405020304" pitchFamily="18" charset="0"/>
                <a:ea typeface="Times New Roman" panose="02020603050405020304" pitchFamily="18" charset="0"/>
              </a:rPr>
              <a:t>Database </a:t>
            </a:r>
            <a:r>
              <a:rPr lang="en-US" sz="2000" dirty="0" smtClean="0">
                <a:latin typeface="Times New Roman" panose="02020603050405020304" pitchFamily="18" charset="0"/>
                <a:ea typeface="Times New Roman" panose="02020603050405020304" pitchFamily="18" charset="0"/>
              </a:rPr>
              <a:t>and </a:t>
            </a:r>
            <a:r>
              <a:rPr lang="en-US" sz="2000" dirty="0">
                <a:latin typeface="Times New Roman" panose="02020603050405020304" pitchFamily="18" charset="0"/>
                <a:ea typeface="Times New Roman" panose="02020603050405020304" pitchFamily="18" charset="0"/>
              </a:rPr>
              <a:t>Common Language Sub-Group </a:t>
            </a:r>
            <a:endParaRPr lang="en-US" sz="2000" dirty="0" smtClean="0">
              <a:latin typeface="Times New Roman" panose="02020603050405020304" pitchFamily="18" charset="0"/>
              <a:ea typeface="Times New Roman" panose="02020603050405020304" pitchFamily="18" charset="0"/>
            </a:endParaRPr>
          </a:p>
          <a:p>
            <a:pPr marL="342900" indent="-342900">
              <a:spcBef>
                <a:spcPts val="600"/>
              </a:spcBef>
              <a:spcAft>
                <a:spcPts val="600"/>
              </a:spcAft>
              <a:buFont typeface="Arial" panose="020B0604020202020204" pitchFamily="34" charset="0"/>
              <a:buChar char="•"/>
            </a:pPr>
            <a:r>
              <a:rPr lang="en-US" sz="2000" dirty="0">
                <a:latin typeface="Times New Roman" panose="02020603050405020304" pitchFamily="18" charset="0"/>
                <a:ea typeface="Times New Roman" panose="02020603050405020304" pitchFamily="18" charset="0"/>
              </a:rPr>
              <a:t>Quality Assurance </a:t>
            </a:r>
            <a:r>
              <a:rPr lang="en-US" sz="2000" dirty="0" smtClean="0">
                <a:latin typeface="Times New Roman" panose="02020603050405020304" pitchFamily="18" charset="0"/>
                <a:ea typeface="Times New Roman" panose="02020603050405020304" pitchFamily="18" charset="0"/>
              </a:rPr>
              <a:t>Sub-Group </a:t>
            </a:r>
            <a:endParaRPr lang="en-US" sz="2000" dirty="0">
              <a:latin typeface="Times New Roman" panose="02020603050405020304" pitchFamily="18" charset="0"/>
              <a:ea typeface="Times New Roman" panose="02020603050405020304" pitchFamily="18" charset="0"/>
            </a:endParaRPr>
          </a:p>
          <a:p>
            <a:pPr marL="342900" indent="-342900">
              <a:spcBef>
                <a:spcPts val="600"/>
              </a:spcBef>
              <a:spcAft>
                <a:spcPts val="600"/>
              </a:spcAft>
              <a:buFont typeface="Arial" panose="020B0604020202020204" pitchFamily="34" charset="0"/>
              <a:buChar char="•"/>
            </a:pPr>
            <a:r>
              <a:rPr lang="en-US" sz="2000" dirty="0" smtClean="0">
                <a:latin typeface="Times New Roman" panose="02020603050405020304" pitchFamily="18" charset="0"/>
                <a:ea typeface="Times New Roman" panose="02020603050405020304" pitchFamily="18" charset="0"/>
              </a:rPr>
              <a:t>Standards Sub-Group </a:t>
            </a:r>
          </a:p>
          <a:p>
            <a:pPr marL="342900" indent="-342900">
              <a:spcBef>
                <a:spcPts val="600"/>
              </a:spcBef>
              <a:spcAft>
                <a:spcPts val="600"/>
              </a:spcAft>
              <a:buFont typeface="Arial" panose="020B0604020202020204" pitchFamily="34" charset="0"/>
              <a:buChar char="•"/>
            </a:pPr>
            <a:endParaRPr lang="en-US" sz="800" dirty="0" smtClean="0">
              <a:latin typeface="Times New Roman" panose="02020603050405020304" pitchFamily="18" charset="0"/>
              <a:ea typeface="Times New Roman" panose="02020603050405020304" pitchFamily="18" charset="0"/>
            </a:endParaRPr>
          </a:p>
          <a:p>
            <a:pPr>
              <a:spcAft>
                <a:spcPts val="600"/>
              </a:spcAft>
            </a:pPr>
            <a:endParaRPr lang="en-US" sz="800" b="1" dirty="0" smtClean="0">
              <a:latin typeface="Times New Roman" panose="02020603050405020304" pitchFamily="18" charset="0"/>
              <a:ea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Tree>
    <p:extLst>
      <p:ext uri="{BB962C8B-B14F-4D97-AF65-F5344CB8AC3E}">
        <p14:creationId xmlns:p14="http://schemas.microsoft.com/office/powerpoint/2010/main" val="323666513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
        <p:nvSpPr>
          <p:cNvPr id="5" name="TextBox 4"/>
          <p:cNvSpPr txBox="1"/>
          <p:nvPr/>
        </p:nvSpPr>
        <p:spPr>
          <a:xfrm>
            <a:off x="381000" y="1676400"/>
            <a:ext cx="8623062" cy="48936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Agenda / Steps to Achieve Objectives (Day2)</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Room – Fort </a:t>
            </a:r>
            <a:r>
              <a:rPr kumimoji="0" lang="en-US" sz="280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Worth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Morning</a:t>
            </a:r>
            <a:r>
              <a:rPr kumimoji="0" lang="en-US" sz="2800" b="0" i="0" u="sng"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p>
          <a:p>
            <a:pPr marL="971550" marR="0" lvl="1" indent="-514350" algn="l" defTabSz="914400" rtl="0" eaLnBrk="1" fontAlgn="auto" latinLnBrk="0" hangingPunct="1">
              <a:lnSpc>
                <a:spcPct val="100000"/>
              </a:lnSpc>
              <a:spcBef>
                <a:spcPts val="0"/>
              </a:spcBef>
              <a:spcAft>
                <a:spcPts val="0"/>
              </a:spcAft>
              <a:buClrTx/>
              <a:buSzTx/>
              <a:buFont typeface="+mj-lt"/>
              <a:buAutoNum type="alphaLcPeriod"/>
              <a:tabLst/>
              <a:defRPr/>
            </a:pP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Continue detailed review of document </a:t>
            </a:r>
          </a:p>
          <a:p>
            <a:pPr marL="1428750" marR="0" lvl="2" indent="-514350" algn="l" defTabSz="914400" rtl="0" eaLnBrk="1" fontAlgn="auto" latinLnBrk="0" hangingPunct="1">
              <a:lnSpc>
                <a:spcPct val="100000"/>
              </a:lnSpc>
              <a:spcBef>
                <a:spcPts val="0"/>
              </a:spcBef>
              <a:spcAft>
                <a:spcPts val="0"/>
              </a:spcAft>
              <a:buClrTx/>
              <a:buSzTx/>
              <a:buFont typeface="+mj-lt"/>
              <a:buAutoNum type="romanLcPeriod"/>
              <a:tabLst/>
              <a:defRPr/>
            </a:pP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Section 13 (Acquisition &amp; Contracting Considerations)</a:t>
            </a:r>
          </a:p>
          <a:p>
            <a:pPr marL="1428750" marR="0" lvl="2" indent="-514350" algn="l" defTabSz="914400" rtl="0" eaLnBrk="1" fontAlgn="auto" latinLnBrk="0" hangingPunct="1">
              <a:lnSpc>
                <a:spcPct val="100000"/>
              </a:lnSpc>
              <a:spcBef>
                <a:spcPts val="0"/>
              </a:spcBef>
              <a:spcAft>
                <a:spcPts val="0"/>
              </a:spcAft>
              <a:buClrTx/>
              <a:buSzTx/>
              <a:buFont typeface="+mj-lt"/>
              <a:buAutoNum type="romanLcPeriod"/>
              <a:tabLst/>
              <a:defRPr/>
            </a:pP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Section 14 (Risk Considerations</a:t>
            </a:r>
            <a:r>
              <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a:t>
            </a:r>
          </a:p>
          <a:p>
            <a:pPr marL="1428750" marR="0" lvl="2" indent="-514350" algn="l" defTabSz="914400" rtl="0" eaLnBrk="1" fontAlgn="auto" latinLnBrk="0" hangingPunct="1">
              <a:lnSpc>
                <a:spcPct val="100000"/>
              </a:lnSpc>
              <a:spcBef>
                <a:spcPts val="0"/>
              </a:spcBef>
              <a:spcAft>
                <a:spcPts val="0"/>
              </a:spcAft>
              <a:buClrTx/>
              <a:buSzTx/>
              <a:buFont typeface="+mj-lt"/>
              <a:buAutoNum type="romanLcPeriod"/>
              <a:tabLst/>
              <a:defRPr/>
            </a:pPr>
            <a:endParaRPr kumimoji="0" lang="en-US" sz="1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Afternoon</a:t>
            </a:r>
            <a:r>
              <a:rPr kumimoji="0" lang="en-US" sz="2800" b="0" i="0" u="sng"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p>
          <a:p>
            <a:pPr marL="914400" marR="0" lvl="1" indent="-457200" algn="l" defTabSz="914400" rtl="0" eaLnBrk="1" fontAlgn="auto" latinLnBrk="0" hangingPunct="1">
              <a:lnSpc>
                <a:spcPct val="100000"/>
              </a:lnSpc>
              <a:spcBef>
                <a:spcPts val="0"/>
              </a:spcBef>
              <a:spcAft>
                <a:spcPts val="0"/>
              </a:spcAft>
              <a:buClrTx/>
              <a:buSzTx/>
              <a:buFont typeface="+mj-lt"/>
              <a:buAutoNum type="alphaLcPeriod"/>
              <a:tabLst/>
              <a:defRPr/>
            </a:pP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Continue detailed review of document </a:t>
            </a:r>
          </a:p>
          <a:p>
            <a:pPr marL="1428750" marR="0" lvl="2" indent="-514350" algn="l" defTabSz="914400" rtl="0" eaLnBrk="1" fontAlgn="auto" latinLnBrk="0" hangingPunct="1">
              <a:lnSpc>
                <a:spcPct val="100000"/>
              </a:lnSpc>
              <a:spcBef>
                <a:spcPts val="0"/>
              </a:spcBef>
              <a:spcAft>
                <a:spcPts val="0"/>
              </a:spcAft>
              <a:buClrTx/>
              <a:buSzTx/>
              <a:buFont typeface="+mj-lt"/>
              <a:buAutoNum type="romanLcPeriod"/>
              <a:tabLst/>
              <a:defRPr/>
            </a:pP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Appendix (Sample Contract Schedules)</a:t>
            </a:r>
          </a:p>
          <a:p>
            <a:pPr marL="1428750" marR="0" lvl="2" indent="-514350" algn="l" defTabSz="914400" rtl="0" eaLnBrk="1" fontAlgn="auto" latinLnBrk="0" hangingPunct="1">
              <a:lnSpc>
                <a:spcPct val="100000"/>
              </a:lnSpc>
              <a:spcBef>
                <a:spcPts val="0"/>
              </a:spcBef>
              <a:spcAft>
                <a:spcPts val="0"/>
              </a:spcAft>
              <a:buClrTx/>
              <a:buSzTx/>
              <a:buFont typeface="+mj-lt"/>
              <a:buAutoNum type="romanLcPeriod"/>
              <a:tabLst/>
              <a:defRPr/>
            </a:pP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Overall review and prepare out brief</a:t>
            </a:r>
          </a:p>
        </p:txBody>
      </p:sp>
      <p:sp>
        <p:nvSpPr>
          <p:cNvPr id="8" name="Rectangle 7">
            <a:extLst>
              <a:ext uri="{FF2B5EF4-FFF2-40B4-BE49-F238E27FC236}">
                <a16:creationId xmlns:a16="http://schemas.microsoft.com/office/drawing/2014/main" id="{F24EB97F-F2F7-419E-A761-8C2AB6EBF1BF}"/>
              </a:ext>
            </a:extLst>
          </p:cNvPr>
          <p:cNvSpPr/>
          <p:nvPr/>
        </p:nvSpPr>
        <p:spPr>
          <a:xfrm>
            <a:off x="990600" y="990600"/>
            <a:ext cx="7772400" cy="553998"/>
          </a:xfrm>
          <a:prstGeom prst="rect">
            <a:avLst/>
          </a:prstGeom>
        </p:spPr>
        <p:txBody>
          <a:bodyPr wrap="square">
            <a:spAutoFit/>
          </a:bodyPr>
          <a:lstStyle/>
          <a:p>
            <a:r>
              <a:rPr lang="en-US" sz="3000" b="1" dirty="0" smtClean="0">
                <a:solidFill>
                  <a:srgbClr val="FF0000"/>
                </a:solidFill>
                <a:latin typeface="Arial" panose="020B0604020202020204" pitchFamily="34" charset="0"/>
                <a:cs typeface="Arial" panose="020B0604020202020204" pitchFamily="34" charset="0"/>
              </a:rPr>
              <a:t>DoD AM </a:t>
            </a:r>
            <a:r>
              <a:rPr lang="en-US" sz="3000" b="1" dirty="0">
                <a:solidFill>
                  <a:srgbClr val="FF0000"/>
                </a:solidFill>
                <a:latin typeface="Arial" panose="020B0604020202020204" pitchFamily="34" charset="0"/>
                <a:cs typeface="Arial" panose="020B0604020202020204" pitchFamily="34" charset="0"/>
              </a:rPr>
              <a:t>Acquisition </a:t>
            </a:r>
            <a:r>
              <a:rPr lang="en-US" sz="3000" b="1" dirty="0" smtClean="0">
                <a:solidFill>
                  <a:srgbClr val="FF0000"/>
                </a:solidFill>
                <a:latin typeface="Arial" panose="020B0604020202020204" pitchFamily="34" charset="0"/>
                <a:cs typeface="Arial" panose="020B0604020202020204" pitchFamily="34" charset="0"/>
              </a:rPr>
              <a:t>Guide Sub-group</a:t>
            </a:r>
            <a:endParaRPr lang="en-US" sz="2400" dirty="0"/>
          </a:p>
        </p:txBody>
      </p:sp>
      <p:sp>
        <p:nvSpPr>
          <p:cNvPr id="2" name="Slide Number Placeholder 1"/>
          <p:cNvSpPr>
            <a:spLocks noGrp="1"/>
          </p:cNvSpPr>
          <p:nvPr>
            <p:ph type="sldNum" sz="quarter" idx="12"/>
          </p:nvPr>
        </p:nvSpPr>
        <p:spPr/>
        <p:txBody>
          <a:bodyPr/>
          <a:lstStyle/>
          <a:p>
            <a:fld id="{2726C2F5-E77D-45D7-8DF9-278139FB18E6}" type="slidenum">
              <a:rPr lang="en-US" smtClean="0"/>
              <a:t>80</a:t>
            </a:fld>
            <a:endParaRPr lang="en-US" dirty="0"/>
          </a:p>
        </p:txBody>
      </p:sp>
    </p:spTree>
    <p:extLst>
      <p:ext uri="{BB962C8B-B14F-4D97-AF65-F5344CB8AC3E}">
        <p14:creationId xmlns:p14="http://schemas.microsoft.com/office/powerpoint/2010/main" val="91138011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
        <p:nvSpPr>
          <p:cNvPr id="5" name="TextBox 4"/>
          <p:cNvSpPr txBox="1"/>
          <p:nvPr/>
        </p:nvSpPr>
        <p:spPr>
          <a:xfrm>
            <a:off x="533400" y="1828800"/>
            <a:ext cx="8396247" cy="5262979"/>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Completed Actions:</a:t>
            </a:r>
          </a:p>
          <a:p>
            <a:pPr marR="0" lvl="0" algn="l" defTabSz="914400" rtl="0" eaLnBrk="1" fontAlgn="auto" latinLnBrk="0" hangingPunct="1">
              <a:lnSpc>
                <a:spcPct val="100000"/>
              </a:lnSpc>
              <a:spcBef>
                <a:spcPts val="0"/>
              </a:spcBef>
              <a:spcAft>
                <a:spcPts val="0"/>
              </a:spcAft>
              <a:buClrTx/>
              <a:buSzTx/>
              <a:tabLst/>
              <a:defRPr/>
            </a:pPr>
            <a:endParaRPr kumimoji="0" lang="en-US" sz="1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2800" dirty="0">
                <a:solidFill>
                  <a:srgbClr val="002060"/>
                </a:solidFill>
                <a:latin typeface="Arial" panose="020B0604020202020204" pitchFamily="34" charset="0"/>
                <a:cs typeface="Arial" panose="020B0604020202020204" pitchFamily="34" charset="0"/>
              </a:rPr>
              <a:t>Changed title to develop b</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roader approach to encompass all stakeholders</a:t>
            </a:r>
            <a:endParaRPr lang="en-US" sz="2800" dirty="0">
              <a:solidFill>
                <a:srgbClr val="002060"/>
              </a:solidFill>
              <a:latin typeface="Arial" panose="020B0604020202020204" pitchFamily="34" charset="0"/>
              <a:cs typeface="Arial" panose="020B0604020202020204" pitchFamily="34" charset="0"/>
            </a:endParaRPr>
          </a:p>
          <a:p>
            <a:pPr marL="457200" marR="0" lvl="0" indent="-4572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2800" dirty="0">
                <a:solidFill>
                  <a:srgbClr val="002060"/>
                </a:solidFill>
                <a:latin typeface="Arial" panose="020B0604020202020204" pitchFamily="34" charset="0"/>
                <a:cs typeface="Arial" panose="020B0604020202020204" pitchFamily="34" charset="0"/>
              </a:rPr>
              <a:t>Reviewed / commented Sections 1 – 12 (Day 1)</a:t>
            </a:r>
          </a:p>
          <a:p>
            <a:pPr marL="457200" marR="0" lvl="0" indent="-4572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2800" dirty="0">
                <a:solidFill>
                  <a:srgbClr val="002060"/>
                </a:solidFill>
                <a:latin typeface="Arial" panose="020B0604020202020204" pitchFamily="34" charset="0"/>
                <a:cs typeface="Arial" panose="020B0604020202020204" pitchFamily="34" charset="0"/>
              </a:rPr>
              <a:t>Reviewed / commented Sections 13 - 14 and appendices (Day 2)</a:t>
            </a:r>
          </a:p>
          <a:p>
            <a:pPr marL="457200" marR="0" lvl="0" indent="-4572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2800" dirty="0">
                <a:solidFill>
                  <a:srgbClr val="002060"/>
                </a:solidFill>
                <a:latin typeface="Arial" panose="020B0604020202020204" pitchFamily="34" charset="0"/>
                <a:cs typeface="Arial" panose="020B0604020202020204" pitchFamily="34" charset="0"/>
              </a:rPr>
              <a:t>Laser focused on AM specific requirements</a:t>
            </a:r>
          </a:p>
          <a:p>
            <a:pPr marR="0" lvl="0" algn="l" defTabSz="914400" rtl="0" eaLnBrk="1" fontAlgn="auto" latinLnBrk="0" hangingPunct="1">
              <a:lnSpc>
                <a:spcPct val="100000"/>
              </a:lnSpc>
              <a:spcBef>
                <a:spcPts val="0"/>
              </a:spcBef>
              <a:spcAft>
                <a:spcPts val="0"/>
              </a:spcAft>
              <a:buClrTx/>
              <a:buSzTx/>
              <a:tabLst/>
              <a:defRPr/>
            </a:pPr>
            <a:endParaRPr lang="en-US" sz="3000" dirty="0">
              <a:solidFill>
                <a:srgbClr val="002060"/>
              </a:solidFill>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en-US" sz="30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endParaRPr>
          </a:p>
        </p:txBody>
      </p:sp>
      <p:sp>
        <p:nvSpPr>
          <p:cNvPr id="8" name="Rectangle 7">
            <a:extLst>
              <a:ext uri="{FF2B5EF4-FFF2-40B4-BE49-F238E27FC236}">
                <a16:creationId xmlns:a16="http://schemas.microsoft.com/office/drawing/2014/main" id="{F24EB97F-F2F7-419E-A761-8C2AB6EBF1BF}"/>
              </a:ext>
            </a:extLst>
          </p:cNvPr>
          <p:cNvSpPr/>
          <p:nvPr/>
        </p:nvSpPr>
        <p:spPr>
          <a:xfrm>
            <a:off x="990600" y="990600"/>
            <a:ext cx="7772400" cy="553998"/>
          </a:xfrm>
          <a:prstGeom prst="rect">
            <a:avLst/>
          </a:prstGeom>
        </p:spPr>
        <p:txBody>
          <a:bodyPr wrap="square">
            <a:spAutoFit/>
          </a:bodyPr>
          <a:lstStyle/>
          <a:p>
            <a:r>
              <a:rPr lang="en-US" sz="3000" b="1" dirty="0" smtClean="0">
                <a:solidFill>
                  <a:srgbClr val="FF0000"/>
                </a:solidFill>
                <a:latin typeface="Arial" panose="020B0604020202020204" pitchFamily="34" charset="0"/>
                <a:cs typeface="Arial" panose="020B0604020202020204" pitchFamily="34" charset="0"/>
              </a:rPr>
              <a:t>DoD AM </a:t>
            </a:r>
            <a:r>
              <a:rPr lang="en-US" sz="3000" b="1" dirty="0">
                <a:solidFill>
                  <a:srgbClr val="FF0000"/>
                </a:solidFill>
                <a:latin typeface="Arial" panose="020B0604020202020204" pitchFamily="34" charset="0"/>
                <a:cs typeface="Arial" panose="020B0604020202020204" pitchFamily="34" charset="0"/>
              </a:rPr>
              <a:t>Acquisition </a:t>
            </a:r>
            <a:r>
              <a:rPr lang="en-US" sz="3000" b="1" dirty="0" smtClean="0">
                <a:solidFill>
                  <a:srgbClr val="FF0000"/>
                </a:solidFill>
                <a:latin typeface="Arial" panose="020B0604020202020204" pitchFamily="34" charset="0"/>
                <a:cs typeface="Arial" panose="020B0604020202020204" pitchFamily="34" charset="0"/>
              </a:rPr>
              <a:t>Guide Sub-group</a:t>
            </a:r>
            <a:endParaRPr lang="en-US" sz="2400" dirty="0"/>
          </a:p>
        </p:txBody>
      </p:sp>
      <p:sp>
        <p:nvSpPr>
          <p:cNvPr id="2" name="Slide Number Placeholder 1"/>
          <p:cNvSpPr>
            <a:spLocks noGrp="1"/>
          </p:cNvSpPr>
          <p:nvPr>
            <p:ph type="sldNum" sz="quarter" idx="12"/>
          </p:nvPr>
        </p:nvSpPr>
        <p:spPr/>
        <p:txBody>
          <a:bodyPr/>
          <a:lstStyle/>
          <a:p>
            <a:fld id="{2726C2F5-E77D-45D7-8DF9-278139FB18E6}" type="slidenum">
              <a:rPr lang="en-US" smtClean="0"/>
              <a:t>81</a:t>
            </a:fld>
            <a:endParaRPr lang="en-US" dirty="0"/>
          </a:p>
        </p:txBody>
      </p:sp>
    </p:spTree>
    <p:extLst>
      <p:ext uri="{BB962C8B-B14F-4D97-AF65-F5344CB8AC3E}">
        <p14:creationId xmlns:p14="http://schemas.microsoft.com/office/powerpoint/2010/main" val="255402320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
        <p:nvSpPr>
          <p:cNvPr id="5" name="TextBox 4"/>
          <p:cNvSpPr txBox="1"/>
          <p:nvPr/>
        </p:nvSpPr>
        <p:spPr>
          <a:xfrm>
            <a:off x="471447" y="1676400"/>
            <a:ext cx="8482553" cy="4816703"/>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US" sz="3200" b="1" dirty="0">
                <a:solidFill>
                  <a:srgbClr val="002060"/>
                </a:solidFill>
                <a:latin typeface="Arial" panose="020B0604020202020204" pitchFamily="34" charset="0"/>
                <a:cs typeface="Arial" panose="020B0604020202020204" pitchFamily="34" charset="0"/>
              </a:rPr>
              <a:t>Ongoing Actions: </a:t>
            </a:r>
            <a:r>
              <a:rPr kumimoji="0" lang="en-US" sz="1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r>
            <a:br>
              <a:rPr kumimoji="0" lang="en-US" sz="1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br>
            <a:endParaRPr kumimoji="0" lang="en-US" sz="1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a:p>
            <a:pPr marL="457200" marR="0" lvl="0" indent="-4572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2800" dirty="0">
                <a:solidFill>
                  <a:srgbClr val="002060"/>
                </a:solidFill>
                <a:latin typeface="Arial" panose="020B0604020202020204" pitchFamily="34" charset="0"/>
                <a:cs typeface="Arial" panose="020B0604020202020204" pitchFamily="34" charset="0"/>
              </a:rPr>
              <a:t>Drive collaboration between Services and Agencies on AM acquisitions and procedures </a:t>
            </a:r>
          </a:p>
          <a:p>
            <a:pPr marL="457200" marR="0" lvl="0" indent="-4572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2800" dirty="0">
                <a:solidFill>
                  <a:srgbClr val="002060"/>
                </a:solidFill>
                <a:latin typeface="Arial" panose="020B0604020202020204" pitchFamily="34" charset="0"/>
                <a:cs typeface="Arial" panose="020B0604020202020204" pitchFamily="34" charset="0"/>
              </a:rPr>
              <a:t>Focus on AM acquisition processes that can be utilized across a spectrum of AM technologies and uses</a:t>
            </a:r>
          </a:p>
          <a:p>
            <a:pPr marL="457200" marR="0" lvl="0" indent="-4572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Review and incorporate output from the other working groups</a:t>
            </a:r>
          </a:p>
          <a:p>
            <a:pPr marL="457200" marR="0" lvl="0" indent="-4572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2800" dirty="0">
                <a:solidFill>
                  <a:srgbClr val="002060"/>
                </a:solidFill>
                <a:latin typeface="Arial" panose="020B0604020202020204" pitchFamily="34" charset="0"/>
                <a:cs typeface="Arial" panose="020B0604020202020204" pitchFamily="34" charset="0"/>
              </a:rPr>
              <a:t>Team will continue to communicate as </a:t>
            </a:r>
            <a:r>
              <a:rPr lang="en-US" sz="2800" dirty="0" smtClean="0">
                <a:solidFill>
                  <a:srgbClr val="002060"/>
                </a:solidFill>
                <a:latin typeface="Arial" panose="020B0604020202020204" pitchFamily="34" charset="0"/>
                <a:cs typeface="Arial" panose="020B0604020202020204" pitchFamily="34" charset="0"/>
              </a:rPr>
              <a:t>necessary</a:t>
            </a:r>
            <a:endParaRPr kumimoji="0" lang="en-US" sz="1800" b="0" i="0"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92E28012-45A1-4C6E-914E-E2D920EA539B}"/>
              </a:ext>
            </a:extLst>
          </p:cNvPr>
          <p:cNvSpPr/>
          <p:nvPr/>
        </p:nvSpPr>
        <p:spPr>
          <a:xfrm>
            <a:off x="381000" y="1008941"/>
            <a:ext cx="8382000" cy="1015663"/>
          </a:xfrm>
          <a:prstGeom prst="rect">
            <a:avLst/>
          </a:prstGeom>
        </p:spPr>
        <p:txBody>
          <a:bodyPr wrap="square">
            <a:spAutoFit/>
          </a:bodyPr>
          <a:lstStyle/>
          <a:p>
            <a:pPr algn="ctr"/>
            <a:r>
              <a:rPr lang="en-US" sz="2400" b="1" dirty="0">
                <a:solidFill>
                  <a:srgbClr val="FF0000"/>
                </a:solidFill>
                <a:latin typeface="Arial" panose="020B0604020202020204" pitchFamily="34" charset="0"/>
                <a:cs typeface="Arial" panose="020B0604020202020204" pitchFamily="34" charset="0"/>
              </a:rPr>
              <a:t/>
            </a:r>
            <a:br>
              <a:rPr lang="en-US" sz="2400" b="1" dirty="0">
                <a:solidFill>
                  <a:srgbClr val="FF0000"/>
                </a:solidFill>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endParaRPr lang="en-US" dirty="0"/>
          </a:p>
        </p:txBody>
      </p:sp>
      <p:sp>
        <p:nvSpPr>
          <p:cNvPr id="6" name="Rectangle 5">
            <a:extLst>
              <a:ext uri="{FF2B5EF4-FFF2-40B4-BE49-F238E27FC236}">
                <a16:creationId xmlns:a16="http://schemas.microsoft.com/office/drawing/2014/main" id="{F24EB97F-F2F7-419E-A761-8C2AB6EBF1BF}"/>
              </a:ext>
            </a:extLst>
          </p:cNvPr>
          <p:cNvSpPr/>
          <p:nvPr/>
        </p:nvSpPr>
        <p:spPr>
          <a:xfrm>
            <a:off x="990600" y="990600"/>
            <a:ext cx="7772400" cy="553998"/>
          </a:xfrm>
          <a:prstGeom prst="rect">
            <a:avLst/>
          </a:prstGeom>
        </p:spPr>
        <p:txBody>
          <a:bodyPr wrap="square">
            <a:spAutoFit/>
          </a:bodyPr>
          <a:lstStyle/>
          <a:p>
            <a:r>
              <a:rPr lang="en-US" sz="3000" b="1" dirty="0" smtClean="0">
                <a:solidFill>
                  <a:srgbClr val="FF0000"/>
                </a:solidFill>
                <a:latin typeface="Arial" panose="020B0604020202020204" pitchFamily="34" charset="0"/>
                <a:cs typeface="Arial" panose="020B0604020202020204" pitchFamily="34" charset="0"/>
              </a:rPr>
              <a:t>DoD AM </a:t>
            </a:r>
            <a:r>
              <a:rPr lang="en-US" sz="3000" b="1" dirty="0">
                <a:solidFill>
                  <a:srgbClr val="FF0000"/>
                </a:solidFill>
                <a:latin typeface="Arial" panose="020B0604020202020204" pitchFamily="34" charset="0"/>
                <a:cs typeface="Arial" panose="020B0604020202020204" pitchFamily="34" charset="0"/>
              </a:rPr>
              <a:t>Acquisition </a:t>
            </a:r>
            <a:r>
              <a:rPr lang="en-US" sz="3000" b="1" dirty="0" smtClean="0">
                <a:solidFill>
                  <a:srgbClr val="FF0000"/>
                </a:solidFill>
                <a:latin typeface="Arial" panose="020B0604020202020204" pitchFamily="34" charset="0"/>
                <a:cs typeface="Arial" panose="020B0604020202020204" pitchFamily="34" charset="0"/>
              </a:rPr>
              <a:t>Guide Sub-group</a:t>
            </a:r>
            <a:endParaRPr lang="en-US" sz="2400" dirty="0"/>
          </a:p>
        </p:txBody>
      </p:sp>
      <p:sp>
        <p:nvSpPr>
          <p:cNvPr id="2" name="Slide Number Placeholder 1"/>
          <p:cNvSpPr>
            <a:spLocks noGrp="1"/>
          </p:cNvSpPr>
          <p:nvPr>
            <p:ph type="sldNum" sz="quarter" idx="12"/>
          </p:nvPr>
        </p:nvSpPr>
        <p:spPr/>
        <p:txBody>
          <a:bodyPr/>
          <a:lstStyle/>
          <a:p>
            <a:fld id="{2726C2F5-E77D-45D7-8DF9-278139FB18E6}" type="slidenum">
              <a:rPr lang="en-US" smtClean="0"/>
              <a:t>82</a:t>
            </a:fld>
            <a:endParaRPr lang="en-US" dirty="0"/>
          </a:p>
        </p:txBody>
      </p:sp>
    </p:spTree>
    <p:extLst>
      <p:ext uri="{BB962C8B-B14F-4D97-AF65-F5344CB8AC3E}">
        <p14:creationId xmlns:p14="http://schemas.microsoft.com/office/powerpoint/2010/main" val="10684208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
        <p:nvSpPr>
          <p:cNvPr id="5" name="TextBox 4"/>
          <p:cNvSpPr txBox="1"/>
          <p:nvPr/>
        </p:nvSpPr>
        <p:spPr>
          <a:xfrm>
            <a:off x="304800" y="1676400"/>
            <a:ext cx="8458200" cy="6986528"/>
          </a:xfrm>
          <a:prstGeom prst="rect">
            <a:avLst/>
          </a:prstGeom>
          <a:noFill/>
        </p:spPr>
        <p:txBody>
          <a:bodyPr wrap="square" rtlCol="0">
            <a:spAutoFit/>
          </a:bodyPr>
          <a:lstStyle/>
          <a:p>
            <a:pPr lvl="0">
              <a:defRPr/>
            </a:pPr>
            <a:r>
              <a:rPr lang="en-US" sz="3200" b="1" dirty="0">
                <a:solidFill>
                  <a:srgbClr val="002060"/>
                </a:solidFill>
                <a:latin typeface="Arial" panose="020B0604020202020204" pitchFamily="34" charset="0"/>
                <a:cs typeface="Arial" panose="020B0604020202020204" pitchFamily="34" charset="0"/>
              </a:rPr>
              <a:t>Key Takeaways: </a:t>
            </a:r>
          </a:p>
          <a:p>
            <a:pPr marL="457200" lvl="0" indent="-457200">
              <a:spcBef>
                <a:spcPts val="600"/>
              </a:spcBef>
              <a:spcAft>
                <a:spcPts val="600"/>
              </a:spcAft>
              <a:buFont typeface="Arial" panose="020B0604020202020204" pitchFamily="34" charset="0"/>
              <a:buChar char="•"/>
              <a:defRPr/>
            </a:pPr>
            <a:r>
              <a:rPr lang="en-US" sz="2800" dirty="0">
                <a:solidFill>
                  <a:srgbClr val="002060"/>
                </a:solidFill>
                <a:latin typeface="Arial" panose="020B0604020202020204" pitchFamily="34" charset="0"/>
                <a:cs typeface="Arial" panose="020B0604020202020204" pitchFamily="34" charset="0"/>
              </a:rPr>
              <a:t>Multiple policy changes are necessary to foster the potential of AM</a:t>
            </a:r>
          </a:p>
          <a:p>
            <a:pPr marL="457200" indent="-457200">
              <a:spcBef>
                <a:spcPts val="600"/>
              </a:spcBef>
              <a:spcAft>
                <a:spcPts val="600"/>
              </a:spcAft>
              <a:buFont typeface="Arial" panose="020B0604020202020204" pitchFamily="34" charset="0"/>
              <a:buChar char="•"/>
              <a:defRPr/>
            </a:pPr>
            <a:r>
              <a:rPr lang="en-US" sz="2800" dirty="0">
                <a:solidFill>
                  <a:srgbClr val="002060"/>
                </a:solidFill>
                <a:latin typeface="Arial" panose="020B0604020202020204" pitchFamily="34" charset="0"/>
                <a:cs typeface="Arial" panose="020B0604020202020204" pitchFamily="34" charset="0"/>
              </a:rPr>
              <a:t>Guide will supplement policy</a:t>
            </a:r>
          </a:p>
          <a:p>
            <a:pPr marL="457200" lvl="0" indent="-457200">
              <a:spcBef>
                <a:spcPts val="600"/>
              </a:spcBef>
              <a:spcAft>
                <a:spcPts val="600"/>
              </a:spcAft>
              <a:buFont typeface="Arial" panose="020B0604020202020204" pitchFamily="34" charset="0"/>
              <a:buChar char="•"/>
              <a:defRPr/>
            </a:pPr>
            <a:r>
              <a:rPr lang="en-US" sz="2800" dirty="0">
                <a:solidFill>
                  <a:srgbClr val="002060"/>
                </a:solidFill>
                <a:latin typeface="Arial" panose="020B0604020202020204" pitchFamily="34" charset="0"/>
                <a:cs typeface="Arial" panose="020B0604020202020204" pitchFamily="34" charset="0"/>
              </a:rPr>
              <a:t>OSD should consider assigning an acquisition program to pilot the guide</a:t>
            </a:r>
          </a:p>
          <a:p>
            <a:pPr marL="457200" lvl="0" indent="-457200">
              <a:spcBef>
                <a:spcPts val="600"/>
              </a:spcBef>
              <a:spcAft>
                <a:spcPts val="600"/>
              </a:spcAft>
              <a:buFont typeface="Arial" panose="020B0604020202020204" pitchFamily="34" charset="0"/>
              <a:buChar char="•"/>
              <a:defRPr/>
            </a:pPr>
            <a:r>
              <a:rPr lang="en-US" sz="2800" dirty="0">
                <a:solidFill>
                  <a:srgbClr val="002060"/>
                </a:solidFill>
                <a:latin typeface="Arial" panose="020B0604020202020204" pitchFamily="34" charset="0"/>
                <a:cs typeface="Arial" panose="020B0604020202020204" pitchFamily="34" charset="0"/>
              </a:rPr>
              <a:t>Increase communication throughout the AM community </a:t>
            </a:r>
          </a:p>
          <a:p>
            <a:pPr lvl="0">
              <a:defRPr/>
            </a:pPr>
            <a:endParaRPr lang="en-US" sz="3000" dirty="0">
              <a:solidFill>
                <a:srgbClr val="4F81BD">
                  <a:lumMod val="50000"/>
                </a:srgbClr>
              </a:solidFill>
              <a:latin typeface="Arial" panose="020B0604020202020204" pitchFamily="34" charset="0"/>
              <a:cs typeface="Arial" panose="020B0604020202020204" pitchFamily="34" charset="0"/>
            </a:endParaRPr>
          </a:p>
          <a:p>
            <a:pPr lvl="0">
              <a:defRPr/>
            </a:pPr>
            <a:r>
              <a:rPr lang="en-US" sz="3000" dirty="0">
                <a:solidFill>
                  <a:srgbClr val="4F81BD">
                    <a:lumMod val="50000"/>
                  </a:srgbClr>
                </a:solidFill>
                <a:latin typeface="Arial" panose="020B0604020202020204" pitchFamily="34" charset="0"/>
                <a:cs typeface="Arial" panose="020B0604020202020204" pitchFamily="34" charset="0"/>
              </a:rPr>
              <a:t> </a:t>
            </a:r>
          </a:p>
          <a:p>
            <a:pPr lvl="0">
              <a:defRPr/>
            </a:pPr>
            <a:endParaRPr lang="en-US" sz="1200" dirty="0">
              <a:solidFill>
                <a:srgbClr val="4F81BD">
                  <a:lumMod val="50000"/>
                </a:srgbClr>
              </a:solidFill>
              <a:latin typeface="Arial" panose="020B0604020202020204" pitchFamily="34" charset="0"/>
              <a:cs typeface="Arial" panose="020B0604020202020204" pitchFamily="34" charset="0"/>
            </a:endParaRPr>
          </a:p>
          <a:p>
            <a:pPr lvl="0">
              <a:defRPr/>
            </a:pPr>
            <a:endParaRPr lang="en-US" sz="1200" dirty="0">
              <a:solidFill>
                <a:srgbClr val="4F81BD">
                  <a:lumMod val="50000"/>
                </a:srgbClr>
              </a:solidFill>
              <a:latin typeface="Arial" panose="020B0604020202020204" pitchFamily="34" charset="0"/>
              <a:cs typeface="Arial" panose="020B0604020202020204" pitchFamily="34" charset="0"/>
            </a:endParaRPr>
          </a:p>
          <a:p>
            <a:pPr lvl="0">
              <a:defRPr/>
            </a:pPr>
            <a:endParaRPr lang="en-US" sz="2800" dirty="0">
              <a:solidFill>
                <a:srgbClr val="4F81BD">
                  <a:lumMod val="50000"/>
                </a:srgbClr>
              </a:solidFill>
              <a:latin typeface="Arial" panose="020B0604020202020204" pitchFamily="34" charset="0"/>
              <a:cs typeface="Arial" panose="020B0604020202020204" pitchFamily="34" charset="0"/>
            </a:endParaRPr>
          </a:p>
          <a:p>
            <a:pPr lvl="0">
              <a:defRPr/>
            </a:pPr>
            <a:endParaRPr lang="en-US" sz="2800" dirty="0">
              <a:solidFill>
                <a:srgbClr val="4F81BD">
                  <a:lumMod val="50000"/>
                </a:srgbClr>
              </a:solidFill>
              <a:latin typeface="Arial" panose="020B0604020202020204" pitchFamily="34" charset="0"/>
              <a:cs typeface="Arial" panose="020B0604020202020204" pitchFamily="34" charset="0"/>
            </a:endParaRPr>
          </a:p>
          <a:p>
            <a:pPr lvl="0">
              <a:defRPr/>
            </a:pPr>
            <a:endParaRPr lang="en-US" sz="2800" dirty="0">
              <a:solidFill>
                <a:srgbClr val="4F81BD">
                  <a:lumMod val="50000"/>
                </a:srgbClr>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AC086CFD-A506-4082-80EE-2F9D627969B4}"/>
              </a:ext>
            </a:extLst>
          </p:cNvPr>
          <p:cNvSpPr/>
          <p:nvPr/>
        </p:nvSpPr>
        <p:spPr>
          <a:xfrm>
            <a:off x="0" y="6246043"/>
            <a:ext cx="9144000" cy="60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rgbClr val="FF0000"/>
                </a:solidFill>
              </a:rPr>
              <a:t>THIS IS A GUIDE AND NOT REGULATION</a:t>
            </a:r>
          </a:p>
        </p:txBody>
      </p:sp>
      <p:sp>
        <p:nvSpPr>
          <p:cNvPr id="6" name="Rectangle 5">
            <a:extLst>
              <a:ext uri="{FF2B5EF4-FFF2-40B4-BE49-F238E27FC236}">
                <a16:creationId xmlns:a16="http://schemas.microsoft.com/office/drawing/2014/main" id="{F24EB97F-F2F7-419E-A761-8C2AB6EBF1BF}"/>
              </a:ext>
            </a:extLst>
          </p:cNvPr>
          <p:cNvSpPr/>
          <p:nvPr/>
        </p:nvSpPr>
        <p:spPr>
          <a:xfrm>
            <a:off x="990600" y="990600"/>
            <a:ext cx="7772400" cy="553998"/>
          </a:xfrm>
          <a:prstGeom prst="rect">
            <a:avLst/>
          </a:prstGeom>
        </p:spPr>
        <p:txBody>
          <a:bodyPr wrap="square">
            <a:spAutoFit/>
          </a:bodyPr>
          <a:lstStyle/>
          <a:p>
            <a:r>
              <a:rPr lang="en-US" sz="3000" b="1" dirty="0" smtClean="0">
                <a:solidFill>
                  <a:srgbClr val="FF0000"/>
                </a:solidFill>
                <a:latin typeface="Arial" panose="020B0604020202020204" pitchFamily="34" charset="0"/>
                <a:cs typeface="Arial" panose="020B0604020202020204" pitchFamily="34" charset="0"/>
              </a:rPr>
              <a:t>DoD AM </a:t>
            </a:r>
            <a:r>
              <a:rPr lang="en-US" sz="3000" b="1" dirty="0">
                <a:solidFill>
                  <a:srgbClr val="FF0000"/>
                </a:solidFill>
                <a:latin typeface="Arial" panose="020B0604020202020204" pitchFamily="34" charset="0"/>
                <a:cs typeface="Arial" panose="020B0604020202020204" pitchFamily="34" charset="0"/>
              </a:rPr>
              <a:t>Acquisition </a:t>
            </a:r>
            <a:r>
              <a:rPr lang="en-US" sz="3000" b="1" dirty="0" smtClean="0">
                <a:solidFill>
                  <a:srgbClr val="FF0000"/>
                </a:solidFill>
                <a:latin typeface="Arial" panose="020B0604020202020204" pitchFamily="34" charset="0"/>
                <a:cs typeface="Arial" panose="020B0604020202020204" pitchFamily="34" charset="0"/>
              </a:rPr>
              <a:t>Guide Sub-group</a:t>
            </a:r>
            <a:endParaRPr lang="en-US" sz="2400" dirty="0"/>
          </a:p>
        </p:txBody>
      </p:sp>
      <p:sp>
        <p:nvSpPr>
          <p:cNvPr id="3" name="Slide Number Placeholder 2"/>
          <p:cNvSpPr>
            <a:spLocks noGrp="1"/>
          </p:cNvSpPr>
          <p:nvPr>
            <p:ph type="sldNum" sz="quarter" idx="12"/>
          </p:nvPr>
        </p:nvSpPr>
        <p:spPr/>
        <p:txBody>
          <a:bodyPr/>
          <a:lstStyle/>
          <a:p>
            <a:fld id="{2726C2F5-E77D-45D7-8DF9-278139FB18E6}" type="slidenum">
              <a:rPr lang="en-US" smtClean="0"/>
              <a:t>83</a:t>
            </a:fld>
            <a:endParaRPr lang="en-US" dirty="0"/>
          </a:p>
        </p:txBody>
      </p:sp>
    </p:spTree>
    <p:extLst>
      <p:ext uri="{BB962C8B-B14F-4D97-AF65-F5344CB8AC3E}">
        <p14:creationId xmlns:p14="http://schemas.microsoft.com/office/powerpoint/2010/main" val="103507431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graphicFrame>
        <p:nvGraphicFramePr>
          <p:cNvPr id="3" name="Table 2">
            <a:extLst>
              <a:ext uri="{FF2B5EF4-FFF2-40B4-BE49-F238E27FC236}">
                <a16:creationId xmlns:a16="http://schemas.microsoft.com/office/drawing/2014/main" id="{66F2B73C-AACA-499B-9F06-44E1E1D6DFAC}"/>
              </a:ext>
            </a:extLst>
          </p:cNvPr>
          <p:cNvGraphicFramePr>
            <a:graphicFrameLocks noGrp="1"/>
          </p:cNvGraphicFramePr>
          <p:nvPr>
            <p:extLst>
              <p:ext uri="{D42A27DB-BD31-4B8C-83A1-F6EECF244321}">
                <p14:modId xmlns:p14="http://schemas.microsoft.com/office/powerpoint/2010/main" val="3824640328"/>
              </p:ext>
            </p:extLst>
          </p:nvPr>
        </p:nvGraphicFramePr>
        <p:xfrm>
          <a:off x="609600" y="2311163"/>
          <a:ext cx="8763000" cy="4227754"/>
        </p:xfrm>
        <a:graphic>
          <a:graphicData uri="http://schemas.openxmlformats.org/drawingml/2006/table">
            <a:tbl>
              <a:tblPr>
                <a:tableStyleId>{5C22544A-7EE6-4342-B048-85BDC9FD1C3A}</a:tableStyleId>
              </a:tblPr>
              <a:tblGrid>
                <a:gridCol w="2029326">
                  <a:extLst>
                    <a:ext uri="{9D8B030D-6E8A-4147-A177-3AD203B41FA5}">
                      <a16:colId xmlns:a16="http://schemas.microsoft.com/office/drawing/2014/main" val="176981311"/>
                    </a:ext>
                  </a:extLst>
                </a:gridCol>
                <a:gridCol w="2613526">
                  <a:extLst>
                    <a:ext uri="{9D8B030D-6E8A-4147-A177-3AD203B41FA5}">
                      <a16:colId xmlns:a16="http://schemas.microsoft.com/office/drawing/2014/main" val="2402272409"/>
                    </a:ext>
                  </a:extLst>
                </a:gridCol>
                <a:gridCol w="4120148">
                  <a:extLst>
                    <a:ext uri="{9D8B030D-6E8A-4147-A177-3AD203B41FA5}">
                      <a16:colId xmlns:a16="http://schemas.microsoft.com/office/drawing/2014/main" val="2978048461"/>
                    </a:ext>
                  </a:extLst>
                </a:gridCol>
              </a:tblGrid>
              <a:tr h="432380">
                <a:tc>
                  <a:txBody>
                    <a:bodyPr/>
                    <a:lstStyle/>
                    <a:p>
                      <a:pPr algn="l" fontAlgn="b"/>
                      <a:r>
                        <a:rPr lang="en-US" sz="1800" u="none" strike="noStrike" dirty="0">
                          <a:solidFill>
                            <a:srgbClr val="002060"/>
                          </a:solidFill>
                          <a:effectLst/>
                        </a:rPr>
                        <a:t>Armen </a:t>
                      </a:r>
                      <a:r>
                        <a:rPr lang="en-US" sz="1800" u="none" strike="noStrike" dirty="0" err="1">
                          <a:solidFill>
                            <a:srgbClr val="002060"/>
                          </a:solidFill>
                          <a:effectLst/>
                        </a:rPr>
                        <a:t>Kurdian</a:t>
                      </a:r>
                      <a:endParaRPr lang="en-US" sz="1800" b="0" i="0" u="none" strike="noStrike" dirty="0">
                        <a:solidFill>
                          <a:srgbClr val="002060"/>
                        </a:solidFill>
                        <a:effectLst/>
                        <a:latin typeface="Calibri" panose="020F0502020204030204" pitchFamily="34" charset="0"/>
                      </a:endParaRPr>
                    </a:p>
                  </a:txBody>
                  <a:tcPr marL="0" marR="0" marT="0" marB="0" anchor="b">
                    <a:noFill/>
                  </a:tcPr>
                </a:tc>
                <a:tc>
                  <a:txBody>
                    <a:bodyPr/>
                    <a:lstStyle/>
                    <a:p>
                      <a:pPr algn="l" fontAlgn="b"/>
                      <a:r>
                        <a:rPr lang="en-US" sz="1800" u="none" strike="noStrike" dirty="0">
                          <a:solidFill>
                            <a:srgbClr val="002060"/>
                          </a:solidFill>
                          <a:effectLst/>
                        </a:rPr>
                        <a:t>Penn State University</a:t>
                      </a:r>
                      <a:endParaRPr lang="en-US" sz="1800" b="0" i="0" u="none" strike="noStrike" dirty="0">
                        <a:solidFill>
                          <a:srgbClr val="002060"/>
                        </a:solidFill>
                        <a:effectLst/>
                        <a:latin typeface="Calibri" panose="020F0502020204030204" pitchFamily="34" charset="0"/>
                      </a:endParaRPr>
                    </a:p>
                  </a:txBody>
                  <a:tcPr marL="0" marR="0" marT="0" marB="0" anchor="b">
                    <a:noFill/>
                  </a:tcPr>
                </a:tc>
                <a:tc>
                  <a:txBody>
                    <a:bodyPr/>
                    <a:lstStyle/>
                    <a:p>
                      <a:pPr algn="l" fontAlgn="b"/>
                      <a:r>
                        <a:rPr lang="en-US" sz="1800" u="none" strike="noStrike" dirty="0">
                          <a:solidFill>
                            <a:srgbClr val="002060"/>
                          </a:solidFill>
                          <a:effectLst/>
                        </a:rPr>
                        <a:t>Program Management</a:t>
                      </a:r>
                      <a:endParaRPr lang="en-US" sz="1800" b="0" i="0" u="none" strike="noStrike" dirty="0">
                        <a:solidFill>
                          <a:srgbClr val="002060"/>
                        </a:solidFill>
                        <a:effectLst/>
                        <a:latin typeface="Calibri" panose="020F0502020204030204" pitchFamily="34" charset="0"/>
                      </a:endParaRPr>
                    </a:p>
                  </a:txBody>
                  <a:tcPr marL="0" marR="0" marT="0" marB="0" anchor="b">
                    <a:noFill/>
                  </a:tcPr>
                </a:tc>
                <a:extLst>
                  <a:ext uri="{0D108BD9-81ED-4DB2-BD59-A6C34878D82A}">
                    <a16:rowId xmlns:a16="http://schemas.microsoft.com/office/drawing/2014/main" val="433999994"/>
                  </a:ext>
                </a:extLst>
              </a:tr>
              <a:tr h="432380">
                <a:tc>
                  <a:txBody>
                    <a:bodyPr/>
                    <a:lstStyle/>
                    <a:p>
                      <a:pPr algn="l" fontAlgn="b"/>
                      <a:r>
                        <a:rPr lang="en-US" sz="1800" u="none" strike="noStrike" dirty="0">
                          <a:solidFill>
                            <a:srgbClr val="002060"/>
                          </a:solidFill>
                          <a:effectLst/>
                        </a:rPr>
                        <a:t>Bob Appleton</a:t>
                      </a:r>
                      <a:endParaRPr lang="en-US" sz="1800" b="0" i="0" u="none" strike="noStrike" dirty="0">
                        <a:solidFill>
                          <a:srgbClr val="002060"/>
                        </a:solidFill>
                        <a:effectLst/>
                        <a:latin typeface="Calibri" panose="020F0502020204030204" pitchFamily="34" charset="0"/>
                      </a:endParaRPr>
                    </a:p>
                  </a:txBody>
                  <a:tcPr marL="0" marR="0" marT="0" marB="0" anchor="b">
                    <a:noFill/>
                  </a:tcPr>
                </a:tc>
                <a:tc>
                  <a:txBody>
                    <a:bodyPr/>
                    <a:lstStyle/>
                    <a:p>
                      <a:pPr algn="l" fontAlgn="b"/>
                      <a:r>
                        <a:rPr lang="en-US" sz="1800" u="none" strike="noStrike">
                          <a:solidFill>
                            <a:srgbClr val="002060"/>
                          </a:solidFill>
                          <a:effectLst/>
                        </a:rPr>
                        <a:t>RWAppleton &amp; Co</a:t>
                      </a:r>
                      <a:endParaRPr lang="en-US" sz="1800" b="0" i="0" u="none" strike="noStrike">
                        <a:solidFill>
                          <a:srgbClr val="002060"/>
                        </a:solidFill>
                        <a:effectLst/>
                        <a:latin typeface="Calibri" panose="020F0502020204030204" pitchFamily="34" charset="0"/>
                      </a:endParaRPr>
                    </a:p>
                  </a:txBody>
                  <a:tcPr marL="0" marR="0" marT="0" marB="0" anchor="b">
                    <a:noFill/>
                  </a:tcPr>
                </a:tc>
                <a:tc>
                  <a:txBody>
                    <a:bodyPr/>
                    <a:lstStyle/>
                    <a:p>
                      <a:pPr algn="l" fontAlgn="b"/>
                      <a:r>
                        <a:rPr lang="en-US" sz="1800" u="none" strike="noStrike">
                          <a:solidFill>
                            <a:srgbClr val="002060"/>
                          </a:solidFill>
                          <a:effectLst/>
                        </a:rPr>
                        <a:t>Logistics (maintenance and supply)</a:t>
                      </a:r>
                      <a:endParaRPr lang="en-US" sz="1800" b="0" i="0" u="none" strike="noStrike">
                        <a:solidFill>
                          <a:srgbClr val="002060"/>
                        </a:solidFill>
                        <a:effectLst/>
                        <a:latin typeface="Calibri" panose="020F0502020204030204" pitchFamily="34" charset="0"/>
                      </a:endParaRPr>
                    </a:p>
                  </a:txBody>
                  <a:tcPr marL="0" marR="0" marT="0" marB="0" anchor="b">
                    <a:noFill/>
                  </a:tcPr>
                </a:tc>
                <a:extLst>
                  <a:ext uri="{0D108BD9-81ED-4DB2-BD59-A6C34878D82A}">
                    <a16:rowId xmlns:a16="http://schemas.microsoft.com/office/drawing/2014/main" val="2631809935"/>
                  </a:ext>
                </a:extLst>
              </a:tr>
              <a:tr h="432380">
                <a:tc>
                  <a:txBody>
                    <a:bodyPr/>
                    <a:lstStyle/>
                    <a:p>
                      <a:pPr algn="l" fontAlgn="b"/>
                      <a:r>
                        <a:rPr lang="en-US" sz="1800" u="none" strike="noStrike" dirty="0">
                          <a:solidFill>
                            <a:srgbClr val="002060"/>
                          </a:solidFill>
                          <a:effectLst/>
                        </a:rPr>
                        <a:t>Debbie Lilu</a:t>
                      </a:r>
                      <a:endParaRPr lang="en-US" sz="1800" b="0" i="0" u="none" strike="noStrike" dirty="0">
                        <a:solidFill>
                          <a:srgbClr val="002060"/>
                        </a:solidFill>
                        <a:effectLst/>
                        <a:latin typeface="Calibri" panose="020F0502020204030204" pitchFamily="34" charset="0"/>
                      </a:endParaRPr>
                    </a:p>
                  </a:txBody>
                  <a:tcPr marL="0" marR="0" marT="0" marB="0" anchor="b">
                    <a:noFill/>
                  </a:tcPr>
                </a:tc>
                <a:tc>
                  <a:txBody>
                    <a:bodyPr/>
                    <a:lstStyle/>
                    <a:p>
                      <a:pPr algn="l" fontAlgn="b"/>
                      <a:r>
                        <a:rPr lang="en-US" sz="1800" u="none" strike="noStrike" dirty="0">
                          <a:solidFill>
                            <a:srgbClr val="002060"/>
                          </a:solidFill>
                          <a:effectLst/>
                        </a:rPr>
                        <a:t>NCMS</a:t>
                      </a:r>
                      <a:endParaRPr lang="en-US" sz="1800" b="0" i="0" u="none" strike="noStrike" dirty="0">
                        <a:solidFill>
                          <a:srgbClr val="002060"/>
                        </a:solidFill>
                        <a:effectLst/>
                        <a:latin typeface="Calibri" panose="020F0502020204030204" pitchFamily="34" charset="0"/>
                      </a:endParaRPr>
                    </a:p>
                  </a:txBody>
                  <a:tcPr marL="0" marR="0" marT="0" marB="0" anchor="b">
                    <a:noFill/>
                  </a:tcPr>
                </a:tc>
                <a:tc>
                  <a:txBody>
                    <a:bodyPr/>
                    <a:lstStyle/>
                    <a:p>
                      <a:pPr algn="l" fontAlgn="b"/>
                      <a:r>
                        <a:rPr lang="en-US" sz="1800" u="none" strike="noStrike">
                          <a:solidFill>
                            <a:srgbClr val="002060"/>
                          </a:solidFill>
                          <a:effectLst/>
                        </a:rPr>
                        <a:t>Program Management</a:t>
                      </a:r>
                      <a:endParaRPr lang="en-US" sz="1800" b="0" i="0" u="none" strike="noStrike">
                        <a:solidFill>
                          <a:srgbClr val="002060"/>
                        </a:solidFill>
                        <a:effectLst/>
                        <a:latin typeface="Calibri" panose="020F0502020204030204" pitchFamily="34" charset="0"/>
                      </a:endParaRPr>
                    </a:p>
                  </a:txBody>
                  <a:tcPr marL="0" marR="0" marT="0" marB="0" anchor="b">
                    <a:noFill/>
                  </a:tcPr>
                </a:tc>
                <a:extLst>
                  <a:ext uri="{0D108BD9-81ED-4DB2-BD59-A6C34878D82A}">
                    <a16:rowId xmlns:a16="http://schemas.microsoft.com/office/drawing/2014/main" val="2392872176"/>
                  </a:ext>
                </a:extLst>
              </a:tr>
              <a:tr h="379260">
                <a:tc>
                  <a:txBody>
                    <a:bodyPr/>
                    <a:lstStyle/>
                    <a:p>
                      <a:pPr algn="l" fontAlgn="b"/>
                      <a:r>
                        <a:rPr lang="en-US" sz="1800" u="none" strike="noStrike" dirty="0" smtClean="0">
                          <a:solidFill>
                            <a:srgbClr val="002060"/>
                          </a:solidFill>
                          <a:effectLst/>
                        </a:rPr>
                        <a:t>Dee Wilcox</a:t>
                      </a:r>
                      <a:endParaRPr lang="en-US" sz="1800" b="0" i="0" u="none" strike="noStrike" dirty="0">
                        <a:solidFill>
                          <a:srgbClr val="002060"/>
                        </a:solidFill>
                        <a:effectLst/>
                        <a:latin typeface="Calibri" panose="020F0502020204030204" pitchFamily="34" charset="0"/>
                      </a:endParaRPr>
                    </a:p>
                  </a:txBody>
                  <a:tcPr marL="0" marR="0" marT="0" marB="0" anchor="b">
                    <a:noFill/>
                  </a:tcPr>
                </a:tc>
                <a:tc>
                  <a:txBody>
                    <a:bodyPr/>
                    <a:lstStyle/>
                    <a:p>
                      <a:pPr algn="l" fontAlgn="b"/>
                      <a:r>
                        <a:rPr lang="en-US" sz="1800" u="none" strike="noStrike" dirty="0" smtClean="0">
                          <a:solidFill>
                            <a:srgbClr val="002060"/>
                          </a:solidFill>
                          <a:effectLst/>
                        </a:rPr>
                        <a:t>Sikorsky</a:t>
                      </a:r>
                      <a:endParaRPr lang="en-US" sz="1800" b="0" i="0" u="none" strike="noStrike" dirty="0">
                        <a:solidFill>
                          <a:srgbClr val="002060"/>
                        </a:solidFill>
                        <a:effectLst/>
                        <a:latin typeface="Calibri" panose="020F0502020204030204" pitchFamily="34" charset="0"/>
                      </a:endParaRPr>
                    </a:p>
                  </a:txBody>
                  <a:tcPr marL="0" marR="0" marT="0" marB="0" anchor="b">
                    <a:noFill/>
                  </a:tcPr>
                </a:tc>
                <a:tc>
                  <a:txBody>
                    <a:bodyPr/>
                    <a:lstStyle/>
                    <a:p>
                      <a:pPr algn="l" fontAlgn="b"/>
                      <a:r>
                        <a:rPr lang="en-US" sz="1800" u="none" strike="noStrike" dirty="0" smtClean="0">
                          <a:solidFill>
                            <a:srgbClr val="002060"/>
                          </a:solidFill>
                          <a:effectLst/>
                        </a:rPr>
                        <a:t>Contracts</a:t>
                      </a:r>
                      <a:endParaRPr lang="en-US" sz="1800" b="0" i="0" u="none" strike="noStrike" dirty="0">
                        <a:solidFill>
                          <a:srgbClr val="002060"/>
                        </a:solidFill>
                        <a:effectLst/>
                        <a:latin typeface="Calibri" panose="020F0502020204030204" pitchFamily="34" charset="0"/>
                      </a:endParaRPr>
                    </a:p>
                  </a:txBody>
                  <a:tcPr marL="0" marR="0" marT="0" marB="0" anchor="b">
                    <a:noFill/>
                  </a:tcPr>
                </a:tc>
                <a:extLst>
                  <a:ext uri="{0D108BD9-81ED-4DB2-BD59-A6C34878D82A}">
                    <a16:rowId xmlns:a16="http://schemas.microsoft.com/office/drawing/2014/main" val="2130162861"/>
                  </a:ext>
                </a:extLst>
              </a:tr>
              <a:tr h="432380">
                <a:tc>
                  <a:txBody>
                    <a:bodyPr/>
                    <a:lstStyle/>
                    <a:p>
                      <a:pPr algn="l" fontAlgn="b"/>
                      <a:r>
                        <a:rPr lang="en-US" sz="1800" u="none" strike="noStrike">
                          <a:solidFill>
                            <a:srgbClr val="002060"/>
                          </a:solidFill>
                          <a:effectLst/>
                        </a:rPr>
                        <a:t>John Ballou</a:t>
                      </a:r>
                      <a:endParaRPr lang="en-US" sz="1800" b="0" i="0" u="none" strike="noStrike">
                        <a:solidFill>
                          <a:srgbClr val="002060"/>
                        </a:solidFill>
                        <a:effectLst/>
                        <a:latin typeface="Calibri" panose="020F0502020204030204" pitchFamily="34" charset="0"/>
                      </a:endParaRPr>
                    </a:p>
                  </a:txBody>
                  <a:tcPr marL="0" marR="0" marT="0" marB="0" anchor="b">
                    <a:noFill/>
                  </a:tcPr>
                </a:tc>
                <a:tc>
                  <a:txBody>
                    <a:bodyPr/>
                    <a:lstStyle/>
                    <a:p>
                      <a:pPr algn="l" fontAlgn="b"/>
                      <a:r>
                        <a:rPr lang="en-US" sz="1800" u="none" strike="noStrike" dirty="0">
                          <a:solidFill>
                            <a:srgbClr val="002060"/>
                          </a:solidFill>
                          <a:effectLst/>
                        </a:rPr>
                        <a:t>NAVSUP HQ N415</a:t>
                      </a:r>
                      <a:endParaRPr lang="en-US" sz="1800" b="0" i="0" u="none" strike="noStrike" dirty="0">
                        <a:solidFill>
                          <a:srgbClr val="002060"/>
                        </a:solidFill>
                        <a:effectLst/>
                        <a:latin typeface="Calibri" panose="020F0502020204030204" pitchFamily="34" charset="0"/>
                      </a:endParaRPr>
                    </a:p>
                  </a:txBody>
                  <a:tcPr marL="0" marR="0" marT="0" marB="0" anchor="b">
                    <a:noFill/>
                  </a:tcPr>
                </a:tc>
                <a:tc>
                  <a:txBody>
                    <a:bodyPr/>
                    <a:lstStyle/>
                    <a:p>
                      <a:pPr algn="l" fontAlgn="b"/>
                      <a:r>
                        <a:rPr lang="en-US" sz="1800" u="none" strike="noStrike">
                          <a:solidFill>
                            <a:srgbClr val="002060"/>
                          </a:solidFill>
                          <a:effectLst/>
                        </a:rPr>
                        <a:t>Logistics (maintenance and supply)</a:t>
                      </a:r>
                      <a:endParaRPr lang="en-US" sz="1800" b="0" i="0" u="none" strike="noStrike">
                        <a:solidFill>
                          <a:srgbClr val="002060"/>
                        </a:solidFill>
                        <a:effectLst/>
                        <a:latin typeface="Calibri" panose="020F0502020204030204" pitchFamily="34" charset="0"/>
                      </a:endParaRPr>
                    </a:p>
                  </a:txBody>
                  <a:tcPr marL="0" marR="0" marT="0" marB="0" anchor="b">
                    <a:noFill/>
                  </a:tcPr>
                </a:tc>
                <a:extLst>
                  <a:ext uri="{0D108BD9-81ED-4DB2-BD59-A6C34878D82A}">
                    <a16:rowId xmlns:a16="http://schemas.microsoft.com/office/drawing/2014/main" val="2522734933"/>
                  </a:ext>
                </a:extLst>
              </a:tr>
              <a:tr h="405820">
                <a:tc>
                  <a:txBody>
                    <a:bodyPr/>
                    <a:lstStyle/>
                    <a:p>
                      <a:pPr algn="l" fontAlgn="b"/>
                      <a:r>
                        <a:rPr lang="en-US" sz="1800" u="none" strike="noStrike" dirty="0">
                          <a:solidFill>
                            <a:srgbClr val="002060"/>
                          </a:solidFill>
                          <a:effectLst/>
                        </a:rPr>
                        <a:t>Tim </a:t>
                      </a:r>
                      <a:r>
                        <a:rPr lang="en-US" sz="1800" u="none" strike="noStrike" dirty="0" err="1" smtClean="0">
                          <a:solidFill>
                            <a:srgbClr val="002060"/>
                          </a:solidFill>
                          <a:effectLst/>
                        </a:rPr>
                        <a:t>Koeppl</a:t>
                      </a:r>
                      <a:endParaRPr lang="en-US" sz="1800" b="0" i="0" u="none" strike="noStrike" dirty="0">
                        <a:solidFill>
                          <a:srgbClr val="002060"/>
                        </a:solidFill>
                        <a:effectLst/>
                        <a:latin typeface="Calibri" panose="020F0502020204030204" pitchFamily="34" charset="0"/>
                      </a:endParaRPr>
                    </a:p>
                  </a:txBody>
                  <a:tcPr marL="0" marR="0" marT="0" marB="0" anchor="b">
                    <a:noFill/>
                  </a:tcPr>
                </a:tc>
                <a:tc>
                  <a:txBody>
                    <a:bodyPr/>
                    <a:lstStyle/>
                    <a:p>
                      <a:pPr algn="l" fontAlgn="b"/>
                      <a:r>
                        <a:rPr lang="en-US" sz="1800" u="none" strike="noStrike" dirty="0" smtClean="0">
                          <a:solidFill>
                            <a:srgbClr val="002060"/>
                          </a:solidFill>
                          <a:effectLst/>
                        </a:rPr>
                        <a:t>NCMS</a:t>
                      </a:r>
                      <a:endParaRPr lang="en-US" sz="1800" b="0" i="0" u="none" strike="noStrike" dirty="0">
                        <a:solidFill>
                          <a:srgbClr val="002060"/>
                        </a:solidFill>
                        <a:effectLst/>
                        <a:latin typeface="Calibri" panose="020F0502020204030204" pitchFamily="34" charset="0"/>
                      </a:endParaRPr>
                    </a:p>
                  </a:txBody>
                  <a:tcPr marL="0" marR="0" marT="0" marB="0" anchor="b">
                    <a:noFill/>
                  </a:tcPr>
                </a:tc>
                <a:tc>
                  <a:txBody>
                    <a:bodyPr/>
                    <a:lstStyle/>
                    <a:p>
                      <a:pPr algn="l" fontAlgn="b"/>
                      <a:r>
                        <a:rPr lang="en-US" sz="1800" u="none" strike="noStrike" dirty="0">
                          <a:solidFill>
                            <a:srgbClr val="002060"/>
                          </a:solidFill>
                          <a:effectLst/>
                        </a:rPr>
                        <a:t>Contracts, Legal, Logistics (</a:t>
                      </a:r>
                      <a:r>
                        <a:rPr lang="en-US" sz="1800" u="none" strike="noStrike" dirty="0" err="1" smtClean="0">
                          <a:solidFill>
                            <a:srgbClr val="002060"/>
                          </a:solidFill>
                          <a:effectLst/>
                        </a:rPr>
                        <a:t>maint</a:t>
                      </a:r>
                      <a:r>
                        <a:rPr lang="en-US" sz="1800" u="none" strike="noStrike" dirty="0" smtClean="0">
                          <a:solidFill>
                            <a:srgbClr val="002060"/>
                          </a:solidFill>
                          <a:effectLst/>
                        </a:rPr>
                        <a:t> &amp; </a:t>
                      </a:r>
                      <a:r>
                        <a:rPr lang="en-US" sz="1800" u="none" strike="noStrike" dirty="0">
                          <a:solidFill>
                            <a:srgbClr val="002060"/>
                          </a:solidFill>
                          <a:effectLst/>
                        </a:rPr>
                        <a:t>supply)</a:t>
                      </a:r>
                      <a:endParaRPr lang="en-US" sz="1800" b="0" i="0" u="none" strike="noStrike" dirty="0">
                        <a:solidFill>
                          <a:srgbClr val="002060"/>
                        </a:solidFill>
                        <a:effectLst/>
                        <a:latin typeface="Calibri" panose="020F0502020204030204" pitchFamily="34" charset="0"/>
                      </a:endParaRPr>
                    </a:p>
                  </a:txBody>
                  <a:tcPr marL="0" marR="0" marT="0" marB="0" anchor="b">
                    <a:noFill/>
                  </a:tcPr>
                </a:tc>
                <a:extLst>
                  <a:ext uri="{0D108BD9-81ED-4DB2-BD59-A6C34878D82A}">
                    <a16:rowId xmlns:a16="http://schemas.microsoft.com/office/drawing/2014/main" val="2626043988"/>
                  </a:ext>
                </a:extLst>
              </a:tr>
              <a:tr h="416014">
                <a:tc>
                  <a:txBody>
                    <a:bodyPr/>
                    <a:lstStyle/>
                    <a:p>
                      <a:pPr algn="l" fontAlgn="b"/>
                      <a:r>
                        <a:rPr lang="en-US" sz="1800" b="0" i="0" u="none" strike="noStrike" dirty="0" err="1" smtClean="0">
                          <a:solidFill>
                            <a:srgbClr val="002060"/>
                          </a:solidFill>
                          <a:effectLst/>
                          <a:latin typeface="+mn-lt"/>
                        </a:rPr>
                        <a:t>Milissa</a:t>
                      </a:r>
                      <a:r>
                        <a:rPr lang="en-US" sz="1800" b="0" i="0" u="none" strike="noStrike" baseline="0" dirty="0" smtClean="0">
                          <a:solidFill>
                            <a:srgbClr val="002060"/>
                          </a:solidFill>
                          <a:effectLst/>
                          <a:latin typeface="+mn-lt"/>
                        </a:rPr>
                        <a:t> Dart</a:t>
                      </a:r>
                      <a:endParaRPr lang="en-US" sz="1800" b="0" i="0" u="none" strike="noStrike" dirty="0">
                        <a:solidFill>
                          <a:srgbClr val="002060"/>
                        </a:solidFill>
                        <a:effectLst/>
                        <a:latin typeface="Calibri" panose="020F0502020204030204" pitchFamily="34" charset="0"/>
                      </a:endParaRPr>
                    </a:p>
                  </a:txBody>
                  <a:tcPr marL="0" marR="0" marT="0" marB="0" anchor="b">
                    <a:noFill/>
                  </a:tcPr>
                </a:tc>
                <a:tc>
                  <a:txBody>
                    <a:bodyPr/>
                    <a:lstStyle/>
                    <a:p>
                      <a:pPr algn="l" fontAlgn="b"/>
                      <a:r>
                        <a:rPr lang="en-US" sz="1800" b="0" i="0" u="none" strike="noStrike" dirty="0" smtClean="0">
                          <a:solidFill>
                            <a:srgbClr val="002060"/>
                          </a:solidFill>
                          <a:effectLst/>
                          <a:latin typeface="Calibri" panose="020F0502020204030204" pitchFamily="34" charset="0"/>
                        </a:rPr>
                        <a:t>DLA</a:t>
                      </a:r>
                      <a:endParaRPr lang="en-US" sz="1800" b="0" i="0" u="none" strike="noStrike" dirty="0">
                        <a:solidFill>
                          <a:srgbClr val="002060"/>
                        </a:solidFill>
                        <a:effectLst/>
                        <a:latin typeface="Calibri" panose="020F0502020204030204" pitchFamily="34" charset="0"/>
                      </a:endParaRPr>
                    </a:p>
                  </a:txBody>
                  <a:tcPr marL="0" marR="0" marT="0" marB="0" anchor="b">
                    <a:noFill/>
                  </a:tcPr>
                </a:tc>
                <a:tc>
                  <a:txBody>
                    <a:bodyPr/>
                    <a:lstStyle/>
                    <a:p>
                      <a:pPr algn="l" fontAlgn="b"/>
                      <a:r>
                        <a:rPr lang="en-US" sz="1800" b="0" i="0" u="none" strike="noStrike" dirty="0" smtClean="0">
                          <a:solidFill>
                            <a:srgbClr val="002060"/>
                          </a:solidFill>
                          <a:effectLst/>
                          <a:latin typeface="Calibri" panose="020F0502020204030204" pitchFamily="34" charset="0"/>
                        </a:rPr>
                        <a:t>Contracts</a:t>
                      </a:r>
                      <a:endParaRPr lang="en-US" sz="1800" b="0" i="0" u="none" strike="noStrike" dirty="0">
                        <a:solidFill>
                          <a:srgbClr val="002060"/>
                        </a:solidFill>
                        <a:effectLst/>
                        <a:latin typeface="Calibri" panose="020F0502020204030204" pitchFamily="34" charset="0"/>
                      </a:endParaRPr>
                    </a:p>
                  </a:txBody>
                  <a:tcPr marL="0" marR="0" marT="0" marB="0" anchor="b">
                    <a:noFill/>
                  </a:tcPr>
                </a:tc>
                <a:extLst>
                  <a:ext uri="{0D108BD9-81ED-4DB2-BD59-A6C34878D82A}">
                    <a16:rowId xmlns:a16="http://schemas.microsoft.com/office/drawing/2014/main" val="2601196566"/>
                  </a:ext>
                </a:extLst>
              </a:tr>
              <a:tr h="432380">
                <a:tc>
                  <a:txBody>
                    <a:bodyPr/>
                    <a:lstStyle/>
                    <a:p>
                      <a:pPr algn="l" fontAlgn="b"/>
                      <a:r>
                        <a:rPr lang="en-US" sz="1800" b="0" i="0" u="none" strike="noStrike" dirty="0" smtClean="0">
                          <a:solidFill>
                            <a:srgbClr val="002060"/>
                          </a:solidFill>
                          <a:effectLst/>
                          <a:latin typeface="Calibri" panose="020F0502020204030204" pitchFamily="34" charset="0"/>
                        </a:rPr>
                        <a:t>Mike Nash</a:t>
                      </a:r>
                      <a:endParaRPr lang="en-US" sz="1800" b="0" i="0" u="none" strike="noStrike" dirty="0">
                        <a:solidFill>
                          <a:srgbClr val="002060"/>
                        </a:solidFill>
                        <a:effectLst/>
                        <a:latin typeface="Calibri" panose="020F0502020204030204" pitchFamily="34" charset="0"/>
                      </a:endParaRPr>
                    </a:p>
                  </a:txBody>
                  <a:tcPr marL="0" marR="0" marT="0" marB="0" anchor="b">
                    <a:noFill/>
                  </a:tcPr>
                </a:tc>
                <a:tc>
                  <a:txBody>
                    <a:bodyPr/>
                    <a:lstStyle/>
                    <a:p>
                      <a:pPr algn="l" fontAlgn="b"/>
                      <a:r>
                        <a:rPr lang="en-US" sz="1800" b="0" i="0" u="none" strike="noStrike" dirty="0" smtClean="0">
                          <a:solidFill>
                            <a:srgbClr val="002060"/>
                          </a:solidFill>
                          <a:effectLst/>
                          <a:latin typeface="Calibri" panose="020F0502020204030204" pitchFamily="34" charset="0"/>
                        </a:rPr>
                        <a:t>IDA</a:t>
                      </a:r>
                      <a:endParaRPr lang="en-US" sz="1800" b="0" i="0" u="none" strike="noStrike" dirty="0">
                        <a:solidFill>
                          <a:srgbClr val="002060"/>
                        </a:solidFill>
                        <a:effectLst/>
                        <a:latin typeface="Calibri" panose="020F0502020204030204" pitchFamily="34" charset="0"/>
                      </a:endParaRPr>
                    </a:p>
                  </a:txBody>
                  <a:tcPr marL="0" marR="0" marT="0" marB="0" anchor="b">
                    <a:noFill/>
                  </a:tcPr>
                </a:tc>
                <a:tc>
                  <a:txBody>
                    <a:bodyPr/>
                    <a:lstStyle/>
                    <a:p>
                      <a:pPr algn="l" fontAlgn="b"/>
                      <a:r>
                        <a:rPr lang="en-US" sz="1800" b="0" i="0" u="none" strike="noStrike" dirty="0" smtClean="0">
                          <a:solidFill>
                            <a:srgbClr val="002060"/>
                          </a:solidFill>
                          <a:effectLst/>
                          <a:latin typeface="Calibri" panose="020F0502020204030204" pitchFamily="34" charset="0"/>
                        </a:rPr>
                        <a:t>Contracts</a:t>
                      </a:r>
                      <a:endParaRPr lang="en-US" sz="1800" b="0" i="0" u="none" strike="noStrike" dirty="0">
                        <a:solidFill>
                          <a:srgbClr val="002060"/>
                        </a:solidFill>
                        <a:effectLst/>
                        <a:latin typeface="Calibri" panose="020F0502020204030204" pitchFamily="34" charset="0"/>
                      </a:endParaRPr>
                    </a:p>
                  </a:txBody>
                  <a:tcPr marL="0" marR="0" marT="0" marB="0" anchor="b">
                    <a:noFill/>
                  </a:tcPr>
                </a:tc>
                <a:extLst>
                  <a:ext uri="{0D108BD9-81ED-4DB2-BD59-A6C34878D82A}">
                    <a16:rowId xmlns:a16="http://schemas.microsoft.com/office/drawing/2014/main" val="2871387382"/>
                  </a:ext>
                </a:extLst>
              </a:tr>
              <a:tr h="432380">
                <a:tc>
                  <a:txBody>
                    <a:bodyPr/>
                    <a:lstStyle/>
                    <a:p>
                      <a:pPr algn="l" fontAlgn="b"/>
                      <a:r>
                        <a:rPr lang="en-US" sz="1800" b="0" i="0" u="none" strike="noStrike" dirty="0" smtClean="0">
                          <a:solidFill>
                            <a:srgbClr val="002060"/>
                          </a:solidFill>
                          <a:effectLst/>
                          <a:latin typeface="Calibri" panose="020F0502020204030204" pitchFamily="34" charset="0"/>
                        </a:rPr>
                        <a:t>Edward </a:t>
                      </a:r>
                      <a:r>
                        <a:rPr lang="en-US" sz="1800" b="0" i="0" u="none" strike="noStrike" dirty="0" err="1" smtClean="0">
                          <a:solidFill>
                            <a:srgbClr val="002060"/>
                          </a:solidFill>
                          <a:effectLst/>
                          <a:latin typeface="Calibri" panose="020F0502020204030204" pitchFamily="34" charset="0"/>
                        </a:rPr>
                        <a:t>Flinn</a:t>
                      </a:r>
                      <a:endParaRPr lang="en-US" sz="1800" b="0" i="0" u="none" strike="noStrike" dirty="0">
                        <a:solidFill>
                          <a:srgbClr val="002060"/>
                        </a:solidFill>
                        <a:effectLst/>
                        <a:latin typeface="Calibri" panose="020F0502020204030204" pitchFamily="34" charset="0"/>
                      </a:endParaRPr>
                    </a:p>
                  </a:txBody>
                  <a:tcPr marL="0" marR="0" marT="0" marB="0" anchor="b">
                    <a:noFill/>
                  </a:tcPr>
                </a:tc>
                <a:tc>
                  <a:txBody>
                    <a:bodyPr/>
                    <a:lstStyle/>
                    <a:p>
                      <a:pPr algn="l" fontAlgn="b"/>
                      <a:r>
                        <a:rPr lang="en-US" sz="1800" b="0" i="0" u="none" strike="noStrike" dirty="0" smtClean="0">
                          <a:solidFill>
                            <a:srgbClr val="002060"/>
                          </a:solidFill>
                          <a:effectLst/>
                          <a:latin typeface="Calibri" panose="020F0502020204030204" pitchFamily="34" charset="0"/>
                        </a:rPr>
                        <a:t>RIA-JMTC</a:t>
                      </a:r>
                      <a:endParaRPr lang="en-US" sz="1800" b="0" i="0" u="none" strike="noStrike" dirty="0">
                        <a:solidFill>
                          <a:srgbClr val="002060"/>
                        </a:solidFill>
                        <a:effectLst/>
                        <a:latin typeface="Calibri" panose="020F0502020204030204" pitchFamily="34" charset="0"/>
                      </a:endParaRPr>
                    </a:p>
                  </a:txBody>
                  <a:tcPr marL="0" marR="0" marT="0" marB="0" anchor="b">
                    <a:noFill/>
                  </a:tcPr>
                </a:tc>
                <a:tc>
                  <a:txBody>
                    <a:bodyPr/>
                    <a:lstStyle/>
                    <a:p>
                      <a:pPr algn="l" fontAlgn="b"/>
                      <a:r>
                        <a:rPr lang="en-US" sz="1800" b="0" i="0" u="none" strike="noStrike" dirty="0" smtClean="0">
                          <a:solidFill>
                            <a:srgbClr val="002060"/>
                          </a:solidFill>
                          <a:effectLst/>
                          <a:latin typeface="Calibri" panose="020F0502020204030204" pitchFamily="34" charset="0"/>
                        </a:rPr>
                        <a:t>Program Management</a:t>
                      </a:r>
                      <a:endParaRPr lang="en-US" sz="1800" b="0" i="0" u="none" strike="noStrike" dirty="0">
                        <a:solidFill>
                          <a:srgbClr val="002060"/>
                        </a:solidFill>
                        <a:effectLst/>
                        <a:latin typeface="Calibri" panose="020F0502020204030204" pitchFamily="34" charset="0"/>
                      </a:endParaRPr>
                    </a:p>
                  </a:txBody>
                  <a:tcPr marL="0" marR="0" marT="0" marB="0" anchor="b">
                    <a:noFill/>
                  </a:tcPr>
                </a:tc>
                <a:extLst>
                  <a:ext uri="{0D108BD9-81ED-4DB2-BD59-A6C34878D82A}">
                    <a16:rowId xmlns:a16="http://schemas.microsoft.com/office/drawing/2014/main" val="3697872840"/>
                  </a:ext>
                </a:extLst>
              </a:tr>
              <a:tr h="432380">
                <a:tc>
                  <a:txBody>
                    <a:bodyPr/>
                    <a:lstStyle/>
                    <a:p>
                      <a:pPr algn="l" fontAlgn="b"/>
                      <a:endParaRPr lang="en-US" sz="1800" b="0" i="0" u="none" strike="noStrike" dirty="0">
                        <a:solidFill>
                          <a:srgbClr val="002060"/>
                        </a:solidFill>
                        <a:effectLst/>
                        <a:latin typeface="Calibri" panose="020F0502020204030204" pitchFamily="34" charset="0"/>
                      </a:endParaRPr>
                    </a:p>
                  </a:txBody>
                  <a:tcPr marL="0" marR="0" marT="0" marB="0" anchor="b">
                    <a:noFill/>
                  </a:tcPr>
                </a:tc>
                <a:tc>
                  <a:txBody>
                    <a:bodyPr/>
                    <a:lstStyle/>
                    <a:p>
                      <a:pPr algn="l" fontAlgn="b"/>
                      <a:endParaRPr lang="en-US" sz="1800" b="0" i="0" u="none" strike="noStrike" dirty="0">
                        <a:solidFill>
                          <a:srgbClr val="002060"/>
                        </a:solidFill>
                        <a:effectLst/>
                        <a:latin typeface="Calibri" panose="020F0502020204030204" pitchFamily="34" charset="0"/>
                      </a:endParaRPr>
                    </a:p>
                  </a:txBody>
                  <a:tcPr marL="0" marR="0" marT="0" marB="0" anchor="b">
                    <a:noFill/>
                  </a:tcPr>
                </a:tc>
                <a:tc>
                  <a:txBody>
                    <a:bodyPr/>
                    <a:lstStyle/>
                    <a:p>
                      <a:pPr algn="l" fontAlgn="b"/>
                      <a:endParaRPr lang="en-US" sz="1800" b="0" i="0" u="none" strike="noStrike" dirty="0">
                        <a:solidFill>
                          <a:srgbClr val="002060"/>
                        </a:solidFill>
                        <a:effectLst/>
                        <a:latin typeface="Calibri" panose="020F0502020204030204" pitchFamily="34" charset="0"/>
                      </a:endParaRPr>
                    </a:p>
                  </a:txBody>
                  <a:tcPr marL="0" marR="0" marT="0" marB="0" anchor="b">
                    <a:noFill/>
                  </a:tcPr>
                </a:tc>
                <a:extLst>
                  <a:ext uri="{0D108BD9-81ED-4DB2-BD59-A6C34878D82A}">
                    <a16:rowId xmlns:a16="http://schemas.microsoft.com/office/drawing/2014/main" val="3837035166"/>
                  </a:ext>
                </a:extLst>
              </a:tr>
            </a:tbl>
          </a:graphicData>
        </a:graphic>
      </p:graphicFrame>
      <p:sp>
        <p:nvSpPr>
          <p:cNvPr id="4" name="Rectangle 3"/>
          <p:cNvSpPr/>
          <p:nvPr/>
        </p:nvSpPr>
        <p:spPr>
          <a:xfrm>
            <a:off x="3429000" y="1671525"/>
            <a:ext cx="1763623" cy="523220"/>
          </a:xfrm>
          <a:prstGeom prst="rect">
            <a:avLst/>
          </a:prstGeom>
        </p:spPr>
        <p:txBody>
          <a:bodyPr wrap="none">
            <a:spAutoFit/>
          </a:bodyPr>
          <a:lstStyle/>
          <a:p>
            <a:pPr lvl="0" algn="ctr">
              <a:defRPr/>
            </a:pPr>
            <a:r>
              <a:rPr lang="en-US" sz="2800" b="1" dirty="0">
                <a:solidFill>
                  <a:srgbClr val="002060"/>
                </a:solidFill>
                <a:latin typeface="Arial" panose="020B0604020202020204" pitchFamily="34" charset="0"/>
                <a:cs typeface="Arial" panose="020B0604020202020204" pitchFamily="34" charset="0"/>
              </a:rPr>
              <a:t>Members</a:t>
            </a:r>
            <a:endParaRPr lang="en-US" sz="2800" dirty="0">
              <a:solidFill>
                <a:srgbClr val="002060"/>
              </a:solidFill>
            </a:endParaRPr>
          </a:p>
        </p:txBody>
      </p:sp>
      <p:sp>
        <p:nvSpPr>
          <p:cNvPr id="8" name="Rectangle 7">
            <a:extLst>
              <a:ext uri="{FF2B5EF4-FFF2-40B4-BE49-F238E27FC236}">
                <a16:creationId xmlns:a16="http://schemas.microsoft.com/office/drawing/2014/main" id="{F24EB97F-F2F7-419E-A761-8C2AB6EBF1BF}"/>
              </a:ext>
            </a:extLst>
          </p:cNvPr>
          <p:cNvSpPr/>
          <p:nvPr/>
        </p:nvSpPr>
        <p:spPr>
          <a:xfrm>
            <a:off x="990600" y="990600"/>
            <a:ext cx="7772400" cy="553998"/>
          </a:xfrm>
          <a:prstGeom prst="rect">
            <a:avLst/>
          </a:prstGeom>
        </p:spPr>
        <p:txBody>
          <a:bodyPr wrap="square">
            <a:spAutoFit/>
          </a:bodyPr>
          <a:lstStyle/>
          <a:p>
            <a:r>
              <a:rPr lang="en-US" sz="3000" b="1" dirty="0" smtClean="0">
                <a:solidFill>
                  <a:srgbClr val="FF0000"/>
                </a:solidFill>
                <a:latin typeface="Arial" panose="020B0604020202020204" pitchFamily="34" charset="0"/>
                <a:cs typeface="Arial" panose="020B0604020202020204" pitchFamily="34" charset="0"/>
              </a:rPr>
              <a:t>DoD AM </a:t>
            </a:r>
            <a:r>
              <a:rPr lang="en-US" sz="3000" b="1" dirty="0">
                <a:solidFill>
                  <a:srgbClr val="FF0000"/>
                </a:solidFill>
                <a:latin typeface="Arial" panose="020B0604020202020204" pitchFamily="34" charset="0"/>
                <a:cs typeface="Arial" panose="020B0604020202020204" pitchFamily="34" charset="0"/>
              </a:rPr>
              <a:t>Acquisition </a:t>
            </a:r>
            <a:r>
              <a:rPr lang="en-US" sz="3000" b="1" dirty="0" smtClean="0">
                <a:solidFill>
                  <a:srgbClr val="FF0000"/>
                </a:solidFill>
                <a:latin typeface="Arial" panose="020B0604020202020204" pitchFamily="34" charset="0"/>
                <a:cs typeface="Arial" panose="020B0604020202020204" pitchFamily="34" charset="0"/>
              </a:rPr>
              <a:t>Guide Sub-group</a:t>
            </a:r>
            <a:endParaRPr lang="en-US" sz="2400" dirty="0"/>
          </a:p>
        </p:txBody>
      </p:sp>
      <p:sp>
        <p:nvSpPr>
          <p:cNvPr id="2" name="Slide Number Placeholder 1"/>
          <p:cNvSpPr>
            <a:spLocks noGrp="1"/>
          </p:cNvSpPr>
          <p:nvPr>
            <p:ph type="sldNum" sz="quarter" idx="12"/>
          </p:nvPr>
        </p:nvSpPr>
        <p:spPr/>
        <p:txBody>
          <a:bodyPr/>
          <a:lstStyle/>
          <a:p>
            <a:fld id="{2726C2F5-E77D-45D7-8DF9-278139FB18E6}" type="slidenum">
              <a:rPr lang="en-US" smtClean="0"/>
              <a:t>84</a:t>
            </a:fld>
            <a:endParaRPr lang="en-US" dirty="0"/>
          </a:p>
        </p:txBody>
      </p:sp>
    </p:spTree>
    <p:extLst>
      <p:ext uri="{BB962C8B-B14F-4D97-AF65-F5344CB8AC3E}">
        <p14:creationId xmlns:p14="http://schemas.microsoft.com/office/powerpoint/2010/main" val="240004135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685800" y="1143000"/>
            <a:ext cx="7772400" cy="5502280"/>
          </a:xfrm>
        </p:spPr>
        <p:txBody>
          <a:bodyPr>
            <a:normAutofit fontScale="90000"/>
          </a:bodyPr>
          <a:lstStyle/>
          <a:p>
            <a:pPr algn="ctr"/>
            <a:r>
              <a:rPr lang="en-US" b="1" dirty="0">
                <a:latin typeface="Arial" panose="020B0604020202020204" pitchFamily="34" charset="0"/>
                <a:cs typeface="Arial" panose="020B0604020202020204" pitchFamily="34" charset="0"/>
              </a:rPr>
              <a:t>2019 Additive Manufacturing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Workshop</a:t>
            </a:r>
            <a:br>
              <a:rPr lang="en-US" b="1" dirty="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r>
              <a:rPr lang="en-US" b="1" dirty="0">
                <a:solidFill>
                  <a:srgbClr val="FF0000"/>
                </a:solidFill>
                <a:latin typeface="Arial" panose="020B0604020202020204" pitchFamily="34" charset="0"/>
                <a:cs typeface="Arial" panose="020B0604020202020204" pitchFamily="34" charset="0"/>
              </a:rPr>
              <a:t/>
            </a:r>
            <a:br>
              <a:rPr lang="en-US" b="1" dirty="0">
                <a:solidFill>
                  <a:srgbClr val="FF0000"/>
                </a:solidFill>
                <a:latin typeface="Arial" panose="020B0604020202020204" pitchFamily="34" charset="0"/>
                <a:cs typeface="Arial" panose="020B0604020202020204" pitchFamily="34" charset="0"/>
              </a:rPr>
            </a:br>
            <a:r>
              <a:rPr lang="en-US" b="1" dirty="0" smtClean="0">
                <a:solidFill>
                  <a:srgbClr val="FF0000"/>
                </a:solidFill>
                <a:latin typeface="Arial" panose="020B0604020202020204" pitchFamily="34" charset="0"/>
                <a:cs typeface="Arial" panose="020B0604020202020204" pitchFamily="34" charset="0"/>
              </a:rPr>
              <a:t>AM Supply Chain Integration Sub-Group</a:t>
            </a:r>
            <a:r>
              <a:rPr lang="en-US" b="1" dirty="0">
                <a:solidFill>
                  <a:srgbClr val="FF0000"/>
                </a:solidFill>
                <a:latin typeface="Arial" panose="020B0604020202020204" pitchFamily="34" charset="0"/>
                <a:cs typeface="Arial" panose="020B0604020202020204" pitchFamily="34" charset="0"/>
              </a:rPr>
              <a:t/>
            </a:r>
            <a:br>
              <a:rPr lang="en-US" b="1" dirty="0">
                <a:solidFill>
                  <a:srgbClr val="FF0000"/>
                </a:solidFill>
                <a:latin typeface="Arial" panose="020B0604020202020204" pitchFamily="34" charset="0"/>
                <a:cs typeface="Arial" panose="020B0604020202020204" pitchFamily="34" charset="0"/>
              </a:rPr>
            </a:br>
            <a:r>
              <a:rPr lang="en-US" b="1" dirty="0" smtClean="0">
                <a:solidFill>
                  <a:srgbClr val="FF0000"/>
                </a:solidFill>
                <a:latin typeface="Arial" panose="020B0604020202020204" pitchFamily="34" charset="0"/>
                <a:cs typeface="Arial" panose="020B0604020202020204" pitchFamily="34" charset="0"/>
              </a:rPr>
              <a:t/>
            </a:r>
            <a:br>
              <a:rPr lang="en-US" b="1" dirty="0" smtClean="0">
                <a:solidFill>
                  <a:srgbClr val="FF0000"/>
                </a:solidFill>
                <a:latin typeface="Arial" panose="020B0604020202020204" pitchFamily="34" charset="0"/>
                <a:cs typeface="Arial" panose="020B0604020202020204" pitchFamily="34" charset="0"/>
              </a:rPr>
            </a:br>
            <a:r>
              <a:rPr lang="en-US" sz="3100" b="1" dirty="0" smtClean="0">
                <a:solidFill>
                  <a:srgbClr val="002060"/>
                </a:solidFill>
                <a:latin typeface="Arial" panose="020B0604020202020204" pitchFamily="34" charset="0"/>
                <a:cs typeface="Arial" panose="020B0604020202020204" pitchFamily="34" charset="0"/>
              </a:rPr>
              <a:t>Co </a:t>
            </a:r>
            <a:r>
              <a:rPr lang="en-US" sz="3100" b="1" dirty="0">
                <a:solidFill>
                  <a:srgbClr val="002060"/>
                </a:solidFill>
                <a:latin typeface="Arial" panose="020B0604020202020204" pitchFamily="34" charset="0"/>
                <a:cs typeface="Arial" panose="020B0604020202020204" pitchFamily="34" charset="0"/>
              </a:rPr>
              <a:t>Leads:</a:t>
            </a:r>
            <a:br>
              <a:rPr lang="en-US" sz="3100" b="1" dirty="0">
                <a:solidFill>
                  <a:srgbClr val="002060"/>
                </a:solidFill>
                <a:latin typeface="Arial" panose="020B0604020202020204" pitchFamily="34" charset="0"/>
                <a:cs typeface="Arial" panose="020B0604020202020204" pitchFamily="34" charset="0"/>
              </a:rPr>
            </a:br>
            <a:r>
              <a:rPr lang="en-US" sz="3100" b="1" dirty="0">
                <a:solidFill>
                  <a:srgbClr val="FF0000"/>
                </a:solidFill>
                <a:latin typeface="Arial" panose="020B0604020202020204" pitchFamily="34" charset="0"/>
                <a:cs typeface="Arial" panose="020B0604020202020204" pitchFamily="34" charset="0"/>
              </a:rPr>
              <a:t>Col Brian </a:t>
            </a:r>
            <a:r>
              <a:rPr lang="en-US" sz="3100" b="1" dirty="0" smtClean="0">
                <a:solidFill>
                  <a:srgbClr val="FF0000"/>
                </a:solidFill>
                <a:latin typeface="Arial" panose="020B0604020202020204" pitchFamily="34" charset="0"/>
                <a:cs typeface="Arial" panose="020B0604020202020204" pitchFamily="34" charset="0"/>
              </a:rPr>
              <a:t>Copes</a:t>
            </a:r>
            <a:r>
              <a:rPr lang="en-US" sz="3100" b="1" dirty="0">
                <a:solidFill>
                  <a:srgbClr val="FF0000"/>
                </a:solidFill>
                <a:latin typeface="Arial" panose="020B0604020202020204" pitchFamily="34" charset="0"/>
                <a:cs typeface="Arial" panose="020B0604020202020204" pitchFamily="34" charset="0"/>
              </a:rPr>
              <a:t/>
            </a:r>
            <a:br>
              <a:rPr lang="en-US" sz="3100" b="1" dirty="0">
                <a:solidFill>
                  <a:srgbClr val="FF0000"/>
                </a:solidFill>
                <a:latin typeface="Arial" panose="020B0604020202020204" pitchFamily="34" charset="0"/>
                <a:cs typeface="Arial" panose="020B0604020202020204" pitchFamily="34" charset="0"/>
              </a:rPr>
            </a:br>
            <a:r>
              <a:rPr lang="en-US" sz="3100" b="1" dirty="0">
                <a:solidFill>
                  <a:srgbClr val="FF0000"/>
                </a:solidFill>
                <a:latin typeface="Arial" panose="020B0604020202020204" pitchFamily="34" charset="0"/>
                <a:cs typeface="Arial" panose="020B0604020202020204" pitchFamily="34" charset="0"/>
              </a:rPr>
              <a:t>Edilia </a:t>
            </a:r>
            <a:r>
              <a:rPr lang="en-US" sz="3100" b="1" dirty="0" smtClean="0">
                <a:solidFill>
                  <a:srgbClr val="FF0000"/>
                </a:solidFill>
                <a:latin typeface="Arial" panose="020B0604020202020204" pitchFamily="34" charset="0"/>
                <a:cs typeface="Arial" panose="020B0604020202020204" pitchFamily="34" charset="0"/>
              </a:rPr>
              <a:t>Correa</a:t>
            </a:r>
            <a:r>
              <a:rPr lang="en-US" sz="3100" b="1" dirty="0">
                <a:solidFill>
                  <a:srgbClr val="FF0000"/>
                </a:solidFill>
                <a:latin typeface="Arial" panose="020B0604020202020204" pitchFamily="34" charset="0"/>
                <a:cs typeface="Arial" panose="020B0604020202020204" pitchFamily="34" charset="0"/>
              </a:rPr>
              <a:t/>
            </a:r>
            <a:br>
              <a:rPr lang="en-US" sz="3100" b="1" dirty="0">
                <a:solidFill>
                  <a:srgbClr val="FF0000"/>
                </a:solidFill>
                <a:latin typeface="Arial" panose="020B0604020202020204" pitchFamily="34" charset="0"/>
                <a:cs typeface="Arial" panose="020B0604020202020204" pitchFamily="34" charset="0"/>
              </a:rPr>
            </a:br>
            <a:r>
              <a:rPr lang="en-US" sz="3100" b="1" dirty="0">
                <a:solidFill>
                  <a:srgbClr val="FF0000"/>
                </a:solidFill>
                <a:latin typeface="Arial" panose="020B0604020202020204" pitchFamily="34" charset="0"/>
                <a:cs typeface="Arial" panose="020B0604020202020204" pitchFamily="34" charset="0"/>
              </a:rPr>
              <a:t>Ben </a:t>
            </a:r>
            <a:r>
              <a:rPr lang="en-US" sz="3100" b="1" dirty="0" smtClean="0">
                <a:solidFill>
                  <a:srgbClr val="FF0000"/>
                </a:solidFill>
                <a:latin typeface="Arial" panose="020B0604020202020204" pitchFamily="34" charset="0"/>
                <a:cs typeface="Arial" panose="020B0604020202020204" pitchFamily="34" charset="0"/>
              </a:rPr>
              <a:t>Thompson</a:t>
            </a:r>
            <a:endParaRPr lang="en-US" b="1"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
        <p:nvSpPr>
          <p:cNvPr id="3" name="Slide Number Placeholder 2"/>
          <p:cNvSpPr>
            <a:spLocks noGrp="1"/>
          </p:cNvSpPr>
          <p:nvPr>
            <p:ph type="sldNum" sz="quarter" idx="12"/>
          </p:nvPr>
        </p:nvSpPr>
        <p:spPr/>
        <p:txBody>
          <a:bodyPr/>
          <a:lstStyle/>
          <a:p>
            <a:pPr marL="0" marR="0" lvl="0" indent="0" algn="r" defTabSz="806867" rtl="0" eaLnBrk="1" fontAlgn="base" latinLnBrk="0" hangingPunct="1">
              <a:lnSpc>
                <a:spcPct val="100000"/>
              </a:lnSpc>
              <a:spcBef>
                <a:spcPct val="0"/>
              </a:spcBef>
              <a:spcAft>
                <a:spcPct val="0"/>
              </a:spcAft>
              <a:buClrTx/>
              <a:buSzTx/>
              <a:buFontTx/>
              <a:buNone/>
              <a:tabLst/>
              <a:defRPr/>
            </a:pPr>
            <a:fld id="{2726C2F5-E77D-45D7-8DF9-278139FB18E6}" type="slidenum">
              <a:rPr kumimoji="0" lang="en-US" sz="1165" b="0" i="0" u="none" strike="noStrike" kern="1200" cap="none" spc="0" normalizeH="0" baseline="0" noProof="0">
                <a:ln>
                  <a:noFill/>
                </a:ln>
                <a:solidFill>
                  <a:prstClr val="black">
                    <a:tint val="75000"/>
                  </a:prstClr>
                </a:solidFill>
                <a:effectLst/>
                <a:uLnTx/>
                <a:uFillTx/>
                <a:latin typeface="Arial" charset="0"/>
                <a:ea typeface="+mn-ea"/>
                <a:cs typeface="+mn-cs"/>
              </a:rPr>
              <a:pPr marL="0" marR="0" lvl="0" indent="0" algn="r" defTabSz="806867" rtl="0" eaLnBrk="1" fontAlgn="base" latinLnBrk="0" hangingPunct="1">
                <a:lnSpc>
                  <a:spcPct val="100000"/>
                </a:lnSpc>
                <a:spcBef>
                  <a:spcPct val="0"/>
                </a:spcBef>
                <a:spcAft>
                  <a:spcPct val="0"/>
                </a:spcAft>
                <a:buClrTx/>
                <a:buSzTx/>
                <a:buFontTx/>
                <a:buNone/>
                <a:tabLst/>
                <a:defRPr/>
              </a:pPr>
              <a:t>85</a:t>
            </a:fld>
            <a:endParaRPr kumimoji="0" lang="en-US" sz="1165"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419533251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
        <p:nvSpPr>
          <p:cNvPr id="5" name="TextBox 4"/>
          <p:cNvSpPr txBox="1"/>
          <p:nvPr/>
        </p:nvSpPr>
        <p:spPr>
          <a:xfrm>
            <a:off x="471447" y="1752600"/>
            <a:ext cx="8458200" cy="473975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Objectives</a:t>
            </a:r>
            <a:r>
              <a:rPr kumimoji="0" lang="en-US" sz="2800" b="1"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Identify if AM integrates w/ current process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Define changes to integrate AM</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Investigate / Examine Abstract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Explore AM Technology System</a:t>
            </a:r>
          </a:p>
          <a:p>
            <a:pPr marL="914400" marR="0" lvl="1"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Equipment</a:t>
            </a:r>
          </a:p>
          <a:p>
            <a:pPr marL="914400" marR="0" lvl="1"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Feedstock</a:t>
            </a:r>
          </a:p>
          <a:p>
            <a:pPr marL="914400" marR="0" lvl="1"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Service </a:t>
            </a:r>
          </a:p>
          <a:p>
            <a:pPr marL="914400" marR="0" lvl="1"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Maintenance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endParaRPr>
          </a:p>
        </p:txBody>
      </p:sp>
      <p:sp>
        <p:nvSpPr>
          <p:cNvPr id="2" name="Rectangle 1"/>
          <p:cNvSpPr/>
          <p:nvPr/>
        </p:nvSpPr>
        <p:spPr>
          <a:xfrm>
            <a:off x="1295400" y="1066800"/>
            <a:ext cx="708660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AM Supply Chain Integration Sub-Group</a:t>
            </a:r>
          </a:p>
        </p:txBody>
      </p:sp>
      <p:sp>
        <p:nvSpPr>
          <p:cNvPr id="3" name="Slide Number Placeholder 2"/>
          <p:cNvSpPr>
            <a:spLocks noGrp="1"/>
          </p:cNvSpPr>
          <p:nvPr>
            <p:ph type="sldNum" sz="quarter" idx="12"/>
          </p:nvPr>
        </p:nvSpPr>
        <p:spPr/>
        <p:txBody>
          <a:bodyPr/>
          <a:lstStyle/>
          <a:p>
            <a:fld id="{2726C2F5-E77D-45D7-8DF9-278139FB18E6}" type="slidenum">
              <a:rPr lang="en-US" smtClean="0"/>
              <a:t>86</a:t>
            </a:fld>
            <a:endParaRPr lang="en-US" dirty="0"/>
          </a:p>
        </p:txBody>
      </p:sp>
    </p:spTree>
    <p:extLst>
      <p:ext uri="{BB962C8B-B14F-4D97-AF65-F5344CB8AC3E}">
        <p14:creationId xmlns:p14="http://schemas.microsoft.com/office/powerpoint/2010/main" val="373272428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
        <p:nvSpPr>
          <p:cNvPr id="5" name="TextBox 4"/>
          <p:cNvSpPr txBox="1"/>
          <p:nvPr/>
        </p:nvSpPr>
        <p:spPr>
          <a:xfrm>
            <a:off x="471447" y="1828800"/>
            <a:ext cx="8458200" cy="50167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Agenda / Steps to Achieve Objectives</a:t>
            </a:r>
            <a:r>
              <a:rPr kumimoji="0" lang="en-US" sz="2800" b="1"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Team Introduction-AM/Supply experience </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DLA power point presentation</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Define Supply Chain requirements</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Brainstorm AM Integration topics / abstract</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Define requirements for integration</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List unknowns, request from sub-groups</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Identify absolute supply chain policies</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Review with Group leader</a:t>
            </a:r>
          </a:p>
        </p:txBody>
      </p:sp>
      <p:sp>
        <p:nvSpPr>
          <p:cNvPr id="2" name="Rectangle 1"/>
          <p:cNvSpPr/>
          <p:nvPr/>
        </p:nvSpPr>
        <p:spPr>
          <a:xfrm>
            <a:off x="1195347" y="1066800"/>
            <a:ext cx="701040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AM Supply Chain Integration Sub-Group</a:t>
            </a:r>
          </a:p>
        </p:txBody>
      </p:sp>
      <p:sp>
        <p:nvSpPr>
          <p:cNvPr id="3" name="Slide Number Placeholder 2"/>
          <p:cNvSpPr>
            <a:spLocks noGrp="1"/>
          </p:cNvSpPr>
          <p:nvPr>
            <p:ph type="sldNum" sz="quarter" idx="12"/>
          </p:nvPr>
        </p:nvSpPr>
        <p:spPr/>
        <p:txBody>
          <a:bodyPr/>
          <a:lstStyle/>
          <a:p>
            <a:fld id="{2726C2F5-E77D-45D7-8DF9-278139FB18E6}" type="slidenum">
              <a:rPr lang="en-US" smtClean="0"/>
              <a:t>87</a:t>
            </a:fld>
            <a:endParaRPr lang="en-US" dirty="0"/>
          </a:p>
        </p:txBody>
      </p:sp>
    </p:spTree>
    <p:extLst>
      <p:ext uri="{BB962C8B-B14F-4D97-AF65-F5344CB8AC3E}">
        <p14:creationId xmlns:p14="http://schemas.microsoft.com/office/powerpoint/2010/main" val="45715688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
        <p:nvSpPr>
          <p:cNvPr id="5" name="TextBox 4"/>
          <p:cNvSpPr txBox="1"/>
          <p:nvPr/>
        </p:nvSpPr>
        <p:spPr>
          <a:xfrm>
            <a:off x="471447" y="1752600"/>
            <a:ext cx="8458200" cy="7448193"/>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US" sz="2400" b="1" dirty="0" smtClean="0">
                <a:solidFill>
                  <a:srgbClr val="002060"/>
                </a:solidFill>
                <a:latin typeface="Arial" panose="020B0604020202020204" pitchFamily="34" charset="0"/>
                <a:cs typeface="Arial" panose="020B0604020202020204" pitchFamily="34" charset="0"/>
              </a:rPr>
              <a:t>Cataloging and Provisioning </a:t>
            </a:r>
            <a:r>
              <a:rPr lang="en-US" sz="2400" dirty="0" smtClean="0">
                <a:solidFill>
                  <a:srgbClr val="002060"/>
                </a:solidFill>
                <a:latin typeface="Arial" panose="020B0604020202020204" pitchFamily="34" charset="0"/>
                <a:cs typeface="Arial" panose="020B0604020202020204" pitchFamily="34" charset="0"/>
              </a:rPr>
              <a:t>(Current policy applies)</a:t>
            </a:r>
          </a:p>
          <a:p>
            <a:pPr marR="0" lvl="0" algn="l" defTabSz="914400" rtl="0" eaLnBrk="1" fontAlgn="auto" latinLnBrk="0" hangingPunct="1">
              <a:lnSpc>
                <a:spcPct val="100000"/>
              </a:lnSpc>
              <a:spcBef>
                <a:spcPts val="0"/>
              </a:spcBef>
              <a:spcAft>
                <a:spcPts val="0"/>
              </a:spcAft>
              <a:buClrTx/>
              <a:buSzTx/>
              <a:tabLst/>
              <a:defRPr/>
            </a:pPr>
            <a:r>
              <a:rPr lang="en-US" sz="2400" i="1" dirty="0" smtClean="0">
                <a:solidFill>
                  <a:srgbClr val="002060"/>
                </a:solidFill>
                <a:latin typeface="Arial" panose="020B0604020202020204" pitchFamily="34" charset="0"/>
                <a:cs typeface="Arial" panose="020B0604020202020204" pitchFamily="34" charset="0"/>
              </a:rPr>
              <a:t>Reinforce the following:</a:t>
            </a:r>
          </a:p>
          <a:p>
            <a:pPr marR="0" lvl="0" algn="l" defTabSz="914400" rtl="0" eaLnBrk="1" fontAlgn="auto" latinLnBrk="0" hangingPunct="1">
              <a:lnSpc>
                <a:spcPct val="100000"/>
              </a:lnSpc>
              <a:spcBef>
                <a:spcPts val="0"/>
              </a:spcBef>
              <a:spcAft>
                <a:spcPts val="0"/>
              </a:spcAft>
              <a:buClrTx/>
              <a:buSzTx/>
              <a:tabLst/>
              <a:defRPr/>
            </a:pPr>
            <a:endParaRPr lang="en-US" sz="1000" i="1" dirty="0">
              <a:solidFill>
                <a:srgbClr val="002060"/>
              </a:solidFill>
              <a:latin typeface="Arial" panose="020B0604020202020204" pitchFamily="34"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u="sng" dirty="0" smtClean="0">
                <a:solidFill>
                  <a:srgbClr val="002060"/>
                </a:solidFill>
                <a:latin typeface="Arial" panose="020B0604020202020204" pitchFamily="34" charset="0"/>
                <a:cs typeface="Arial" panose="020B0604020202020204" pitchFamily="34" charset="0"/>
              </a:rPr>
              <a:t>Tenets</a:t>
            </a:r>
          </a:p>
          <a:p>
            <a:pPr marL="914400" lvl="1" indent="-457200">
              <a:buFont typeface="Courier New" panose="02070309020205020404" pitchFamily="49" charset="0"/>
              <a:buChar char="o"/>
              <a:defRPr/>
            </a:pPr>
            <a:r>
              <a:rPr lang="en-US" sz="2400" dirty="0" smtClean="0">
                <a:solidFill>
                  <a:srgbClr val="002060"/>
                </a:solidFill>
                <a:latin typeface="Arial" panose="020B0604020202020204" pitchFamily="34" charset="0"/>
                <a:cs typeface="Arial" panose="020B0604020202020204" pitchFamily="34" charset="0"/>
              </a:rPr>
              <a:t>Flexibility for Engineering Design Control Authority to assess item inherent characteristics and application  </a:t>
            </a:r>
          </a:p>
          <a:p>
            <a:pPr marL="914400" lvl="1" indent="-457200">
              <a:buFont typeface="Courier New" panose="02070309020205020404" pitchFamily="49" charset="0"/>
              <a:buChar char="o"/>
              <a:defRPr/>
            </a:pPr>
            <a:r>
              <a:rPr lang="en-US" sz="2400" dirty="0" smtClean="0">
                <a:solidFill>
                  <a:srgbClr val="002060"/>
                </a:solidFill>
                <a:latin typeface="Arial" panose="020B0604020202020204" pitchFamily="34" charset="0"/>
                <a:cs typeface="Arial" panose="020B0604020202020204" pitchFamily="34" charset="0"/>
              </a:rPr>
              <a:t>Maintain ability to track items of supply</a:t>
            </a:r>
          </a:p>
          <a:p>
            <a:pPr marL="914400" lvl="1" indent="-457200">
              <a:buFont typeface="Courier New" panose="02070309020205020404" pitchFamily="49" charset="0"/>
              <a:buChar char="o"/>
              <a:defRPr/>
            </a:pPr>
            <a:r>
              <a:rPr lang="en-US" sz="2400" dirty="0" smtClean="0">
                <a:solidFill>
                  <a:srgbClr val="002060"/>
                </a:solidFill>
                <a:latin typeface="Arial" panose="020B0604020202020204" pitchFamily="34" charset="0"/>
                <a:cs typeface="Arial" panose="020B0604020202020204" pitchFamily="34" charset="0"/>
              </a:rPr>
              <a:t>Ensure AM parts are identifiable within Federal Catalog System</a:t>
            </a:r>
          </a:p>
          <a:p>
            <a:pPr marL="914400" lvl="1" indent="-457200">
              <a:buFont typeface="Courier New" panose="02070309020205020404" pitchFamily="49" charset="0"/>
              <a:buChar char="o"/>
              <a:defRPr/>
            </a:pPr>
            <a:endParaRPr lang="en-US" sz="1600" dirty="0" smtClean="0">
              <a:solidFill>
                <a:srgbClr val="002060"/>
              </a:solidFill>
              <a:latin typeface="Arial" panose="020B0604020202020204" pitchFamily="34"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u="sng" dirty="0" smtClean="0">
                <a:solidFill>
                  <a:srgbClr val="002060"/>
                </a:solidFill>
                <a:latin typeface="Arial" panose="020B0604020202020204" pitchFamily="34" charset="0"/>
                <a:cs typeface="Arial" panose="020B0604020202020204" pitchFamily="34" charset="0"/>
              </a:rPr>
              <a:t>Policy</a:t>
            </a:r>
            <a:endParaRPr lang="en-US" sz="2400" u="sng" dirty="0">
              <a:solidFill>
                <a:srgbClr val="002060"/>
              </a:solidFill>
              <a:latin typeface="Arial" panose="020B0604020202020204" pitchFamily="34" charset="0"/>
              <a:cs typeface="Arial" panose="020B0604020202020204" pitchFamily="34" charset="0"/>
            </a:endParaRPr>
          </a:p>
          <a:p>
            <a:pPr marL="914400" lvl="1" indent="-457200">
              <a:buFont typeface="Courier New" panose="02070309020205020404" pitchFamily="49" charset="0"/>
              <a:buChar char="o"/>
              <a:defRPr/>
            </a:pPr>
            <a:r>
              <a:rPr lang="en-US" sz="2400" dirty="0" smtClean="0">
                <a:solidFill>
                  <a:srgbClr val="002060"/>
                </a:solidFill>
                <a:latin typeface="Arial" panose="020B0604020202020204" pitchFamily="34" charset="0"/>
                <a:cs typeface="Arial" panose="020B0604020202020204" pitchFamily="34" charset="0"/>
              </a:rPr>
              <a:t>Makes determination whether item should be same NSN or different one</a:t>
            </a:r>
          </a:p>
          <a:p>
            <a:pPr lvl="1">
              <a:defRPr/>
            </a:pPr>
            <a:endParaRPr lang="en-US" sz="2800" dirty="0" smtClean="0">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en-US" sz="3200" b="0"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3200" dirty="0">
              <a:solidFill>
                <a:srgbClr val="4F81BD">
                  <a:lumMod val="50000"/>
                </a:srgbClr>
              </a:solidFill>
              <a:latin typeface="Arial" panose="020B0604020202020204" pitchFamily="34"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smtClean="0">
              <a:ln>
                <a:noFill/>
              </a:ln>
              <a:solidFill>
                <a:srgbClr val="4F81BD">
                  <a:lumMod val="50000"/>
                </a:srgbClr>
              </a:solidFill>
              <a:effectLst/>
              <a:uLnTx/>
              <a:uFillTx/>
              <a:latin typeface="Arial" panose="020B0604020202020204" pitchFamily="34" charset="0"/>
              <a:ea typeface="+mn-ea"/>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3200" b="0" i="0" u="none" strike="noStrike" kern="1200" cap="none" spc="0" normalizeH="0" baseline="0" noProof="0" dirty="0" smtClean="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endParaRPr kumimoji="0" lang="en-US" sz="3200" b="0" i="0"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endParaRPr>
          </a:p>
        </p:txBody>
      </p:sp>
      <p:sp>
        <p:nvSpPr>
          <p:cNvPr id="2" name="Rectangle 1"/>
          <p:cNvSpPr/>
          <p:nvPr/>
        </p:nvSpPr>
        <p:spPr>
          <a:xfrm>
            <a:off x="1171089" y="1066800"/>
            <a:ext cx="7058916"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smtClean="0">
                <a:solidFill>
                  <a:srgbClr val="FF0000"/>
                </a:solidFill>
                <a:latin typeface="Arial" panose="020B0604020202020204" pitchFamily="34" charset="0"/>
                <a:cs typeface="Arial" panose="020B0604020202020204" pitchFamily="34" charset="0"/>
              </a:rPr>
              <a:t>AM Supply Chain Integration Sub-group</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Slide Number Placeholder 2"/>
          <p:cNvSpPr>
            <a:spLocks noGrp="1"/>
          </p:cNvSpPr>
          <p:nvPr>
            <p:ph type="sldNum" sz="quarter" idx="12"/>
          </p:nvPr>
        </p:nvSpPr>
        <p:spPr/>
        <p:txBody>
          <a:bodyPr/>
          <a:lstStyle/>
          <a:p>
            <a:fld id="{2726C2F5-E77D-45D7-8DF9-278139FB18E6}" type="slidenum">
              <a:rPr lang="en-US" smtClean="0"/>
              <a:t>88</a:t>
            </a:fld>
            <a:endParaRPr lang="en-US" dirty="0"/>
          </a:p>
        </p:txBody>
      </p:sp>
    </p:spTree>
    <p:extLst>
      <p:ext uri="{BB962C8B-B14F-4D97-AF65-F5344CB8AC3E}">
        <p14:creationId xmlns:p14="http://schemas.microsoft.com/office/powerpoint/2010/main" val="53715017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
        <p:nvSpPr>
          <p:cNvPr id="5" name="TextBox 4"/>
          <p:cNvSpPr txBox="1"/>
          <p:nvPr/>
        </p:nvSpPr>
        <p:spPr>
          <a:xfrm>
            <a:off x="471447" y="1752600"/>
            <a:ext cx="8458200" cy="4893647"/>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US" sz="2400" b="1" dirty="0" smtClean="0">
                <a:solidFill>
                  <a:srgbClr val="002060"/>
                </a:solidFill>
                <a:latin typeface="Arial" panose="020B0604020202020204" pitchFamily="34" charset="0"/>
                <a:cs typeface="Arial" panose="020B0604020202020204" pitchFamily="34" charset="0"/>
              </a:rPr>
              <a:t>Supply Chain Integration </a:t>
            </a:r>
            <a:r>
              <a:rPr lang="en-US" sz="2400" dirty="0" smtClean="0">
                <a:solidFill>
                  <a:srgbClr val="002060"/>
                </a:solidFill>
                <a:latin typeface="Arial" panose="020B0604020202020204" pitchFamily="34" charset="0"/>
                <a:cs typeface="Arial" panose="020B0604020202020204" pitchFamily="34" charset="0"/>
              </a:rPr>
              <a:t>(Current policy applies)</a:t>
            </a:r>
          </a:p>
          <a:p>
            <a:pPr marR="0" lvl="0" algn="l" defTabSz="914400" rtl="0" eaLnBrk="1" fontAlgn="auto" latinLnBrk="0" hangingPunct="1">
              <a:lnSpc>
                <a:spcPct val="100000"/>
              </a:lnSpc>
              <a:spcBef>
                <a:spcPts val="0"/>
              </a:spcBef>
              <a:spcAft>
                <a:spcPts val="0"/>
              </a:spcAft>
              <a:buClrTx/>
              <a:buSzTx/>
              <a:tabLst/>
              <a:defRPr/>
            </a:pPr>
            <a:r>
              <a:rPr lang="en-US" sz="2400" i="1" dirty="0" smtClean="0">
                <a:solidFill>
                  <a:srgbClr val="002060"/>
                </a:solidFill>
                <a:latin typeface="Arial" panose="020B0604020202020204" pitchFamily="34" charset="0"/>
                <a:cs typeface="Arial" panose="020B0604020202020204" pitchFamily="34" charset="0"/>
              </a:rPr>
              <a:t>Reinforce the following</a:t>
            </a:r>
            <a:endParaRPr lang="en-US" sz="2400" i="1" dirty="0">
              <a:solidFill>
                <a:srgbClr val="002060"/>
              </a:solidFill>
              <a:latin typeface="Arial" panose="020B0604020202020204" pitchFamily="34"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u="sng" dirty="0" smtClean="0">
                <a:solidFill>
                  <a:srgbClr val="002060"/>
                </a:solidFill>
                <a:latin typeface="Arial" panose="020B0604020202020204" pitchFamily="34" charset="0"/>
                <a:cs typeface="Arial" panose="020B0604020202020204" pitchFamily="34" charset="0"/>
              </a:rPr>
              <a:t>Tenets</a:t>
            </a:r>
          </a:p>
          <a:p>
            <a:pPr marL="914400" lvl="1" indent="-457200">
              <a:buFont typeface="Courier New" panose="02070309020205020404" pitchFamily="49" charset="0"/>
              <a:buChar char="o"/>
              <a:defRPr/>
            </a:pPr>
            <a:r>
              <a:rPr lang="en-US" sz="2400" dirty="0" smtClean="0">
                <a:solidFill>
                  <a:srgbClr val="002060"/>
                </a:solidFill>
                <a:latin typeface="Arial" panose="020B0604020202020204" pitchFamily="34" charset="0"/>
                <a:cs typeface="Arial" panose="020B0604020202020204" pitchFamily="34" charset="0"/>
              </a:rPr>
              <a:t>Same items across Services will be identified to enable joint id and use</a:t>
            </a:r>
          </a:p>
          <a:p>
            <a:pPr marL="914400" lvl="1" indent="-457200">
              <a:buFont typeface="Courier New" panose="02070309020205020404" pitchFamily="49" charset="0"/>
              <a:buChar char="o"/>
              <a:defRPr/>
            </a:pPr>
            <a:r>
              <a:rPr lang="en-US" sz="2400" dirty="0" smtClean="0">
                <a:solidFill>
                  <a:srgbClr val="002060"/>
                </a:solidFill>
                <a:latin typeface="Arial" panose="020B0604020202020204" pitchFamily="34" charset="0"/>
                <a:cs typeface="Arial" panose="020B0604020202020204" pitchFamily="34" charset="0"/>
              </a:rPr>
              <a:t>Synchronize efforts across DoD to identify common processes </a:t>
            </a:r>
          </a:p>
          <a:p>
            <a:pPr marL="914400" lvl="1" indent="-457200">
              <a:buFont typeface="Courier New" panose="02070309020205020404" pitchFamily="49" charset="0"/>
              <a:buChar char="o"/>
              <a:defRPr/>
            </a:pPr>
            <a:r>
              <a:rPr lang="en-US" sz="2400" dirty="0" smtClean="0">
                <a:solidFill>
                  <a:srgbClr val="002060"/>
                </a:solidFill>
                <a:latin typeface="Arial" panose="020B0604020202020204" pitchFamily="34" charset="0"/>
                <a:cs typeface="Arial" panose="020B0604020202020204" pitchFamily="34" charset="0"/>
              </a:rPr>
              <a:t>Integrate AM solutions across the supply chain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u="sng" dirty="0" smtClean="0">
                <a:solidFill>
                  <a:srgbClr val="002060"/>
                </a:solidFill>
                <a:latin typeface="Arial" panose="020B0604020202020204" pitchFamily="34" charset="0"/>
                <a:cs typeface="Arial" panose="020B0604020202020204" pitchFamily="34" charset="0"/>
              </a:rPr>
              <a:t>Policy</a:t>
            </a:r>
          </a:p>
          <a:p>
            <a:pPr marL="914400" lvl="1" indent="-457200">
              <a:buFont typeface="Courier New" panose="02070309020205020404" pitchFamily="49" charset="0"/>
              <a:buChar char="o"/>
              <a:defRPr/>
            </a:pPr>
            <a:r>
              <a:rPr lang="en-US" sz="2400" dirty="0" smtClean="0">
                <a:solidFill>
                  <a:srgbClr val="002060"/>
                </a:solidFill>
                <a:latin typeface="Arial" panose="020B0604020202020204" pitchFamily="34" charset="0"/>
                <a:cs typeface="Arial" panose="020B0604020202020204" pitchFamily="34" charset="0"/>
              </a:rPr>
              <a:t>Develop a guiding document that integrates AM processes across the DoD </a:t>
            </a:r>
          </a:p>
          <a:p>
            <a:pPr marL="914400" lvl="1" indent="-457200">
              <a:buFont typeface="Courier New" panose="02070309020205020404" pitchFamily="49" charset="0"/>
              <a:buChar char="o"/>
              <a:defRPr/>
            </a:pPr>
            <a:r>
              <a:rPr lang="en-US" sz="2400" dirty="0" smtClean="0">
                <a:solidFill>
                  <a:srgbClr val="002060"/>
                </a:solidFill>
                <a:latin typeface="Arial" panose="020B0604020202020204" pitchFamily="34" charset="0"/>
                <a:cs typeface="Arial" panose="020B0604020202020204" pitchFamily="34" charset="0"/>
              </a:rPr>
              <a:t>Implement systemic solutions that facilitate sharing of information across the DoD regarding common use </a:t>
            </a:r>
            <a:endParaRPr kumimoji="0" lang="en-US" sz="1800" b="0" i="0"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endParaRPr>
          </a:p>
        </p:txBody>
      </p:sp>
      <p:sp>
        <p:nvSpPr>
          <p:cNvPr id="6" name="Rectangle 5"/>
          <p:cNvSpPr/>
          <p:nvPr/>
        </p:nvSpPr>
        <p:spPr>
          <a:xfrm>
            <a:off x="1171089" y="1066800"/>
            <a:ext cx="7058916"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smtClean="0">
                <a:solidFill>
                  <a:srgbClr val="FF0000"/>
                </a:solidFill>
                <a:latin typeface="Arial" panose="020B0604020202020204" pitchFamily="34" charset="0"/>
                <a:cs typeface="Arial" panose="020B0604020202020204" pitchFamily="34" charset="0"/>
              </a:rPr>
              <a:t>AM Supply Chain Integration Sub-group</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Slide Number Placeholder 1"/>
          <p:cNvSpPr>
            <a:spLocks noGrp="1"/>
          </p:cNvSpPr>
          <p:nvPr>
            <p:ph type="sldNum" sz="quarter" idx="12"/>
          </p:nvPr>
        </p:nvSpPr>
        <p:spPr/>
        <p:txBody>
          <a:bodyPr/>
          <a:lstStyle/>
          <a:p>
            <a:fld id="{2726C2F5-E77D-45D7-8DF9-278139FB18E6}" type="slidenum">
              <a:rPr lang="en-US" smtClean="0"/>
              <a:t>89</a:t>
            </a:fld>
            <a:endParaRPr lang="en-US" dirty="0"/>
          </a:p>
        </p:txBody>
      </p:sp>
    </p:spTree>
    <p:extLst>
      <p:ext uri="{BB962C8B-B14F-4D97-AF65-F5344CB8AC3E}">
        <p14:creationId xmlns:p14="http://schemas.microsoft.com/office/powerpoint/2010/main" val="40160121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726C2F5-E77D-45D7-8DF9-278139FB18E6}" type="slidenum">
              <a:rPr lang="en-US" smtClean="0"/>
              <a:t>9</a:t>
            </a:fld>
            <a:endParaRPr lang="en-US" dirty="0"/>
          </a:p>
        </p:txBody>
      </p:sp>
      <p:sp>
        <p:nvSpPr>
          <p:cNvPr id="6" name="Rectangle 5"/>
          <p:cNvSpPr/>
          <p:nvPr/>
        </p:nvSpPr>
        <p:spPr>
          <a:xfrm>
            <a:off x="452582" y="1066800"/>
            <a:ext cx="8234218" cy="5555367"/>
          </a:xfrm>
          <a:prstGeom prst="rect">
            <a:avLst/>
          </a:prstGeom>
        </p:spPr>
        <p:txBody>
          <a:bodyPr wrap="square">
            <a:spAutoFit/>
          </a:bodyPr>
          <a:lstStyle/>
          <a:p>
            <a:pPr algn="ctr"/>
            <a:r>
              <a:rPr lang="en-US" sz="2800" b="1" dirty="0" smtClean="0">
                <a:solidFill>
                  <a:srgbClr val="FF0000"/>
                </a:solidFill>
                <a:latin typeface="&amp;quot"/>
                <a:ea typeface="Times New Roman" panose="02020603050405020304" pitchFamily="18" charset="0"/>
                <a:cs typeface="Times New Roman" panose="02020603050405020304" pitchFamily="18" charset="0"/>
              </a:rPr>
              <a:t>AM </a:t>
            </a:r>
            <a:r>
              <a:rPr lang="en-US" sz="2800" b="1" dirty="0">
                <a:solidFill>
                  <a:srgbClr val="FF0000"/>
                </a:solidFill>
                <a:latin typeface="&amp;quot"/>
                <a:ea typeface="Times New Roman" panose="02020603050405020304" pitchFamily="18" charset="0"/>
                <a:cs typeface="Times New Roman" panose="02020603050405020304" pitchFamily="18" charset="0"/>
              </a:rPr>
              <a:t>Working </a:t>
            </a:r>
            <a:r>
              <a:rPr lang="en-US" sz="2800" b="1" dirty="0" smtClean="0">
                <a:solidFill>
                  <a:srgbClr val="FF0000"/>
                </a:solidFill>
                <a:latin typeface="&amp;quot"/>
                <a:ea typeface="Times New Roman" panose="02020603050405020304" pitchFamily="18" charset="0"/>
                <a:cs typeface="Times New Roman" panose="02020603050405020304" pitchFamily="18" charset="0"/>
              </a:rPr>
              <a:t>Groups (Cont’d)</a:t>
            </a:r>
          </a:p>
          <a:p>
            <a:pPr algn="ctr"/>
            <a:endParaRPr lang="en-US" sz="1200" dirty="0">
              <a:solidFill>
                <a:srgbClr val="FF0000"/>
              </a:solidFill>
              <a:latin typeface="Calibri" panose="020F0502020204030204" pitchFamily="34" charset="0"/>
              <a:ea typeface="Calibri" panose="020F0502020204030204" pitchFamily="34" charset="0"/>
            </a:endParaRPr>
          </a:p>
          <a:p>
            <a:pPr lvl="0">
              <a:spcBef>
                <a:spcPts val="600"/>
              </a:spcBef>
              <a:spcAft>
                <a:spcPts val="600"/>
              </a:spcAft>
            </a:pPr>
            <a:r>
              <a:rPr lang="en-US" sz="2400" b="1" dirty="0" smtClean="0">
                <a:solidFill>
                  <a:prstClr val="black"/>
                </a:solidFill>
                <a:latin typeface="Times New Roman" panose="02020603050405020304" pitchFamily="18" charset="0"/>
                <a:ea typeface="Times New Roman" panose="02020603050405020304" pitchFamily="18" charset="0"/>
              </a:rPr>
              <a:t>Business </a:t>
            </a:r>
            <a:r>
              <a:rPr lang="en-US" sz="2400" b="1" dirty="0">
                <a:solidFill>
                  <a:prstClr val="black"/>
                </a:solidFill>
                <a:latin typeface="Times New Roman" panose="02020603050405020304" pitchFamily="18" charset="0"/>
                <a:ea typeface="Times New Roman" panose="02020603050405020304" pitchFamily="18" charset="0"/>
              </a:rPr>
              <a:t>Practices Work Group</a:t>
            </a:r>
            <a:r>
              <a:rPr lang="en-US" sz="2400" dirty="0">
                <a:solidFill>
                  <a:prstClr val="black"/>
                </a:solidFill>
                <a:latin typeface="Times New Roman" panose="02020603050405020304" pitchFamily="18" charset="0"/>
                <a:ea typeface="Times New Roman" panose="02020603050405020304" pitchFamily="18" charset="0"/>
              </a:rPr>
              <a:t> </a:t>
            </a:r>
            <a:endParaRPr lang="en-US" sz="2400" dirty="0">
              <a:solidFill>
                <a:prstClr val="black"/>
              </a:solidFill>
              <a:latin typeface="Calibri" panose="020F0502020204030204" pitchFamily="34" charset="0"/>
              <a:ea typeface="Calibri" panose="020F0502020204030204" pitchFamily="34" charset="0"/>
            </a:endParaRPr>
          </a:p>
          <a:p>
            <a:pPr marL="342900" lvl="0" indent="-342900">
              <a:spcBef>
                <a:spcPts val="600"/>
              </a:spcBef>
              <a:spcAft>
                <a:spcPts val="600"/>
              </a:spcAft>
              <a:buFont typeface="Arial" panose="020B0604020202020204" pitchFamily="34" charset="0"/>
              <a:buChar char="•"/>
            </a:pPr>
            <a:r>
              <a:rPr lang="en-US" sz="2000" dirty="0" smtClean="0">
                <a:solidFill>
                  <a:prstClr val="black"/>
                </a:solidFill>
                <a:latin typeface="Times New Roman" panose="02020603050405020304" pitchFamily="18" charset="0"/>
                <a:ea typeface="Times New Roman" panose="02020603050405020304" pitchFamily="18" charset="0"/>
              </a:rPr>
              <a:t>DoD AM Acquisition Guide </a:t>
            </a:r>
            <a:r>
              <a:rPr lang="en-US" sz="2000" dirty="0">
                <a:solidFill>
                  <a:prstClr val="black"/>
                </a:solidFill>
                <a:latin typeface="Times New Roman" panose="02020603050405020304" pitchFamily="18" charset="0"/>
                <a:ea typeface="Times New Roman" panose="02020603050405020304" pitchFamily="18" charset="0"/>
              </a:rPr>
              <a:t>Sub-Group</a:t>
            </a:r>
            <a:endParaRPr lang="en-US" sz="2000" dirty="0">
              <a:solidFill>
                <a:prstClr val="black"/>
              </a:solidFill>
              <a:latin typeface="Calibri" panose="020F0502020204030204" pitchFamily="34" charset="0"/>
              <a:ea typeface="Calibri" panose="020F0502020204030204" pitchFamily="34" charset="0"/>
            </a:endParaRPr>
          </a:p>
          <a:p>
            <a:pPr marL="342900" lvl="0" indent="-342900">
              <a:spcBef>
                <a:spcPts val="600"/>
              </a:spcBef>
              <a:spcAft>
                <a:spcPts val="600"/>
              </a:spcAft>
              <a:buFont typeface="Arial" panose="020B0604020202020204" pitchFamily="34" charset="0"/>
              <a:buChar char="•"/>
            </a:pPr>
            <a:r>
              <a:rPr lang="en-US" sz="2000" dirty="0">
                <a:solidFill>
                  <a:prstClr val="black"/>
                </a:solidFill>
                <a:latin typeface="Times New Roman" panose="02020603050405020304" pitchFamily="18" charset="0"/>
                <a:ea typeface="Times New Roman" panose="02020603050405020304" pitchFamily="18" charset="0"/>
              </a:rPr>
              <a:t>AM </a:t>
            </a:r>
            <a:r>
              <a:rPr lang="en-US" sz="2000" dirty="0" smtClean="0">
                <a:solidFill>
                  <a:prstClr val="black"/>
                </a:solidFill>
                <a:latin typeface="Times New Roman" panose="02020603050405020304" pitchFamily="18" charset="0"/>
                <a:ea typeface="Times New Roman" panose="02020603050405020304" pitchFamily="18" charset="0"/>
              </a:rPr>
              <a:t>Supply Chain Integration </a:t>
            </a:r>
            <a:r>
              <a:rPr lang="en-US" sz="2000" dirty="0">
                <a:solidFill>
                  <a:prstClr val="black"/>
                </a:solidFill>
                <a:latin typeface="Times New Roman" panose="02020603050405020304" pitchFamily="18" charset="0"/>
                <a:ea typeface="Times New Roman" panose="02020603050405020304" pitchFamily="18" charset="0"/>
              </a:rPr>
              <a:t>Sub-Group </a:t>
            </a:r>
          </a:p>
          <a:p>
            <a:pPr marL="342900" lvl="0" indent="-342900">
              <a:spcBef>
                <a:spcPts val="600"/>
              </a:spcBef>
              <a:spcAft>
                <a:spcPts val="600"/>
              </a:spcAft>
              <a:buFont typeface="Arial" panose="020B0604020202020204" pitchFamily="34" charset="0"/>
              <a:buChar char="•"/>
            </a:pPr>
            <a:r>
              <a:rPr lang="en-US" sz="2000" dirty="0" smtClean="0">
                <a:solidFill>
                  <a:prstClr val="black"/>
                </a:solidFill>
                <a:latin typeface="Times New Roman" panose="02020603050405020304" pitchFamily="18" charset="0"/>
                <a:ea typeface="Times New Roman" panose="02020603050405020304" pitchFamily="18" charset="0"/>
              </a:rPr>
              <a:t>Intellectual Property (IP) </a:t>
            </a:r>
            <a:r>
              <a:rPr lang="en-US" sz="2000" dirty="0">
                <a:solidFill>
                  <a:prstClr val="black"/>
                </a:solidFill>
                <a:latin typeface="Times New Roman" panose="02020603050405020304" pitchFamily="18" charset="0"/>
                <a:ea typeface="Times New Roman" panose="02020603050405020304" pitchFamily="18" charset="0"/>
              </a:rPr>
              <a:t>Management Sub-Group </a:t>
            </a:r>
            <a:endParaRPr lang="en-US" sz="2000" dirty="0" smtClean="0">
              <a:solidFill>
                <a:prstClr val="black"/>
              </a:solidFill>
              <a:latin typeface="Times New Roman" panose="02020603050405020304" pitchFamily="18" charset="0"/>
              <a:ea typeface="Times New Roman" panose="02020603050405020304" pitchFamily="18" charset="0"/>
            </a:endParaRPr>
          </a:p>
          <a:p>
            <a:pPr marL="342900" lvl="0" indent="-342900">
              <a:spcBef>
                <a:spcPts val="600"/>
              </a:spcBef>
              <a:spcAft>
                <a:spcPts val="600"/>
              </a:spcAft>
              <a:buFont typeface="Arial" panose="020B0604020202020204" pitchFamily="34" charset="0"/>
              <a:buChar char="•"/>
            </a:pPr>
            <a:endParaRPr lang="en-US" sz="1000" b="1" dirty="0" smtClean="0">
              <a:latin typeface="Times New Roman" panose="02020603050405020304" pitchFamily="18" charset="0"/>
              <a:ea typeface="Times New Roman" panose="02020603050405020304" pitchFamily="18" charset="0"/>
            </a:endParaRPr>
          </a:p>
          <a:p>
            <a:pPr>
              <a:spcBef>
                <a:spcPts val="600"/>
              </a:spcBef>
              <a:spcAft>
                <a:spcPts val="600"/>
              </a:spcAft>
            </a:pPr>
            <a:r>
              <a:rPr lang="en-US" sz="2400" b="1" dirty="0" smtClean="0">
                <a:latin typeface="Times New Roman" panose="02020603050405020304" pitchFamily="18" charset="0"/>
                <a:ea typeface="Times New Roman" panose="02020603050405020304" pitchFamily="18" charset="0"/>
              </a:rPr>
              <a:t>Workforce </a:t>
            </a:r>
            <a:r>
              <a:rPr lang="en-US" sz="2400" b="1" dirty="0">
                <a:latin typeface="Times New Roman" panose="02020603050405020304" pitchFamily="18" charset="0"/>
                <a:ea typeface="Times New Roman" panose="02020603050405020304" pitchFamily="18" charset="0"/>
              </a:rPr>
              <a:t>Development </a:t>
            </a:r>
            <a:r>
              <a:rPr lang="en-US" sz="2400" b="1" dirty="0" smtClean="0">
                <a:latin typeface="Times New Roman" panose="02020603050405020304" pitchFamily="18" charset="0"/>
                <a:ea typeface="Times New Roman" panose="02020603050405020304" pitchFamily="18" charset="0"/>
              </a:rPr>
              <a:t>Work Group</a:t>
            </a:r>
          </a:p>
          <a:p>
            <a:pPr>
              <a:spcBef>
                <a:spcPts val="600"/>
              </a:spcBef>
              <a:spcAft>
                <a:spcPts val="600"/>
              </a:spcAft>
            </a:pPr>
            <a:endParaRPr lang="en-US" sz="800" b="1" dirty="0" smtClean="0">
              <a:latin typeface="Times New Roman" panose="02020603050405020304" pitchFamily="18" charset="0"/>
              <a:ea typeface="Times New Roman" panose="02020603050405020304" pitchFamily="18" charset="0"/>
            </a:endParaRPr>
          </a:p>
          <a:p>
            <a:pPr>
              <a:spcBef>
                <a:spcPts val="600"/>
              </a:spcBef>
              <a:spcAft>
                <a:spcPts val="600"/>
              </a:spcAft>
            </a:pPr>
            <a:r>
              <a:rPr lang="en-US" sz="2400" b="1" dirty="0" smtClean="0">
                <a:latin typeface="Times New Roman" panose="02020603050405020304" pitchFamily="18" charset="0"/>
                <a:ea typeface="Times New Roman" panose="02020603050405020304" pitchFamily="18" charset="0"/>
              </a:rPr>
              <a:t>DoD </a:t>
            </a:r>
            <a:r>
              <a:rPr lang="en-US" sz="2400" b="1" dirty="0">
                <a:latin typeface="Times New Roman" panose="02020603050405020304" pitchFamily="18" charset="0"/>
                <a:ea typeface="Times New Roman" panose="02020603050405020304" pitchFamily="18" charset="0"/>
              </a:rPr>
              <a:t>AM Policy Development Working </a:t>
            </a:r>
            <a:r>
              <a:rPr lang="en-US" sz="2400" b="1" dirty="0" smtClean="0">
                <a:latin typeface="Times New Roman" panose="02020603050405020304" pitchFamily="18" charset="0"/>
                <a:ea typeface="Times New Roman" panose="02020603050405020304" pitchFamily="18" charset="0"/>
              </a:rPr>
              <a:t>Group</a:t>
            </a:r>
          </a:p>
          <a:p>
            <a:pPr marL="342900" lvl="0" indent="-342900">
              <a:spcBef>
                <a:spcPts val="600"/>
              </a:spcBef>
              <a:spcAft>
                <a:spcPts val="600"/>
              </a:spcAft>
              <a:buFont typeface="Arial" panose="020B0604020202020204" pitchFamily="34" charset="0"/>
              <a:buChar char="•"/>
            </a:pPr>
            <a:r>
              <a:rPr lang="en-US" sz="2000" dirty="0" smtClean="0">
                <a:solidFill>
                  <a:prstClr val="black"/>
                </a:solidFill>
                <a:latin typeface="Times New Roman" panose="02020603050405020304" pitchFamily="18" charset="0"/>
                <a:ea typeface="Times New Roman" panose="02020603050405020304" pitchFamily="18" charset="0"/>
              </a:rPr>
              <a:t>Acquisition Sub-Group</a:t>
            </a:r>
          </a:p>
          <a:p>
            <a:pPr marL="342900" lvl="0" indent="-342900">
              <a:spcBef>
                <a:spcPts val="600"/>
              </a:spcBef>
              <a:spcAft>
                <a:spcPts val="600"/>
              </a:spcAft>
              <a:buFont typeface="Arial" panose="020B0604020202020204" pitchFamily="34" charset="0"/>
              <a:buChar char="•"/>
            </a:pPr>
            <a:r>
              <a:rPr lang="en-US" sz="2000" dirty="0" smtClean="0">
                <a:solidFill>
                  <a:prstClr val="black"/>
                </a:solidFill>
                <a:latin typeface="Times New Roman" panose="02020603050405020304" pitchFamily="18" charset="0"/>
                <a:ea typeface="Times New Roman" panose="02020603050405020304" pitchFamily="18" charset="0"/>
              </a:rPr>
              <a:t>Engineering Sub-Group</a:t>
            </a:r>
          </a:p>
          <a:p>
            <a:pPr marL="342900" lvl="0" indent="-342900">
              <a:spcBef>
                <a:spcPts val="600"/>
              </a:spcBef>
              <a:spcAft>
                <a:spcPts val="600"/>
              </a:spcAft>
              <a:buFont typeface="Arial" panose="020B0604020202020204" pitchFamily="34" charset="0"/>
              <a:buChar char="•"/>
            </a:pPr>
            <a:r>
              <a:rPr lang="en-US" sz="2000" dirty="0" smtClean="0">
                <a:solidFill>
                  <a:prstClr val="black"/>
                </a:solidFill>
                <a:latin typeface="Times New Roman" panose="02020603050405020304" pitchFamily="18" charset="0"/>
                <a:ea typeface="Times New Roman" panose="02020603050405020304" pitchFamily="18" charset="0"/>
              </a:rPr>
              <a:t>Logistics Sub-Group</a:t>
            </a:r>
            <a:endParaRPr lang="en-US" sz="2000" dirty="0">
              <a:solidFill>
                <a:prstClr val="black"/>
              </a:solidFill>
              <a:latin typeface="Times New Roman" panose="02020603050405020304" pitchFamily="18" charset="0"/>
              <a:ea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Tree>
    <p:extLst>
      <p:ext uri="{BB962C8B-B14F-4D97-AF65-F5344CB8AC3E}">
        <p14:creationId xmlns:p14="http://schemas.microsoft.com/office/powerpoint/2010/main" val="142473161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726C2F5-E77D-45D7-8DF9-278139FB18E6}" type="slidenum">
              <a:rPr lang="en-US" smtClean="0"/>
              <a:t>90</a:t>
            </a:fld>
            <a:endParaRPr lang="en-US" dirty="0"/>
          </a:p>
        </p:txBody>
      </p:sp>
      <p:sp>
        <p:nvSpPr>
          <p:cNvPr id="3" name="Rectangle 2"/>
          <p:cNvSpPr/>
          <p:nvPr/>
        </p:nvSpPr>
        <p:spPr>
          <a:xfrm>
            <a:off x="609600" y="1590020"/>
            <a:ext cx="7924800" cy="5262979"/>
          </a:xfrm>
          <a:prstGeom prst="rect">
            <a:avLst/>
          </a:prstGeom>
        </p:spPr>
        <p:txBody>
          <a:bodyPr wrap="square">
            <a:spAutoFit/>
          </a:bodyPr>
          <a:lstStyle/>
          <a:p>
            <a:r>
              <a:rPr lang="en-US" sz="3200" b="1" dirty="0">
                <a:solidFill>
                  <a:srgbClr val="002060"/>
                </a:solidFill>
              </a:rPr>
              <a:t>Supply </a:t>
            </a:r>
            <a:r>
              <a:rPr lang="en-US" sz="3200" b="1" dirty="0" smtClean="0">
                <a:solidFill>
                  <a:srgbClr val="002060"/>
                </a:solidFill>
              </a:rPr>
              <a:t>Chain</a:t>
            </a:r>
            <a:r>
              <a:rPr lang="en-US" sz="3200" b="1" dirty="0">
                <a:solidFill>
                  <a:srgbClr val="002060"/>
                </a:solidFill>
              </a:rPr>
              <a:t> </a:t>
            </a:r>
            <a:r>
              <a:rPr lang="en-US" sz="3200" b="1" dirty="0" smtClean="0">
                <a:solidFill>
                  <a:srgbClr val="002060"/>
                </a:solidFill>
              </a:rPr>
              <a:t>Policy</a:t>
            </a:r>
          </a:p>
          <a:p>
            <a:endParaRPr lang="en-US" sz="1600" b="1" dirty="0" smtClean="0">
              <a:solidFill>
                <a:srgbClr val="002060"/>
              </a:solidFill>
            </a:endParaRPr>
          </a:p>
          <a:p>
            <a:pPr marL="342900" indent="-342900">
              <a:buFont typeface="Arial" panose="020B0604020202020204" pitchFamily="34" charset="0"/>
              <a:buChar char="•"/>
            </a:pPr>
            <a:r>
              <a:rPr lang="en-US" sz="2200" dirty="0" smtClean="0">
                <a:solidFill>
                  <a:srgbClr val="002060"/>
                </a:solidFill>
                <a:latin typeface="Arial" panose="020B0604020202020204" pitchFamily="34" charset="0"/>
                <a:cs typeface="Arial" panose="020B0604020202020204" pitchFamily="34" charset="0"/>
              </a:rPr>
              <a:t>Utilize </a:t>
            </a:r>
            <a:r>
              <a:rPr lang="en-US" sz="2200" dirty="0">
                <a:solidFill>
                  <a:srgbClr val="002060"/>
                </a:solidFill>
                <a:latin typeface="Arial" panose="020B0604020202020204" pitchFamily="34" charset="0"/>
                <a:cs typeface="Arial" panose="020B0604020202020204" pitchFamily="34" charset="0"/>
              </a:rPr>
              <a:t>government, industry and academia expertise to establish a responsive resilient supply base for </a:t>
            </a:r>
            <a:r>
              <a:rPr lang="en-US" sz="2200" dirty="0" smtClean="0">
                <a:solidFill>
                  <a:srgbClr val="002060"/>
                </a:solidFill>
                <a:latin typeface="Arial" panose="020B0604020202020204" pitchFamily="34" charset="0"/>
                <a:cs typeface="Arial" panose="020B0604020202020204" pitchFamily="34" charset="0"/>
              </a:rPr>
              <a:t>AM</a:t>
            </a:r>
          </a:p>
          <a:p>
            <a:pPr marL="342900" indent="-342900">
              <a:buFont typeface="Arial" panose="020B0604020202020204" pitchFamily="34" charset="0"/>
              <a:buChar char="•"/>
            </a:pPr>
            <a:r>
              <a:rPr lang="en-US" sz="2200" dirty="0" smtClean="0">
                <a:solidFill>
                  <a:srgbClr val="002060"/>
                </a:solidFill>
                <a:latin typeface="Arial" panose="020B0604020202020204" pitchFamily="34" charset="0"/>
                <a:cs typeface="Arial" panose="020B0604020202020204" pitchFamily="34" charset="0"/>
              </a:rPr>
              <a:t>Mil Services retain engineering authority and configuration management for AM items for integrated materiel and procurement management</a:t>
            </a:r>
          </a:p>
          <a:p>
            <a:pPr marL="342900" indent="-342900">
              <a:buFont typeface="Arial" panose="020B0604020202020204" pitchFamily="34" charset="0"/>
              <a:buChar char="•"/>
            </a:pPr>
            <a:r>
              <a:rPr lang="en-US" sz="2200" dirty="0" smtClean="0">
                <a:solidFill>
                  <a:srgbClr val="002060"/>
                </a:solidFill>
                <a:latin typeface="Arial" panose="020B0604020202020204" pitchFamily="34" charset="0"/>
                <a:cs typeface="Arial" panose="020B0604020202020204" pitchFamily="34" charset="0"/>
              </a:rPr>
              <a:t>Mil Services and DLA support supply chain planning and execution to ensure effective incorporation of AM</a:t>
            </a:r>
          </a:p>
          <a:p>
            <a:pPr marL="342900" indent="-342900">
              <a:buFont typeface="Arial" panose="020B0604020202020204" pitchFamily="34" charset="0"/>
              <a:buChar char="•"/>
            </a:pPr>
            <a:r>
              <a:rPr lang="en-US" sz="2200" dirty="0" smtClean="0">
                <a:solidFill>
                  <a:srgbClr val="002060"/>
                </a:solidFill>
                <a:latin typeface="Arial" panose="020B0604020202020204" pitchFamily="34" charset="0"/>
                <a:cs typeface="Arial" panose="020B0604020202020204" pitchFamily="34" charset="0"/>
              </a:rPr>
              <a:t>Explore policy hierarchy for clearer guidance on need to identify and implement common processes across the Department </a:t>
            </a:r>
          </a:p>
          <a:p>
            <a:pPr marL="342900" indent="-342900">
              <a:buFont typeface="Arial" panose="020B0604020202020204" pitchFamily="34" charset="0"/>
              <a:buChar char="•"/>
            </a:pPr>
            <a:r>
              <a:rPr lang="en-US" sz="2200" dirty="0" smtClean="0">
                <a:solidFill>
                  <a:srgbClr val="002060"/>
                </a:solidFill>
                <a:latin typeface="Arial" panose="020B0604020202020204" pitchFamily="34" charset="0"/>
                <a:cs typeface="Arial" panose="020B0604020202020204" pitchFamily="34" charset="0"/>
              </a:rPr>
              <a:t>Monitor usage; performance and effectiveness of implementation of AM into the supply chain</a:t>
            </a:r>
          </a:p>
          <a:p>
            <a:pPr marL="342900" indent="-342900">
              <a:buFont typeface="Arial" panose="020B0604020202020204" pitchFamily="34" charset="0"/>
              <a:buChar char="•"/>
            </a:pPr>
            <a:endParaRPr lang="en-US" sz="2400" dirty="0">
              <a:solidFill>
                <a:srgbClr val="002060"/>
              </a:solidFill>
              <a:latin typeface="Arial" panose="020B0604020202020204" pitchFamily="34" charset="0"/>
              <a:cs typeface="Arial" panose="020B0604020202020204" pitchFamily="34" charset="0"/>
            </a:endParaRPr>
          </a:p>
        </p:txBody>
      </p:sp>
      <p:sp>
        <p:nvSpPr>
          <p:cNvPr id="5" name="Rectangle 4"/>
          <p:cNvSpPr/>
          <p:nvPr/>
        </p:nvSpPr>
        <p:spPr>
          <a:xfrm>
            <a:off x="1171089" y="1066800"/>
            <a:ext cx="7058916"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smtClean="0">
                <a:solidFill>
                  <a:srgbClr val="FF0000"/>
                </a:solidFill>
                <a:latin typeface="Arial" panose="020B0604020202020204" pitchFamily="34" charset="0"/>
                <a:cs typeface="Arial" panose="020B0604020202020204" pitchFamily="34" charset="0"/>
              </a:rPr>
              <a:t>AM Supply Chain Integration Sub-group</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482220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B4824-D25B-4041-B618-F597FC799E3C}"/>
              </a:ext>
            </a:extLst>
          </p:cNvPr>
          <p:cNvSpPr>
            <a:spLocks noGrp="1"/>
          </p:cNvSpPr>
          <p:nvPr>
            <p:ph type="title"/>
          </p:nvPr>
        </p:nvSpPr>
        <p:spPr>
          <a:xfrm>
            <a:off x="381000" y="1524000"/>
            <a:ext cx="8229600" cy="977046"/>
          </a:xfrm>
        </p:spPr>
        <p:txBody>
          <a:bodyPr/>
          <a:lstStyle/>
          <a:p>
            <a:r>
              <a:rPr lang="en-US" b="1" dirty="0" smtClean="0">
                <a:solidFill>
                  <a:srgbClr val="002060"/>
                </a:solidFill>
              </a:rPr>
              <a:t>Observations</a:t>
            </a:r>
            <a:endParaRPr lang="en-US" b="1" dirty="0">
              <a:solidFill>
                <a:srgbClr val="002060"/>
              </a:solidFill>
            </a:endParaRPr>
          </a:p>
        </p:txBody>
      </p:sp>
      <p:sp>
        <p:nvSpPr>
          <p:cNvPr id="3" name="Content Placeholder 2">
            <a:extLst>
              <a:ext uri="{FF2B5EF4-FFF2-40B4-BE49-F238E27FC236}">
                <a16:creationId xmlns:a16="http://schemas.microsoft.com/office/drawing/2014/main" id="{F40FE68B-CBE2-46CA-B184-2F53FCB7E094}"/>
              </a:ext>
            </a:extLst>
          </p:cNvPr>
          <p:cNvSpPr>
            <a:spLocks noGrp="1"/>
          </p:cNvSpPr>
          <p:nvPr>
            <p:ph idx="1"/>
          </p:nvPr>
        </p:nvSpPr>
        <p:spPr>
          <a:xfrm>
            <a:off x="418407" y="2012523"/>
            <a:ext cx="8229600" cy="3997385"/>
          </a:xfrm>
        </p:spPr>
        <p:txBody>
          <a:bodyPr>
            <a:normAutofit/>
          </a:bodyPr>
          <a:lstStyle/>
          <a:p>
            <a:pPr marL="443765" lvl="1" indent="0">
              <a:buNone/>
            </a:pPr>
            <a:endParaRPr lang="en-US" dirty="0"/>
          </a:p>
          <a:p>
            <a:pPr marL="0" indent="0">
              <a:buNone/>
            </a:pPr>
            <a:r>
              <a:rPr lang="en-US" i="1" dirty="0" smtClean="0">
                <a:solidFill>
                  <a:srgbClr val="002060"/>
                </a:solidFill>
              </a:rPr>
              <a:t>Provide CLARITY / DEFINITION on Internal Services’ supply support options (local, industry, or depot) and integration  with DLA managed supply chain</a:t>
            </a:r>
          </a:p>
          <a:p>
            <a:pPr marL="0" indent="0">
              <a:buNone/>
            </a:pPr>
            <a:endParaRPr lang="en-US" b="1" dirty="0"/>
          </a:p>
          <a:p>
            <a:pPr lvl="1"/>
            <a:endParaRPr lang="en-US" dirty="0"/>
          </a:p>
        </p:txBody>
      </p:sp>
      <p:sp>
        <p:nvSpPr>
          <p:cNvPr id="4" name="Slide Number Placeholder 3">
            <a:extLst>
              <a:ext uri="{FF2B5EF4-FFF2-40B4-BE49-F238E27FC236}">
                <a16:creationId xmlns:a16="http://schemas.microsoft.com/office/drawing/2014/main" id="{48E684F5-80A0-4A3B-9987-D0C57AEA3EBE}"/>
              </a:ext>
            </a:extLst>
          </p:cNvPr>
          <p:cNvSpPr>
            <a:spLocks noGrp="1"/>
          </p:cNvSpPr>
          <p:nvPr>
            <p:ph type="sldNum" sz="quarter" idx="12"/>
          </p:nvPr>
        </p:nvSpPr>
        <p:spPr/>
        <p:txBody>
          <a:bodyPr/>
          <a:lstStyle/>
          <a:p>
            <a:fld id="{2726C2F5-E77D-45D7-8DF9-278139FB18E6}" type="slidenum">
              <a:rPr lang="en-US" smtClean="0"/>
              <a:t>91</a:t>
            </a:fld>
            <a:endParaRPr lang="en-US" dirty="0"/>
          </a:p>
        </p:txBody>
      </p:sp>
      <p:sp>
        <p:nvSpPr>
          <p:cNvPr id="5" name="Rectangle 4"/>
          <p:cNvSpPr/>
          <p:nvPr/>
        </p:nvSpPr>
        <p:spPr>
          <a:xfrm>
            <a:off x="1171089" y="1066800"/>
            <a:ext cx="7058916"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smtClean="0">
                <a:solidFill>
                  <a:srgbClr val="FF0000"/>
                </a:solidFill>
                <a:latin typeface="Arial" panose="020B0604020202020204" pitchFamily="34" charset="0"/>
                <a:cs typeface="Arial" panose="020B0604020202020204" pitchFamily="34" charset="0"/>
              </a:rPr>
              <a:t>AM Supply Chain Integration Sub-group</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566617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
        <p:nvSpPr>
          <p:cNvPr id="5" name="TextBox 4"/>
          <p:cNvSpPr txBox="1"/>
          <p:nvPr/>
        </p:nvSpPr>
        <p:spPr>
          <a:xfrm>
            <a:off x="471447" y="1752600"/>
            <a:ext cx="8458200" cy="6801862"/>
          </a:xfrm>
          <a:prstGeom prst="rect">
            <a:avLst/>
          </a:prstGeom>
          <a:noFill/>
        </p:spPr>
        <p:txBody>
          <a:bodyPr wrap="square" rtlCol="0">
            <a:spAutoFit/>
          </a:bodyPr>
          <a:lstStyle/>
          <a:p>
            <a:pPr lvl="0">
              <a:defRPr/>
            </a:pPr>
            <a:r>
              <a:rPr kumimoji="0" lang="en-US" sz="2800" b="1"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Takeaways:</a:t>
            </a:r>
            <a:endParaRPr kumimoji="0" lang="en-US" sz="1600" b="1"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endParaRPr>
          </a:p>
          <a:p>
            <a:pPr lvl="0">
              <a:defRPr/>
            </a:pPr>
            <a:r>
              <a:rPr kumimoji="0" lang="en-US" sz="160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p>
          <a:p>
            <a:pPr marL="457200" indent="-457200">
              <a:spcBef>
                <a:spcPts val="600"/>
              </a:spcBef>
              <a:spcAft>
                <a:spcPts val="1200"/>
              </a:spcAft>
              <a:buFont typeface="Arial" panose="020B0604020202020204" pitchFamily="34" charset="0"/>
              <a:buChar char="•"/>
              <a:defRPr/>
            </a:pPr>
            <a:r>
              <a:rPr lang="en-US" sz="2400" dirty="0" smtClean="0">
                <a:solidFill>
                  <a:srgbClr val="002060"/>
                </a:solidFill>
                <a:latin typeface="Arial" panose="020B0604020202020204" pitchFamily="34" charset="0"/>
                <a:cs typeface="Arial" panose="020B0604020202020204" pitchFamily="34" charset="0"/>
              </a:rPr>
              <a:t>The issues apply beyond additive manufacturing to all advanced technologies</a:t>
            </a:r>
            <a:r>
              <a:rPr kumimoji="0" lang="en-US" sz="240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endParaRPr lang="en-US" sz="2400" dirty="0" smtClean="0">
              <a:solidFill>
                <a:srgbClr val="002060"/>
              </a:solidFill>
              <a:latin typeface="Arial" panose="020B0604020202020204" pitchFamily="34" charset="0"/>
              <a:cs typeface="Arial" panose="020B0604020202020204" pitchFamily="34" charset="0"/>
            </a:endParaRPr>
          </a:p>
          <a:p>
            <a:pPr marL="457200" lvl="0" indent="-457200">
              <a:spcBef>
                <a:spcPts val="600"/>
              </a:spcBef>
              <a:spcAft>
                <a:spcPts val="1200"/>
              </a:spcAft>
              <a:buFont typeface="Arial" panose="020B0604020202020204" pitchFamily="34" charset="0"/>
              <a:buChar char="•"/>
              <a:defRPr/>
            </a:pPr>
            <a:r>
              <a:rPr lang="en-US" sz="2400" dirty="0" smtClean="0">
                <a:solidFill>
                  <a:srgbClr val="002060"/>
                </a:solidFill>
                <a:latin typeface="Arial" panose="020B0604020202020204" pitchFamily="34" charset="0"/>
                <a:cs typeface="Arial" panose="020B0604020202020204" pitchFamily="34" charset="0"/>
              </a:rPr>
              <a:t>Create an agile framework that maximizes Advanced Manufacturing implementation (Joint </a:t>
            </a:r>
            <a:r>
              <a:rPr lang="en-US" sz="2400" dirty="0" err="1" smtClean="0">
                <a:solidFill>
                  <a:srgbClr val="002060"/>
                </a:solidFill>
                <a:latin typeface="Arial" panose="020B0604020202020204" pitchFamily="34" charset="0"/>
                <a:cs typeface="Arial" panose="020B0604020202020204" pitchFamily="34" charset="0"/>
              </a:rPr>
              <a:t>Reg</a:t>
            </a:r>
            <a:r>
              <a:rPr lang="en-US" sz="2400" dirty="0" smtClean="0">
                <a:solidFill>
                  <a:srgbClr val="002060"/>
                </a:solidFill>
                <a:latin typeface="Arial" panose="020B0604020202020204" pitchFamily="34" charset="0"/>
                <a:cs typeface="Arial" panose="020B0604020202020204" pitchFamily="34" charset="0"/>
              </a:rPr>
              <a:t>)</a:t>
            </a:r>
          </a:p>
          <a:p>
            <a:pPr marL="457200" lvl="0" indent="-457200">
              <a:spcBef>
                <a:spcPts val="600"/>
              </a:spcBef>
              <a:spcAft>
                <a:spcPts val="1200"/>
              </a:spcAft>
              <a:buFont typeface="Arial" panose="020B0604020202020204" pitchFamily="34" charset="0"/>
              <a:buChar char="•"/>
              <a:defRPr/>
            </a:pPr>
            <a:r>
              <a:rPr lang="en-US" sz="2400" dirty="0" smtClean="0">
                <a:solidFill>
                  <a:srgbClr val="002060"/>
                </a:solidFill>
                <a:latin typeface="Arial" panose="020B0604020202020204" pitchFamily="34" charset="0"/>
                <a:cs typeface="Arial" panose="020B0604020202020204" pitchFamily="34" charset="0"/>
              </a:rPr>
              <a:t>DoD </a:t>
            </a:r>
            <a:r>
              <a:rPr lang="en-US" sz="2400" dirty="0">
                <a:solidFill>
                  <a:srgbClr val="002060"/>
                </a:solidFill>
                <a:latin typeface="Arial" panose="020B0604020202020204" pitchFamily="34" charset="0"/>
                <a:cs typeface="Arial" panose="020B0604020202020204" pitchFamily="34" charset="0"/>
              </a:rPr>
              <a:t>leverage industry / academia capabilities and expertise to accelerate implementation of Advanced </a:t>
            </a:r>
            <a:r>
              <a:rPr lang="en-US" sz="2400" dirty="0" smtClean="0">
                <a:solidFill>
                  <a:srgbClr val="002060"/>
                </a:solidFill>
                <a:latin typeface="Arial" panose="020B0604020202020204" pitchFamily="34" charset="0"/>
                <a:cs typeface="Arial" panose="020B0604020202020204" pitchFamily="34" charset="0"/>
              </a:rPr>
              <a:t>Manufacturing</a:t>
            </a:r>
          </a:p>
          <a:p>
            <a:pPr>
              <a:spcBef>
                <a:spcPts val="600"/>
              </a:spcBef>
              <a:spcAft>
                <a:spcPts val="1200"/>
              </a:spcAft>
              <a:defRPr/>
            </a:pPr>
            <a:r>
              <a:rPr lang="en-US" sz="2400" dirty="0">
                <a:solidFill>
                  <a:srgbClr val="002060"/>
                </a:solidFill>
                <a:latin typeface="Arial" panose="020B0604020202020204" pitchFamily="34" charset="0"/>
                <a:cs typeface="Arial" panose="020B0604020202020204" pitchFamily="34" charset="0"/>
              </a:rPr>
              <a:t>SCI will include all efforts addressed across the sub-groups</a:t>
            </a:r>
          </a:p>
          <a:p>
            <a:pPr marL="457200" indent="-457200">
              <a:buFont typeface="Arial" panose="020B0604020202020204" pitchFamily="34" charset="0"/>
              <a:buChar char="•"/>
              <a:defRPr/>
            </a:pPr>
            <a:endParaRPr lang="en-US" sz="2400" dirty="0">
              <a:latin typeface="Arial" panose="020B0604020202020204" pitchFamily="34" charset="0"/>
              <a:cs typeface="Arial" panose="020B0604020202020204" pitchFamily="34" charset="0"/>
            </a:endParaRPr>
          </a:p>
          <a:p>
            <a:pPr marL="457200" lvl="0" indent="-457200">
              <a:buFont typeface="Arial" panose="020B0604020202020204" pitchFamily="34" charset="0"/>
              <a:buChar char="•"/>
              <a:defRPr/>
            </a:pPr>
            <a:endParaRPr lang="en-US" sz="2400" dirty="0">
              <a:solidFill>
                <a:srgbClr val="FF0000"/>
              </a:solidFill>
              <a:latin typeface="Arial" panose="020B0604020202020204" pitchFamily="34" charset="0"/>
              <a:cs typeface="Arial" panose="020B0604020202020204" pitchFamily="34" charset="0"/>
            </a:endParaRPr>
          </a:p>
          <a:p>
            <a:pPr marL="457200" lvl="0" indent="-457200">
              <a:buFont typeface="Arial" panose="020B0604020202020204" pitchFamily="34" charset="0"/>
              <a:buChar char="•"/>
              <a:defRPr/>
            </a:pPr>
            <a:endParaRPr lang="en-US" sz="2400" dirty="0">
              <a:solidFill>
                <a:srgbClr val="4F81BD">
                  <a:lumMod val="50000"/>
                </a:srgbClr>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smtClean="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smtClean="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endParaRPr kumimoji="0" lang="en-US" sz="2800" i="0"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endParaRPr>
          </a:p>
        </p:txBody>
      </p:sp>
      <p:sp>
        <p:nvSpPr>
          <p:cNvPr id="6" name="Rectangle 5"/>
          <p:cNvSpPr/>
          <p:nvPr/>
        </p:nvSpPr>
        <p:spPr>
          <a:xfrm>
            <a:off x="1171089" y="1066800"/>
            <a:ext cx="7058916"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smtClean="0">
                <a:solidFill>
                  <a:srgbClr val="FF0000"/>
                </a:solidFill>
                <a:latin typeface="Arial" panose="020B0604020202020204" pitchFamily="34" charset="0"/>
                <a:cs typeface="Arial" panose="020B0604020202020204" pitchFamily="34" charset="0"/>
              </a:rPr>
              <a:t>AM Supply Chain Integration Sub-group</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Slide Number Placeholder 1"/>
          <p:cNvSpPr>
            <a:spLocks noGrp="1"/>
          </p:cNvSpPr>
          <p:nvPr>
            <p:ph type="sldNum" sz="quarter" idx="12"/>
          </p:nvPr>
        </p:nvSpPr>
        <p:spPr/>
        <p:txBody>
          <a:bodyPr/>
          <a:lstStyle/>
          <a:p>
            <a:fld id="{2726C2F5-E77D-45D7-8DF9-278139FB18E6}" type="slidenum">
              <a:rPr lang="en-US" smtClean="0"/>
              <a:t>92</a:t>
            </a:fld>
            <a:endParaRPr lang="en-US" dirty="0"/>
          </a:p>
        </p:txBody>
      </p:sp>
    </p:spTree>
    <p:extLst>
      <p:ext uri="{BB962C8B-B14F-4D97-AF65-F5344CB8AC3E}">
        <p14:creationId xmlns:p14="http://schemas.microsoft.com/office/powerpoint/2010/main" val="358342193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
        <p:nvSpPr>
          <p:cNvPr id="5" name="TextBox 4"/>
          <p:cNvSpPr txBox="1"/>
          <p:nvPr/>
        </p:nvSpPr>
        <p:spPr>
          <a:xfrm>
            <a:off x="471447" y="1560553"/>
            <a:ext cx="8458200" cy="7971413"/>
          </a:xfrm>
          <a:prstGeom prst="rect">
            <a:avLst/>
          </a:prstGeom>
          <a:noFill/>
        </p:spPr>
        <p:txBody>
          <a:bodyPr wrap="square" rtlCol="0">
            <a:spAutoFit/>
          </a:bodyPr>
          <a:lstStyle/>
          <a:p>
            <a:pPr lvl="0">
              <a:defRPr/>
            </a:pPr>
            <a:r>
              <a:rPr lang="en-US" sz="2400" b="1" dirty="0" smtClean="0">
                <a:solidFill>
                  <a:srgbClr val="002060"/>
                </a:solidFill>
                <a:latin typeface="Arial" panose="020B0604020202020204" pitchFamily="34" charset="0"/>
                <a:cs typeface="Arial" panose="020B0604020202020204" pitchFamily="34" charset="0"/>
              </a:rPr>
              <a:t>Inputs</a:t>
            </a:r>
          </a:p>
          <a:p>
            <a:pPr lvl="0">
              <a:defRPr/>
            </a:pPr>
            <a:endParaRPr lang="en-US" sz="1000" b="1" dirty="0">
              <a:solidFill>
                <a:srgbClr val="002060"/>
              </a:solidFill>
              <a:latin typeface="Arial" panose="020B0604020202020204" pitchFamily="34" charset="0"/>
              <a:cs typeface="Arial" panose="020B0604020202020204" pitchFamily="34" charset="0"/>
            </a:endParaRPr>
          </a:p>
          <a:p>
            <a:pPr marL="457200" lvl="0" indent="-457200">
              <a:buFont typeface="Arial" panose="020B0604020202020204" pitchFamily="34" charset="0"/>
              <a:buChar char="•"/>
              <a:defRPr/>
            </a:pPr>
            <a:r>
              <a:rPr lang="en-US" sz="2400" dirty="0" smtClean="0">
                <a:solidFill>
                  <a:srgbClr val="002060"/>
                </a:solidFill>
                <a:latin typeface="Arial" panose="020B0604020202020204" pitchFamily="34" charset="0"/>
                <a:cs typeface="Arial" panose="020B0604020202020204" pitchFamily="34" charset="0"/>
              </a:rPr>
              <a:t>Data Standards </a:t>
            </a:r>
          </a:p>
          <a:p>
            <a:pPr marL="914400" lvl="1" indent="-457200">
              <a:buFont typeface="Courier New" panose="02070309020205020404" pitchFamily="49" charset="0"/>
              <a:buChar char="o"/>
              <a:defRPr/>
            </a:pPr>
            <a:r>
              <a:rPr lang="en-US" sz="2400" dirty="0" smtClean="0">
                <a:solidFill>
                  <a:srgbClr val="002060"/>
                </a:solidFill>
                <a:latin typeface="Arial" panose="020B0604020202020204" pitchFamily="34" charset="0"/>
                <a:cs typeface="Arial" panose="020B0604020202020204" pitchFamily="34" charset="0"/>
              </a:rPr>
              <a:t>TDP- Common elements that define the item</a:t>
            </a:r>
          </a:p>
          <a:p>
            <a:pPr marL="457200" lvl="0" indent="-457200">
              <a:buFont typeface="Arial" panose="020B0604020202020204" pitchFamily="34" charset="0"/>
              <a:buChar char="•"/>
              <a:defRPr/>
            </a:pPr>
            <a:r>
              <a:rPr lang="en-US" sz="2400" dirty="0" smtClean="0">
                <a:solidFill>
                  <a:srgbClr val="002060"/>
                </a:solidFill>
                <a:latin typeface="Arial" panose="020B0604020202020204" pitchFamily="34" charset="0"/>
                <a:cs typeface="Arial" panose="020B0604020202020204" pitchFamily="34" charset="0"/>
              </a:rPr>
              <a:t>Qualification &amp; Certification</a:t>
            </a:r>
          </a:p>
          <a:p>
            <a:pPr marL="914400" lvl="1" indent="-457200">
              <a:buFont typeface="Courier New" panose="02070309020205020404" pitchFamily="49" charset="0"/>
              <a:buChar char="o"/>
              <a:defRPr/>
            </a:pPr>
            <a:r>
              <a:rPr lang="en-US" sz="2400" dirty="0" smtClean="0">
                <a:solidFill>
                  <a:srgbClr val="002060"/>
                </a:solidFill>
                <a:latin typeface="Arial" panose="020B0604020202020204" pitchFamily="34" charset="0"/>
                <a:cs typeface="Arial" panose="020B0604020202020204" pitchFamily="34" charset="0"/>
              </a:rPr>
              <a:t>Agreed upon test methods and qualification criteria</a:t>
            </a:r>
          </a:p>
          <a:p>
            <a:pPr marL="457200" lvl="0" indent="-457200">
              <a:buFont typeface="Arial" panose="020B0604020202020204" pitchFamily="34" charset="0"/>
              <a:buChar char="•"/>
              <a:defRPr/>
            </a:pPr>
            <a:r>
              <a:rPr lang="en-US" sz="2400" dirty="0" smtClean="0">
                <a:solidFill>
                  <a:srgbClr val="002060"/>
                </a:solidFill>
                <a:latin typeface="Arial" panose="020B0604020202020204" pitchFamily="34" charset="0"/>
                <a:cs typeface="Arial" panose="020B0604020202020204" pitchFamily="34" charset="0"/>
              </a:rPr>
              <a:t>Business Practices / Standards</a:t>
            </a:r>
          </a:p>
          <a:p>
            <a:pPr marL="914400" lvl="1" indent="-457200">
              <a:buFont typeface="Courier New" panose="02070309020205020404" pitchFamily="49" charset="0"/>
              <a:buChar char="o"/>
              <a:defRPr/>
            </a:pPr>
            <a:r>
              <a:rPr lang="en-US" sz="2400" dirty="0" smtClean="0">
                <a:solidFill>
                  <a:srgbClr val="002060"/>
                </a:solidFill>
                <a:latin typeface="Arial" panose="020B0604020202020204" pitchFamily="34" charset="0"/>
                <a:cs typeface="Arial" panose="020B0604020202020204" pitchFamily="34" charset="0"/>
              </a:rPr>
              <a:t>Non-government standards critical to scale up capability</a:t>
            </a:r>
          </a:p>
          <a:p>
            <a:pPr marL="457200" indent="-457200">
              <a:buFont typeface="Arial" panose="020B0604020202020204" pitchFamily="34" charset="0"/>
              <a:buChar char="•"/>
              <a:defRPr/>
            </a:pPr>
            <a:r>
              <a:rPr lang="en-US" sz="2400" dirty="0" smtClean="0">
                <a:solidFill>
                  <a:srgbClr val="002060"/>
                </a:solidFill>
                <a:latin typeface="Arial" panose="020B0604020202020204" pitchFamily="34" charset="0"/>
                <a:cs typeface="Arial" panose="020B0604020202020204" pitchFamily="34" charset="0"/>
              </a:rPr>
              <a:t>Workforce Development</a:t>
            </a:r>
          </a:p>
          <a:p>
            <a:pPr marL="914400" lvl="1" indent="-457200">
              <a:buFont typeface="Courier New" panose="02070309020205020404" pitchFamily="49" charset="0"/>
              <a:buChar char="o"/>
              <a:defRPr/>
            </a:pPr>
            <a:r>
              <a:rPr lang="en-US" sz="2400" dirty="0" smtClean="0">
                <a:solidFill>
                  <a:srgbClr val="002060"/>
                </a:solidFill>
                <a:latin typeface="Arial" panose="020B0604020202020204" pitchFamily="34" charset="0"/>
                <a:cs typeface="Arial" panose="020B0604020202020204" pitchFamily="34" charset="0"/>
              </a:rPr>
              <a:t>Acquisition and sustainment personnel</a:t>
            </a:r>
          </a:p>
          <a:p>
            <a:pPr marL="914400" lvl="1" indent="-457200">
              <a:buFont typeface="Courier New" panose="02070309020205020404" pitchFamily="49" charset="0"/>
              <a:buChar char="o"/>
              <a:defRPr/>
            </a:pPr>
            <a:endParaRPr lang="en-US" sz="1600" dirty="0" smtClean="0">
              <a:solidFill>
                <a:srgbClr val="002060"/>
              </a:solidFill>
              <a:latin typeface="Arial" panose="020B0604020202020204" pitchFamily="34" charset="0"/>
              <a:cs typeface="Arial" panose="020B0604020202020204" pitchFamily="34" charset="0"/>
            </a:endParaRPr>
          </a:p>
          <a:p>
            <a:pPr>
              <a:defRPr/>
            </a:pPr>
            <a:r>
              <a:rPr lang="en-US" sz="2400" b="1" dirty="0" smtClean="0">
                <a:solidFill>
                  <a:srgbClr val="002060"/>
                </a:solidFill>
                <a:latin typeface="Arial" panose="020B0604020202020204" pitchFamily="34" charset="0"/>
                <a:cs typeface="Arial" panose="020B0604020202020204" pitchFamily="34" charset="0"/>
              </a:rPr>
              <a:t>Outputs</a:t>
            </a:r>
          </a:p>
          <a:p>
            <a:pPr>
              <a:defRPr/>
            </a:pPr>
            <a:endParaRPr lang="en-US" sz="1000" b="1" dirty="0" smtClean="0">
              <a:solidFill>
                <a:srgbClr val="00206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US" sz="2400" dirty="0" smtClean="0">
                <a:solidFill>
                  <a:srgbClr val="002060"/>
                </a:solidFill>
                <a:latin typeface="Arial" panose="020B0604020202020204" pitchFamily="34" charset="0"/>
                <a:cs typeface="Arial" panose="020B0604020202020204" pitchFamily="34" charset="0"/>
              </a:rPr>
              <a:t>Qualified AM parts</a:t>
            </a:r>
          </a:p>
          <a:p>
            <a:pPr marL="914400" lvl="1" indent="-457200">
              <a:buFont typeface="Courier New" panose="02070309020205020404" pitchFamily="49" charset="0"/>
              <a:buChar char="o"/>
              <a:defRPr/>
            </a:pPr>
            <a:endParaRPr lang="en-US" sz="2400" dirty="0" smtClean="0">
              <a:solidFill>
                <a:srgbClr val="4F81BD">
                  <a:lumMod val="50000"/>
                </a:srgbClr>
              </a:solidFill>
              <a:latin typeface="Arial" panose="020B0604020202020204" pitchFamily="34" charset="0"/>
              <a:cs typeface="Arial" panose="020B0604020202020204" pitchFamily="34" charset="0"/>
            </a:endParaRPr>
          </a:p>
          <a:p>
            <a:pPr lvl="0">
              <a:defRPr/>
            </a:pPr>
            <a:endParaRPr lang="en-US" sz="3200" dirty="0">
              <a:solidFill>
                <a:srgbClr val="4F81BD">
                  <a:lumMod val="50000"/>
                </a:srgbClr>
              </a:solidFill>
              <a:latin typeface="Arial" panose="020B0604020202020204" pitchFamily="34" charset="0"/>
              <a:cs typeface="Arial" panose="020B0604020202020204" pitchFamily="34" charset="0"/>
            </a:endParaRPr>
          </a:p>
          <a:p>
            <a:pPr lvl="0">
              <a:defRPr/>
            </a:pPr>
            <a:endParaRPr lang="en-US" sz="1200" dirty="0" smtClean="0">
              <a:solidFill>
                <a:srgbClr val="4F81BD">
                  <a:lumMod val="50000"/>
                </a:srgbClr>
              </a:solidFill>
              <a:latin typeface="Arial" panose="020B0604020202020204" pitchFamily="34" charset="0"/>
              <a:cs typeface="Arial" panose="020B0604020202020204" pitchFamily="34" charset="0"/>
            </a:endParaRPr>
          </a:p>
          <a:p>
            <a:pPr lvl="0">
              <a:defRPr/>
            </a:pPr>
            <a:r>
              <a:rPr lang="en-US" sz="1200" dirty="0" smtClean="0">
                <a:solidFill>
                  <a:srgbClr val="4F81BD">
                    <a:lumMod val="50000"/>
                  </a:srgbClr>
                </a:solidFill>
                <a:latin typeface="Arial" panose="020B0604020202020204" pitchFamily="34" charset="0"/>
                <a:cs typeface="Arial" panose="020B0604020202020204" pitchFamily="34" charset="0"/>
              </a:rPr>
              <a:t> </a:t>
            </a:r>
            <a:endParaRPr lang="en-US" sz="1200" dirty="0">
              <a:solidFill>
                <a:srgbClr val="4F81BD">
                  <a:lumMod val="50000"/>
                </a:srgbClr>
              </a:solidFill>
              <a:latin typeface="Arial" panose="020B0604020202020204" pitchFamily="34" charset="0"/>
              <a:cs typeface="Arial" panose="020B0604020202020204" pitchFamily="34" charset="0"/>
            </a:endParaRPr>
          </a:p>
          <a:p>
            <a:pPr lvl="0">
              <a:defRPr/>
            </a:pPr>
            <a:endParaRPr lang="en-US" sz="1200" dirty="0">
              <a:solidFill>
                <a:srgbClr val="4F81BD">
                  <a:lumMod val="50000"/>
                </a:srgbClr>
              </a:solidFill>
              <a:latin typeface="Arial" panose="020B0604020202020204" pitchFamily="34" charset="0"/>
              <a:cs typeface="Arial" panose="020B0604020202020204" pitchFamily="34" charset="0"/>
            </a:endParaRPr>
          </a:p>
          <a:p>
            <a:pPr lvl="0">
              <a:defRPr/>
            </a:pPr>
            <a:endParaRPr lang="en-US" sz="1200" dirty="0">
              <a:solidFill>
                <a:srgbClr val="4F81BD">
                  <a:lumMod val="50000"/>
                </a:srgbClr>
              </a:solidFill>
              <a:latin typeface="Arial" panose="020B0604020202020204" pitchFamily="34" charset="0"/>
              <a:cs typeface="Arial" panose="020B0604020202020204" pitchFamily="34" charset="0"/>
            </a:endParaRPr>
          </a:p>
          <a:p>
            <a:pPr lvl="0">
              <a:defRPr/>
            </a:pPr>
            <a:endParaRPr lang="en-US" sz="2800" dirty="0" smtClean="0">
              <a:solidFill>
                <a:srgbClr val="4F81BD">
                  <a:lumMod val="50000"/>
                </a:srgbClr>
              </a:solidFill>
              <a:latin typeface="Arial" panose="020B0604020202020204" pitchFamily="34" charset="0"/>
              <a:cs typeface="Arial" panose="020B0604020202020204" pitchFamily="34" charset="0"/>
            </a:endParaRPr>
          </a:p>
          <a:p>
            <a:pPr lvl="0">
              <a:defRPr/>
            </a:pPr>
            <a:endParaRPr lang="en-US" sz="2800" dirty="0">
              <a:solidFill>
                <a:srgbClr val="4F81BD">
                  <a:lumMod val="50000"/>
                </a:srgbClr>
              </a:solidFill>
              <a:latin typeface="Arial" panose="020B0604020202020204" pitchFamily="34" charset="0"/>
              <a:cs typeface="Arial" panose="020B0604020202020204" pitchFamily="34" charset="0"/>
            </a:endParaRPr>
          </a:p>
          <a:p>
            <a:pPr lvl="0">
              <a:defRPr/>
            </a:pPr>
            <a:endParaRPr lang="en-US" sz="2800" dirty="0" smtClean="0">
              <a:solidFill>
                <a:srgbClr val="4F81BD">
                  <a:lumMod val="50000"/>
                </a:srgbClr>
              </a:solidFill>
              <a:latin typeface="Arial" panose="020B0604020202020204" pitchFamily="34" charset="0"/>
              <a:cs typeface="Arial" panose="020B0604020202020204" pitchFamily="34" charset="0"/>
            </a:endParaRPr>
          </a:p>
        </p:txBody>
      </p:sp>
      <p:sp>
        <p:nvSpPr>
          <p:cNvPr id="6" name="Rectangle 5"/>
          <p:cNvSpPr/>
          <p:nvPr/>
        </p:nvSpPr>
        <p:spPr>
          <a:xfrm>
            <a:off x="1171089" y="1037333"/>
            <a:ext cx="7058916"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smtClean="0">
                <a:solidFill>
                  <a:srgbClr val="FF0000"/>
                </a:solidFill>
                <a:latin typeface="Arial" panose="020B0604020202020204" pitchFamily="34" charset="0"/>
                <a:cs typeface="Arial" panose="020B0604020202020204" pitchFamily="34" charset="0"/>
              </a:rPr>
              <a:t>AM Supply Chain Integration Sub-group</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Slide Number Placeholder 1"/>
          <p:cNvSpPr>
            <a:spLocks noGrp="1"/>
          </p:cNvSpPr>
          <p:nvPr>
            <p:ph type="sldNum" sz="quarter" idx="12"/>
          </p:nvPr>
        </p:nvSpPr>
        <p:spPr/>
        <p:txBody>
          <a:bodyPr/>
          <a:lstStyle/>
          <a:p>
            <a:fld id="{2726C2F5-E77D-45D7-8DF9-278139FB18E6}" type="slidenum">
              <a:rPr lang="en-US" smtClean="0"/>
              <a:t>93</a:t>
            </a:fld>
            <a:endParaRPr lang="en-US" dirty="0"/>
          </a:p>
        </p:txBody>
      </p:sp>
    </p:spTree>
    <p:extLst>
      <p:ext uri="{BB962C8B-B14F-4D97-AF65-F5344CB8AC3E}">
        <p14:creationId xmlns:p14="http://schemas.microsoft.com/office/powerpoint/2010/main" val="379879044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
        <p:nvSpPr>
          <p:cNvPr id="5" name="TextBox 4"/>
          <p:cNvSpPr txBox="1"/>
          <p:nvPr/>
        </p:nvSpPr>
        <p:spPr>
          <a:xfrm>
            <a:off x="438196" y="2133600"/>
            <a:ext cx="7986753" cy="4401205"/>
          </a:xfrm>
          <a:prstGeom prst="rect">
            <a:avLst/>
          </a:prstGeom>
          <a:noFill/>
        </p:spPr>
        <p:txBody>
          <a:bodyPr wrap="square" rtlCol="0">
            <a:spAutoFit/>
          </a:bodyPr>
          <a:lstStyle/>
          <a:p>
            <a:pPr marL="457200" lvl="0" indent="-457200">
              <a:buFont typeface="Arial" panose="020B0604020202020204" pitchFamily="34" charset="0"/>
              <a:buChar char="•"/>
              <a:defRPr/>
            </a:pPr>
            <a:r>
              <a:rPr lang="en-US" sz="2000" b="1" dirty="0" smtClean="0">
                <a:solidFill>
                  <a:srgbClr val="002060"/>
                </a:solidFill>
                <a:latin typeface="Arial" panose="020B0604020202020204" pitchFamily="34" charset="0"/>
                <a:cs typeface="Arial" panose="020B0604020202020204" pitchFamily="34" charset="0"/>
              </a:rPr>
              <a:t>Col </a:t>
            </a:r>
            <a:r>
              <a:rPr lang="en-US" sz="2000" b="1" dirty="0">
                <a:solidFill>
                  <a:srgbClr val="002060"/>
                </a:solidFill>
                <a:latin typeface="Arial" panose="020B0604020202020204" pitchFamily="34" charset="0"/>
                <a:cs typeface="Arial" panose="020B0604020202020204" pitchFamily="34" charset="0"/>
              </a:rPr>
              <a:t>Brian </a:t>
            </a:r>
            <a:r>
              <a:rPr lang="en-US" sz="2000" b="1" dirty="0" smtClean="0">
                <a:solidFill>
                  <a:srgbClr val="002060"/>
                </a:solidFill>
                <a:latin typeface="Arial" panose="020B0604020202020204" pitchFamily="34" charset="0"/>
                <a:cs typeface="Arial" panose="020B0604020202020204" pitchFamily="34" charset="0"/>
              </a:rPr>
              <a:t>Copes		ODASD </a:t>
            </a:r>
            <a:r>
              <a:rPr lang="en-US" sz="2000" b="1" dirty="0">
                <a:solidFill>
                  <a:srgbClr val="002060"/>
                </a:solidFill>
                <a:latin typeface="Arial" panose="020B0604020202020204" pitchFamily="34" charset="0"/>
                <a:cs typeface="Arial" panose="020B0604020202020204" pitchFamily="34" charset="0"/>
              </a:rPr>
              <a:t>Logistics Dir</a:t>
            </a:r>
          </a:p>
          <a:p>
            <a:pPr marL="457200" lvl="0" indent="-457200">
              <a:buFont typeface="Arial" panose="020B0604020202020204" pitchFamily="34" charset="0"/>
              <a:buChar char="•"/>
              <a:defRPr/>
            </a:pPr>
            <a:r>
              <a:rPr lang="en-US" sz="2000" b="1" dirty="0">
                <a:solidFill>
                  <a:srgbClr val="002060"/>
                </a:solidFill>
                <a:latin typeface="Arial" panose="020B0604020202020204" pitchFamily="34" charset="0"/>
                <a:cs typeface="Arial" panose="020B0604020202020204" pitchFamily="34" charset="0"/>
              </a:rPr>
              <a:t>Edilia </a:t>
            </a:r>
            <a:r>
              <a:rPr lang="en-US" sz="2000" b="1" dirty="0" smtClean="0">
                <a:solidFill>
                  <a:srgbClr val="002060"/>
                </a:solidFill>
                <a:latin typeface="Arial" panose="020B0604020202020204" pitchFamily="34" charset="0"/>
                <a:cs typeface="Arial" panose="020B0604020202020204" pitchFamily="34" charset="0"/>
              </a:rPr>
              <a:t>Correa		Defense </a:t>
            </a:r>
            <a:r>
              <a:rPr lang="en-US" sz="2000" b="1" dirty="0">
                <a:solidFill>
                  <a:srgbClr val="002060"/>
                </a:solidFill>
                <a:latin typeface="Arial" panose="020B0604020202020204" pitchFamily="34" charset="0"/>
                <a:cs typeface="Arial" panose="020B0604020202020204" pitchFamily="34" charset="0"/>
              </a:rPr>
              <a:t>Logistics Agency</a:t>
            </a:r>
          </a:p>
          <a:p>
            <a:pPr marL="457200" lvl="0" indent="-457200">
              <a:buFont typeface="Arial" panose="020B0604020202020204" pitchFamily="34" charset="0"/>
              <a:buChar char="•"/>
              <a:defRPr/>
            </a:pPr>
            <a:r>
              <a:rPr lang="en-US" sz="2000" b="1" dirty="0">
                <a:solidFill>
                  <a:srgbClr val="002060"/>
                </a:solidFill>
                <a:latin typeface="Arial" panose="020B0604020202020204" pitchFamily="34" charset="0"/>
                <a:cs typeface="Arial" panose="020B0604020202020204" pitchFamily="34" charset="0"/>
              </a:rPr>
              <a:t>Ben </a:t>
            </a:r>
            <a:r>
              <a:rPr lang="en-US" sz="2000" b="1" dirty="0" smtClean="0">
                <a:solidFill>
                  <a:srgbClr val="002060"/>
                </a:solidFill>
                <a:latin typeface="Arial" panose="020B0604020202020204" pitchFamily="34" charset="0"/>
                <a:cs typeface="Arial" panose="020B0604020202020204" pitchFamily="34" charset="0"/>
              </a:rPr>
              <a:t>Thompson		OSD </a:t>
            </a:r>
            <a:r>
              <a:rPr lang="en-US" sz="2000" b="1" dirty="0">
                <a:solidFill>
                  <a:srgbClr val="002060"/>
                </a:solidFill>
                <a:latin typeface="Arial" panose="020B0604020202020204" pitchFamily="34" charset="0"/>
                <a:cs typeface="Arial" panose="020B0604020202020204" pitchFamily="34" charset="0"/>
              </a:rPr>
              <a:t>/ FRC East </a:t>
            </a:r>
          </a:p>
          <a:p>
            <a:pPr marL="457200" lvl="0" indent="-457200">
              <a:buFont typeface="Arial" panose="020B0604020202020204" pitchFamily="34" charset="0"/>
              <a:buChar char="•"/>
              <a:defRPr/>
            </a:pPr>
            <a:r>
              <a:rPr lang="en-US" sz="2000" dirty="0">
                <a:solidFill>
                  <a:srgbClr val="002060"/>
                </a:solidFill>
                <a:latin typeface="Arial" panose="020B0604020202020204" pitchFamily="34" charset="0"/>
                <a:cs typeface="Arial" panose="020B0604020202020204" pitchFamily="34" charset="0"/>
              </a:rPr>
              <a:t>LCDR Noel </a:t>
            </a:r>
            <a:r>
              <a:rPr lang="en-US" sz="2000" dirty="0" smtClean="0">
                <a:solidFill>
                  <a:srgbClr val="002060"/>
                </a:solidFill>
                <a:latin typeface="Arial" panose="020B0604020202020204" pitchFamily="34" charset="0"/>
                <a:cs typeface="Arial" panose="020B0604020202020204" pitchFamily="34" charset="0"/>
              </a:rPr>
              <a:t>Koenig		NAVSUP </a:t>
            </a:r>
            <a:r>
              <a:rPr lang="en-US" sz="2000" dirty="0">
                <a:solidFill>
                  <a:srgbClr val="002060"/>
                </a:solidFill>
                <a:latin typeface="Arial" panose="020B0604020202020204" pitchFamily="34" charset="0"/>
                <a:cs typeface="Arial" panose="020B0604020202020204" pitchFamily="34" charset="0"/>
              </a:rPr>
              <a:t>WSS	 	</a:t>
            </a:r>
          </a:p>
          <a:p>
            <a:pPr marL="457200" lvl="0" indent="-457200">
              <a:buFont typeface="Arial" panose="020B0604020202020204" pitchFamily="34" charset="0"/>
              <a:buChar char="•"/>
              <a:defRPr/>
            </a:pPr>
            <a:r>
              <a:rPr lang="en-US" sz="2000" dirty="0">
                <a:solidFill>
                  <a:srgbClr val="002060"/>
                </a:solidFill>
                <a:latin typeface="Arial" panose="020B0604020202020204" pitchFamily="34" charset="0"/>
                <a:cs typeface="Arial" panose="020B0604020202020204" pitchFamily="34" charset="0"/>
              </a:rPr>
              <a:t>Elizabeth </a:t>
            </a:r>
            <a:r>
              <a:rPr lang="en-US" sz="2000" dirty="0" smtClean="0">
                <a:solidFill>
                  <a:srgbClr val="002060"/>
                </a:solidFill>
                <a:latin typeface="Arial" panose="020B0604020202020204" pitchFamily="34" charset="0"/>
                <a:cs typeface="Arial" panose="020B0604020202020204" pitchFamily="34" charset="0"/>
              </a:rPr>
              <a:t>Henry		</a:t>
            </a:r>
            <a:r>
              <a:rPr lang="en-US" sz="2000" dirty="0" err="1" smtClean="0">
                <a:solidFill>
                  <a:srgbClr val="002060"/>
                </a:solidFill>
                <a:latin typeface="Arial" panose="020B0604020202020204" pitchFamily="34" charset="0"/>
                <a:cs typeface="Arial" panose="020B0604020202020204" pitchFamily="34" charset="0"/>
              </a:rPr>
              <a:t>ProMan</a:t>
            </a:r>
            <a:r>
              <a:rPr lang="en-US" sz="2000" dirty="0" smtClean="0">
                <a:solidFill>
                  <a:srgbClr val="002060"/>
                </a:solidFill>
                <a:latin typeface="Arial" panose="020B0604020202020204" pitchFamily="34" charset="0"/>
                <a:cs typeface="Arial" panose="020B0604020202020204" pitchFamily="34" charset="0"/>
              </a:rPr>
              <a:t> </a:t>
            </a:r>
            <a:r>
              <a:rPr lang="en-US" sz="2000" dirty="0">
                <a:solidFill>
                  <a:srgbClr val="002060"/>
                </a:solidFill>
                <a:latin typeface="Arial" panose="020B0604020202020204" pitchFamily="34" charset="0"/>
                <a:cs typeface="Arial" panose="020B0604020202020204" pitchFamily="34" charset="0"/>
              </a:rPr>
              <a:t>Strategies </a:t>
            </a:r>
          </a:p>
          <a:p>
            <a:pPr marL="457200" lvl="0" indent="-457200">
              <a:buFont typeface="Arial" panose="020B0604020202020204" pitchFamily="34" charset="0"/>
              <a:buChar char="•"/>
              <a:defRPr/>
            </a:pPr>
            <a:r>
              <a:rPr lang="en-US" sz="2000" dirty="0">
                <a:solidFill>
                  <a:srgbClr val="002060"/>
                </a:solidFill>
                <a:latin typeface="Arial" panose="020B0604020202020204" pitchFamily="34" charset="0"/>
                <a:cs typeface="Arial" panose="020B0604020202020204" pitchFamily="34" charset="0"/>
              </a:rPr>
              <a:t>Scott </a:t>
            </a:r>
            <a:r>
              <a:rPr lang="en-US" sz="2000" dirty="0" smtClean="0">
                <a:solidFill>
                  <a:srgbClr val="002060"/>
                </a:solidFill>
                <a:latin typeface="Arial" panose="020B0604020202020204" pitchFamily="34" charset="0"/>
                <a:cs typeface="Arial" panose="020B0604020202020204" pitchFamily="34" charset="0"/>
              </a:rPr>
              <a:t>Storms		NAVSEA </a:t>
            </a:r>
            <a:r>
              <a:rPr lang="en-US" sz="2000" dirty="0">
                <a:solidFill>
                  <a:srgbClr val="002060"/>
                </a:solidFill>
                <a:latin typeface="Arial" panose="020B0604020202020204" pitchFamily="34" charset="0"/>
                <a:cs typeface="Arial" panose="020B0604020202020204" pitchFamily="34" charset="0"/>
              </a:rPr>
              <a:t>05T</a:t>
            </a:r>
          </a:p>
          <a:p>
            <a:pPr marL="457200" lvl="0" indent="-457200">
              <a:buFont typeface="Arial" panose="020B0604020202020204" pitchFamily="34" charset="0"/>
              <a:buChar char="•"/>
              <a:defRPr/>
            </a:pPr>
            <a:r>
              <a:rPr lang="en-US" sz="2000" dirty="0">
                <a:solidFill>
                  <a:srgbClr val="002060"/>
                </a:solidFill>
                <a:latin typeface="Arial" panose="020B0604020202020204" pitchFamily="34" charset="0"/>
                <a:cs typeface="Arial" panose="020B0604020202020204" pitchFamily="34" charset="0"/>
              </a:rPr>
              <a:t>Maggie </a:t>
            </a:r>
            <a:r>
              <a:rPr lang="en-US" sz="2000" dirty="0" smtClean="0">
                <a:solidFill>
                  <a:srgbClr val="002060"/>
                </a:solidFill>
                <a:latin typeface="Arial" panose="020B0604020202020204" pitchFamily="34" charset="0"/>
                <a:cs typeface="Arial" panose="020B0604020202020204" pitchFamily="34" charset="0"/>
              </a:rPr>
              <a:t>Gutierrez		Lockheed </a:t>
            </a:r>
            <a:r>
              <a:rPr lang="en-US" sz="2000" dirty="0">
                <a:solidFill>
                  <a:srgbClr val="002060"/>
                </a:solidFill>
                <a:latin typeface="Arial" panose="020B0604020202020204" pitchFamily="34" charset="0"/>
                <a:cs typeface="Arial" panose="020B0604020202020204" pitchFamily="34" charset="0"/>
              </a:rPr>
              <a:t>Martin	</a:t>
            </a:r>
          </a:p>
          <a:p>
            <a:pPr marL="457200" lvl="0" indent="-457200">
              <a:buFont typeface="Arial" panose="020B0604020202020204" pitchFamily="34" charset="0"/>
              <a:buChar char="•"/>
              <a:defRPr/>
            </a:pPr>
            <a:r>
              <a:rPr lang="en-US" sz="2000" dirty="0">
                <a:solidFill>
                  <a:srgbClr val="002060"/>
                </a:solidFill>
                <a:latin typeface="Arial" panose="020B0604020202020204" pitchFamily="34" charset="0"/>
                <a:cs typeface="Arial" panose="020B0604020202020204" pitchFamily="34" charset="0"/>
              </a:rPr>
              <a:t>Richard </a:t>
            </a:r>
            <a:r>
              <a:rPr lang="en-US" sz="2000" dirty="0" err="1" smtClean="0">
                <a:solidFill>
                  <a:srgbClr val="002060"/>
                </a:solidFill>
                <a:latin typeface="Arial" panose="020B0604020202020204" pitchFamily="34" charset="0"/>
                <a:cs typeface="Arial" panose="020B0604020202020204" pitchFamily="34" charset="0"/>
              </a:rPr>
              <a:t>Lonardo</a:t>
            </a:r>
            <a:r>
              <a:rPr lang="en-US" sz="2000" dirty="0" smtClean="0">
                <a:solidFill>
                  <a:srgbClr val="002060"/>
                </a:solidFill>
                <a:latin typeface="Arial" panose="020B0604020202020204" pitchFamily="34" charset="0"/>
                <a:cs typeface="Arial" panose="020B0604020202020204" pitchFamily="34" charset="0"/>
              </a:rPr>
              <a:t>		Defense </a:t>
            </a:r>
            <a:r>
              <a:rPr lang="en-US" sz="2000" dirty="0">
                <a:solidFill>
                  <a:srgbClr val="002060"/>
                </a:solidFill>
                <a:latin typeface="Arial" panose="020B0604020202020204" pitchFamily="34" charset="0"/>
                <a:cs typeface="Arial" panose="020B0604020202020204" pitchFamily="34" charset="0"/>
              </a:rPr>
              <a:t>&amp; Energy Systems</a:t>
            </a:r>
          </a:p>
          <a:p>
            <a:pPr marL="457200" lvl="0" indent="-457200">
              <a:buFont typeface="Arial" panose="020B0604020202020204" pitchFamily="34" charset="0"/>
              <a:buChar char="•"/>
              <a:defRPr/>
            </a:pPr>
            <a:r>
              <a:rPr lang="en-US" sz="2000" dirty="0">
                <a:solidFill>
                  <a:srgbClr val="002060"/>
                </a:solidFill>
                <a:latin typeface="Arial" panose="020B0604020202020204" pitchFamily="34" charset="0"/>
                <a:cs typeface="Arial" panose="020B0604020202020204" pitchFamily="34" charset="0"/>
              </a:rPr>
              <a:t>Bill </a:t>
            </a:r>
            <a:r>
              <a:rPr lang="en-US" sz="2000" dirty="0" smtClean="0">
                <a:solidFill>
                  <a:srgbClr val="002060"/>
                </a:solidFill>
                <a:latin typeface="Arial" panose="020B0604020202020204" pitchFamily="34" charset="0"/>
                <a:cs typeface="Arial" panose="020B0604020202020204" pitchFamily="34" charset="0"/>
              </a:rPr>
              <a:t>Peterson		NAVSUP </a:t>
            </a:r>
            <a:r>
              <a:rPr lang="en-US" sz="2000" dirty="0">
                <a:solidFill>
                  <a:srgbClr val="002060"/>
                </a:solidFill>
                <a:latin typeface="Arial" panose="020B0604020202020204" pitchFamily="34" charset="0"/>
                <a:cs typeface="Arial" panose="020B0604020202020204" pitchFamily="34" charset="0"/>
              </a:rPr>
              <a:t>WSS 	</a:t>
            </a:r>
          </a:p>
          <a:p>
            <a:pPr marL="457200" lvl="0" indent="-457200">
              <a:buFont typeface="Arial" panose="020B0604020202020204" pitchFamily="34" charset="0"/>
              <a:buChar char="•"/>
              <a:defRPr/>
            </a:pPr>
            <a:r>
              <a:rPr lang="en-US" sz="2000" dirty="0" err="1">
                <a:solidFill>
                  <a:srgbClr val="002060"/>
                </a:solidFill>
                <a:latin typeface="Arial" panose="020B0604020202020204" pitchFamily="34" charset="0"/>
                <a:cs typeface="Arial" panose="020B0604020202020204" pitchFamily="34" charset="0"/>
              </a:rPr>
              <a:t>Edwayne</a:t>
            </a:r>
            <a:r>
              <a:rPr lang="en-US" sz="2000" dirty="0">
                <a:solidFill>
                  <a:srgbClr val="002060"/>
                </a:solidFill>
                <a:latin typeface="Arial" panose="020B0604020202020204" pitchFamily="34" charset="0"/>
                <a:cs typeface="Arial" panose="020B0604020202020204" pitchFamily="34" charset="0"/>
              </a:rPr>
              <a:t> </a:t>
            </a:r>
            <a:r>
              <a:rPr lang="en-US" sz="2000" dirty="0" smtClean="0">
                <a:solidFill>
                  <a:srgbClr val="002060"/>
                </a:solidFill>
                <a:latin typeface="Arial" panose="020B0604020202020204" pitchFamily="34" charset="0"/>
                <a:cs typeface="Arial" panose="020B0604020202020204" pitchFamily="34" charset="0"/>
              </a:rPr>
              <a:t>Robinson		DLA </a:t>
            </a:r>
            <a:r>
              <a:rPr lang="en-US" sz="2000" dirty="0">
                <a:solidFill>
                  <a:srgbClr val="002060"/>
                </a:solidFill>
                <a:latin typeface="Arial" panose="020B0604020202020204" pitchFamily="34" charset="0"/>
                <a:cs typeface="Arial" panose="020B0604020202020204" pitchFamily="34" charset="0"/>
              </a:rPr>
              <a:t>Logistics 	</a:t>
            </a:r>
          </a:p>
          <a:p>
            <a:pPr marL="457200" lvl="0" indent="-457200">
              <a:buFont typeface="Arial" panose="020B0604020202020204" pitchFamily="34" charset="0"/>
              <a:buChar char="•"/>
              <a:defRPr/>
            </a:pPr>
            <a:r>
              <a:rPr lang="en-US" sz="2000" dirty="0">
                <a:solidFill>
                  <a:srgbClr val="002060"/>
                </a:solidFill>
                <a:latin typeface="Arial" panose="020B0604020202020204" pitchFamily="34" charset="0"/>
                <a:cs typeface="Arial" panose="020B0604020202020204" pitchFamily="34" charset="0"/>
              </a:rPr>
              <a:t>Jamie </a:t>
            </a:r>
            <a:r>
              <a:rPr lang="en-US" sz="2000" dirty="0" smtClean="0">
                <a:solidFill>
                  <a:srgbClr val="002060"/>
                </a:solidFill>
                <a:latin typeface="Arial" panose="020B0604020202020204" pitchFamily="34" charset="0"/>
                <a:cs typeface="Arial" panose="020B0604020202020204" pitchFamily="34" charset="0"/>
              </a:rPr>
              <a:t>Treat			DLA </a:t>
            </a:r>
            <a:r>
              <a:rPr lang="en-US" sz="2000" dirty="0">
                <a:solidFill>
                  <a:srgbClr val="002060"/>
                </a:solidFill>
                <a:latin typeface="Arial" panose="020B0604020202020204" pitchFamily="34" charset="0"/>
                <a:cs typeface="Arial" panose="020B0604020202020204" pitchFamily="34" charset="0"/>
              </a:rPr>
              <a:t>Logistics</a:t>
            </a:r>
          </a:p>
          <a:p>
            <a:pPr marL="457200" lvl="0" indent="-457200">
              <a:buFont typeface="Arial" panose="020B0604020202020204" pitchFamily="34" charset="0"/>
              <a:buChar char="•"/>
              <a:defRPr/>
            </a:pPr>
            <a:r>
              <a:rPr lang="en-US" sz="2000" dirty="0">
                <a:solidFill>
                  <a:srgbClr val="002060"/>
                </a:solidFill>
                <a:latin typeface="Arial" panose="020B0604020202020204" pitchFamily="34" charset="0"/>
                <a:cs typeface="Arial" panose="020B0604020202020204" pitchFamily="34" charset="0"/>
              </a:rPr>
              <a:t>Matthew </a:t>
            </a:r>
            <a:r>
              <a:rPr lang="en-US" sz="2000" dirty="0" smtClean="0">
                <a:solidFill>
                  <a:srgbClr val="002060"/>
                </a:solidFill>
                <a:latin typeface="Arial" panose="020B0604020202020204" pitchFamily="34" charset="0"/>
                <a:cs typeface="Arial" panose="020B0604020202020204" pitchFamily="34" charset="0"/>
              </a:rPr>
              <a:t>Harman		Boeing </a:t>
            </a:r>
            <a:r>
              <a:rPr lang="en-US" sz="2000" dirty="0">
                <a:solidFill>
                  <a:srgbClr val="002060"/>
                </a:solidFill>
                <a:latin typeface="Arial" panose="020B0604020202020204" pitchFamily="34" charset="0"/>
                <a:cs typeface="Arial" panose="020B0604020202020204" pitchFamily="34" charset="0"/>
              </a:rPr>
              <a:t>(facilitator)</a:t>
            </a:r>
          </a:p>
          <a:p>
            <a:pPr marL="457200" lvl="0" indent="-457200">
              <a:buFont typeface="Arial" panose="020B0604020202020204" pitchFamily="34" charset="0"/>
              <a:buChar char="•"/>
              <a:defRPr/>
            </a:pPr>
            <a:r>
              <a:rPr lang="en-US" sz="2000" dirty="0">
                <a:solidFill>
                  <a:srgbClr val="002060"/>
                </a:solidFill>
                <a:latin typeface="Arial" panose="020B0604020202020204" pitchFamily="34" charset="0"/>
                <a:cs typeface="Arial" panose="020B0604020202020204" pitchFamily="34" charset="0"/>
              </a:rPr>
              <a:t>Ryan </a:t>
            </a:r>
            <a:r>
              <a:rPr lang="en-US" sz="2000" dirty="0" smtClean="0">
                <a:solidFill>
                  <a:srgbClr val="002060"/>
                </a:solidFill>
                <a:latin typeface="Arial" panose="020B0604020202020204" pitchFamily="34" charset="0"/>
                <a:cs typeface="Arial" panose="020B0604020202020204" pitchFamily="34" charset="0"/>
              </a:rPr>
              <a:t>McClain		</a:t>
            </a:r>
            <a:r>
              <a:rPr lang="en-US" sz="2000" dirty="0" err="1" smtClean="0">
                <a:solidFill>
                  <a:srgbClr val="002060"/>
                </a:solidFill>
                <a:latin typeface="Arial" panose="020B0604020202020204" pitchFamily="34" charset="0"/>
                <a:cs typeface="Arial" panose="020B0604020202020204" pitchFamily="34" charset="0"/>
              </a:rPr>
              <a:t>Chem</a:t>
            </a:r>
            <a:r>
              <a:rPr lang="en-US" sz="2000" dirty="0" smtClean="0">
                <a:solidFill>
                  <a:srgbClr val="002060"/>
                </a:solidFill>
                <a:latin typeface="Arial" panose="020B0604020202020204" pitchFamily="34" charset="0"/>
                <a:cs typeface="Arial" panose="020B0604020202020204" pitchFamily="34" charset="0"/>
              </a:rPr>
              <a:t> </a:t>
            </a:r>
            <a:r>
              <a:rPr lang="en-US" sz="2000" dirty="0">
                <a:solidFill>
                  <a:srgbClr val="002060"/>
                </a:solidFill>
                <a:latin typeface="Arial" panose="020B0604020202020204" pitchFamily="34" charset="0"/>
                <a:cs typeface="Arial" panose="020B0604020202020204" pitchFamily="34" charset="0"/>
              </a:rPr>
              <a:t>Bio Center </a:t>
            </a:r>
          </a:p>
          <a:p>
            <a:pPr marL="457200" lvl="0" indent="-457200">
              <a:buFont typeface="Arial" panose="020B0604020202020204" pitchFamily="34" charset="0"/>
              <a:buChar char="•"/>
              <a:defRPr/>
            </a:pPr>
            <a:r>
              <a:rPr lang="en-US" sz="2000" dirty="0">
                <a:solidFill>
                  <a:srgbClr val="002060"/>
                </a:solidFill>
                <a:latin typeface="Arial" panose="020B0604020202020204" pitchFamily="34" charset="0"/>
                <a:cs typeface="Arial" panose="020B0604020202020204" pitchFamily="34" charset="0"/>
              </a:rPr>
              <a:t>CAPT Jason </a:t>
            </a:r>
            <a:r>
              <a:rPr lang="en-US" sz="2000" dirty="0" smtClean="0">
                <a:solidFill>
                  <a:srgbClr val="002060"/>
                </a:solidFill>
                <a:latin typeface="Arial" panose="020B0604020202020204" pitchFamily="34" charset="0"/>
                <a:cs typeface="Arial" panose="020B0604020202020204" pitchFamily="34" charset="0"/>
              </a:rPr>
              <a:t>Bridges	OPNAV </a:t>
            </a:r>
            <a:endParaRPr lang="en-US" sz="2000" dirty="0">
              <a:solidFill>
                <a:srgbClr val="002060"/>
              </a:solidFill>
              <a:latin typeface="Arial" panose="020B0604020202020204" pitchFamily="34" charset="0"/>
              <a:cs typeface="Arial" panose="020B0604020202020204" pitchFamily="34" charset="0"/>
            </a:endParaRPr>
          </a:p>
        </p:txBody>
      </p:sp>
      <p:sp>
        <p:nvSpPr>
          <p:cNvPr id="2" name="Rectangle 1"/>
          <p:cNvSpPr/>
          <p:nvPr/>
        </p:nvSpPr>
        <p:spPr>
          <a:xfrm>
            <a:off x="990600" y="990600"/>
            <a:ext cx="7162800" cy="10926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AM Supply Chain Integration Sub-Group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Members</a:t>
            </a:r>
            <a:endParaRPr kumimoji="0" lang="en-US" sz="2800" b="0" i="0" u="none" strike="noStrike" kern="1200" cap="none" spc="0" normalizeH="0" baseline="0" noProof="0" dirty="0">
              <a:ln>
                <a:noFill/>
              </a:ln>
              <a:solidFill>
                <a:srgbClr val="002060"/>
              </a:solidFill>
              <a:effectLst/>
              <a:uLnTx/>
              <a:uFillTx/>
              <a:latin typeface="Calibri"/>
              <a:ea typeface="+mn-ea"/>
            </a:endParaRPr>
          </a:p>
        </p:txBody>
      </p:sp>
      <p:sp>
        <p:nvSpPr>
          <p:cNvPr id="3" name="Slide Number Placeholder 2"/>
          <p:cNvSpPr>
            <a:spLocks noGrp="1"/>
          </p:cNvSpPr>
          <p:nvPr>
            <p:ph type="sldNum" sz="quarter" idx="12"/>
          </p:nvPr>
        </p:nvSpPr>
        <p:spPr/>
        <p:txBody>
          <a:bodyPr/>
          <a:lstStyle/>
          <a:p>
            <a:fld id="{2726C2F5-E77D-45D7-8DF9-278139FB18E6}" type="slidenum">
              <a:rPr lang="en-US" smtClean="0"/>
              <a:t>94</a:t>
            </a:fld>
            <a:endParaRPr lang="en-US" dirty="0"/>
          </a:p>
        </p:txBody>
      </p:sp>
    </p:spTree>
    <p:extLst>
      <p:ext uri="{BB962C8B-B14F-4D97-AF65-F5344CB8AC3E}">
        <p14:creationId xmlns:p14="http://schemas.microsoft.com/office/powerpoint/2010/main" val="377484954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685800" y="1219200"/>
            <a:ext cx="7772400" cy="5502280"/>
          </a:xfrm>
        </p:spPr>
        <p:txBody>
          <a:bodyPr>
            <a:normAutofit fontScale="90000"/>
          </a:bodyPr>
          <a:lstStyle/>
          <a:p>
            <a:pPr algn="ctr"/>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2019 </a:t>
            </a:r>
            <a:r>
              <a:rPr lang="en-US" b="1" dirty="0">
                <a:latin typeface="Arial" panose="020B0604020202020204" pitchFamily="34" charset="0"/>
                <a:cs typeface="Arial" panose="020B0604020202020204" pitchFamily="34" charset="0"/>
              </a:rPr>
              <a:t>Additive Manufacturing </a:t>
            </a:r>
            <a:br>
              <a:rPr lang="en-US" b="1" dirty="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Workshop</a:t>
            </a: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r>
              <a:rPr lang="en-US" b="1" dirty="0" smtClean="0">
                <a:solidFill>
                  <a:srgbClr val="FF0000"/>
                </a:solidFill>
                <a:latin typeface="Arial" panose="020B0604020202020204" pitchFamily="34" charset="0"/>
                <a:cs typeface="Arial" panose="020B0604020202020204" pitchFamily="34" charset="0"/>
              </a:rPr>
              <a:t/>
            </a:r>
            <a:br>
              <a:rPr lang="en-US" b="1" dirty="0" smtClean="0">
                <a:solidFill>
                  <a:srgbClr val="FF0000"/>
                </a:solidFill>
                <a:latin typeface="Arial" panose="020B0604020202020204" pitchFamily="34" charset="0"/>
                <a:cs typeface="Arial" panose="020B0604020202020204" pitchFamily="34" charset="0"/>
              </a:rPr>
            </a:br>
            <a:r>
              <a:rPr lang="en-US" b="1" dirty="0" smtClean="0">
                <a:solidFill>
                  <a:srgbClr val="FF0000"/>
                </a:solidFill>
                <a:latin typeface="Arial" panose="020B0604020202020204" pitchFamily="34" charset="0"/>
                <a:cs typeface="Arial" panose="020B0604020202020204" pitchFamily="34" charset="0"/>
              </a:rPr>
              <a:t>Intellectual Property Management </a:t>
            </a:r>
            <a:br>
              <a:rPr lang="en-US" b="1" dirty="0" smtClean="0">
                <a:solidFill>
                  <a:srgbClr val="FF0000"/>
                </a:solidFill>
                <a:latin typeface="Arial" panose="020B0604020202020204" pitchFamily="34" charset="0"/>
                <a:cs typeface="Arial" panose="020B0604020202020204" pitchFamily="34" charset="0"/>
              </a:rPr>
            </a:br>
            <a:r>
              <a:rPr lang="en-US" b="1" dirty="0" smtClean="0">
                <a:solidFill>
                  <a:srgbClr val="FF0000"/>
                </a:solidFill>
                <a:latin typeface="Arial" panose="020B0604020202020204" pitchFamily="34" charset="0"/>
                <a:cs typeface="Arial" panose="020B0604020202020204" pitchFamily="34" charset="0"/>
              </a:rPr>
              <a:t> Sub-Group</a:t>
            </a:r>
            <a:br>
              <a:rPr lang="en-US" b="1" dirty="0" smtClean="0">
                <a:solidFill>
                  <a:srgbClr val="FF0000"/>
                </a:solidFill>
                <a:latin typeface="Arial" panose="020B0604020202020204" pitchFamily="34" charset="0"/>
                <a:cs typeface="Arial" panose="020B0604020202020204" pitchFamily="34" charset="0"/>
              </a:rPr>
            </a:br>
            <a:r>
              <a:rPr lang="en-US" b="1" dirty="0">
                <a:solidFill>
                  <a:srgbClr val="FF0000"/>
                </a:solidFill>
                <a:latin typeface="Arial" panose="020B0604020202020204" pitchFamily="34" charset="0"/>
                <a:cs typeface="Arial" panose="020B0604020202020204" pitchFamily="34" charset="0"/>
              </a:rPr>
              <a:t/>
            </a:r>
            <a:br>
              <a:rPr lang="en-US" b="1" dirty="0">
                <a:solidFill>
                  <a:srgbClr val="FF0000"/>
                </a:solidFill>
                <a:latin typeface="Arial" panose="020B0604020202020204" pitchFamily="34" charset="0"/>
                <a:cs typeface="Arial" panose="020B0604020202020204" pitchFamily="34" charset="0"/>
              </a:rPr>
            </a:br>
            <a:r>
              <a:rPr lang="en-US" i="1" dirty="0" smtClean="0">
                <a:solidFill>
                  <a:srgbClr val="FF0000"/>
                </a:solidFill>
                <a:latin typeface="Arial" panose="020B0604020202020204" pitchFamily="34" charset="0"/>
                <a:cs typeface="Arial" panose="020B0604020202020204" pitchFamily="34" charset="0"/>
              </a:rPr>
              <a:t>(Licensing Negotiation Simulation)</a:t>
            </a:r>
            <a:br>
              <a:rPr lang="en-US" i="1" dirty="0" smtClean="0">
                <a:solidFill>
                  <a:srgbClr val="FF0000"/>
                </a:solidFill>
                <a:latin typeface="Arial" panose="020B0604020202020204" pitchFamily="34" charset="0"/>
                <a:cs typeface="Arial" panose="020B0604020202020204" pitchFamily="34" charset="0"/>
              </a:rPr>
            </a:br>
            <a:r>
              <a:rPr lang="en-US" i="1" dirty="0">
                <a:latin typeface="Arial" panose="020B0604020202020204" pitchFamily="34" charset="0"/>
                <a:cs typeface="Arial" panose="020B0604020202020204" pitchFamily="34" charset="0"/>
              </a:rPr>
              <a:t/>
            </a:r>
            <a:br>
              <a:rPr lang="en-US" i="1" dirty="0">
                <a:latin typeface="Arial" panose="020B0604020202020204" pitchFamily="34" charset="0"/>
                <a:cs typeface="Arial" panose="020B0604020202020204" pitchFamily="34" charset="0"/>
              </a:rPr>
            </a:br>
            <a:r>
              <a:rPr lang="en-US" sz="3100" b="1" dirty="0" smtClean="0">
                <a:solidFill>
                  <a:srgbClr val="002060"/>
                </a:solidFill>
                <a:latin typeface="Arial" panose="020B0604020202020204" pitchFamily="34" charset="0"/>
                <a:cs typeface="Arial" panose="020B0604020202020204" pitchFamily="34" charset="0"/>
              </a:rPr>
              <a:t>Co Leads:</a:t>
            </a:r>
            <a:br>
              <a:rPr lang="en-US" sz="3100" b="1" dirty="0" smtClean="0">
                <a:solidFill>
                  <a:srgbClr val="002060"/>
                </a:solidFill>
                <a:latin typeface="Arial" panose="020B0604020202020204" pitchFamily="34" charset="0"/>
                <a:cs typeface="Arial" panose="020B0604020202020204" pitchFamily="34" charset="0"/>
              </a:rPr>
            </a:br>
            <a:r>
              <a:rPr lang="en-US" sz="3100" b="1" dirty="0">
                <a:solidFill>
                  <a:srgbClr val="FF0000"/>
                </a:solidFill>
                <a:latin typeface="Arial" panose="020B0604020202020204" pitchFamily="34" charset="0"/>
                <a:cs typeface="Arial" panose="020B0604020202020204" pitchFamily="34" charset="0"/>
              </a:rPr>
              <a:t>L</a:t>
            </a:r>
            <a:r>
              <a:rPr lang="en-US" sz="3100" b="1" dirty="0" smtClean="0">
                <a:solidFill>
                  <a:srgbClr val="FF0000"/>
                </a:solidFill>
                <a:latin typeface="Arial" panose="020B0604020202020204" pitchFamily="34" charset="0"/>
                <a:cs typeface="Arial" panose="020B0604020202020204" pitchFamily="34" charset="0"/>
              </a:rPr>
              <a:t>uis Miguel (Mike) Acosta</a:t>
            </a:r>
            <a:br>
              <a:rPr lang="en-US" sz="3100" b="1" dirty="0" smtClean="0">
                <a:solidFill>
                  <a:srgbClr val="FF0000"/>
                </a:solidFill>
                <a:latin typeface="Arial" panose="020B0604020202020204" pitchFamily="34" charset="0"/>
                <a:cs typeface="Arial" panose="020B0604020202020204" pitchFamily="34" charset="0"/>
              </a:rPr>
            </a:br>
            <a:r>
              <a:rPr lang="en-US" sz="3100" b="1" dirty="0" smtClean="0">
                <a:solidFill>
                  <a:srgbClr val="FF0000"/>
                </a:solidFill>
                <a:latin typeface="Arial" panose="020B0604020202020204" pitchFamily="34" charset="0"/>
                <a:cs typeface="Arial" panose="020B0604020202020204" pitchFamily="34" charset="0"/>
              </a:rPr>
              <a:t>Col (Ret) Howie Marotto</a:t>
            </a:r>
            <a:r>
              <a:rPr lang="en-US" sz="3100" b="1" dirty="0">
                <a:solidFill>
                  <a:srgbClr val="FF0000"/>
                </a:solidFill>
                <a:latin typeface="Arial" panose="020B0604020202020204" pitchFamily="34" charset="0"/>
                <a:cs typeface="Arial" panose="020B0604020202020204" pitchFamily="34" charset="0"/>
              </a:rPr>
              <a:t/>
            </a:r>
            <a:br>
              <a:rPr lang="en-US" sz="3100" b="1" dirty="0">
                <a:solidFill>
                  <a:srgbClr val="FF0000"/>
                </a:solidFill>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
        <p:nvSpPr>
          <p:cNvPr id="3" name="Slide Number Placeholder 2"/>
          <p:cNvSpPr>
            <a:spLocks noGrp="1"/>
          </p:cNvSpPr>
          <p:nvPr>
            <p:ph type="sldNum" sz="quarter" idx="12"/>
          </p:nvPr>
        </p:nvSpPr>
        <p:spPr/>
        <p:txBody>
          <a:bodyPr/>
          <a:lstStyle/>
          <a:p>
            <a:pPr marL="0" marR="0" lvl="0" indent="0" algn="r" defTabSz="806867" rtl="0" eaLnBrk="1" fontAlgn="base" latinLnBrk="0" hangingPunct="1">
              <a:lnSpc>
                <a:spcPct val="100000"/>
              </a:lnSpc>
              <a:spcBef>
                <a:spcPct val="0"/>
              </a:spcBef>
              <a:spcAft>
                <a:spcPct val="0"/>
              </a:spcAft>
              <a:buClrTx/>
              <a:buSzTx/>
              <a:buFontTx/>
              <a:buNone/>
              <a:tabLst/>
              <a:defRPr/>
            </a:pPr>
            <a:fld id="{2726C2F5-E77D-45D7-8DF9-278139FB18E6}" type="slidenum">
              <a:rPr kumimoji="0" lang="en-US" sz="1165" b="0" i="0" u="none" strike="noStrike" kern="1200" cap="none" spc="0" normalizeH="0" baseline="0" noProof="0">
                <a:ln>
                  <a:noFill/>
                </a:ln>
                <a:solidFill>
                  <a:prstClr val="black">
                    <a:tint val="75000"/>
                  </a:prstClr>
                </a:solidFill>
                <a:effectLst/>
                <a:uLnTx/>
                <a:uFillTx/>
                <a:latin typeface="Arial" charset="0"/>
                <a:ea typeface="+mn-ea"/>
                <a:cs typeface="+mn-cs"/>
              </a:rPr>
              <a:pPr marL="0" marR="0" lvl="0" indent="0" algn="r" defTabSz="806867" rtl="0" eaLnBrk="1" fontAlgn="base" latinLnBrk="0" hangingPunct="1">
                <a:lnSpc>
                  <a:spcPct val="100000"/>
                </a:lnSpc>
                <a:spcBef>
                  <a:spcPct val="0"/>
                </a:spcBef>
                <a:spcAft>
                  <a:spcPct val="0"/>
                </a:spcAft>
                <a:buClrTx/>
                <a:buSzTx/>
                <a:buFontTx/>
                <a:buNone/>
                <a:tabLst/>
                <a:defRPr/>
              </a:pPr>
              <a:t>95</a:t>
            </a:fld>
            <a:endParaRPr kumimoji="0" lang="en-US" sz="1165"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375226129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
        <p:nvSpPr>
          <p:cNvPr id="5" name="TextBox 4"/>
          <p:cNvSpPr txBox="1"/>
          <p:nvPr/>
        </p:nvSpPr>
        <p:spPr>
          <a:xfrm>
            <a:off x="471447" y="1752600"/>
            <a:ext cx="8458200" cy="49398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Objectives: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sng"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Simulate OEM-</a:t>
            </a:r>
            <a:r>
              <a:rPr kumimoji="0" lang="en-US" sz="2800" b="0"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Gov</a:t>
            </a:r>
            <a:r>
              <a:rPr kumimoji="0" lang="en-US" sz="28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Licensing of Technical Data for AM of Part by Government</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Staged Approach</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For Each Stage</a:t>
            </a:r>
          </a:p>
          <a:p>
            <a:pPr marL="914400" marR="0" lvl="1" indent="-457200" algn="l" defTabSz="914400" rtl="0" eaLnBrk="1" fontAlgn="auto" latinLnBrk="0" hangingPunct="1">
              <a:lnSpc>
                <a:spcPct val="100000"/>
              </a:lnSpc>
              <a:spcBef>
                <a:spcPts val="600"/>
              </a:spcBef>
              <a:spcAft>
                <a:spcPts val="0"/>
              </a:spcAft>
              <a:buClrTx/>
              <a:buSzTx/>
              <a:buFont typeface="Courier New" panose="02070309020205020404" pitchFamily="49" charset="0"/>
              <a:buChar char="o"/>
              <a:tabLst/>
              <a:defRPr/>
            </a:pPr>
            <a:r>
              <a:rPr kumimoji="0" lang="en-US" sz="28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Planning</a:t>
            </a:r>
          </a:p>
          <a:p>
            <a:pPr marL="914400" marR="0" lvl="1" indent="-457200" algn="l" defTabSz="914400" rtl="0" eaLnBrk="1" fontAlgn="auto" latinLnBrk="0" hangingPunct="1">
              <a:lnSpc>
                <a:spcPct val="100000"/>
              </a:lnSpc>
              <a:spcBef>
                <a:spcPts val="600"/>
              </a:spcBef>
              <a:spcAft>
                <a:spcPts val="0"/>
              </a:spcAft>
              <a:buClrTx/>
              <a:buSzTx/>
              <a:buFont typeface="Courier New" panose="02070309020205020404" pitchFamily="49" charset="0"/>
              <a:buChar char="o"/>
              <a:tabLst/>
              <a:defRPr/>
            </a:pPr>
            <a:r>
              <a:rPr kumimoji="0" lang="en-US" sz="28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Prepare Outline</a:t>
            </a:r>
          </a:p>
          <a:p>
            <a:pPr marL="914400" marR="0" lvl="1" indent="-457200" algn="l" defTabSz="914400" rtl="0" eaLnBrk="1" fontAlgn="auto" latinLnBrk="0" hangingPunct="1">
              <a:lnSpc>
                <a:spcPct val="100000"/>
              </a:lnSpc>
              <a:spcBef>
                <a:spcPts val="600"/>
              </a:spcBef>
              <a:spcAft>
                <a:spcPts val="0"/>
              </a:spcAft>
              <a:buClrTx/>
              <a:buSzTx/>
              <a:buFont typeface="Courier New" panose="02070309020205020404" pitchFamily="49" charset="0"/>
              <a:buChar char="o"/>
              <a:tabLst/>
              <a:defRPr/>
            </a:pPr>
            <a:r>
              <a:rPr kumimoji="0" lang="en-US" sz="28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Negotiation</a:t>
            </a:r>
          </a:p>
          <a:p>
            <a:pPr marL="914400" marR="0" lvl="1" indent="-457200" algn="l" defTabSz="914400" rtl="0" eaLnBrk="1" fontAlgn="auto" latinLnBrk="0" hangingPunct="1">
              <a:lnSpc>
                <a:spcPct val="100000"/>
              </a:lnSpc>
              <a:spcBef>
                <a:spcPts val="600"/>
              </a:spcBef>
              <a:spcAft>
                <a:spcPts val="0"/>
              </a:spcAft>
              <a:buClrTx/>
              <a:buSzTx/>
              <a:buFont typeface="Courier New" panose="02070309020205020404" pitchFamily="49" charset="0"/>
              <a:buChar char="o"/>
              <a:tabLst/>
              <a:defRPr/>
            </a:pPr>
            <a:r>
              <a:rPr kumimoji="0" lang="en-US" sz="28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Prepare Summary</a:t>
            </a:r>
            <a:endParaRPr kumimoji="0" lang="en-US" sz="2800" b="0" i="0"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endParaRPr>
          </a:p>
        </p:txBody>
      </p:sp>
      <p:sp>
        <p:nvSpPr>
          <p:cNvPr id="6" name="Rectangle 5"/>
          <p:cNvSpPr/>
          <p:nvPr/>
        </p:nvSpPr>
        <p:spPr>
          <a:xfrm>
            <a:off x="685800" y="1066800"/>
            <a:ext cx="792480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Intellectual Property Management </a:t>
            </a:r>
            <a:r>
              <a:rPr kumimoji="0" lang="en-US" sz="28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Sub-group</a:t>
            </a:r>
            <a:endParaRPr kumimoji="0" lang="en-US" sz="2800" b="0" i="0" u="none" strike="noStrike" kern="1200" cap="none" spc="0" normalizeH="0" baseline="0" noProof="0" dirty="0">
              <a:ln>
                <a:noFill/>
              </a:ln>
              <a:solidFill>
                <a:prstClr val="black"/>
              </a:solidFill>
              <a:effectLst/>
              <a:uLnTx/>
              <a:uFillTx/>
              <a:latin typeface="Calibri"/>
              <a:ea typeface="+mn-ea"/>
            </a:endParaRPr>
          </a:p>
        </p:txBody>
      </p:sp>
      <p:sp>
        <p:nvSpPr>
          <p:cNvPr id="2" name="Slide Number Placeholder 1"/>
          <p:cNvSpPr>
            <a:spLocks noGrp="1"/>
          </p:cNvSpPr>
          <p:nvPr>
            <p:ph type="sldNum" sz="quarter" idx="12"/>
          </p:nvPr>
        </p:nvSpPr>
        <p:spPr/>
        <p:txBody>
          <a:bodyPr/>
          <a:lstStyle/>
          <a:p>
            <a:fld id="{2726C2F5-E77D-45D7-8DF9-278139FB18E6}" type="slidenum">
              <a:rPr lang="en-US" smtClean="0"/>
              <a:t>96</a:t>
            </a:fld>
            <a:endParaRPr lang="en-US" dirty="0"/>
          </a:p>
        </p:txBody>
      </p:sp>
    </p:spTree>
    <p:extLst>
      <p:ext uri="{BB962C8B-B14F-4D97-AF65-F5344CB8AC3E}">
        <p14:creationId xmlns:p14="http://schemas.microsoft.com/office/powerpoint/2010/main" val="158405625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564" y="1516861"/>
            <a:ext cx="8229600" cy="977046"/>
          </a:xfrm>
        </p:spPr>
        <p:txBody>
          <a:bodyPr>
            <a:normAutofit/>
          </a:bodyPr>
          <a:lstStyle/>
          <a:p>
            <a:r>
              <a:rPr lang="en-US" sz="2800" b="1" dirty="0" smtClean="0">
                <a:solidFill>
                  <a:srgbClr val="002060"/>
                </a:solidFill>
                <a:latin typeface="Arial" panose="020B0604020202020204" pitchFamily="34" charset="0"/>
                <a:cs typeface="Arial" panose="020B0604020202020204" pitchFamily="34" charset="0"/>
              </a:rPr>
              <a:t>Agenda / Steps to Achieve Objectives:</a:t>
            </a:r>
            <a:endParaRPr lang="en-US" sz="2800" b="1" dirty="0">
              <a:solidFill>
                <a:srgbClr val="00206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2438400"/>
            <a:ext cx="8229600" cy="4227573"/>
          </a:xfrm>
        </p:spPr>
        <p:txBody>
          <a:bodyPr>
            <a:normAutofit fontScale="62500" lnSpcReduction="20000"/>
          </a:bodyPr>
          <a:lstStyle/>
          <a:p>
            <a:r>
              <a:rPr lang="en-US" sz="4000" dirty="0" smtClean="0">
                <a:solidFill>
                  <a:srgbClr val="002060"/>
                </a:solidFill>
                <a:latin typeface="Arial" panose="020B0604020202020204" pitchFamily="34" charset="0"/>
                <a:cs typeface="Arial" panose="020B0604020202020204" pitchFamily="34" charset="0"/>
              </a:rPr>
              <a:t>Entire Group Orientation</a:t>
            </a:r>
          </a:p>
          <a:p>
            <a:pPr lvl="1"/>
            <a:r>
              <a:rPr lang="en-US" sz="4000" dirty="0">
                <a:solidFill>
                  <a:srgbClr val="002060"/>
                </a:solidFill>
                <a:latin typeface="Arial" panose="020B0604020202020204" pitchFamily="34" charset="0"/>
                <a:cs typeface="Arial" panose="020B0604020202020204" pitchFamily="34" charset="0"/>
              </a:rPr>
              <a:t>Factual Background &amp; Procedures</a:t>
            </a:r>
          </a:p>
          <a:p>
            <a:r>
              <a:rPr lang="en-US" sz="4000" dirty="0" smtClean="0">
                <a:solidFill>
                  <a:srgbClr val="002060"/>
                </a:solidFill>
                <a:latin typeface="Arial" panose="020B0604020202020204" pitchFamily="34" charset="0"/>
                <a:cs typeface="Arial" panose="020B0604020202020204" pitchFamily="34" charset="0"/>
              </a:rPr>
              <a:t>Teams: Alpha Industries, Beta Corp., Gov.</a:t>
            </a:r>
          </a:p>
          <a:p>
            <a:r>
              <a:rPr lang="en-US" sz="4000" dirty="0" smtClean="0">
                <a:solidFill>
                  <a:srgbClr val="002060"/>
                </a:solidFill>
                <a:latin typeface="Arial" panose="020B0604020202020204" pitchFamily="34" charset="0"/>
                <a:cs typeface="Arial" panose="020B0604020202020204" pitchFamily="34" charset="0"/>
              </a:rPr>
              <a:t>Stages:</a:t>
            </a:r>
          </a:p>
          <a:p>
            <a:pPr lvl="1"/>
            <a:r>
              <a:rPr lang="en-US" sz="4000" dirty="0" smtClean="0">
                <a:solidFill>
                  <a:srgbClr val="002060"/>
                </a:solidFill>
                <a:latin typeface="Arial" panose="020B0604020202020204" pitchFamily="34" charset="0"/>
                <a:cs typeface="Arial" panose="020B0604020202020204" pitchFamily="34" charset="0"/>
              </a:rPr>
              <a:t>Introduction: Table Setting, Objectives</a:t>
            </a:r>
          </a:p>
          <a:p>
            <a:pPr lvl="1"/>
            <a:r>
              <a:rPr lang="en-US" sz="4000" dirty="0" smtClean="0">
                <a:solidFill>
                  <a:srgbClr val="002060"/>
                </a:solidFill>
                <a:latin typeface="Arial" panose="020B0604020202020204" pitchFamily="34" charset="0"/>
                <a:cs typeface="Arial" panose="020B0604020202020204" pitchFamily="34" charset="0"/>
              </a:rPr>
              <a:t>Define Tech Data, Rights, Services &amp; Distribution/Access</a:t>
            </a:r>
          </a:p>
          <a:p>
            <a:pPr lvl="1"/>
            <a:r>
              <a:rPr lang="en-US" sz="4000" dirty="0" smtClean="0">
                <a:solidFill>
                  <a:srgbClr val="002060"/>
                </a:solidFill>
                <a:latin typeface="Arial" panose="020B0604020202020204" pitchFamily="34" charset="0"/>
                <a:cs typeface="Arial" panose="020B0604020202020204" pitchFamily="34" charset="0"/>
              </a:rPr>
              <a:t>Liability and Warranty</a:t>
            </a:r>
          </a:p>
          <a:p>
            <a:pPr lvl="1"/>
            <a:r>
              <a:rPr lang="en-US" sz="4000" dirty="0" smtClean="0">
                <a:solidFill>
                  <a:srgbClr val="002060"/>
                </a:solidFill>
                <a:latin typeface="Arial" panose="020B0604020202020204" pitchFamily="34" charset="0"/>
                <a:cs typeface="Arial" panose="020B0604020202020204" pitchFamily="34" charset="0"/>
              </a:rPr>
              <a:t>Consideration</a:t>
            </a:r>
          </a:p>
          <a:p>
            <a:pPr lvl="1"/>
            <a:r>
              <a:rPr lang="en-US" sz="4000" dirty="0" smtClean="0">
                <a:solidFill>
                  <a:srgbClr val="002060"/>
                </a:solidFill>
                <a:latin typeface="Arial" panose="020B0604020202020204" pitchFamily="34" charset="0"/>
                <a:cs typeface="Arial" panose="020B0604020202020204" pitchFamily="34" charset="0"/>
              </a:rPr>
              <a:t>Finalize &amp; Sign the Deal</a:t>
            </a:r>
          </a:p>
          <a:p>
            <a:pPr lvl="1"/>
            <a:r>
              <a:rPr lang="en-US" sz="4000" dirty="0" smtClean="0">
                <a:solidFill>
                  <a:srgbClr val="002060"/>
                </a:solidFill>
                <a:latin typeface="Arial" panose="020B0604020202020204" pitchFamily="34" charset="0"/>
                <a:cs typeface="Arial" panose="020B0604020202020204" pitchFamily="34" charset="0"/>
              </a:rPr>
              <a:t>Entire Group Outro</a:t>
            </a:r>
          </a:p>
          <a:p>
            <a:endParaRPr lang="en-US" sz="4000" dirty="0">
              <a:solidFill>
                <a:srgbClr val="002060"/>
              </a:solidFill>
              <a:latin typeface="Arial" panose="020B0604020202020204" pitchFamily="34" charset="0"/>
              <a:cs typeface="Arial" panose="020B0604020202020204" pitchFamily="34" charset="0"/>
            </a:endParaRPr>
          </a:p>
          <a:p>
            <a:endParaRPr lang="en-US" dirty="0" smtClean="0"/>
          </a:p>
        </p:txBody>
      </p:sp>
      <p:sp>
        <p:nvSpPr>
          <p:cNvPr id="6" name="Rectangle 5"/>
          <p:cNvSpPr/>
          <p:nvPr/>
        </p:nvSpPr>
        <p:spPr>
          <a:xfrm>
            <a:off x="685798" y="1040754"/>
            <a:ext cx="792480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Intellectual Property Management </a:t>
            </a:r>
            <a:r>
              <a:rPr kumimoji="0" lang="en-US" sz="28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Sub-group</a:t>
            </a:r>
            <a:endParaRPr kumimoji="0" lang="en-US" sz="2800" b="0" i="0" u="none" strike="noStrike" kern="1200" cap="none" spc="0" normalizeH="0" baseline="0" noProof="0" dirty="0">
              <a:ln>
                <a:noFill/>
              </a:ln>
              <a:solidFill>
                <a:prstClr val="black"/>
              </a:solidFill>
              <a:effectLst/>
              <a:uLnTx/>
              <a:uFillTx/>
              <a:latin typeface="Calibri"/>
              <a:ea typeface="+mn-ea"/>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
        <p:nvSpPr>
          <p:cNvPr id="5" name="Slide Number Placeholder 4"/>
          <p:cNvSpPr>
            <a:spLocks noGrp="1"/>
          </p:cNvSpPr>
          <p:nvPr>
            <p:ph type="sldNum" sz="quarter" idx="12"/>
          </p:nvPr>
        </p:nvSpPr>
        <p:spPr/>
        <p:txBody>
          <a:bodyPr/>
          <a:lstStyle/>
          <a:p>
            <a:fld id="{2726C2F5-E77D-45D7-8DF9-278139FB18E6}" type="slidenum">
              <a:rPr lang="en-US" smtClean="0"/>
              <a:t>97</a:t>
            </a:fld>
            <a:endParaRPr lang="en-US" dirty="0"/>
          </a:p>
        </p:txBody>
      </p:sp>
    </p:spTree>
    <p:extLst>
      <p:ext uri="{BB962C8B-B14F-4D97-AF65-F5344CB8AC3E}">
        <p14:creationId xmlns:p14="http://schemas.microsoft.com/office/powerpoint/2010/main" val="68661772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964" y="1589886"/>
            <a:ext cx="8229600" cy="977046"/>
          </a:xfrm>
        </p:spPr>
        <p:txBody>
          <a:bodyPr>
            <a:normAutofit/>
          </a:bodyPr>
          <a:lstStyle/>
          <a:p>
            <a:r>
              <a:rPr lang="en-US" sz="2800" b="1" dirty="0" smtClean="0">
                <a:solidFill>
                  <a:srgbClr val="002060"/>
                </a:solidFill>
                <a:latin typeface="Arial" panose="020B0604020202020204" pitchFamily="34" charset="0"/>
                <a:cs typeface="Arial" panose="020B0604020202020204" pitchFamily="34" charset="0"/>
              </a:rPr>
              <a:t>Stage Outline:</a:t>
            </a:r>
            <a:endParaRPr lang="en-US" sz="2800" b="1" dirty="0">
              <a:solidFill>
                <a:srgbClr val="00206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2541532"/>
            <a:ext cx="8229600" cy="3997385"/>
          </a:xfrm>
        </p:spPr>
        <p:txBody>
          <a:bodyPr>
            <a:normAutofit/>
          </a:bodyPr>
          <a:lstStyle/>
          <a:p>
            <a:r>
              <a:rPr lang="en-US" sz="2800" dirty="0" smtClean="0">
                <a:solidFill>
                  <a:srgbClr val="002060"/>
                </a:solidFill>
                <a:latin typeface="Arial" panose="020B0604020202020204" pitchFamily="34" charset="0"/>
                <a:cs typeface="Arial" panose="020B0604020202020204" pitchFamily="34" charset="0"/>
              </a:rPr>
              <a:t>Objectives: Target &amp; Threshold </a:t>
            </a:r>
          </a:p>
          <a:p>
            <a:r>
              <a:rPr lang="en-US" sz="2800" dirty="0" smtClean="0">
                <a:solidFill>
                  <a:srgbClr val="002060"/>
                </a:solidFill>
                <a:latin typeface="Arial" panose="020B0604020202020204" pitchFamily="34" charset="0"/>
                <a:cs typeface="Arial" panose="020B0604020202020204" pitchFamily="34" charset="0"/>
              </a:rPr>
              <a:t>Strategy Outline</a:t>
            </a:r>
          </a:p>
          <a:p>
            <a:r>
              <a:rPr lang="en-US" sz="2800" dirty="0" smtClean="0">
                <a:solidFill>
                  <a:srgbClr val="002060"/>
                </a:solidFill>
                <a:latin typeface="Arial" panose="020B0604020202020204" pitchFamily="34" charset="0"/>
                <a:cs typeface="Arial" panose="020B0604020202020204" pitchFamily="34" charset="0"/>
              </a:rPr>
              <a:t>Anticipated “Partner Positions” and Responses</a:t>
            </a:r>
          </a:p>
          <a:p>
            <a:r>
              <a:rPr lang="en-US" sz="2800" dirty="0" smtClean="0">
                <a:solidFill>
                  <a:srgbClr val="002060"/>
                </a:solidFill>
                <a:latin typeface="Arial" panose="020B0604020202020204" pitchFamily="34" charset="0"/>
                <a:cs typeface="Arial" panose="020B0604020202020204" pitchFamily="34" charset="0"/>
              </a:rPr>
              <a:t>Potential Consideration</a:t>
            </a:r>
          </a:p>
          <a:p>
            <a:r>
              <a:rPr lang="en-US" sz="2800" dirty="0" smtClean="0">
                <a:solidFill>
                  <a:srgbClr val="002060"/>
                </a:solidFill>
                <a:latin typeface="Arial" panose="020B0604020202020204" pitchFamily="34" charset="0"/>
                <a:cs typeface="Arial" panose="020B0604020202020204" pitchFamily="34" charset="0"/>
              </a:rPr>
              <a:t>Debrief</a:t>
            </a:r>
          </a:p>
          <a:p>
            <a:pPr lvl="1"/>
            <a:r>
              <a:rPr lang="en-US" sz="2800" dirty="0" smtClean="0">
                <a:solidFill>
                  <a:srgbClr val="002060"/>
                </a:solidFill>
                <a:latin typeface="Arial" panose="020B0604020202020204" pitchFamily="34" charset="0"/>
                <a:cs typeface="Arial" panose="020B0604020202020204" pitchFamily="34" charset="0"/>
              </a:rPr>
              <a:t>Successes/Failures</a:t>
            </a:r>
          </a:p>
          <a:p>
            <a:pPr lvl="1"/>
            <a:r>
              <a:rPr lang="en-US" sz="2800" dirty="0" smtClean="0">
                <a:solidFill>
                  <a:srgbClr val="002060"/>
                </a:solidFill>
                <a:latin typeface="Arial" panose="020B0604020202020204" pitchFamily="34" charset="0"/>
                <a:cs typeface="Arial" panose="020B0604020202020204" pitchFamily="34" charset="0"/>
              </a:rPr>
              <a:t>Could Have/Should Have</a:t>
            </a:r>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26C2F5-E77D-45D7-8DF9-278139FB18E6}" type="slidenum">
              <a:rPr kumimoji="0" lang="en-US" sz="1165"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US" sz="1165"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Rectangle 5"/>
          <p:cNvSpPr/>
          <p:nvPr/>
        </p:nvSpPr>
        <p:spPr>
          <a:xfrm>
            <a:off x="685798" y="1040754"/>
            <a:ext cx="792480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Intellectual Property Management </a:t>
            </a:r>
            <a:r>
              <a:rPr kumimoji="0" lang="en-US" sz="28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Sub-group</a:t>
            </a:r>
            <a:endParaRPr kumimoji="0" lang="en-US" sz="2800" b="0" i="0" u="none" strike="noStrike" kern="1200" cap="none" spc="0" normalizeH="0" baseline="0" noProof="0" dirty="0">
              <a:ln>
                <a:noFill/>
              </a:ln>
              <a:solidFill>
                <a:prstClr val="black"/>
              </a:solidFill>
              <a:effectLst/>
              <a:uLnTx/>
              <a:uFillTx/>
              <a:latin typeface="Calibri"/>
              <a:ea typeface="+mn-ea"/>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447" y="178998"/>
            <a:ext cx="3114609" cy="554066"/>
          </a:xfrm>
          <a:prstGeom prst="rect">
            <a:avLst/>
          </a:prstGeom>
        </p:spPr>
      </p:pic>
    </p:spTree>
    <p:extLst>
      <p:ext uri="{BB962C8B-B14F-4D97-AF65-F5344CB8AC3E}">
        <p14:creationId xmlns:p14="http://schemas.microsoft.com/office/powerpoint/2010/main" val="137345997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63974"/>
            <a:ext cx="8229600" cy="692232"/>
          </a:xfrm>
        </p:spPr>
        <p:txBody>
          <a:bodyPr>
            <a:normAutofit/>
          </a:bodyPr>
          <a:lstStyle/>
          <a:p>
            <a:r>
              <a:rPr lang="en-US" sz="3200" b="1" dirty="0" smtClean="0">
                <a:solidFill>
                  <a:srgbClr val="002060"/>
                </a:solidFill>
                <a:latin typeface="Arial" panose="020B0604020202020204" pitchFamily="34" charset="0"/>
                <a:cs typeface="Arial" panose="020B0604020202020204" pitchFamily="34" charset="0"/>
              </a:rPr>
              <a:t>Outline of Simulation Exercise:</a:t>
            </a:r>
            <a:endParaRPr lang="en-US" sz="3200" b="1" dirty="0">
              <a:solidFill>
                <a:srgbClr val="00206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17269" y="2270061"/>
            <a:ext cx="8229600" cy="4451419"/>
          </a:xfrm>
        </p:spPr>
        <p:txBody>
          <a:bodyPr>
            <a:normAutofit/>
          </a:bodyPr>
          <a:lstStyle/>
          <a:p>
            <a:pPr>
              <a:spcBef>
                <a:spcPts val="600"/>
              </a:spcBef>
              <a:spcAft>
                <a:spcPts val="600"/>
              </a:spcAft>
            </a:pPr>
            <a:r>
              <a:rPr lang="en-US" sz="2800" dirty="0" smtClean="0">
                <a:solidFill>
                  <a:srgbClr val="002060"/>
                </a:solidFill>
                <a:latin typeface="Arial" panose="020B0604020202020204" pitchFamily="34" charset="0"/>
                <a:cs typeface="Arial" panose="020B0604020202020204" pitchFamily="34" charset="0"/>
              </a:rPr>
              <a:t>Scenario was reviewed, questions addressed</a:t>
            </a:r>
          </a:p>
          <a:p>
            <a:pPr>
              <a:spcBef>
                <a:spcPts val="600"/>
              </a:spcBef>
              <a:spcAft>
                <a:spcPts val="600"/>
              </a:spcAft>
            </a:pPr>
            <a:r>
              <a:rPr lang="en-US" sz="2800" dirty="0" err="1" smtClean="0">
                <a:solidFill>
                  <a:srgbClr val="002060"/>
                </a:solidFill>
                <a:latin typeface="Arial" panose="020B0604020202020204" pitchFamily="34" charset="0"/>
                <a:cs typeface="Arial" panose="020B0604020202020204" pitchFamily="34" charset="0"/>
              </a:rPr>
              <a:t>Gov</a:t>
            </a:r>
            <a:r>
              <a:rPr lang="en-US" sz="2800" dirty="0" smtClean="0">
                <a:solidFill>
                  <a:srgbClr val="002060"/>
                </a:solidFill>
                <a:latin typeface="Arial" panose="020B0604020202020204" pitchFamily="34" charset="0"/>
                <a:cs typeface="Arial" panose="020B0604020202020204" pitchFamily="34" charset="0"/>
              </a:rPr>
              <a:t>, Alpha and Beta OEM Teams made, assigning real </a:t>
            </a:r>
            <a:r>
              <a:rPr lang="en-US" sz="2800" dirty="0" err="1" smtClean="0">
                <a:solidFill>
                  <a:srgbClr val="002060"/>
                </a:solidFill>
                <a:latin typeface="Arial" panose="020B0604020202020204" pitchFamily="34" charset="0"/>
                <a:cs typeface="Arial" panose="020B0604020202020204" pitchFamily="34" charset="0"/>
              </a:rPr>
              <a:t>Gov</a:t>
            </a:r>
            <a:r>
              <a:rPr lang="en-US" sz="2800" dirty="0" smtClean="0">
                <a:solidFill>
                  <a:srgbClr val="002060"/>
                </a:solidFill>
                <a:latin typeface="Arial" panose="020B0604020202020204" pitchFamily="34" charset="0"/>
                <a:cs typeface="Arial" panose="020B0604020202020204" pitchFamily="34" charset="0"/>
              </a:rPr>
              <a:t> &amp; Industry personnel to each</a:t>
            </a:r>
          </a:p>
          <a:p>
            <a:pPr>
              <a:spcBef>
                <a:spcPts val="600"/>
              </a:spcBef>
              <a:spcAft>
                <a:spcPts val="600"/>
              </a:spcAft>
            </a:pPr>
            <a:r>
              <a:rPr lang="en-US" sz="2800" dirty="0" smtClean="0">
                <a:solidFill>
                  <a:srgbClr val="002060"/>
                </a:solidFill>
                <a:latin typeface="Arial" panose="020B0604020202020204" pitchFamily="34" charset="0"/>
                <a:cs typeface="Arial" panose="020B0604020202020204" pitchFamily="34" charset="0"/>
              </a:rPr>
              <a:t>Staged approach for preparation and negotiation, with target subject assigned per stage: Introduction; Defining Data, Rights Services; Warranty &amp; Liability; Consideration: and Finalize &amp; Sign the Deal</a:t>
            </a:r>
          </a:p>
          <a:p>
            <a:pPr>
              <a:spcBef>
                <a:spcPts val="600"/>
              </a:spcBef>
              <a:spcAft>
                <a:spcPts val="600"/>
              </a:spcAft>
            </a:pPr>
            <a:r>
              <a:rPr lang="en-US" sz="2800" dirty="0" smtClean="0">
                <a:solidFill>
                  <a:srgbClr val="002060"/>
                </a:solidFill>
                <a:latin typeface="Arial" panose="020B0604020202020204" pitchFamily="34" charset="0"/>
                <a:cs typeface="Arial" panose="020B0604020202020204" pitchFamily="34" charset="0"/>
              </a:rPr>
              <a:t>Group Debrief and prep </a:t>
            </a:r>
            <a:r>
              <a:rPr lang="en-US" sz="2800" dirty="0" err="1" smtClean="0">
                <a:solidFill>
                  <a:srgbClr val="002060"/>
                </a:solidFill>
                <a:latin typeface="Arial" panose="020B0604020202020204" pitchFamily="34" charset="0"/>
                <a:cs typeface="Arial" panose="020B0604020202020204" pitchFamily="34" charset="0"/>
              </a:rPr>
              <a:t>Outbrief</a:t>
            </a:r>
            <a:endParaRPr lang="en-US" dirty="0"/>
          </a:p>
        </p:txBody>
      </p:sp>
      <p:sp>
        <p:nvSpPr>
          <p:cNvPr id="4" name="Slide Number Placeholder 3"/>
          <p:cNvSpPr>
            <a:spLocks noGrp="1"/>
          </p:cNvSpPr>
          <p:nvPr>
            <p:ph type="sldNum" sz="quarter" idx="12"/>
          </p:nvPr>
        </p:nvSpPr>
        <p:spPr/>
        <p:txBody>
          <a:bodyPr/>
          <a:lstStyle/>
          <a:p>
            <a:fld id="{2726C2F5-E77D-45D7-8DF9-278139FB18E6}" type="slidenum">
              <a:rPr lang="en-US" smtClean="0"/>
              <a:t>99</a:t>
            </a:fld>
            <a:endParaRPr lang="en-US" dirty="0"/>
          </a:p>
        </p:txBody>
      </p:sp>
      <p:sp>
        <p:nvSpPr>
          <p:cNvPr id="5" name="Rectangle 4"/>
          <p:cNvSpPr/>
          <p:nvPr/>
        </p:nvSpPr>
        <p:spPr>
          <a:xfrm>
            <a:off x="685798" y="1040754"/>
            <a:ext cx="792480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Intellectual Property Management </a:t>
            </a:r>
            <a:r>
              <a:rPr kumimoji="0" lang="en-US" sz="28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Sub-group</a:t>
            </a:r>
            <a:endParaRPr kumimoji="0" lang="en-US" sz="2800" b="0" i="0" u="none" strike="noStrike" kern="1200" cap="none" spc="0" normalizeH="0" baseline="0" noProof="0" dirty="0">
              <a:ln>
                <a:noFill/>
              </a:ln>
              <a:solidFill>
                <a:prstClr val="black"/>
              </a:solidFill>
              <a:effectLst/>
              <a:uLnTx/>
              <a:uFillTx/>
              <a:latin typeface="Calibri"/>
              <a:ea typeface="+mn-ea"/>
            </a:endParaRPr>
          </a:p>
        </p:txBody>
      </p:sp>
    </p:spTree>
    <p:extLst>
      <p:ext uri="{BB962C8B-B14F-4D97-AF65-F5344CB8AC3E}">
        <p14:creationId xmlns:p14="http://schemas.microsoft.com/office/powerpoint/2010/main" val="1438176132"/>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EFEE07064181544AD874F2C90148ECE" ma:contentTypeVersion="8" ma:contentTypeDescription="Create a new document." ma:contentTypeScope="" ma:versionID="25fb734863761a1fd6702f9386666485">
  <xsd:schema xmlns:xsd="http://www.w3.org/2001/XMLSchema" xmlns:xs="http://www.w3.org/2001/XMLSchema" xmlns:p="http://schemas.microsoft.com/office/2006/metadata/properties" xmlns:ns3="6bd89f97-cb89-4ee1-b88c-b4b001dc2d96" targetNamespace="http://schemas.microsoft.com/office/2006/metadata/properties" ma:root="true" ma:fieldsID="9781a09c26f0ec63745dc4f59bbfd006" ns3:_="">
    <xsd:import namespace="6bd89f97-cb89-4ee1-b88c-b4b001dc2d9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d89f97-cb89-4ee1-b88c-b4b001dc2d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C0856E4-D174-4E88-9923-954CAB2A5362}">
  <ds:schemaRefs>
    <ds:schemaRef ds:uri="http://schemas.microsoft.com/sharepoint/v3/contenttype/forms"/>
  </ds:schemaRefs>
</ds:datastoreItem>
</file>

<file path=customXml/itemProps2.xml><?xml version="1.0" encoding="utf-8"?>
<ds:datastoreItem xmlns:ds="http://schemas.openxmlformats.org/officeDocument/2006/customXml" ds:itemID="{4652B39D-965F-4F9B-BF70-CD7A4DF01EDA}">
  <ds:schemaRefs>
    <ds:schemaRef ds:uri="http://purl.org/dc/terms/"/>
    <ds:schemaRef ds:uri="http://schemas.openxmlformats.org/package/2006/metadata/core-properties"/>
    <ds:schemaRef ds:uri="6bd89f97-cb89-4ee1-b88c-b4b001dc2d96"/>
    <ds:schemaRef ds:uri="http://purl.org/dc/dcmitype/"/>
    <ds:schemaRef ds:uri="http://schemas.microsoft.com/office/infopath/2007/PartnerControls"/>
    <ds:schemaRef ds:uri="http://purl.org/dc/elements/1.1/"/>
    <ds:schemaRef ds:uri="http://schemas.microsoft.com/office/2006/documentManagement/typ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1F5E30B1-7E6E-4055-9625-05ECAD8E49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d89f97-cb89-4ee1-b88c-b4b001dc2d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10542</TotalTime>
  <Words>6763</Words>
  <Application>Microsoft Office PowerPoint</Application>
  <PresentationFormat>On-screen Show (4:3)</PresentationFormat>
  <Paragraphs>1706</Paragraphs>
  <Slides>133</Slides>
  <Notes>100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133</vt:i4>
      </vt:variant>
    </vt:vector>
  </HeadingPairs>
  <TitlesOfParts>
    <vt:vector size="140" baseType="lpstr">
      <vt:lpstr>&amp;quot</vt:lpstr>
      <vt:lpstr>Arial</vt:lpstr>
      <vt:lpstr>Calibri</vt:lpstr>
      <vt:lpstr>Courier New</vt:lpstr>
      <vt:lpstr>Helvetica</vt:lpstr>
      <vt:lpstr>Times New Roman</vt:lpstr>
      <vt:lpstr>2_Office Theme</vt:lpstr>
      <vt:lpstr>2019 Additive Manufacturing  Workshop  Final Report  18 – 19 June 2019  Lockheed Martin Global Vision Center Crystal City, VA  2121 Crystal Drive Arlington, VA   22202 </vt:lpstr>
      <vt:lpstr>Table of Contents</vt:lpstr>
      <vt:lpstr>Table of Contents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2019 Additive Manufacturing  Workshop   Data Standards and Data / Model Sharing Working Group  Co Leads: CDR Patrick Veith Kelly Visconti    </vt:lpstr>
      <vt:lpstr>PowerPoint Presentation</vt:lpstr>
      <vt:lpstr>  2019 Additive Manufacturing  Workshop   JAMMEX (America Makes Project) Sub-Group  Co Leads: John Wilczynzski Joe Fagan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2019 Additive Manufacturing  Workshop  TDP Standards Sub-Group  Co Leads: John Schmelzle  Tony Delgado     </vt:lpstr>
      <vt:lpstr>PowerPoint Presentation</vt:lpstr>
      <vt:lpstr>PowerPoint Presentation</vt:lpstr>
      <vt:lpstr>PowerPoint Presentation</vt:lpstr>
      <vt:lpstr>3D AM TDP Use Cases</vt:lpstr>
      <vt:lpstr>PowerPoint Presentation</vt:lpstr>
      <vt:lpstr>PowerPoint Presentation</vt:lpstr>
      <vt:lpstr>PowerPoint Presentation</vt:lpstr>
      <vt:lpstr> Additive Manufacturing Technical Support Data Package (AMTSDP) Due to the maturity level of AM, TDP’s should be accompanied by a data package containing risk assessments, historical data, recommended approaches, lessons learned, and other background data useful for improving manufacturing outcomes. Package contents should be tailored based on the technical skill required and criticality of parts </vt:lpstr>
      <vt:lpstr>Paul Will Fix</vt:lpstr>
      <vt:lpstr>Next STEPS </vt:lpstr>
      <vt:lpstr>PowerPoint Presentation</vt:lpstr>
      <vt:lpstr>  2019 Additive Manufacturing  Workshop  Cybersecurity Sub-Group  Co Leads: Dana Ellis Tim Abbott Jim Regenor Al Lowas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2019 Additive Manufacturing  Workshop   Qualification and Certification Working Group   Co Leads: Jennifer Wolk Jeffrey Gaddes  </vt:lpstr>
      <vt:lpstr>PowerPoint Presentation</vt:lpstr>
      <vt:lpstr>2019 Additive Manufacturing  Workshop   Database &amp; Common Language Sub-Group  Co Leads: Dr. Jenn Wolk Dr. Yan Lu Peter Coutts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2019 Additive Manufacturing  Workshop   Quality Assurance Sub-Group  Co Leads: Doug Fosnaught David Busby Michael Gabertan Brian Ricks </vt:lpstr>
      <vt:lpstr>PowerPoint Presentation</vt:lpstr>
      <vt:lpstr>PowerPoint Presentation</vt:lpstr>
      <vt:lpstr>PowerPoint Presentation</vt:lpstr>
      <vt:lpstr>Takeaways / Next Steps </vt:lpstr>
      <vt:lpstr>Takeaways / Next Steps (Cont’d)</vt:lpstr>
      <vt:lpstr>Qualification “Map” Outline </vt:lpstr>
      <vt:lpstr>Qualification “Map” Outline (Cont’d) </vt:lpstr>
      <vt:lpstr>PowerPoint Presentation</vt:lpstr>
      <vt:lpstr>Future: </vt:lpstr>
      <vt:lpstr>PowerPoint Presentation</vt:lpstr>
      <vt:lpstr>2019 Additive Manufacturing  Workshop   Standards Sub-Group  Co Leads: Matt Borsinger (remote) Jim McCabe Jeffrey Gaddes  </vt:lpstr>
      <vt:lpstr>PowerPoint Presentation</vt:lpstr>
      <vt:lpstr>PowerPoint Presentation</vt:lpstr>
      <vt:lpstr>Selected “Defense Industry” Gaps Discussed Except Where Noted in Red</vt:lpstr>
      <vt:lpstr>PowerPoint Presentation</vt:lpstr>
      <vt:lpstr>PowerPoint Presentation</vt:lpstr>
      <vt:lpstr>PowerPoint Presentation</vt:lpstr>
      <vt:lpstr>PowerPoint Presentation</vt:lpstr>
      <vt:lpstr>PowerPoint Presentation</vt:lpstr>
      <vt:lpstr>PowerPoint Presentation</vt:lpstr>
      <vt:lpstr>2019 Additive Manufacturing  Workshop   Business Practices Working Group   Co Leads: Greg Kilchenstein Marilyn Gaska</vt:lpstr>
      <vt:lpstr>PowerPoint Presentation</vt:lpstr>
      <vt:lpstr>2019 Additive Manufacturing  Workshop  DoD Additive Manufacturing (AM) Acquisition Guide Sub-Group  Co Leads: Debbie Lilu John Ballou Tim Koeppl Bob Appleton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2019 Additive Manufacturing  Workshop   AM Supply Chain Integration Sub-Group  Co Leads: Col Brian Copes Edilia Correa Ben Thompson</vt:lpstr>
      <vt:lpstr>PowerPoint Presentation</vt:lpstr>
      <vt:lpstr>PowerPoint Presentation</vt:lpstr>
      <vt:lpstr>PowerPoint Presentation</vt:lpstr>
      <vt:lpstr>PowerPoint Presentation</vt:lpstr>
      <vt:lpstr>PowerPoint Presentation</vt:lpstr>
      <vt:lpstr>Observations</vt:lpstr>
      <vt:lpstr>PowerPoint Presentation</vt:lpstr>
      <vt:lpstr>PowerPoint Presentation</vt:lpstr>
      <vt:lpstr>PowerPoint Presentation</vt:lpstr>
      <vt:lpstr> 2019 Additive Manufacturing  Workshop  Intellectual Property Management   Sub-Group  (Licensing Negotiation Simulation)  Co Leads: Luis Miguel (Mike) Acosta Col (Ret) Howie Marotto  </vt:lpstr>
      <vt:lpstr>PowerPoint Presentation</vt:lpstr>
      <vt:lpstr>Agenda / Steps to Achieve Objectives:</vt:lpstr>
      <vt:lpstr>Stage Outline:</vt:lpstr>
      <vt:lpstr>Outline of Simulation Exercise:</vt:lpstr>
      <vt:lpstr>PowerPoint Presentation</vt:lpstr>
      <vt:lpstr>PowerPoint Presentation</vt:lpstr>
      <vt:lpstr>PowerPoint Presentation</vt:lpstr>
      <vt:lpstr>PowerPoint Presentation</vt:lpstr>
      <vt:lpstr>PowerPoint Presentation</vt:lpstr>
      <vt:lpstr>Key Takeaways (cont.):  </vt:lpstr>
      <vt:lpstr>PowerPoint Presentation</vt:lpstr>
      <vt:lpstr>2019 Additive Manufacturing  Workshop   Workforce Development Working Group   Co Leads: Michael Britt-Crane Jim Davis  </vt:lpstr>
      <vt:lpstr>PowerPoint Presentation</vt:lpstr>
      <vt:lpstr>PowerPoint Presentation</vt:lpstr>
      <vt:lpstr>PowerPoint Presentation</vt:lpstr>
      <vt:lpstr>PowerPoint Presentation</vt:lpstr>
      <vt:lpstr>Taxonomy </vt:lpstr>
      <vt:lpstr>Outputs </vt:lpstr>
      <vt:lpstr>Engineering Workforce</vt:lpstr>
      <vt:lpstr>Engineering Courses</vt:lpstr>
      <vt:lpstr>Engineering Course Mapping</vt:lpstr>
      <vt:lpstr>AM Users and Tactical Applications</vt:lpstr>
      <vt:lpstr>Acquisition Workforce</vt:lpstr>
      <vt:lpstr>PowerPoint Presentation</vt:lpstr>
      <vt:lpstr>PowerPoint Presentation</vt:lpstr>
      <vt:lpstr>PowerPoint Presentation</vt:lpstr>
      <vt:lpstr> 2019 Additive Manufacturing  Workshop   DoD AM Policy Development  Working Group   Co Leads: Greg Kilchenstein Steve Linder  </vt:lpstr>
      <vt:lpstr>PowerPoint Presentation</vt:lpstr>
      <vt:lpstr>PowerPoint Presentation</vt:lpstr>
      <vt:lpstr>PowerPoint Presentation</vt:lpstr>
      <vt:lpstr>Overarching Policy Statements</vt:lpstr>
      <vt:lpstr>PowerPoint Presentation</vt:lpstr>
      <vt:lpstr>PowerPoint Presentation</vt:lpstr>
      <vt:lpstr>PowerPoint Presentation</vt:lpstr>
      <vt:lpstr>PowerPoint Presentation</vt:lpstr>
      <vt:lpstr>Summary of Key Next Steps</vt:lpstr>
      <vt:lpstr>2019 AM Workshop Final Thoughts</vt:lpstr>
      <vt:lpstr>AM Workshop 2020</vt:lpstr>
    </vt:vector>
  </TitlesOfParts>
  <Company>LMI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Group Name   Additive Manufacturing  Workshop Outbrief  Day 1</dc:title>
  <dc:creator>LANGLAIS, Raymond R.</dc:creator>
  <cp:lastModifiedBy>Langlais, Raymond R.</cp:lastModifiedBy>
  <cp:revision>111</cp:revision>
  <cp:lastPrinted>2019-06-17T14:50:18Z</cp:lastPrinted>
  <dcterms:created xsi:type="dcterms:W3CDTF">2019-05-29T13:28:54Z</dcterms:created>
  <dcterms:modified xsi:type="dcterms:W3CDTF">2019-08-20T12:51:35Z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0x0101001EFEE07064181544AD874F2C90148ECE</vt:lpwstr>
  </property>
</Properties>
</file>