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428" r:id="rId6"/>
    <p:sldId id="429" r:id="rId7"/>
    <p:sldId id="433" r:id="rId8"/>
    <p:sldId id="431" r:id="rId9"/>
    <p:sldId id="432" r:id="rId10"/>
    <p:sldId id="434" r:id="rId11"/>
    <p:sldId id="427" r:id="rId12"/>
    <p:sldId id="430" r:id="rId13"/>
    <p:sldId id="435" r:id="rId14"/>
    <p:sldId id="436" r:id="rId15"/>
    <p:sldId id="437" r:id="rId16"/>
    <p:sldId id="438" r:id="rId17"/>
    <p:sldId id="439" r:id="rId18"/>
    <p:sldId id="440" r:id="rId19"/>
    <p:sldId id="441" r:id="rId20"/>
    <p:sldId id="442" r:id="rId21"/>
    <p:sldId id="443" r:id="rId22"/>
    <p:sldId id="444" r:id="rId23"/>
    <p:sldId id="445" r:id="rId24"/>
    <p:sldId id="446" r:id="rId25"/>
    <p:sldId id="345" r:id="rId26"/>
    <p:sldId id="381" r:id="rId27"/>
    <p:sldId id="386" r:id="rId28"/>
    <p:sldId id="379" r:id="rId29"/>
    <p:sldId id="416" r:id="rId30"/>
    <p:sldId id="417" r:id="rId31"/>
    <p:sldId id="415" r:id="rId32"/>
    <p:sldId id="418" r:id="rId33"/>
    <p:sldId id="420" r:id="rId34"/>
    <p:sldId id="422" r:id="rId35"/>
    <p:sldId id="423" r:id="rId36"/>
    <p:sldId id="387" r:id="rId37"/>
    <p:sldId id="398" r:id="rId38"/>
    <p:sldId id="399"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394" r:id="rId53"/>
    <p:sldId id="31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Wilczynski" initials="JW" lastIdx="1" clrIdx="0">
    <p:extLst>
      <p:ext uri="{19B8F6BF-5375-455C-9EA6-DF929625EA0E}">
        <p15:presenceInfo xmlns:p15="http://schemas.microsoft.com/office/powerpoint/2012/main" userId="John Wilczyn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643"/>
    <a:srgbClr val="000066"/>
    <a:srgbClr val="6713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26" autoAdjust="0"/>
    <p:restoredTop sz="90088" autoAdjust="0"/>
  </p:normalViewPr>
  <p:slideViewPr>
    <p:cSldViewPr snapToGrid="0" snapToObjects="1">
      <p:cViewPr varScale="1">
        <p:scale>
          <a:sx n="105" d="100"/>
          <a:sy n="105" d="100"/>
        </p:scale>
        <p:origin x="232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C495C-EA99-4F5F-9FB2-CCFA22A843D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2C9CE45-4F9D-458F-9D69-2C3F597384BD}">
      <dgm:prSet phldrT="[Text]"/>
      <dgm:spPr/>
      <dgm:t>
        <a:bodyPr/>
        <a:lstStyle/>
        <a:p>
          <a:r>
            <a:rPr lang="en-US" dirty="0" smtClean="0"/>
            <a:t>Roadmap V1.0</a:t>
          </a:r>
          <a:endParaRPr lang="en-US" dirty="0"/>
        </a:p>
      </dgm:t>
    </dgm:pt>
    <dgm:pt modelId="{EF3BE6B2-F4E5-4EA3-A421-6E9869516F2E}" type="parTrans" cxnId="{7C131F7B-65BB-4CAD-ACCD-B9C5D3FDE574}">
      <dgm:prSet/>
      <dgm:spPr/>
      <dgm:t>
        <a:bodyPr/>
        <a:lstStyle/>
        <a:p>
          <a:endParaRPr lang="en-US"/>
        </a:p>
      </dgm:t>
    </dgm:pt>
    <dgm:pt modelId="{DE06CD05-7CBB-4255-82CC-32F9024F383A}" type="sibTrans" cxnId="{7C131F7B-65BB-4CAD-ACCD-B9C5D3FDE574}">
      <dgm:prSet/>
      <dgm:spPr/>
      <dgm:t>
        <a:bodyPr/>
        <a:lstStyle/>
        <a:p>
          <a:endParaRPr lang="en-US"/>
        </a:p>
      </dgm:t>
    </dgm:pt>
    <dgm:pt modelId="{6DAB1A29-1C85-4467-92C9-28F58A959CD8}">
      <dgm:prSet phldrT="[Text]"/>
      <dgm:spPr/>
      <dgm:t>
        <a:bodyPr/>
        <a:lstStyle/>
        <a:p>
          <a:r>
            <a:rPr lang="en-US" dirty="0" smtClean="0"/>
            <a:t>Aerospace</a:t>
          </a:r>
        </a:p>
      </dgm:t>
    </dgm:pt>
    <dgm:pt modelId="{BF9D5892-2838-43CD-8931-B4353F4BADCE}" type="parTrans" cxnId="{49C34510-CB77-4C65-B16D-DB02F4553866}">
      <dgm:prSet/>
      <dgm:spPr/>
      <dgm:t>
        <a:bodyPr/>
        <a:lstStyle/>
        <a:p>
          <a:endParaRPr lang="en-US"/>
        </a:p>
      </dgm:t>
    </dgm:pt>
    <dgm:pt modelId="{1800A6BD-B10B-4F65-A60C-CAFBA09AFEA0}" type="sibTrans" cxnId="{49C34510-CB77-4C65-B16D-DB02F4553866}">
      <dgm:prSet/>
      <dgm:spPr/>
      <dgm:t>
        <a:bodyPr/>
        <a:lstStyle/>
        <a:p>
          <a:endParaRPr lang="en-US"/>
        </a:p>
      </dgm:t>
    </dgm:pt>
    <dgm:pt modelId="{B55F6AF1-561B-403A-8AA2-6EBD3BECC1E2}">
      <dgm:prSet phldrT="[Text]"/>
      <dgm:spPr/>
      <dgm:t>
        <a:bodyPr/>
        <a:lstStyle/>
        <a:p>
          <a:r>
            <a:rPr lang="en-US" dirty="0" smtClean="0"/>
            <a:t>Automotive</a:t>
          </a:r>
          <a:endParaRPr lang="en-US" dirty="0"/>
        </a:p>
      </dgm:t>
    </dgm:pt>
    <dgm:pt modelId="{F871F32B-D19C-48B3-B9F1-B4749EAFE3C8}" type="parTrans" cxnId="{FDEA7984-2FED-4460-8C2D-262617D745C5}">
      <dgm:prSet/>
      <dgm:spPr/>
      <dgm:t>
        <a:bodyPr/>
        <a:lstStyle/>
        <a:p>
          <a:endParaRPr lang="en-US"/>
        </a:p>
      </dgm:t>
    </dgm:pt>
    <dgm:pt modelId="{B6C17336-F6D8-4527-AE6A-8BA588E24E06}" type="sibTrans" cxnId="{FDEA7984-2FED-4460-8C2D-262617D745C5}">
      <dgm:prSet/>
      <dgm:spPr/>
      <dgm:t>
        <a:bodyPr/>
        <a:lstStyle/>
        <a:p>
          <a:endParaRPr lang="en-US"/>
        </a:p>
      </dgm:t>
    </dgm:pt>
    <dgm:pt modelId="{3D837B4C-55C7-4A7A-ACC6-C57E03D928FC}">
      <dgm:prSet phldrT="[Text]"/>
      <dgm:spPr/>
      <dgm:t>
        <a:bodyPr/>
        <a:lstStyle/>
        <a:p>
          <a:r>
            <a:rPr lang="en-US" dirty="0" smtClean="0"/>
            <a:t>Medical</a:t>
          </a:r>
          <a:endParaRPr lang="en-US" dirty="0"/>
        </a:p>
      </dgm:t>
    </dgm:pt>
    <dgm:pt modelId="{BF71DA51-6CC0-4668-9FF2-6C48860AC468}" type="parTrans" cxnId="{2910611E-8F82-4A8B-8130-38368E04AF1A}">
      <dgm:prSet/>
      <dgm:spPr/>
      <dgm:t>
        <a:bodyPr/>
        <a:lstStyle/>
        <a:p>
          <a:endParaRPr lang="en-US"/>
        </a:p>
      </dgm:t>
    </dgm:pt>
    <dgm:pt modelId="{81238428-7549-4A51-B808-5C4019D81868}" type="sibTrans" cxnId="{2910611E-8F82-4A8B-8130-38368E04AF1A}">
      <dgm:prSet/>
      <dgm:spPr/>
      <dgm:t>
        <a:bodyPr/>
        <a:lstStyle/>
        <a:p>
          <a:endParaRPr lang="en-US"/>
        </a:p>
      </dgm:t>
    </dgm:pt>
    <dgm:pt modelId="{E56E5177-9CCD-4303-BBA0-0B66ABF611C5}">
      <dgm:prSet phldrT="[Text]"/>
      <dgm:spPr/>
      <dgm:t>
        <a:bodyPr/>
        <a:lstStyle/>
        <a:p>
          <a:r>
            <a:rPr lang="en-US" dirty="0" smtClean="0"/>
            <a:t>Energy</a:t>
          </a:r>
          <a:endParaRPr lang="en-US" dirty="0"/>
        </a:p>
      </dgm:t>
    </dgm:pt>
    <dgm:pt modelId="{F70E98C0-11C7-4EBE-9A74-A83CA0990D7D}" type="parTrans" cxnId="{0E4ED0AC-E01E-4BA4-BFAE-BFE26BBC2814}">
      <dgm:prSet/>
      <dgm:spPr/>
      <dgm:t>
        <a:bodyPr/>
        <a:lstStyle/>
        <a:p>
          <a:endParaRPr lang="en-US"/>
        </a:p>
      </dgm:t>
    </dgm:pt>
    <dgm:pt modelId="{56B2360F-D046-4100-B94F-C6A30D3BC08B}" type="sibTrans" cxnId="{0E4ED0AC-E01E-4BA4-BFAE-BFE26BBC2814}">
      <dgm:prSet/>
      <dgm:spPr/>
      <dgm:t>
        <a:bodyPr/>
        <a:lstStyle/>
        <a:p>
          <a:endParaRPr lang="en-US"/>
        </a:p>
      </dgm:t>
    </dgm:pt>
    <dgm:pt modelId="{FB9503B6-FA3F-4941-B777-79898C7D59A2}">
      <dgm:prSet phldrT="[Text]"/>
      <dgm:spPr/>
      <dgm:t>
        <a:bodyPr/>
        <a:lstStyle/>
        <a:p>
          <a:r>
            <a:rPr lang="en-US" dirty="0" smtClean="0"/>
            <a:t>Electronics</a:t>
          </a:r>
          <a:endParaRPr lang="en-US" dirty="0"/>
        </a:p>
      </dgm:t>
    </dgm:pt>
    <dgm:pt modelId="{70344CA5-DD61-4A5E-B77C-158BD846787C}" type="parTrans" cxnId="{3E8799B3-3D3C-4326-A081-72D5217CE12F}">
      <dgm:prSet/>
      <dgm:spPr/>
      <dgm:t>
        <a:bodyPr/>
        <a:lstStyle/>
        <a:p>
          <a:endParaRPr lang="en-US"/>
        </a:p>
      </dgm:t>
    </dgm:pt>
    <dgm:pt modelId="{26CCE2BD-B1F2-4AFE-94E4-D80274903719}" type="sibTrans" cxnId="{3E8799B3-3D3C-4326-A081-72D5217CE12F}">
      <dgm:prSet/>
      <dgm:spPr/>
      <dgm:t>
        <a:bodyPr/>
        <a:lstStyle/>
        <a:p>
          <a:endParaRPr lang="en-US"/>
        </a:p>
      </dgm:t>
    </dgm:pt>
    <dgm:pt modelId="{29C211CE-A757-4CD5-AF41-07E969A51226}">
      <dgm:prSet phldrT="[Text]"/>
      <dgm:spPr/>
      <dgm:t>
        <a:bodyPr/>
        <a:lstStyle/>
        <a:p>
          <a:r>
            <a:rPr lang="en-US" dirty="0" smtClean="0"/>
            <a:t>Consumer</a:t>
          </a:r>
          <a:endParaRPr lang="en-US" dirty="0"/>
        </a:p>
      </dgm:t>
    </dgm:pt>
    <dgm:pt modelId="{525AA4B2-3A65-40D9-A58A-D1063766C325}" type="parTrans" cxnId="{00CABC9B-D4E1-4FE1-A5D6-6BEBF53F1AEA}">
      <dgm:prSet/>
      <dgm:spPr/>
      <dgm:t>
        <a:bodyPr/>
        <a:lstStyle/>
        <a:p>
          <a:endParaRPr lang="en-US"/>
        </a:p>
      </dgm:t>
    </dgm:pt>
    <dgm:pt modelId="{22ADDCA7-BF17-4314-A403-7BFC388055D9}" type="sibTrans" cxnId="{00CABC9B-D4E1-4FE1-A5D6-6BEBF53F1AEA}">
      <dgm:prSet/>
      <dgm:spPr/>
      <dgm:t>
        <a:bodyPr/>
        <a:lstStyle/>
        <a:p>
          <a:endParaRPr lang="en-US"/>
        </a:p>
      </dgm:t>
    </dgm:pt>
    <dgm:pt modelId="{10E1F01B-F678-4DE1-B4F0-9C00143B71DC}" type="pres">
      <dgm:prSet presAssocID="{A42C495C-EA99-4F5F-9FB2-CCFA22A843D8}" presName="Name0" presStyleCnt="0">
        <dgm:presLayoutVars>
          <dgm:chMax val="1"/>
          <dgm:chPref val="1"/>
          <dgm:dir/>
          <dgm:animOne val="branch"/>
          <dgm:animLvl val="lvl"/>
        </dgm:presLayoutVars>
      </dgm:prSet>
      <dgm:spPr/>
      <dgm:t>
        <a:bodyPr/>
        <a:lstStyle/>
        <a:p>
          <a:endParaRPr lang="en-US"/>
        </a:p>
      </dgm:t>
    </dgm:pt>
    <dgm:pt modelId="{D198BAD0-2334-4BF6-B7D3-FB84C5B67C1F}" type="pres">
      <dgm:prSet presAssocID="{52C9CE45-4F9D-458F-9D69-2C3F597384BD}" presName="Parent" presStyleLbl="node0" presStyleIdx="0" presStyleCnt="1">
        <dgm:presLayoutVars>
          <dgm:chMax val="6"/>
          <dgm:chPref val="6"/>
        </dgm:presLayoutVars>
      </dgm:prSet>
      <dgm:spPr/>
      <dgm:t>
        <a:bodyPr/>
        <a:lstStyle/>
        <a:p>
          <a:endParaRPr lang="en-US"/>
        </a:p>
      </dgm:t>
    </dgm:pt>
    <dgm:pt modelId="{EBA2366D-EB86-43EF-A05E-D47D05D66B3C}" type="pres">
      <dgm:prSet presAssocID="{6DAB1A29-1C85-4467-92C9-28F58A959CD8}" presName="Accent1" presStyleCnt="0"/>
      <dgm:spPr/>
    </dgm:pt>
    <dgm:pt modelId="{66ED3193-6CD1-4899-9E6A-B5E7D8012ACF}" type="pres">
      <dgm:prSet presAssocID="{6DAB1A29-1C85-4467-92C9-28F58A959CD8}" presName="Accent" presStyleLbl="bgShp" presStyleIdx="0" presStyleCnt="6"/>
      <dgm:spPr/>
    </dgm:pt>
    <dgm:pt modelId="{9D15D8B8-9E7D-4AB1-A6E1-BAD2EFAE78B0}" type="pres">
      <dgm:prSet presAssocID="{6DAB1A29-1C85-4467-92C9-28F58A959CD8}" presName="Child1" presStyleLbl="node1" presStyleIdx="0" presStyleCnt="6">
        <dgm:presLayoutVars>
          <dgm:chMax val="0"/>
          <dgm:chPref val="0"/>
          <dgm:bulletEnabled val="1"/>
        </dgm:presLayoutVars>
      </dgm:prSet>
      <dgm:spPr/>
      <dgm:t>
        <a:bodyPr/>
        <a:lstStyle/>
        <a:p>
          <a:endParaRPr lang="en-US"/>
        </a:p>
      </dgm:t>
    </dgm:pt>
    <dgm:pt modelId="{4FDAC4AE-BE47-4ACE-949F-27156CFADDA7}" type="pres">
      <dgm:prSet presAssocID="{B55F6AF1-561B-403A-8AA2-6EBD3BECC1E2}" presName="Accent2" presStyleCnt="0"/>
      <dgm:spPr/>
    </dgm:pt>
    <dgm:pt modelId="{989C485E-0DCF-42C2-B4A9-2CD3D23D3BFB}" type="pres">
      <dgm:prSet presAssocID="{B55F6AF1-561B-403A-8AA2-6EBD3BECC1E2}" presName="Accent" presStyleLbl="bgShp" presStyleIdx="1" presStyleCnt="6"/>
      <dgm:spPr/>
    </dgm:pt>
    <dgm:pt modelId="{DEEEF894-8B14-4C1C-8D97-F674D64E20A7}" type="pres">
      <dgm:prSet presAssocID="{B55F6AF1-561B-403A-8AA2-6EBD3BECC1E2}" presName="Child2" presStyleLbl="node1" presStyleIdx="1" presStyleCnt="6">
        <dgm:presLayoutVars>
          <dgm:chMax val="0"/>
          <dgm:chPref val="0"/>
          <dgm:bulletEnabled val="1"/>
        </dgm:presLayoutVars>
      </dgm:prSet>
      <dgm:spPr/>
      <dgm:t>
        <a:bodyPr/>
        <a:lstStyle/>
        <a:p>
          <a:endParaRPr lang="en-US"/>
        </a:p>
      </dgm:t>
    </dgm:pt>
    <dgm:pt modelId="{FBA13EE4-6051-45B0-8EA6-65F478A92274}" type="pres">
      <dgm:prSet presAssocID="{3D837B4C-55C7-4A7A-ACC6-C57E03D928FC}" presName="Accent3" presStyleCnt="0"/>
      <dgm:spPr/>
    </dgm:pt>
    <dgm:pt modelId="{03F1A97F-5F20-4AFD-A42C-8DEEB96B38C6}" type="pres">
      <dgm:prSet presAssocID="{3D837B4C-55C7-4A7A-ACC6-C57E03D928FC}" presName="Accent" presStyleLbl="bgShp" presStyleIdx="2" presStyleCnt="6"/>
      <dgm:spPr/>
    </dgm:pt>
    <dgm:pt modelId="{2D3F3B29-975B-42A6-ADA6-236C8506A924}" type="pres">
      <dgm:prSet presAssocID="{3D837B4C-55C7-4A7A-ACC6-C57E03D928FC}" presName="Child3" presStyleLbl="node1" presStyleIdx="2" presStyleCnt="6">
        <dgm:presLayoutVars>
          <dgm:chMax val="0"/>
          <dgm:chPref val="0"/>
          <dgm:bulletEnabled val="1"/>
        </dgm:presLayoutVars>
      </dgm:prSet>
      <dgm:spPr/>
      <dgm:t>
        <a:bodyPr/>
        <a:lstStyle/>
        <a:p>
          <a:endParaRPr lang="en-US"/>
        </a:p>
      </dgm:t>
    </dgm:pt>
    <dgm:pt modelId="{294D3C95-4EE8-40D7-9950-23E8ABCC7DFD}" type="pres">
      <dgm:prSet presAssocID="{E56E5177-9CCD-4303-BBA0-0B66ABF611C5}" presName="Accent4" presStyleCnt="0"/>
      <dgm:spPr/>
    </dgm:pt>
    <dgm:pt modelId="{8F557CB3-562E-4934-B296-350C13CD3938}" type="pres">
      <dgm:prSet presAssocID="{E56E5177-9CCD-4303-BBA0-0B66ABF611C5}" presName="Accent" presStyleLbl="bgShp" presStyleIdx="3" presStyleCnt="6"/>
      <dgm:spPr/>
    </dgm:pt>
    <dgm:pt modelId="{F07C1106-6D38-425D-A767-3904CBD804C8}" type="pres">
      <dgm:prSet presAssocID="{E56E5177-9CCD-4303-BBA0-0B66ABF611C5}" presName="Child4" presStyleLbl="node1" presStyleIdx="3" presStyleCnt="6">
        <dgm:presLayoutVars>
          <dgm:chMax val="0"/>
          <dgm:chPref val="0"/>
          <dgm:bulletEnabled val="1"/>
        </dgm:presLayoutVars>
      </dgm:prSet>
      <dgm:spPr/>
      <dgm:t>
        <a:bodyPr/>
        <a:lstStyle/>
        <a:p>
          <a:endParaRPr lang="en-US"/>
        </a:p>
      </dgm:t>
    </dgm:pt>
    <dgm:pt modelId="{345A4E76-C1AE-4EEA-86E6-880FB976EC82}" type="pres">
      <dgm:prSet presAssocID="{FB9503B6-FA3F-4941-B777-79898C7D59A2}" presName="Accent5" presStyleCnt="0"/>
      <dgm:spPr/>
    </dgm:pt>
    <dgm:pt modelId="{95F8556D-1F6B-4BD8-8EFD-798D84DF991F}" type="pres">
      <dgm:prSet presAssocID="{FB9503B6-FA3F-4941-B777-79898C7D59A2}" presName="Accent" presStyleLbl="bgShp" presStyleIdx="4" presStyleCnt="6"/>
      <dgm:spPr/>
    </dgm:pt>
    <dgm:pt modelId="{D7A338A6-6EFE-4FC3-B0B3-FE881DAA1341}" type="pres">
      <dgm:prSet presAssocID="{FB9503B6-FA3F-4941-B777-79898C7D59A2}" presName="Child5" presStyleLbl="node1" presStyleIdx="4" presStyleCnt="6">
        <dgm:presLayoutVars>
          <dgm:chMax val="0"/>
          <dgm:chPref val="0"/>
          <dgm:bulletEnabled val="1"/>
        </dgm:presLayoutVars>
      </dgm:prSet>
      <dgm:spPr/>
      <dgm:t>
        <a:bodyPr/>
        <a:lstStyle/>
        <a:p>
          <a:endParaRPr lang="en-US"/>
        </a:p>
      </dgm:t>
    </dgm:pt>
    <dgm:pt modelId="{E4738D38-4942-4316-B838-5DB8B284E0B7}" type="pres">
      <dgm:prSet presAssocID="{29C211CE-A757-4CD5-AF41-07E969A51226}" presName="Accent6" presStyleCnt="0"/>
      <dgm:spPr/>
    </dgm:pt>
    <dgm:pt modelId="{A7E196C9-DD58-42DF-9BE0-F38AA71EF223}" type="pres">
      <dgm:prSet presAssocID="{29C211CE-A757-4CD5-AF41-07E969A51226}" presName="Accent" presStyleLbl="bgShp" presStyleIdx="5" presStyleCnt="6"/>
      <dgm:spPr/>
    </dgm:pt>
    <dgm:pt modelId="{7B282EBF-14B8-4E85-85CC-7CD3E5843530}" type="pres">
      <dgm:prSet presAssocID="{29C211CE-A757-4CD5-AF41-07E969A51226}" presName="Child6" presStyleLbl="node1" presStyleIdx="5" presStyleCnt="6">
        <dgm:presLayoutVars>
          <dgm:chMax val="0"/>
          <dgm:chPref val="0"/>
          <dgm:bulletEnabled val="1"/>
        </dgm:presLayoutVars>
      </dgm:prSet>
      <dgm:spPr/>
      <dgm:t>
        <a:bodyPr/>
        <a:lstStyle/>
        <a:p>
          <a:endParaRPr lang="en-US"/>
        </a:p>
      </dgm:t>
    </dgm:pt>
  </dgm:ptLst>
  <dgm:cxnLst>
    <dgm:cxn modelId="{4D246EDC-F7CE-4C71-A2B2-4FE117B80B87}" type="presOf" srcId="{52C9CE45-4F9D-458F-9D69-2C3F597384BD}" destId="{D198BAD0-2334-4BF6-B7D3-FB84C5B67C1F}" srcOrd="0" destOrd="0" presId="urn:microsoft.com/office/officeart/2011/layout/HexagonRadial"/>
    <dgm:cxn modelId="{2910611E-8F82-4A8B-8130-38368E04AF1A}" srcId="{52C9CE45-4F9D-458F-9D69-2C3F597384BD}" destId="{3D837B4C-55C7-4A7A-ACC6-C57E03D928FC}" srcOrd="2" destOrd="0" parTransId="{BF71DA51-6CC0-4668-9FF2-6C48860AC468}" sibTransId="{81238428-7549-4A51-B808-5C4019D81868}"/>
    <dgm:cxn modelId="{2AD5FFA9-7E83-45CF-9796-D7BFDA55BE52}" type="presOf" srcId="{29C211CE-A757-4CD5-AF41-07E969A51226}" destId="{7B282EBF-14B8-4E85-85CC-7CD3E5843530}" srcOrd="0" destOrd="0" presId="urn:microsoft.com/office/officeart/2011/layout/HexagonRadial"/>
    <dgm:cxn modelId="{3E8799B3-3D3C-4326-A081-72D5217CE12F}" srcId="{52C9CE45-4F9D-458F-9D69-2C3F597384BD}" destId="{FB9503B6-FA3F-4941-B777-79898C7D59A2}" srcOrd="4" destOrd="0" parTransId="{70344CA5-DD61-4A5E-B77C-158BD846787C}" sibTransId="{26CCE2BD-B1F2-4AFE-94E4-D80274903719}"/>
    <dgm:cxn modelId="{7C131F7B-65BB-4CAD-ACCD-B9C5D3FDE574}" srcId="{A42C495C-EA99-4F5F-9FB2-CCFA22A843D8}" destId="{52C9CE45-4F9D-458F-9D69-2C3F597384BD}" srcOrd="0" destOrd="0" parTransId="{EF3BE6B2-F4E5-4EA3-A421-6E9869516F2E}" sibTransId="{DE06CD05-7CBB-4255-82CC-32F9024F383A}"/>
    <dgm:cxn modelId="{FDEA7984-2FED-4460-8C2D-262617D745C5}" srcId="{52C9CE45-4F9D-458F-9D69-2C3F597384BD}" destId="{B55F6AF1-561B-403A-8AA2-6EBD3BECC1E2}" srcOrd="1" destOrd="0" parTransId="{F871F32B-D19C-48B3-B9F1-B4749EAFE3C8}" sibTransId="{B6C17336-F6D8-4527-AE6A-8BA588E24E06}"/>
    <dgm:cxn modelId="{E598CD12-1B00-42AE-860D-5AC3DF258D12}" type="presOf" srcId="{E56E5177-9CCD-4303-BBA0-0B66ABF611C5}" destId="{F07C1106-6D38-425D-A767-3904CBD804C8}" srcOrd="0" destOrd="0" presId="urn:microsoft.com/office/officeart/2011/layout/HexagonRadial"/>
    <dgm:cxn modelId="{8653AC76-C54C-4F43-BC35-DB56A6060F34}" type="presOf" srcId="{A42C495C-EA99-4F5F-9FB2-CCFA22A843D8}" destId="{10E1F01B-F678-4DE1-B4F0-9C00143B71DC}" srcOrd="0" destOrd="0" presId="urn:microsoft.com/office/officeart/2011/layout/HexagonRadial"/>
    <dgm:cxn modelId="{6C74CAE3-7C85-46AE-A072-1146CAF6DDFE}" type="presOf" srcId="{6DAB1A29-1C85-4467-92C9-28F58A959CD8}" destId="{9D15D8B8-9E7D-4AB1-A6E1-BAD2EFAE78B0}" srcOrd="0" destOrd="0" presId="urn:microsoft.com/office/officeart/2011/layout/HexagonRadial"/>
    <dgm:cxn modelId="{00CABC9B-D4E1-4FE1-A5D6-6BEBF53F1AEA}" srcId="{52C9CE45-4F9D-458F-9D69-2C3F597384BD}" destId="{29C211CE-A757-4CD5-AF41-07E969A51226}" srcOrd="5" destOrd="0" parTransId="{525AA4B2-3A65-40D9-A58A-D1063766C325}" sibTransId="{22ADDCA7-BF17-4314-A403-7BFC388055D9}"/>
    <dgm:cxn modelId="{49C34510-CB77-4C65-B16D-DB02F4553866}" srcId="{52C9CE45-4F9D-458F-9D69-2C3F597384BD}" destId="{6DAB1A29-1C85-4467-92C9-28F58A959CD8}" srcOrd="0" destOrd="0" parTransId="{BF9D5892-2838-43CD-8931-B4353F4BADCE}" sibTransId="{1800A6BD-B10B-4F65-A60C-CAFBA09AFEA0}"/>
    <dgm:cxn modelId="{3BCAF00A-4357-416B-B910-C03F1E5299AF}" type="presOf" srcId="{B55F6AF1-561B-403A-8AA2-6EBD3BECC1E2}" destId="{DEEEF894-8B14-4C1C-8D97-F674D64E20A7}" srcOrd="0" destOrd="0" presId="urn:microsoft.com/office/officeart/2011/layout/HexagonRadial"/>
    <dgm:cxn modelId="{9F52694E-093A-4304-917A-86DECDC37140}" type="presOf" srcId="{FB9503B6-FA3F-4941-B777-79898C7D59A2}" destId="{D7A338A6-6EFE-4FC3-B0B3-FE881DAA1341}" srcOrd="0" destOrd="0" presId="urn:microsoft.com/office/officeart/2011/layout/HexagonRadial"/>
    <dgm:cxn modelId="{0E4ED0AC-E01E-4BA4-BFAE-BFE26BBC2814}" srcId="{52C9CE45-4F9D-458F-9D69-2C3F597384BD}" destId="{E56E5177-9CCD-4303-BBA0-0B66ABF611C5}" srcOrd="3" destOrd="0" parTransId="{F70E98C0-11C7-4EBE-9A74-A83CA0990D7D}" sibTransId="{56B2360F-D046-4100-B94F-C6A30D3BC08B}"/>
    <dgm:cxn modelId="{D566D5AD-4ADF-4065-B873-B400DEAF9278}" type="presOf" srcId="{3D837B4C-55C7-4A7A-ACC6-C57E03D928FC}" destId="{2D3F3B29-975B-42A6-ADA6-236C8506A924}" srcOrd="0" destOrd="0" presId="urn:microsoft.com/office/officeart/2011/layout/HexagonRadial"/>
    <dgm:cxn modelId="{FB23A6B2-AAC7-49E2-AEE8-09E66C406DC1}" type="presParOf" srcId="{10E1F01B-F678-4DE1-B4F0-9C00143B71DC}" destId="{D198BAD0-2334-4BF6-B7D3-FB84C5B67C1F}" srcOrd="0" destOrd="0" presId="urn:microsoft.com/office/officeart/2011/layout/HexagonRadial"/>
    <dgm:cxn modelId="{5D869F29-13CE-4416-A65A-7FFC54A67799}" type="presParOf" srcId="{10E1F01B-F678-4DE1-B4F0-9C00143B71DC}" destId="{EBA2366D-EB86-43EF-A05E-D47D05D66B3C}" srcOrd="1" destOrd="0" presId="urn:microsoft.com/office/officeart/2011/layout/HexagonRadial"/>
    <dgm:cxn modelId="{00B723AE-E0F2-47D8-8F27-F4FD8BC9D481}" type="presParOf" srcId="{EBA2366D-EB86-43EF-A05E-D47D05D66B3C}" destId="{66ED3193-6CD1-4899-9E6A-B5E7D8012ACF}" srcOrd="0" destOrd="0" presId="urn:microsoft.com/office/officeart/2011/layout/HexagonRadial"/>
    <dgm:cxn modelId="{2FB6D019-B659-4A3F-8A9D-F0DE819239AC}" type="presParOf" srcId="{10E1F01B-F678-4DE1-B4F0-9C00143B71DC}" destId="{9D15D8B8-9E7D-4AB1-A6E1-BAD2EFAE78B0}" srcOrd="2" destOrd="0" presId="urn:microsoft.com/office/officeart/2011/layout/HexagonRadial"/>
    <dgm:cxn modelId="{EF99A6A6-F1D3-443A-92EB-7BAF088A45CF}" type="presParOf" srcId="{10E1F01B-F678-4DE1-B4F0-9C00143B71DC}" destId="{4FDAC4AE-BE47-4ACE-949F-27156CFADDA7}" srcOrd="3" destOrd="0" presId="urn:microsoft.com/office/officeart/2011/layout/HexagonRadial"/>
    <dgm:cxn modelId="{3587A2BB-1956-418E-A7B3-4B1B3221FE60}" type="presParOf" srcId="{4FDAC4AE-BE47-4ACE-949F-27156CFADDA7}" destId="{989C485E-0DCF-42C2-B4A9-2CD3D23D3BFB}" srcOrd="0" destOrd="0" presId="urn:microsoft.com/office/officeart/2011/layout/HexagonRadial"/>
    <dgm:cxn modelId="{F6C7816F-9D74-4E34-9A8E-D158BF4DB44D}" type="presParOf" srcId="{10E1F01B-F678-4DE1-B4F0-9C00143B71DC}" destId="{DEEEF894-8B14-4C1C-8D97-F674D64E20A7}" srcOrd="4" destOrd="0" presId="urn:microsoft.com/office/officeart/2011/layout/HexagonRadial"/>
    <dgm:cxn modelId="{6F508B08-96D8-45B8-A12E-0576F590BBD7}" type="presParOf" srcId="{10E1F01B-F678-4DE1-B4F0-9C00143B71DC}" destId="{FBA13EE4-6051-45B0-8EA6-65F478A92274}" srcOrd="5" destOrd="0" presId="urn:microsoft.com/office/officeart/2011/layout/HexagonRadial"/>
    <dgm:cxn modelId="{65A2485C-8E3A-4BF5-9116-6149CFFBB206}" type="presParOf" srcId="{FBA13EE4-6051-45B0-8EA6-65F478A92274}" destId="{03F1A97F-5F20-4AFD-A42C-8DEEB96B38C6}" srcOrd="0" destOrd="0" presId="urn:microsoft.com/office/officeart/2011/layout/HexagonRadial"/>
    <dgm:cxn modelId="{6D2D0336-691C-4A1F-867A-AEE6A3E70C3A}" type="presParOf" srcId="{10E1F01B-F678-4DE1-B4F0-9C00143B71DC}" destId="{2D3F3B29-975B-42A6-ADA6-236C8506A924}" srcOrd="6" destOrd="0" presId="urn:microsoft.com/office/officeart/2011/layout/HexagonRadial"/>
    <dgm:cxn modelId="{F9D3F3DD-F6B2-4C66-B429-33BBE3318FCC}" type="presParOf" srcId="{10E1F01B-F678-4DE1-B4F0-9C00143B71DC}" destId="{294D3C95-4EE8-40D7-9950-23E8ABCC7DFD}" srcOrd="7" destOrd="0" presId="urn:microsoft.com/office/officeart/2011/layout/HexagonRadial"/>
    <dgm:cxn modelId="{BC8775CA-03BC-4A2D-ABE5-AB927050D601}" type="presParOf" srcId="{294D3C95-4EE8-40D7-9950-23E8ABCC7DFD}" destId="{8F557CB3-562E-4934-B296-350C13CD3938}" srcOrd="0" destOrd="0" presId="urn:microsoft.com/office/officeart/2011/layout/HexagonRadial"/>
    <dgm:cxn modelId="{D44F051B-7ECA-4A2C-AA88-A9134E5EF92E}" type="presParOf" srcId="{10E1F01B-F678-4DE1-B4F0-9C00143B71DC}" destId="{F07C1106-6D38-425D-A767-3904CBD804C8}" srcOrd="8" destOrd="0" presId="urn:microsoft.com/office/officeart/2011/layout/HexagonRadial"/>
    <dgm:cxn modelId="{9B7CD1DB-F95D-46D1-AC28-57DD762EB0A9}" type="presParOf" srcId="{10E1F01B-F678-4DE1-B4F0-9C00143B71DC}" destId="{345A4E76-C1AE-4EEA-86E6-880FB976EC82}" srcOrd="9" destOrd="0" presId="urn:microsoft.com/office/officeart/2011/layout/HexagonRadial"/>
    <dgm:cxn modelId="{B1A75630-76B3-4ECE-8CEE-69205F94DEF0}" type="presParOf" srcId="{345A4E76-C1AE-4EEA-86E6-880FB976EC82}" destId="{95F8556D-1F6B-4BD8-8EFD-798D84DF991F}" srcOrd="0" destOrd="0" presId="urn:microsoft.com/office/officeart/2011/layout/HexagonRadial"/>
    <dgm:cxn modelId="{054B0868-6B14-4E9C-8162-28F37A157C82}" type="presParOf" srcId="{10E1F01B-F678-4DE1-B4F0-9C00143B71DC}" destId="{D7A338A6-6EFE-4FC3-B0B3-FE881DAA1341}" srcOrd="10" destOrd="0" presId="urn:microsoft.com/office/officeart/2011/layout/HexagonRadial"/>
    <dgm:cxn modelId="{916312EA-F944-411E-A48F-A3780D8D0337}" type="presParOf" srcId="{10E1F01B-F678-4DE1-B4F0-9C00143B71DC}" destId="{E4738D38-4942-4316-B838-5DB8B284E0B7}" srcOrd="11" destOrd="0" presId="urn:microsoft.com/office/officeart/2011/layout/HexagonRadial"/>
    <dgm:cxn modelId="{C5B502E9-AA42-4930-928F-A7DB5F06CA16}" type="presParOf" srcId="{E4738D38-4942-4316-B838-5DB8B284E0B7}" destId="{A7E196C9-DD58-42DF-9BE0-F38AA71EF223}" srcOrd="0" destOrd="0" presId="urn:microsoft.com/office/officeart/2011/layout/HexagonRadial"/>
    <dgm:cxn modelId="{13EEA9B3-C398-4FD4-8168-AC8F80095E1C}" type="presParOf" srcId="{10E1F01B-F678-4DE1-B4F0-9C00143B71DC}" destId="{7B282EBF-14B8-4E85-85CC-7CD3E5843530}"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39D9C-659D-4D5D-AE64-4753AD7B9745}" type="datetimeFigureOut">
              <a:rPr lang="en-US" smtClean="0"/>
              <a:t>2/12/2015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DAF8D-A125-4D04-8BBE-E9D5AAA3DD80}" type="slidenum">
              <a:rPr lang="en-US" smtClean="0"/>
              <a:t>‹#›</a:t>
            </a:fld>
            <a:endParaRPr lang="en-US" dirty="0"/>
          </a:p>
        </p:txBody>
      </p:sp>
    </p:spTree>
    <p:extLst>
      <p:ext uri="{BB962C8B-B14F-4D97-AF65-F5344CB8AC3E}">
        <p14:creationId xmlns:p14="http://schemas.microsoft.com/office/powerpoint/2010/main" val="889628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42950" indent="-285750">
              <a:spcBef>
                <a:spcPct val="30000"/>
              </a:spcBef>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F5B9D93C-7AD3-4E1F-9C1C-19CF08E674DC}" type="slidenum">
              <a:rPr lang="en-US" sz="1300" smtClean="0">
                <a:solidFill>
                  <a:srgbClr val="000000"/>
                </a:solidFill>
                <a:latin typeface="Gill Sans" pitchFamily="-84" charset="0"/>
              </a:rPr>
              <a:pPr>
                <a:spcBef>
                  <a:spcPct val="0"/>
                </a:spcBef>
              </a:pPr>
              <a:t>2</a:t>
            </a:fld>
            <a:endParaRPr lang="en-US" sz="1300" smtClean="0">
              <a:solidFill>
                <a:srgbClr val="000000"/>
              </a:solidFill>
              <a:latin typeface="Gill Sans" pitchFamily="-84" charset="0"/>
            </a:endParaRPr>
          </a:p>
        </p:txBody>
      </p:sp>
    </p:spTree>
    <p:extLst>
      <p:ext uri="{BB962C8B-B14F-4D97-AF65-F5344CB8AC3E}">
        <p14:creationId xmlns:p14="http://schemas.microsoft.com/office/powerpoint/2010/main" val="209144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42950" indent="-285750">
              <a:spcBef>
                <a:spcPct val="30000"/>
              </a:spcBef>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F5B9D93C-7AD3-4E1F-9C1C-19CF08E674DC}" type="slidenum">
              <a:rPr lang="en-US" sz="1300" smtClean="0">
                <a:solidFill>
                  <a:srgbClr val="000000"/>
                </a:solidFill>
                <a:latin typeface="Gill Sans" pitchFamily="-84" charset="0"/>
              </a:rPr>
              <a:pPr>
                <a:spcBef>
                  <a:spcPct val="0"/>
                </a:spcBef>
              </a:pPr>
              <a:t>3</a:t>
            </a:fld>
            <a:endParaRPr lang="en-US" sz="1300" smtClean="0">
              <a:solidFill>
                <a:srgbClr val="000000"/>
              </a:solidFill>
              <a:latin typeface="Gill Sans" pitchFamily="-84" charset="0"/>
            </a:endParaRPr>
          </a:p>
        </p:txBody>
      </p:sp>
    </p:spTree>
    <p:extLst>
      <p:ext uri="{BB962C8B-B14F-4D97-AF65-F5344CB8AC3E}">
        <p14:creationId xmlns:p14="http://schemas.microsoft.com/office/powerpoint/2010/main" val="130460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anose="020F0502020204030204" pitchFamily="34" charset="0"/>
              </a:defRPr>
            </a:lvl1pPr>
            <a:lvl2pPr marL="742950" indent="-285750">
              <a:spcBef>
                <a:spcPct val="30000"/>
              </a:spcBef>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a:spcBef>
                <a:spcPct val="0"/>
              </a:spcBef>
            </a:pPr>
            <a:fld id="{F5B9D93C-7AD3-4E1F-9C1C-19CF08E674DC}" type="slidenum">
              <a:rPr lang="en-US" sz="1300" smtClean="0">
                <a:solidFill>
                  <a:srgbClr val="000000"/>
                </a:solidFill>
                <a:latin typeface="Gill Sans" pitchFamily="-84" charset="0"/>
              </a:rPr>
              <a:pPr>
                <a:spcBef>
                  <a:spcPct val="0"/>
                </a:spcBef>
              </a:pPr>
              <a:t>4</a:t>
            </a:fld>
            <a:endParaRPr lang="en-US" sz="1300" smtClean="0">
              <a:solidFill>
                <a:srgbClr val="000000"/>
              </a:solidFill>
              <a:latin typeface="Gill Sans" pitchFamily="-84" charset="0"/>
            </a:endParaRPr>
          </a:p>
        </p:txBody>
      </p:sp>
    </p:spTree>
    <p:extLst>
      <p:ext uri="{BB962C8B-B14F-4D97-AF65-F5344CB8AC3E}">
        <p14:creationId xmlns:p14="http://schemas.microsoft.com/office/powerpoint/2010/main" val="17813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7542A-AD58-734D-84EE-735EF912A8F8}" type="slidenum">
              <a:rPr lang="en-US" smtClean="0"/>
              <a:t>7</a:t>
            </a:fld>
            <a:endParaRPr lang="en-US"/>
          </a:p>
        </p:txBody>
      </p:sp>
    </p:spTree>
    <p:extLst>
      <p:ext uri="{BB962C8B-B14F-4D97-AF65-F5344CB8AC3E}">
        <p14:creationId xmlns:p14="http://schemas.microsoft.com/office/powerpoint/2010/main" val="160914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a:solidFill>
                  <a:srgbClr val="000000"/>
                </a:solidFill>
                <a:latin typeface="Gill Sans" pitchFamily="-84" charset="0"/>
                <a:ea typeface="ヒラギノ角ゴ ProN W3" pitchFamily="-84" charset="-128"/>
                <a:sym typeface="Gill Sans" pitchFamily="-84" charset="0"/>
              </a:defRPr>
            </a:lvl1pPr>
            <a:lvl2pPr marL="758255" indent="-291636" eaLnBrk="0" hangingPunct="0">
              <a:defRPr sz="4400">
                <a:solidFill>
                  <a:srgbClr val="000000"/>
                </a:solidFill>
                <a:latin typeface="Gill Sans" pitchFamily="-84" charset="0"/>
                <a:ea typeface="ヒラギノ角ゴ ProN W3" pitchFamily="-84" charset="-128"/>
                <a:sym typeface="Gill Sans" pitchFamily="-84" charset="0"/>
              </a:defRPr>
            </a:lvl2pPr>
            <a:lvl3pPr marL="1166546" indent="-233309" eaLnBrk="0" hangingPunct="0">
              <a:defRPr sz="4400">
                <a:solidFill>
                  <a:srgbClr val="000000"/>
                </a:solidFill>
                <a:latin typeface="Gill Sans" pitchFamily="-84" charset="0"/>
                <a:ea typeface="ヒラギノ角ゴ ProN W3" pitchFamily="-84" charset="-128"/>
                <a:sym typeface="Gill Sans" pitchFamily="-84" charset="0"/>
              </a:defRPr>
            </a:lvl3pPr>
            <a:lvl4pPr marL="1633164" indent="-233309" eaLnBrk="0" hangingPunct="0">
              <a:defRPr sz="4400">
                <a:solidFill>
                  <a:srgbClr val="000000"/>
                </a:solidFill>
                <a:latin typeface="Gill Sans" pitchFamily="-84" charset="0"/>
                <a:ea typeface="ヒラギノ角ゴ ProN W3" pitchFamily="-84" charset="-128"/>
                <a:sym typeface="Gill Sans" pitchFamily="-84" charset="0"/>
              </a:defRPr>
            </a:lvl4pPr>
            <a:lvl5pPr marL="2099782" indent="-233309" eaLnBrk="0" hangingPunct="0">
              <a:defRPr sz="4400">
                <a:solidFill>
                  <a:srgbClr val="000000"/>
                </a:solidFill>
                <a:latin typeface="Gill Sans" pitchFamily="-84" charset="0"/>
                <a:ea typeface="ヒラギノ角ゴ ProN W3" pitchFamily="-84" charset="-128"/>
                <a:sym typeface="Gill Sans" pitchFamily="-84" charset="0"/>
              </a:defRPr>
            </a:lvl5pPr>
            <a:lvl6pPr marL="2566401" indent="-233309" algn="ctr" eaLnBrk="0" fontAlgn="base" hangingPunct="0">
              <a:spcBef>
                <a:spcPct val="0"/>
              </a:spcBef>
              <a:spcAft>
                <a:spcPct val="0"/>
              </a:spcAft>
              <a:defRPr sz="4400">
                <a:solidFill>
                  <a:srgbClr val="000000"/>
                </a:solidFill>
                <a:latin typeface="Gill Sans" pitchFamily="-84" charset="0"/>
                <a:ea typeface="ヒラギノ角ゴ ProN W3" pitchFamily="-84" charset="-128"/>
                <a:sym typeface="Gill Sans" pitchFamily="-84" charset="0"/>
              </a:defRPr>
            </a:lvl6pPr>
            <a:lvl7pPr marL="3033019" indent="-233309" algn="ctr" eaLnBrk="0" fontAlgn="base" hangingPunct="0">
              <a:spcBef>
                <a:spcPct val="0"/>
              </a:spcBef>
              <a:spcAft>
                <a:spcPct val="0"/>
              </a:spcAft>
              <a:defRPr sz="4400">
                <a:solidFill>
                  <a:srgbClr val="000000"/>
                </a:solidFill>
                <a:latin typeface="Gill Sans" pitchFamily="-84" charset="0"/>
                <a:ea typeface="ヒラギノ角ゴ ProN W3" pitchFamily="-84" charset="-128"/>
                <a:sym typeface="Gill Sans" pitchFamily="-84" charset="0"/>
              </a:defRPr>
            </a:lvl7pPr>
            <a:lvl8pPr marL="3499637" indent="-233309" algn="ctr" eaLnBrk="0" fontAlgn="base" hangingPunct="0">
              <a:spcBef>
                <a:spcPct val="0"/>
              </a:spcBef>
              <a:spcAft>
                <a:spcPct val="0"/>
              </a:spcAft>
              <a:defRPr sz="4400">
                <a:solidFill>
                  <a:srgbClr val="000000"/>
                </a:solidFill>
                <a:latin typeface="Gill Sans" pitchFamily="-84" charset="0"/>
                <a:ea typeface="ヒラギノ角ゴ ProN W3" pitchFamily="-84" charset="-128"/>
                <a:sym typeface="Gill Sans" pitchFamily="-84" charset="0"/>
              </a:defRPr>
            </a:lvl8pPr>
            <a:lvl9pPr marL="3966256" indent="-233309" algn="ctr" eaLnBrk="0" fontAlgn="base" hangingPunct="0">
              <a:spcBef>
                <a:spcPct val="0"/>
              </a:spcBef>
              <a:spcAft>
                <a:spcPct val="0"/>
              </a:spcAft>
              <a:defRPr sz="4400">
                <a:solidFill>
                  <a:srgbClr val="000000"/>
                </a:solidFill>
                <a:latin typeface="Gill Sans" pitchFamily="-84" charset="0"/>
                <a:ea typeface="ヒラギノ角ゴ ProN W3" pitchFamily="-84" charset="-128"/>
                <a:sym typeface="Gill Sans" pitchFamily="-84" charset="0"/>
              </a:defRPr>
            </a:lvl9pPr>
          </a:lstStyle>
          <a:p>
            <a:pPr eaLnBrk="1" hangingPunct="1"/>
            <a:fld id="{3FEDE0AC-5BFF-4441-ADC3-029A40E4E9D6}" type="slidenum">
              <a:rPr lang="en-US" sz="1200"/>
              <a:pPr eaLnBrk="1" hangingPunct="1"/>
              <a:t>10</a:t>
            </a:fld>
            <a:endParaRPr lang="en-US" sz="1200" dirty="0"/>
          </a:p>
        </p:txBody>
      </p:sp>
    </p:spTree>
    <p:extLst>
      <p:ext uri="{BB962C8B-B14F-4D97-AF65-F5344CB8AC3E}">
        <p14:creationId xmlns:p14="http://schemas.microsoft.com/office/powerpoint/2010/main" val="252393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A8730-C1D7-44FF-B68E-0605F8E6849F}" type="slidenum">
              <a:rPr lang="en-US" smtClean="0"/>
              <a:t>25</a:t>
            </a:fld>
            <a:endParaRPr lang="en-US" dirty="0"/>
          </a:p>
        </p:txBody>
      </p:sp>
    </p:spTree>
    <p:extLst>
      <p:ext uri="{BB962C8B-B14F-4D97-AF65-F5344CB8AC3E}">
        <p14:creationId xmlns:p14="http://schemas.microsoft.com/office/powerpoint/2010/main" val="109514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A8730-C1D7-44FF-B68E-0605F8E6849F}" type="slidenum">
              <a:rPr lang="en-US" smtClean="0"/>
              <a:t>33</a:t>
            </a:fld>
            <a:endParaRPr lang="en-US" dirty="0"/>
          </a:p>
        </p:txBody>
      </p:sp>
    </p:spTree>
    <p:extLst>
      <p:ext uri="{BB962C8B-B14F-4D97-AF65-F5344CB8AC3E}">
        <p14:creationId xmlns:p14="http://schemas.microsoft.com/office/powerpoint/2010/main" val="191377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256A3FE-B21F-4784-BC59-3E1AEB51D661}" type="slidenum">
              <a:rPr lang="en-US"/>
              <a:pPr/>
              <a:t>50</a:t>
            </a:fld>
            <a:endParaRPr lang="en-US" dirty="0"/>
          </a:p>
        </p:txBody>
      </p:sp>
    </p:spTree>
    <p:extLst>
      <p:ext uri="{BB962C8B-B14F-4D97-AF65-F5344CB8AC3E}">
        <p14:creationId xmlns:p14="http://schemas.microsoft.com/office/powerpoint/2010/main" val="226973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401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85800" y="6356350"/>
            <a:ext cx="2133600" cy="365125"/>
          </a:xfrm>
        </p:spPr>
        <p:txBody>
          <a:bodyPr/>
          <a:lstStyle/>
          <a:p>
            <a:fld id="{DD228DC9-06AA-D342-86CA-2DE6A16C57D9}" type="datetimeFigureOut">
              <a:rPr lang="en-US" smtClean="0"/>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90766" y="6356350"/>
            <a:ext cx="2133600" cy="365125"/>
          </a:xfrm>
        </p:spPr>
        <p:txBody>
          <a:bodyPr/>
          <a:lstStyle/>
          <a:p>
            <a:fld id="{72D7BA27-C16C-1A4F-8D3C-B4A583C22619}" type="slidenum">
              <a:rPr lang="en-US" smtClean="0"/>
              <a:t>‹#›</a:t>
            </a:fld>
            <a:endParaRPr lang="en-US" dirty="0"/>
          </a:p>
        </p:txBody>
      </p:sp>
    </p:spTree>
    <p:extLst>
      <p:ext uri="{BB962C8B-B14F-4D97-AF65-F5344CB8AC3E}">
        <p14:creationId xmlns:p14="http://schemas.microsoft.com/office/powerpoint/2010/main" val="3995772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28DC9-06AA-D342-86CA-2DE6A16C57D9}" type="datetimeFigureOut">
              <a:rPr lang="en-US" smtClean="0"/>
              <a:t>2/12/2015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D7BA27-C16C-1A4F-8D3C-B4A583C22619}" type="slidenum">
              <a:rPr lang="en-US" smtClean="0"/>
              <a:t>‹#›</a:t>
            </a:fld>
            <a:endParaRPr lang="en-US" dirty="0"/>
          </a:p>
        </p:txBody>
      </p:sp>
    </p:spTree>
    <p:extLst>
      <p:ext uri="{BB962C8B-B14F-4D97-AF65-F5344CB8AC3E}">
        <p14:creationId xmlns:p14="http://schemas.microsoft.com/office/powerpoint/2010/main" val="58328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28DC9-06AA-D342-86CA-2DE6A16C57D9}" type="datetimeFigureOut">
              <a:rPr lang="en-US" smtClean="0"/>
              <a:t>2/12/2015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D7BA27-C16C-1A4F-8D3C-B4A583C22619}" type="slidenum">
              <a:rPr lang="en-US" smtClean="0"/>
              <a:t>‹#›</a:t>
            </a:fld>
            <a:endParaRPr lang="en-US" dirty="0"/>
          </a:p>
        </p:txBody>
      </p:sp>
    </p:spTree>
    <p:extLst>
      <p:ext uri="{BB962C8B-B14F-4D97-AF65-F5344CB8AC3E}">
        <p14:creationId xmlns:p14="http://schemas.microsoft.com/office/powerpoint/2010/main" val="78922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28DC9-06AA-D342-86CA-2DE6A16C57D9}" type="datetimeFigureOut">
              <a:rPr lang="en-US" smtClean="0"/>
              <a:t>2/12/2015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D7BA27-C16C-1A4F-8D3C-B4A583C22619}" type="slidenum">
              <a:rPr lang="en-US" smtClean="0"/>
              <a:t>‹#›</a:t>
            </a:fld>
            <a:endParaRPr lang="en-US" dirty="0"/>
          </a:p>
        </p:txBody>
      </p:sp>
    </p:spTree>
    <p:extLst>
      <p:ext uri="{BB962C8B-B14F-4D97-AF65-F5344CB8AC3E}">
        <p14:creationId xmlns:p14="http://schemas.microsoft.com/office/powerpoint/2010/main" val="3938435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0368"/>
            <a:ext cx="8229600" cy="97704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28778"/>
            <a:ext cx="8229600" cy="399738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28DC9-06AA-D342-86CA-2DE6A16C57D9}" type="datetimeFigureOut">
              <a:rPr lang="en-US" smtClean="0"/>
              <a:t>2/12/2015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7BA27-C16C-1A4F-8D3C-B4A583C22619}" type="slidenum">
              <a:rPr lang="en-US" smtClean="0"/>
              <a:t>‹#›</a:t>
            </a:fld>
            <a:endParaRPr lang="en-US" dirty="0"/>
          </a:p>
        </p:txBody>
      </p:sp>
      <p:pic>
        <p:nvPicPr>
          <p:cNvPr id="10" name="Picture 9" descr="AM_brand_header_43.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990600"/>
          </a:xfrm>
          <a:prstGeom prst="rect">
            <a:avLst/>
          </a:prstGeom>
        </p:spPr>
      </p:pic>
      <p:sp>
        <p:nvSpPr>
          <p:cNvPr id="11" name="TextBox 10"/>
          <p:cNvSpPr txBox="1"/>
          <p:nvPr userDrawn="1"/>
        </p:nvSpPr>
        <p:spPr>
          <a:xfrm>
            <a:off x="5917248" y="621268"/>
            <a:ext cx="3058338" cy="276999"/>
          </a:xfrm>
          <a:prstGeom prst="rect">
            <a:avLst/>
          </a:prstGeom>
          <a:noFill/>
        </p:spPr>
        <p:txBody>
          <a:bodyPr wrap="none" rtlCol="0">
            <a:spAutoFit/>
          </a:bodyPr>
          <a:lstStyle/>
          <a:p>
            <a:r>
              <a:rPr lang="en-US" sz="1200" dirty="0" smtClean="0">
                <a:solidFill>
                  <a:schemeClr val="tx2">
                    <a:lumMod val="40000"/>
                    <a:lumOff val="60000"/>
                  </a:schemeClr>
                </a:solidFill>
                <a:latin typeface="Arial Narrow" pitchFamily="34" charset="0"/>
              </a:rPr>
              <a:t>National Additive</a:t>
            </a:r>
            <a:r>
              <a:rPr lang="en-US" sz="1200" baseline="0" dirty="0" smtClean="0">
                <a:solidFill>
                  <a:schemeClr val="tx2">
                    <a:lumMod val="40000"/>
                    <a:lumOff val="60000"/>
                  </a:schemeClr>
                </a:solidFill>
                <a:latin typeface="Arial Narrow" pitchFamily="34" charset="0"/>
              </a:rPr>
              <a:t> Manufacturing Innovation Institute</a:t>
            </a:r>
            <a:endParaRPr lang="en-US" sz="1200" dirty="0">
              <a:solidFill>
                <a:schemeClr val="tx2">
                  <a:lumMod val="40000"/>
                  <a:lumOff val="60000"/>
                </a:schemeClr>
              </a:solidFill>
              <a:latin typeface="Arial Narrow" pitchFamily="34" charset="0"/>
            </a:endParaRPr>
          </a:p>
        </p:txBody>
      </p:sp>
    </p:spTree>
    <p:extLst>
      <p:ext uri="{BB962C8B-B14F-4D97-AF65-F5344CB8AC3E}">
        <p14:creationId xmlns:p14="http://schemas.microsoft.com/office/powerpoint/2010/main" val="262407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457200" rtl="0" eaLnBrk="1" latinLnBrk="0" hangingPunct="1">
        <a:spcBef>
          <a:spcPct val="0"/>
        </a:spcBef>
        <a:buNone/>
        <a:defRPr sz="4000" kern="1200">
          <a:solidFill>
            <a:srgbClr val="101643"/>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101643"/>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101643"/>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101643"/>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01643"/>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016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4016"/>
            <a:ext cx="7772400" cy="1818279"/>
          </a:xfrm>
        </p:spPr>
        <p:txBody>
          <a:bodyPr>
            <a:normAutofit/>
          </a:bodyPr>
          <a:lstStyle/>
          <a:p>
            <a:r>
              <a:rPr lang="en-US" dirty="0" smtClean="0"/>
              <a:t>Welcome</a:t>
            </a:r>
            <a:br>
              <a:rPr lang="en-US" dirty="0" smtClean="0"/>
            </a:br>
            <a:r>
              <a:rPr lang="en-US" sz="2700" dirty="0" smtClean="0"/>
              <a:t>America </a:t>
            </a:r>
            <a:r>
              <a:rPr lang="en-US" sz="2700" dirty="0"/>
              <a:t>Makes </a:t>
            </a:r>
            <a:r>
              <a:rPr lang="en-US" sz="2700" dirty="0" smtClean="0"/>
              <a:t>Overview</a:t>
            </a:r>
            <a:br>
              <a:rPr lang="en-US" sz="2700" dirty="0" smtClean="0"/>
            </a:br>
            <a:r>
              <a:rPr lang="en-US" sz="2700" dirty="0" smtClean="0"/>
              <a:t>January 28, 2015</a:t>
            </a:r>
            <a:endParaRPr lang="en-US" sz="2700" u="sng" dirty="0">
              <a:solidFill>
                <a:srgbClr val="67132D"/>
              </a:solidFill>
            </a:endParaRPr>
          </a:p>
        </p:txBody>
      </p:sp>
      <p:sp>
        <p:nvSpPr>
          <p:cNvPr id="5" name="Title 1"/>
          <p:cNvSpPr txBox="1">
            <a:spLocks/>
          </p:cNvSpPr>
          <p:nvPr/>
        </p:nvSpPr>
        <p:spPr>
          <a:xfrm>
            <a:off x="685800" y="4717432"/>
            <a:ext cx="7772400" cy="1470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00" dirty="0" smtClean="0"/>
              <a:t>Rob Gorham</a:t>
            </a:r>
          </a:p>
          <a:p>
            <a:r>
              <a:rPr lang="en-US" sz="2000" dirty="0"/>
              <a:t>Director of Operations</a:t>
            </a:r>
          </a:p>
          <a:p>
            <a:r>
              <a:rPr lang="en-US" sz="2000" dirty="0"/>
              <a:t>National Center for Defense Manufacturing and Machining</a:t>
            </a:r>
          </a:p>
          <a:p>
            <a:r>
              <a:rPr lang="en-US" sz="2000" dirty="0"/>
              <a:t>rob.gorham@ncdmm.org</a:t>
            </a:r>
          </a:p>
        </p:txBody>
      </p:sp>
    </p:spTree>
    <p:extLst>
      <p:ext uri="{BB962C8B-B14F-4D97-AF65-F5344CB8AC3E}">
        <p14:creationId xmlns:p14="http://schemas.microsoft.com/office/powerpoint/2010/main" val="1182858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47" y="1051616"/>
            <a:ext cx="8228707" cy="535781"/>
          </a:xfrm>
        </p:spPr>
        <p:txBody>
          <a:bodyPr>
            <a:normAutofit/>
          </a:bodyPr>
          <a:lstStyle/>
          <a:p>
            <a:r>
              <a:rPr lang="en-US" sz="2812" b="1" dirty="0" smtClean="0">
                <a:solidFill>
                  <a:srgbClr val="000099"/>
                </a:solidFill>
                <a:latin typeface="+mn-lt"/>
              </a:rPr>
              <a:t>Roadmap Development and Integration</a:t>
            </a:r>
            <a:endParaRPr lang="en-US" sz="2812" b="1" dirty="0">
              <a:solidFill>
                <a:srgbClr val="000099"/>
              </a:solidFill>
              <a:latin typeface="+mn-lt"/>
            </a:endParaRPr>
          </a:p>
        </p:txBody>
      </p:sp>
      <p:sp>
        <p:nvSpPr>
          <p:cNvPr id="3" name="Content Placeholder 2"/>
          <p:cNvSpPr>
            <a:spLocks noGrp="1"/>
          </p:cNvSpPr>
          <p:nvPr>
            <p:ph idx="1"/>
          </p:nvPr>
        </p:nvSpPr>
        <p:spPr>
          <a:xfrm>
            <a:off x="457647" y="1945988"/>
            <a:ext cx="8228707" cy="4538369"/>
          </a:xfrm>
        </p:spPr>
        <p:txBody>
          <a:bodyPr>
            <a:normAutofit/>
          </a:bodyPr>
          <a:lstStyle/>
          <a:p>
            <a:pPr marL="162961" indent="-162961"/>
            <a:r>
              <a:rPr lang="en-US" sz="1800" dirty="0">
                <a:solidFill>
                  <a:schemeClr val="tx1"/>
                </a:solidFill>
              </a:rPr>
              <a:t>We must develop and deploy, </a:t>
            </a:r>
            <a:r>
              <a:rPr lang="en-US" sz="1800" dirty="0" smtClean="0">
                <a:solidFill>
                  <a:schemeClr val="tx1"/>
                </a:solidFill>
              </a:rPr>
              <a:t>a National American </a:t>
            </a:r>
            <a:r>
              <a:rPr lang="en-US" sz="1800" dirty="0">
                <a:solidFill>
                  <a:schemeClr val="tx1"/>
                </a:solidFill>
              </a:rPr>
              <a:t>Additive Manufacturing Technology Roadmap and Investment Strategy that listens to your specific needs / opportunities and integrates them into DoD Roadmap enabling prioritization of DoD investments </a:t>
            </a:r>
          </a:p>
          <a:p>
            <a:pPr marL="563011" lvl="1" indent="-162961"/>
            <a:r>
              <a:rPr lang="en-US" sz="1400" dirty="0" smtClean="0">
                <a:solidFill>
                  <a:schemeClr val="tx1"/>
                </a:solidFill>
              </a:rPr>
              <a:t>America Makes has coordinated the develop of a robust AM / 3DP roadmap and based on successful  experience, will develop an integrated DoD roadmap using the established process methodology</a:t>
            </a:r>
          </a:p>
          <a:p>
            <a:pPr marL="563011" lvl="1" indent="-162961"/>
            <a:r>
              <a:rPr lang="en-US" sz="1400" dirty="0" smtClean="0">
                <a:solidFill>
                  <a:schemeClr val="tx1"/>
                </a:solidFill>
              </a:rPr>
              <a:t>The DoD roadmap will identify common issues / needs and eliminate duplicate efforts and funding</a:t>
            </a:r>
          </a:p>
          <a:p>
            <a:pPr marL="563011" lvl="1" indent="-162961"/>
            <a:endParaRPr lang="en-US" sz="1400" dirty="0" smtClean="0">
              <a:solidFill>
                <a:schemeClr val="tx1"/>
              </a:solidFill>
            </a:endParaRPr>
          </a:p>
          <a:p>
            <a:pPr marL="162961" indent="-162961"/>
            <a:r>
              <a:rPr lang="en-US" sz="1800" dirty="0" smtClean="0">
                <a:solidFill>
                  <a:schemeClr val="tx1"/>
                </a:solidFill>
              </a:rPr>
              <a:t>The need exists for the maturation of </a:t>
            </a:r>
            <a:r>
              <a:rPr lang="en-US" sz="1800" dirty="0">
                <a:solidFill>
                  <a:schemeClr val="tx1"/>
                </a:solidFill>
              </a:rPr>
              <a:t>a Additive Manufacturing </a:t>
            </a:r>
            <a:r>
              <a:rPr lang="en-US" sz="1800" dirty="0" smtClean="0">
                <a:solidFill>
                  <a:schemeClr val="tx1"/>
                </a:solidFill>
              </a:rPr>
              <a:t>(AM) and </a:t>
            </a:r>
            <a:r>
              <a:rPr lang="en-US" sz="1800" dirty="0">
                <a:solidFill>
                  <a:schemeClr val="tx1"/>
                </a:solidFill>
              </a:rPr>
              <a:t>3D </a:t>
            </a:r>
            <a:r>
              <a:rPr lang="en-US" sz="1800" dirty="0" smtClean="0">
                <a:solidFill>
                  <a:schemeClr val="tx1"/>
                </a:solidFill>
              </a:rPr>
              <a:t>Printing (3DP) </a:t>
            </a:r>
            <a:r>
              <a:rPr lang="en-US" sz="1800" dirty="0">
                <a:solidFill>
                  <a:schemeClr val="tx1"/>
                </a:solidFill>
              </a:rPr>
              <a:t>supply </a:t>
            </a:r>
            <a:r>
              <a:rPr lang="en-US" sz="1800" dirty="0" smtClean="0">
                <a:solidFill>
                  <a:schemeClr val="tx1"/>
                </a:solidFill>
              </a:rPr>
              <a:t>chain ecosystem that leverages the accelerated desire to use AM and 3DP</a:t>
            </a:r>
          </a:p>
          <a:p>
            <a:pPr marL="162961" indent="-162961"/>
            <a:endParaRPr lang="en-US" sz="1800" dirty="0">
              <a:solidFill>
                <a:schemeClr val="tx1"/>
              </a:solidFill>
            </a:endParaRPr>
          </a:p>
          <a:p>
            <a:pPr marL="162961" indent="-162961"/>
            <a:r>
              <a:rPr lang="en-US" sz="1800" dirty="0" smtClean="0">
                <a:solidFill>
                  <a:schemeClr val="tx1"/>
                </a:solidFill>
              </a:rPr>
              <a:t>This need demands a method that at it’s core, communicates our roles in relationship to each other and the effectiveness of such a network</a:t>
            </a:r>
          </a:p>
          <a:p>
            <a:pPr marL="162961" indent="-162961"/>
            <a:endParaRPr lang="en-US" sz="1800" b="1" i="1" dirty="0" smtClean="0">
              <a:solidFill>
                <a:schemeClr val="tx1"/>
              </a:solidFill>
            </a:endParaRPr>
          </a:p>
          <a:p>
            <a:pPr marL="162961" indent="-162961"/>
            <a:endParaRPr lang="en-US" sz="1800" dirty="0">
              <a:solidFill>
                <a:schemeClr val="tx1"/>
              </a:solidFill>
            </a:endParaRPr>
          </a:p>
          <a:p>
            <a:pPr marL="162961" indent="-162961"/>
            <a:endParaRPr lang="en-US" sz="1969" b="1" i="1" dirty="0" smtClean="0">
              <a:solidFill>
                <a:schemeClr val="tx1"/>
              </a:solidFill>
            </a:endParaRPr>
          </a:p>
          <a:p>
            <a:pPr marL="0" indent="0">
              <a:buNone/>
            </a:pPr>
            <a:endParaRPr lang="en-US" sz="1969" dirty="0">
              <a:solidFill>
                <a:schemeClr val="tx1"/>
              </a:solidFill>
            </a:endParaRPr>
          </a:p>
        </p:txBody>
      </p:sp>
    </p:spTree>
    <p:extLst>
      <p:ext uri="{BB962C8B-B14F-4D97-AF65-F5344CB8AC3E}">
        <p14:creationId xmlns:p14="http://schemas.microsoft.com/office/powerpoint/2010/main" val="2974288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391" y="6270429"/>
            <a:ext cx="2133600" cy="365125"/>
          </a:xfrm>
        </p:spPr>
        <p:txBody>
          <a:bodyPr/>
          <a:lstStyle/>
          <a:p>
            <a:fld id="{72D7BA27-C16C-1A4F-8D3C-B4A583C22619}" type="slidenum">
              <a:rPr lang="en-US" smtClean="0"/>
              <a:t>11</a:t>
            </a:fld>
            <a:endParaRPr lang="en-US"/>
          </a:p>
        </p:txBody>
      </p:sp>
      <p:pic>
        <p:nvPicPr>
          <p:cNvPr id="6" name="Picture 5"/>
          <p:cNvPicPr>
            <a:picLocks noChangeAspect="1"/>
          </p:cNvPicPr>
          <p:nvPr/>
        </p:nvPicPr>
        <p:blipFill>
          <a:blip r:embed="rId2"/>
          <a:stretch>
            <a:fillRect/>
          </a:stretch>
        </p:blipFill>
        <p:spPr>
          <a:xfrm>
            <a:off x="4986539" y="3070474"/>
            <a:ext cx="4030320" cy="2790830"/>
          </a:xfrm>
          <a:prstGeom prst="rect">
            <a:avLst/>
          </a:prstGeom>
        </p:spPr>
      </p:pic>
      <p:sp>
        <p:nvSpPr>
          <p:cNvPr id="7" name="Content Placeholder 2"/>
          <p:cNvSpPr>
            <a:spLocks noGrp="1"/>
          </p:cNvSpPr>
          <p:nvPr>
            <p:ph idx="1"/>
          </p:nvPr>
        </p:nvSpPr>
        <p:spPr>
          <a:xfrm>
            <a:off x="457200" y="1666386"/>
            <a:ext cx="8229600" cy="1223118"/>
          </a:xfrm>
        </p:spPr>
        <p:txBody>
          <a:bodyPr>
            <a:normAutofit/>
          </a:bodyPr>
          <a:lstStyle/>
          <a:p>
            <a:pPr marL="0" indent="0">
              <a:buNone/>
            </a:pPr>
            <a:r>
              <a:rPr lang="en-US" sz="2400" dirty="0" smtClean="0"/>
              <a:t>America Makes Roadmap v1.0 delivered Summer 2013 identifying over 75 gaps and needs for public / private investment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93" y="3013066"/>
            <a:ext cx="4502139" cy="28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Roadmap v1.0 Background</a:t>
            </a:r>
            <a:endParaRPr lang="en-US" sz="2812" b="1" dirty="0">
              <a:solidFill>
                <a:srgbClr val="000099"/>
              </a:solidFill>
              <a:latin typeface="+mn-lt"/>
            </a:endParaRPr>
          </a:p>
        </p:txBody>
      </p:sp>
    </p:spTree>
    <p:extLst>
      <p:ext uri="{BB962C8B-B14F-4D97-AF65-F5344CB8AC3E}">
        <p14:creationId xmlns:p14="http://schemas.microsoft.com/office/powerpoint/2010/main" val="4059914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391" y="6270429"/>
            <a:ext cx="2133600" cy="365125"/>
          </a:xfrm>
        </p:spPr>
        <p:txBody>
          <a:bodyPr/>
          <a:lstStyle/>
          <a:p>
            <a:fld id="{72D7BA27-C16C-1A4F-8D3C-B4A583C22619}" type="slidenum">
              <a:rPr lang="en-US" smtClean="0"/>
              <a:t>12</a:t>
            </a:fld>
            <a:endParaRPr lang="en-US"/>
          </a:p>
        </p:txBody>
      </p:sp>
      <p:sp>
        <p:nvSpPr>
          <p:cNvPr id="7" name="Content Placeholder 2"/>
          <p:cNvSpPr>
            <a:spLocks noGrp="1"/>
          </p:cNvSpPr>
          <p:nvPr>
            <p:ph idx="1"/>
          </p:nvPr>
        </p:nvSpPr>
        <p:spPr>
          <a:xfrm>
            <a:off x="356616" y="1978993"/>
            <a:ext cx="4535424" cy="3664566"/>
          </a:xfrm>
        </p:spPr>
        <p:txBody>
          <a:bodyPr>
            <a:normAutofit/>
          </a:bodyPr>
          <a:lstStyle/>
          <a:p>
            <a:r>
              <a:rPr lang="en-US" sz="2400" dirty="0" smtClean="0"/>
              <a:t>“Voice of Customer”</a:t>
            </a:r>
          </a:p>
          <a:p>
            <a:endParaRPr lang="en-US" sz="2400" dirty="0" smtClean="0"/>
          </a:p>
          <a:p>
            <a:r>
              <a:rPr lang="en-US" sz="2400" dirty="0" smtClean="0"/>
              <a:t>Roadmap v1.0 used to shape current portfolio</a:t>
            </a:r>
          </a:p>
          <a:p>
            <a:pPr lvl="1"/>
            <a:r>
              <a:rPr lang="en-US" sz="2000" dirty="0" smtClean="0"/>
              <a:t>Investment to date totaling $48M</a:t>
            </a:r>
          </a:p>
          <a:p>
            <a:pPr lvl="1"/>
            <a:r>
              <a:rPr lang="en-US" sz="2000" dirty="0"/>
              <a:t>Consortium-Driven: 22 Projects</a:t>
            </a:r>
          </a:p>
          <a:p>
            <a:pPr lvl="1"/>
            <a:r>
              <a:rPr lang="en-US" sz="2000" dirty="0"/>
              <a:t>Agency-Driven:  9 Projects</a:t>
            </a:r>
          </a:p>
          <a:p>
            <a:pPr lvl="1"/>
            <a:r>
              <a:rPr lang="en-US" sz="2000" dirty="0"/>
              <a:t>RAMP: 13 Projects</a:t>
            </a:r>
          </a:p>
          <a:p>
            <a:pPr lvl="1"/>
            <a:r>
              <a:rPr lang="en-US" sz="2000" dirty="0"/>
              <a:t>Crowd-Funded:  In Development</a:t>
            </a:r>
          </a:p>
          <a:p>
            <a:pPr lvl="1"/>
            <a:endParaRPr lang="en-US" sz="2000" dirty="0" smtClean="0"/>
          </a:p>
        </p:txBody>
      </p:sp>
      <p:pic>
        <p:nvPicPr>
          <p:cNvPr id="8" name="Picture 7"/>
          <p:cNvPicPr>
            <a:picLocks noChangeAspect="1"/>
          </p:cNvPicPr>
          <p:nvPr/>
        </p:nvPicPr>
        <p:blipFill rotWithShape="1">
          <a:blip r:embed="rId2"/>
          <a:srcRect l="3452" t="12546" r="77278" b="6686"/>
          <a:stretch/>
        </p:blipFill>
        <p:spPr>
          <a:xfrm>
            <a:off x="5048951" y="2057399"/>
            <a:ext cx="3922880" cy="3507755"/>
          </a:xfrm>
          <a:prstGeom prst="rect">
            <a:avLst/>
          </a:prstGeom>
          <a:ln>
            <a:noFill/>
          </a:ln>
          <a:effectLst>
            <a:outerShdw blurRad="292100" dist="139700" dir="2700000" algn="tl" rotWithShape="0">
              <a:srgbClr val="333333">
                <a:alpha val="65000"/>
              </a:srgbClr>
            </a:outerShdw>
          </a:effectLst>
        </p:spPr>
      </p:pic>
      <p:sp>
        <p:nvSpPr>
          <p:cNvPr id="9"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00" b="1" dirty="0">
                <a:solidFill>
                  <a:srgbClr val="000099"/>
                </a:solidFill>
              </a:rPr>
              <a:t>Roadmap v1.0 Background</a:t>
            </a:r>
            <a:endParaRPr lang="en-US" sz="2812" b="1" dirty="0">
              <a:solidFill>
                <a:srgbClr val="000099"/>
              </a:solidFill>
              <a:latin typeface="+mn-lt"/>
            </a:endParaRPr>
          </a:p>
        </p:txBody>
      </p:sp>
    </p:spTree>
    <p:extLst>
      <p:ext uri="{BB962C8B-B14F-4D97-AF65-F5344CB8AC3E}">
        <p14:creationId xmlns:p14="http://schemas.microsoft.com/office/powerpoint/2010/main" val="575478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D7BA27-C16C-1A4F-8D3C-B4A583C22619}" type="slidenum">
              <a:rPr lang="en-US" smtClean="0"/>
              <a:t>13</a:t>
            </a:fld>
            <a:endParaRPr lang="en-US" dirty="0"/>
          </a:p>
        </p:txBody>
      </p:sp>
      <p:graphicFrame>
        <p:nvGraphicFramePr>
          <p:cNvPr id="5" name="Content Placeholder 3"/>
          <p:cNvGraphicFramePr>
            <a:graphicFrameLocks/>
          </p:cNvGraphicFramePr>
          <p:nvPr>
            <p:extLst/>
          </p:nvPr>
        </p:nvGraphicFramePr>
        <p:xfrm>
          <a:off x="495300" y="1579901"/>
          <a:ext cx="8229600" cy="51308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dirty="0" smtClean="0"/>
                        <a:t>Need/Issue</a:t>
                      </a:r>
                      <a:endParaRPr lang="en-US" dirty="0"/>
                    </a:p>
                  </a:txBody>
                  <a:tcPr/>
                </a:tc>
                <a:tc>
                  <a:txBody>
                    <a:bodyPr/>
                    <a:lstStyle/>
                    <a:p>
                      <a:pPr algn="ctr"/>
                      <a:r>
                        <a:rPr lang="en-US" dirty="0" smtClean="0"/>
                        <a:t>Impact</a:t>
                      </a:r>
                      <a:r>
                        <a:rPr lang="en-US" baseline="0" dirty="0" smtClean="0"/>
                        <a:t> if not Addressed</a:t>
                      </a:r>
                      <a:endParaRPr lang="en-US" dirty="0"/>
                    </a:p>
                  </a:txBody>
                  <a:tcPr/>
                </a:tc>
              </a:tr>
              <a:tr h="370840">
                <a:tc>
                  <a:txBody>
                    <a:bodyPr/>
                    <a:lstStyle/>
                    <a:p>
                      <a:r>
                        <a:rPr lang="en-US" dirty="0" smtClean="0"/>
                        <a:t>Dimensional</a:t>
                      </a:r>
                      <a:r>
                        <a:rPr lang="en-US" baseline="0" dirty="0" smtClean="0"/>
                        <a:t> accuracy &amp; surface finish</a:t>
                      </a:r>
                      <a:endParaRPr lang="en-US" dirty="0"/>
                    </a:p>
                  </a:txBody>
                  <a:tcPr/>
                </a:tc>
                <a:tc>
                  <a:txBody>
                    <a:bodyPr/>
                    <a:lstStyle/>
                    <a:p>
                      <a:r>
                        <a:rPr lang="en-US" dirty="0" smtClean="0"/>
                        <a:t>Additional</a:t>
                      </a:r>
                      <a:r>
                        <a:rPr lang="en-US" baseline="0" dirty="0" smtClean="0"/>
                        <a:t> processing cost, unusable parts </a:t>
                      </a:r>
                      <a:endParaRPr lang="en-US" dirty="0"/>
                    </a:p>
                  </a:txBody>
                  <a:tcPr/>
                </a:tc>
              </a:tr>
              <a:tr h="370840">
                <a:tc>
                  <a:txBody>
                    <a:bodyPr/>
                    <a:lstStyle/>
                    <a:p>
                      <a:r>
                        <a:rPr lang="en-US" dirty="0" smtClean="0"/>
                        <a:t>Uniform</a:t>
                      </a:r>
                      <a:r>
                        <a:rPr lang="en-US" baseline="0" dirty="0" smtClean="0"/>
                        <a:t> mechanical properties – different in build direction</a:t>
                      </a:r>
                      <a:endParaRPr lang="en-US" dirty="0"/>
                    </a:p>
                  </a:txBody>
                  <a:tcPr/>
                </a:tc>
                <a:tc>
                  <a:txBody>
                    <a:bodyPr/>
                    <a:lstStyle/>
                    <a:p>
                      <a:r>
                        <a:rPr lang="en-US" dirty="0" smtClean="0"/>
                        <a:t>Increased design</a:t>
                      </a:r>
                      <a:r>
                        <a:rPr lang="en-US" baseline="0" dirty="0" smtClean="0"/>
                        <a:t> complexity &amp; added weight, suboptimal designs</a:t>
                      </a:r>
                      <a:endParaRPr lang="en-US" dirty="0"/>
                    </a:p>
                  </a:txBody>
                  <a:tcPr/>
                </a:tc>
              </a:tr>
              <a:tr h="370840">
                <a:tc>
                  <a:txBody>
                    <a:bodyPr/>
                    <a:lstStyle/>
                    <a:p>
                      <a:r>
                        <a:rPr lang="en-US" dirty="0" smtClean="0"/>
                        <a:t>Improved process control &amp; repeatability</a:t>
                      </a:r>
                      <a:endParaRPr lang="en-US" dirty="0"/>
                    </a:p>
                  </a:txBody>
                  <a:tcPr/>
                </a:tc>
                <a:tc>
                  <a:txBody>
                    <a:bodyPr/>
                    <a:lstStyle/>
                    <a:p>
                      <a:r>
                        <a:rPr lang="en-US" dirty="0" smtClean="0"/>
                        <a:t>Acceptable</a:t>
                      </a:r>
                      <a:r>
                        <a:rPr lang="en-US" baseline="0" dirty="0" smtClean="0"/>
                        <a:t> p</a:t>
                      </a:r>
                      <a:r>
                        <a:rPr lang="en-US" dirty="0" smtClean="0"/>
                        <a:t>art quality,</a:t>
                      </a:r>
                      <a:r>
                        <a:rPr lang="en-US" baseline="0" dirty="0" smtClean="0"/>
                        <a:t> </a:t>
                      </a:r>
                      <a:r>
                        <a:rPr lang="en-US" dirty="0" smtClean="0"/>
                        <a:t>process yield</a:t>
                      </a:r>
                      <a:r>
                        <a:rPr lang="en-US" baseline="0" dirty="0" smtClean="0"/>
                        <a:t> &amp; cost</a:t>
                      </a:r>
                      <a:endParaRPr lang="en-US" dirty="0"/>
                    </a:p>
                  </a:txBody>
                  <a:tcPr/>
                </a:tc>
              </a:tr>
              <a:tr h="370840">
                <a:tc>
                  <a:txBody>
                    <a:bodyPr/>
                    <a:lstStyle/>
                    <a:p>
                      <a:r>
                        <a:rPr lang="en-US" dirty="0" smtClean="0"/>
                        <a:t>NDE methods</a:t>
                      </a:r>
                      <a:r>
                        <a:rPr lang="en-US" baseline="0" dirty="0" smtClean="0"/>
                        <a:t> for complex defects and part geometry-understanding of potential defects – effects of defects</a:t>
                      </a:r>
                      <a:endParaRPr lang="en-US" dirty="0"/>
                    </a:p>
                  </a:txBody>
                  <a:tcPr/>
                </a:tc>
                <a:tc>
                  <a:txBody>
                    <a:bodyPr/>
                    <a:lstStyle/>
                    <a:p>
                      <a:r>
                        <a:rPr lang="en-US" dirty="0" smtClean="0"/>
                        <a:t>Undetecte</a:t>
                      </a:r>
                      <a:r>
                        <a:rPr lang="en-US" baseline="0" dirty="0" smtClean="0"/>
                        <a:t>d defects leading to component failure.</a:t>
                      </a:r>
                      <a:endParaRPr lang="en-US" dirty="0"/>
                    </a:p>
                  </a:txBody>
                  <a:tcPr/>
                </a:tc>
              </a:tr>
              <a:tr h="370840">
                <a:tc>
                  <a:txBody>
                    <a:bodyPr/>
                    <a:lstStyle/>
                    <a:p>
                      <a:r>
                        <a:rPr lang="en-US" dirty="0" smtClean="0"/>
                        <a:t>AM Standards (Materials, process,</a:t>
                      </a:r>
                      <a:r>
                        <a:rPr lang="en-US" baseline="0" dirty="0" smtClean="0"/>
                        <a:t> machine, quality)</a:t>
                      </a:r>
                      <a:endParaRPr lang="en-US" dirty="0"/>
                    </a:p>
                  </a:txBody>
                  <a:tcPr/>
                </a:tc>
                <a:tc>
                  <a:txBody>
                    <a:bodyPr/>
                    <a:lstStyle/>
                    <a:p>
                      <a:r>
                        <a:rPr lang="en-US" dirty="0" smtClean="0"/>
                        <a:t>Slow implementation</a:t>
                      </a:r>
                      <a:r>
                        <a:rPr lang="en-US" baseline="0" dirty="0" smtClean="0"/>
                        <a:t> of AM in industrial base  </a:t>
                      </a:r>
                      <a:endParaRPr lang="en-US" dirty="0"/>
                    </a:p>
                  </a:txBody>
                  <a:tcPr/>
                </a:tc>
              </a:tr>
              <a:tr h="370840">
                <a:tc>
                  <a:txBody>
                    <a:bodyPr/>
                    <a:lstStyle/>
                    <a:p>
                      <a:r>
                        <a:rPr lang="en-US" dirty="0" smtClean="0"/>
                        <a:t>Qualification and Certification</a:t>
                      </a:r>
                      <a:r>
                        <a:rPr lang="en-US" baseline="0" dirty="0" smtClean="0"/>
                        <a:t> protocols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Slow adoption, conflicting approaches, waste in research and sustainment dollars</a:t>
                      </a:r>
                      <a:endParaRPr lang="en-US" dirty="0"/>
                    </a:p>
                  </a:txBody>
                  <a:tcPr/>
                </a:tc>
              </a:tr>
              <a:tr h="370840">
                <a:tc>
                  <a:txBody>
                    <a:bodyPr/>
                    <a:lstStyle/>
                    <a:p>
                      <a:r>
                        <a:rPr lang="en-US" dirty="0" smtClean="0"/>
                        <a:t>Design</a:t>
                      </a:r>
                      <a:r>
                        <a:rPr lang="en-US" baseline="0" dirty="0" smtClean="0"/>
                        <a:t> tools for AM components</a:t>
                      </a:r>
                    </a:p>
                  </a:txBody>
                  <a:tcPr/>
                </a:tc>
                <a:tc>
                  <a:txBody>
                    <a:bodyPr/>
                    <a:lstStyle/>
                    <a:p>
                      <a:r>
                        <a:rPr lang="en-US" dirty="0" smtClean="0"/>
                        <a:t>Suboptimal</a:t>
                      </a:r>
                      <a:r>
                        <a:rPr lang="en-US" baseline="0" dirty="0" smtClean="0"/>
                        <a:t> design, increased time to market, material waste, poor performance</a:t>
                      </a:r>
                      <a:endParaRPr lang="en-US" dirty="0"/>
                    </a:p>
                  </a:txBody>
                  <a:tcPr/>
                </a:tc>
              </a:tr>
            </a:tbl>
          </a:graphicData>
        </a:graphic>
      </p:graphicFrame>
      <p:sp>
        <p:nvSpPr>
          <p:cNvPr id="8"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a:solidFill>
                  <a:srgbClr val="000099"/>
                </a:solidFill>
                <a:latin typeface="+mn-lt"/>
              </a:rPr>
              <a:t>Capability </a:t>
            </a:r>
            <a:r>
              <a:rPr lang="en-US" sz="2812" b="1" dirty="0" smtClean="0">
                <a:solidFill>
                  <a:srgbClr val="000099"/>
                </a:solidFill>
                <a:latin typeface="+mn-lt"/>
              </a:rPr>
              <a:t>Gaps / Issues</a:t>
            </a:r>
            <a:endParaRPr lang="en-US" sz="2812" b="1" dirty="0">
              <a:solidFill>
                <a:srgbClr val="000099"/>
              </a:solidFill>
              <a:latin typeface="+mn-lt"/>
            </a:endParaRPr>
          </a:p>
        </p:txBody>
      </p:sp>
    </p:spTree>
    <p:extLst>
      <p:ext uri="{BB962C8B-B14F-4D97-AF65-F5344CB8AC3E}">
        <p14:creationId xmlns:p14="http://schemas.microsoft.com/office/powerpoint/2010/main" val="3283555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391" y="6270429"/>
            <a:ext cx="2133600" cy="365125"/>
          </a:xfrm>
        </p:spPr>
        <p:txBody>
          <a:bodyPr/>
          <a:lstStyle/>
          <a:p>
            <a:fld id="{72D7BA27-C16C-1A4F-8D3C-B4A583C22619}" type="slidenum">
              <a:rPr lang="en-US" smtClean="0"/>
              <a:t>14</a:t>
            </a:fld>
            <a:endParaRPr lang="en-US"/>
          </a:p>
        </p:txBody>
      </p:sp>
      <p:sp>
        <p:nvSpPr>
          <p:cNvPr id="7" name="Content Placeholder 2"/>
          <p:cNvSpPr>
            <a:spLocks noGrp="1"/>
          </p:cNvSpPr>
          <p:nvPr>
            <p:ph idx="1"/>
          </p:nvPr>
        </p:nvSpPr>
        <p:spPr>
          <a:xfrm>
            <a:off x="237744" y="1777522"/>
            <a:ext cx="3154680" cy="4723861"/>
          </a:xfrm>
        </p:spPr>
        <p:txBody>
          <a:bodyPr>
            <a:normAutofit lnSpcReduction="10000"/>
          </a:bodyPr>
          <a:lstStyle/>
          <a:p>
            <a:r>
              <a:rPr lang="en-US" sz="2000" dirty="0" smtClean="0"/>
              <a:t>Roadmap Advisory Group (RMAG) chartered and stood up Spring 2014</a:t>
            </a:r>
          </a:p>
          <a:p>
            <a:endParaRPr lang="en-US" sz="2000" dirty="0" smtClean="0"/>
          </a:p>
          <a:p>
            <a:r>
              <a:rPr lang="en-US" sz="2000" dirty="0" smtClean="0"/>
              <a:t>Established a systems </a:t>
            </a:r>
            <a:r>
              <a:rPr lang="en-US" sz="2000" dirty="0"/>
              <a:t>e</a:t>
            </a:r>
            <a:r>
              <a:rPr lang="en-US" sz="2000" dirty="0" smtClean="0"/>
              <a:t>ngineering </a:t>
            </a:r>
            <a:r>
              <a:rPr lang="en-US" sz="2000" dirty="0"/>
              <a:t>r</a:t>
            </a:r>
            <a:r>
              <a:rPr lang="en-US" sz="2000" dirty="0" smtClean="0"/>
              <a:t>oadmap decomposition process for </a:t>
            </a:r>
            <a:r>
              <a:rPr lang="en-US" sz="2000" b="1" dirty="0" smtClean="0"/>
              <a:t>FUTURE</a:t>
            </a:r>
            <a:r>
              <a:rPr lang="en-US" sz="2000" dirty="0" smtClean="0"/>
              <a:t> project investment prioritization</a:t>
            </a:r>
          </a:p>
          <a:p>
            <a:endParaRPr lang="en-US" sz="2000" dirty="0" smtClean="0"/>
          </a:p>
          <a:p>
            <a:r>
              <a:rPr lang="en-US" sz="2000" dirty="0" smtClean="0"/>
              <a:t>Roadmap v1.0 update to Roadmap v1.1 (Winter 2015) and Roadmap v2.0 (Fall 2015)</a:t>
            </a:r>
          </a:p>
        </p:txBody>
      </p:sp>
      <p:sp>
        <p:nvSpPr>
          <p:cNvPr id="9"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Roadmap Advisory Group</a:t>
            </a:r>
            <a:endParaRPr lang="en-US" sz="2812" b="1" dirty="0">
              <a:solidFill>
                <a:srgbClr val="000099"/>
              </a:solidFill>
              <a:latin typeface="+mn-lt"/>
            </a:endParaRPr>
          </a:p>
        </p:txBody>
      </p:sp>
      <p:pic>
        <p:nvPicPr>
          <p:cNvPr id="22" name="Picture 21"/>
          <p:cNvPicPr>
            <a:picLocks noChangeAspect="1"/>
          </p:cNvPicPr>
          <p:nvPr/>
        </p:nvPicPr>
        <p:blipFill>
          <a:blip r:embed="rId2"/>
          <a:stretch>
            <a:fillRect/>
          </a:stretch>
        </p:blipFill>
        <p:spPr>
          <a:xfrm>
            <a:off x="3496133" y="2305968"/>
            <a:ext cx="5469927" cy="3245890"/>
          </a:xfrm>
          <a:prstGeom prst="rect">
            <a:avLst/>
          </a:prstGeom>
        </p:spPr>
      </p:pic>
    </p:spTree>
    <p:extLst>
      <p:ext uri="{BB962C8B-B14F-4D97-AF65-F5344CB8AC3E}">
        <p14:creationId xmlns:p14="http://schemas.microsoft.com/office/powerpoint/2010/main" val="3768219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199" y="2475500"/>
            <a:ext cx="5835535" cy="3545122"/>
          </a:xfrm>
        </p:spPr>
        <p:txBody>
          <a:bodyPr>
            <a:noAutofit/>
          </a:bodyPr>
          <a:lstStyle/>
          <a:p>
            <a:endParaRPr lang="en-US" sz="2000" dirty="0"/>
          </a:p>
          <a:p>
            <a:endParaRPr lang="en-US" sz="2000" dirty="0" smtClean="0"/>
          </a:p>
          <a:p>
            <a:endParaRPr lang="en-US" sz="2000" dirty="0"/>
          </a:p>
          <a:p>
            <a:pPr lvl="1"/>
            <a:endParaRPr lang="en-US" sz="1600" dirty="0"/>
          </a:p>
          <a:p>
            <a:endParaRPr lang="en-US" sz="2000" dirty="0"/>
          </a:p>
          <a:p>
            <a:endParaRPr lang="en-US" sz="2000" dirty="0" smtClean="0"/>
          </a:p>
          <a:p>
            <a:pPr marL="457200" lvl="1" indent="0">
              <a:buNone/>
            </a:pPr>
            <a:endParaRPr lang="en-US" sz="1800" dirty="0"/>
          </a:p>
        </p:txBody>
      </p:sp>
      <p:sp>
        <p:nvSpPr>
          <p:cNvPr id="8" name="Content Placeholder 2"/>
          <p:cNvSpPr txBox="1">
            <a:spLocks/>
          </p:cNvSpPr>
          <p:nvPr/>
        </p:nvSpPr>
        <p:spPr>
          <a:xfrm>
            <a:off x="457199" y="1777227"/>
            <a:ext cx="8462356" cy="37379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101643"/>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101643"/>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101643"/>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01643"/>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0164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Unclear what Future State Capabilities Result from Roadmaps</a:t>
            </a:r>
          </a:p>
          <a:p>
            <a:pPr lvl="1"/>
            <a:r>
              <a:rPr lang="en-US" sz="2000" dirty="0"/>
              <a:t>Need to Identify &amp; Prioritize </a:t>
            </a:r>
            <a:r>
              <a:rPr lang="en-US" sz="2000" dirty="0">
                <a:solidFill>
                  <a:srgbClr val="0000FF"/>
                </a:solidFill>
              </a:rPr>
              <a:t>Critical Technology Elements (CTE’s)</a:t>
            </a:r>
          </a:p>
          <a:p>
            <a:r>
              <a:rPr lang="en-US" sz="2000" dirty="0"/>
              <a:t>Hard to Gauge Individual Project Impact on Roadmap Mission</a:t>
            </a:r>
          </a:p>
          <a:p>
            <a:pPr lvl="1"/>
            <a:r>
              <a:rPr lang="en-US" sz="2000" dirty="0">
                <a:solidFill>
                  <a:srgbClr val="0000FF"/>
                </a:solidFill>
              </a:rPr>
              <a:t>SE-Based Flow Down Metrics </a:t>
            </a:r>
            <a:r>
              <a:rPr lang="en-US" sz="2000" dirty="0"/>
              <a:t>Needed to Relate Projects to </a:t>
            </a:r>
            <a:r>
              <a:rPr lang="en-US" sz="2000" dirty="0">
                <a:solidFill>
                  <a:srgbClr val="0000FF"/>
                </a:solidFill>
              </a:rPr>
              <a:t>CTE’s</a:t>
            </a:r>
          </a:p>
          <a:p>
            <a:pPr marL="342900" lvl="1" indent="-342900">
              <a:buSzPct val="120000"/>
              <a:buFont typeface="Arial"/>
              <a:buChar char="•"/>
            </a:pPr>
            <a:r>
              <a:rPr lang="en-US" sz="2000" dirty="0"/>
              <a:t>Hard to Tell which AM Materials/Processes are being Advanced</a:t>
            </a:r>
          </a:p>
          <a:p>
            <a:pPr lvl="1"/>
            <a:r>
              <a:rPr lang="en-US" sz="2000" dirty="0">
                <a:solidFill>
                  <a:srgbClr val="0000FF"/>
                </a:solidFill>
              </a:rPr>
              <a:t>Baseline Material &amp; Process Gaps </a:t>
            </a:r>
            <a:r>
              <a:rPr lang="en-US" sz="2000" dirty="0"/>
              <a:t>should Drive </a:t>
            </a:r>
            <a:r>
              <a:rPr lang="en-US" sz="2000" dirty="0">
                <a:solidFill>
                  <a:srgbClr val="0000FF"/>
                </a:solidFill>
              </a:rPr>
              <a:t>CTE Advancements</a:t>
            </a:r>
          </a:p>
          <a:p>
            <a:r>
              <a:rPr lang="en-US" sz="2000" dirty="0"/>
              <a:t>Unclear what Current State Tech Gaps the Roadmaps Address</a:t>
            </a:r>
          </a:p>
          <a:p>
            <a:pPr lvl="1"/>
            <a:r>
              <a:rPr lang="en-US" sz="2000" dirty="0">
                <a:solidFill>
                  <a:srgbClr val="0000FF"/>
                </a:solidFill>
              </a:rPr>
              <a:t>Known Tech Gaps </a:t>
            </a:r>
            <a:r>
              <a:rPr lang="en-US" sz="2000" dirty="0"/>
              <a:t>vs. Perceived Needs should Define </a:t>
            </a:r>
            <a:r>
              <a:rPr lang="en-US" sz="2000" dirty="0">
                <a:solidFill>
                  <a:srgbClr val="0000FF"/>
                </a:solidFill>
              </a:rPr>
              <a:t>R&amp;D Focus</a:t>
            </a:r>
          </a:p>
          <a:p>
            <a:r>
              <a:rPr lang="en-US" sz="2000" dirty="0"/>
              <a:t>Current Five Roadmap Swim Lanes a Good Start but too Broad</a:t>
            </a:r>
          </a:p>
          <a:p>
            <a:pPr lvl="1"/>
            <a:r>
              <a:rPr lang="en-US" sz="2000" dirty="0"/>
              <a:t>Swim Lanes should Sequence Projects based on </a:t>
            </a:r>
            <a:r>
              <a:rPr lang="en-US" sz="2000" dirty="0">
                <a:solidFill>
                  <a:srgbClr val="0000FF"/>
                </a:solidFill>
              </a:rPr>
              <a:t>CTE Maturation </a:t>
            </a:r>
          </a:p>
          <a:p>
            <a:r>
              <a:rPr lang="en-US" sz="2000" dirty="0"/>
              <a:t>Out-Year Project Ideas a Mix of CTE’s, Solutions, Gaps, &amp; Goals</a:t>
            </a:r>
          </a:p>
          <a:p>
            <a:pPr lvl="1"/>
            <a:r>
              <a:rPr lang="en-US" sz="2000" dirty="0">
                <a:solidFill>
                  <a:srgbClr val="0000FF"/>
                </a:solidFill>
              </a:rPr>
              <a:t>Standard Project Template </a:t>
            </a:r>
            <a:r>
              <a:rPr lang="en-US" sz="2000" dirty="0"/>
              <a:t>needed to Capture </a:t>
            </a:r>
            <a:r>
              <a:rPr lang="en-US" sz="2000" dirty="0">
                <a:solidFill>
                  <a:srgbClr val="0000FF"/>
                </a:solidFill>
              </a:rPr>
              <a:t>Key Workshop Info</a:t>
            </a:r>
          </a:p>
        </p:txBody>
      </p:sp>
      <p:sp>
        <p:nvSpPr>
          <p:cNvPr id="6"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a:solidFill>
                  <a:srgbClr val="000099"/>
                </a:solidFill>
                <a:latin typeface="+mn-lt"/>
              </a:rPr>
              <a:t>Technology Roadmap v1.0: Observations</a:t>
            </a:r>
          </a:p>
        </p:txBody>
      </p:sp>
    </p:spTree>
    <p:extLst>
      <p:ext uri="{BB962C8B-B14F-4D97-AF65-F5344CB8AC3E}">
        <p14:creationId xmlns:p14="http://schemas.microsoft.com/office/powerpoint/2010/main" val="4267469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990124" y="1901951"/>
            <a:ext cx="7502794" cy="4807913"/>
          </a:xfrm>
          <a:prstGeom prst="rect">
            <a:avLst/>
          </a:prstGeom>
        </p:spPr>
      </p:pic>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Systems Engineering Based Roadmap Update Process</a:t>
            </a:r>
            <a:endParaRPr lang="en-US" sz="2812" b="1" dirty="0">
              <a:solidFill>
                <a:srgbClr val="000099"/>
              </a:solidFill>
              <a:latin typeface="+mn-lt"/>
            </a:endParaRPr>
          </a:p>
        </p:txBody>
      </p:sp>
    </p:spTree>
    <p:extLst>
      <p:ext uri="{BB962C8B-B14F-4D97-AF65-F5344CB8AC3E}">
        <p14:creationId xmlns:p14="http://schemas.microsoft.com/office/powerpoint/2010/main" val="2431208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Systems Engineering Based Roadmap Update Process</a:t>
            </a:r>
            <a:endParaRPr lang="en-US" sz="2812" b="1" dirty="0">
              <a:solidFill>
                <a:srgbClr val="000099"/>
              </a:solidFill>
              <a:latin typeface="+mn-lt"/>
            </a:endParaRPr>
          </a:p>
        </p:txBody>
      </p:sp>
      <p:pic>
        <p:nvPicPr>
          <p:cNvPr id="3" name="Picture 2"/>
          <p:cNvPicPr>
            <a:picLocks noChangeAspect="1"/>
          </p:cNvPicPr>
          <p:nvPr/>
        </p:nvPicPr>
        <p:blipFill>
          <a:blip r:embed="rId2"/>
          <a:stretch>
            <a:fillRect/>
          </a:stretch>
        </p:blipFill>
        <p:spPr>
          <a:xfrm>
            <a:off x="191644" y="1587397"/>
            <a:ext cx="8760711" cy="5023539"/>
          </a:xfrm>
          <a:prstGeom prst="rect">
            <a:avLst/>
          </a:prstGeom>
        </p:spPr>
      </p:pic>
    </p:spTree>
    <p:extLst>
      <p:ext uri="{BB962C8B-B14F-4D97-AF65-F5344CB8AC3E}">
        <p14:creationId xmlns:p14="http://schemas.microsoft.com/office/powerpoint/2010/main" val="1128213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SE Based Roadmap – Brainstorming Pyramid </a:t>
            </a:r>
            <a:endParaRPr lang="en-US" sz="2812" b="1" dirty="0">
              <a:solidFill>
                <a:srgbClr val="000099"/>
              </a:solidFill>
              <a:latin typeface="+mn-lt"/>
            </a:endParaRPr>
          </a:p>
        </p:txBody>
      </p:sp>
      <p:pic>
        <p:nvPicPr>
          <p:cNvPr id="2" name="Picture 1"/>
          <p:cNvPicPr>
            <a:picLocks noChangeAspect="1"/>
          </p:cNvPicPr>
          <p:nvPr/>
        </p:nvPicPr>
        <p:blipFill>
          <a:blip r:embed="rId2"/>
          <a:stretch>
            <a:fillRect/>
          </a:stretch>
        </p:blipFill>
        <p:spPr>
          <a:xfrm>
            <a:off x="39231" y="1587397"/>
            <a:ext cx="9065538" cy="5395428"/>
          </a:xfrm>
          <a:prstGeom prst="rect">
            <a:avLst/>
          </a:prstGeom>
        </p:spPr>
      </p:pic>
    </p:spTree>
    <p:extLst>
      <p:ext uri="{BB962C8B-B14F-4D97-AF65-F5344CB8AC3E}">
        <p14:creationId xmlns:p14="http://schemas.microsoft.com/office/powerpoint/2010/main" val="1046800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SE Based Roadmap – Impact Difficulty Matrix</a:t>
            </a:r>
            <a:endParaRPr lang="en-US" sz="2812" b="1" dirty="0">
              <a:solidFill>
                <a:srgbClr val="000099"/>
              </a:solidFill>
              <a:latin typeface="+mn-lt"/>
            </a:endParaRPr>
          </a:p>
        </p:txBody>
      </p:sp>
      <p:pic>
        <p:nvPicPr>
          <p:cNvPr id="2" name="Picture 1"/>
          <p:cNvPicPr>
            <a:picLocks noChangeAspect="1"/>
          </p:cNvPicPr>
          <p:nvPr/>
        </p:nvPicPr>
        <p:blipFill>
          <a:blip r:embed="rId2"/>
          <a:stretch>
            <a:fillRect/>
          </a:stretch>
        </p:blipFill>
        <p:spPr>
          <a:xfrm>
            <a:off x="457647" y="1660787"/>
            <a:ext cx="8175125" cy="5322434"/>
          </a:xfrm>
          <a:prstGeom prst="rect">
            <a:avLst/>
          </a:prstGeom>
        </p:spPr>
      </p:pic>
    </p:spTree>
    <p:extLst>
      <p:ext uri="{BB962C8B-B14F-4D97-AF65-F5344CB8AC3E}">
        <p14:creationId xmlns:p14="http://schemas.microsoft.com/office/powerpoint/2010/main" val="662319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1219200" y="1855030"/>
            <a:ext cx="7772400" cy="4495800"/>
          </a:xfrm>
        </p:spPr>
        <p:txBody>
          <a:bodyPr>
            <a:normAutofit fontScale="92500"/>
          </a:bodyPr>
          <a:lstStyle/>
          <a:p>
            <a:pPr marL="0" indent="0">
              <a:buNone/>
            </a:pPr>
            <a:r>
              <a:rPr lang="en-US" sz="2000" b="1" dirty="0"/>
              <a:t>The </a:t>
            </a:r>
            <a:r>
              <a:rPr lang="en-US" sz="2000" b="1" dirty="0" smtClean="0"/>
              <a:t>Foundation </a:t>
            </a:r>
            <a:r>
              <a:rPr lang="en-US" sz="2000" b="1" dirty="0"/>
              <a:t>is </a:t>
            </a:r>
            <a:r>
              <a:rPr lang="en-US" sz="2000" b="1" dirty="0" smtClean="0"/>
              <a:t>Laid </a:t>
            </a:r>
            <a:r>
              <a:rPr lang="en-US" sz="2000" dirty="0"/>
              <a:t>– </a:t>
            </a:r>
            <a:r>
              <a:rPr lang="en-US" sz="2000" dirty="0" smtClean="0"/>
              <a:t>In March 2012</a:t>
            </a:r>
            <a:r>
              <a:rPr lang="en-US" sz="2000" dirty="0"/>
              <a:t>, President </a:t>
            </a:r>
            <a:r>
              <a:rPr lang="en-US" sz="2000" dirty="0" smtClean="0"/>
              <a:t>Obama proposed </a:t>
            </a:r>
            <a:r>
              <a:rPr lang="en-US" sz="2000" dirty="0"/>
              <a:t>the formation of the National Network for Manufacturing Innovation (NNMI</a:t>
            </a:r>
            <a:r>
              <a:rPr lang="en-US" sz="2000" dirty="0" smtClean="0"/>
              <a:t>) and America Makes, the National Additive Manufacturing Innovation Institute was launched in August as the initial Institute for Manufacturing Innovation (IMI)</a:t>
            </a:r>
            <a:endParaRPr lang="en-US" sz="2000" dirty="0"/>
          </a:p>
          <a:p>
            <a:pPr marL="0" indent="0">
              <a:buNone/>
            </a:pPr>
            <a:endParaRPr lang="en-US" sz="2000" dirty="0" smtClean="0"/>
          </a:p>
          <a:p>
            <a:pPr marL="0" indent="0">
              <a:buNone/>
            </a:pPr>
            <a:r>
              <a:rPr lang="en-US" sz="2000" b="1" dirty="0" smtClean="0"/>
              <a:t>The Vision </a:t>
            </a:r>
            <a:r>
              <a:rPr lang="en-US" sz="2000" b="1" dirty="0"/>
              <a:t>is </a:t>
            </a:r>
            <a:r>
              <a:rPr lang="en-US" sz="2000" b="1" dirty="0" smtClean="0"/>
              <a:t>Simple </a:t>
            </a:r>
            <a:r>
              <a:rPr lang="en-US" sz="2000" dirty="0"/>
              <a:t>– L</a:t>
            </a:r>
            <a:r>
              <a:rPr lang="en-US" sz="2000" dirty="0" smtClean="0"/>
              <a:t>everage </a:t>
            </a:r>
            <a:r>
              <a:rPr lang="en-US" sz="2000" dirty="0"/>
              <a:t>our nation’s brilliant technical minds in all corners of government, industry and academia to accelerate the adoption of additive </a:t>
            </a:r>
            <a:r>
              <a:rPr lang="en-US" sz="2000" dirty="0" smtClean="0"/>
              <a:t>manufacturing and 3D printing </a:t>
            </a:r>
            <a:r>
              <a:rPr lang="en-US" sz="2000" dirty="0"/>
              <a:t>technologies in the U.S. manufacturing sector and increase domestic manufacturing competitiveness</a:t>
            </a:r>
          </a:p>
          <a:p>
            <a:pPr marL="0" indent="0">
              <a:buNone/>
            </a:pPr>
            <a:endParaRPr lang="en-US" sz="2000" dirty="0" smtClean="0"/>
          </a:p>
          <a:p>
            <a:pPr marL="0" indent="0">
              <a:buNone/>
            </a:pPr>
            <a:r>
              <a:rPr lang="en-US" sz="2000" b="1" dirty="0" smtClean="0"/>
              <a:t>The Goal </a:t>
            </a:r>
            <a:r>
              <a:rPr lang="en-US" sz="2000" b="1" dirty="0"/>
              <a:t>is </a:t>
            </a:r>
            <a:r>
              <a:rPr lang="en-US" sz="2000" b="1" dirty="0" smtClean="0"/>
              <a:t>Bold </a:t>
            </a:r>
            <a:r>
              <a:rPr lang="en-US" sz="2000" dirty="0"/>
              <a:t>– </a:t>
            </a:r>
            <a:r>
              <a:rPr lang="en-US" sz="2000" dirty="0" smtClean="0"/>
              <a:t>Create </a:t>
            </a:r>
            <a:r>
              <a:rPr lang="en-US" sz="2000" dirty="0"/>
              <a:t>truly collaborative environments </a:t>
            </a:r>
            <a:r>
              <a:rPr lang="en-US" sz="2000" dirty="0" smtClean="0"/>
              <a:t>to </a:t>
            </a:r>
            <a:r>
              <a:rPr lang="en-US" sz="2000" dirty="0"/>
              <a:t>bring tech advancements from the lab to the factory </a:t>
            </a:r>
            <a:r>
              <a:rPr lang="en-US" sz="2000" dirty="0" smtClean="0"/>
              <a:t>floor</a:t>
            </a:r>
            <a:r>
              <a:rPr lang="en-US" sz="2000" dirty="0"/>
              <a:t>, create jobs, produce more competitive products, </a:t>
            </a:r>
            <a:r>
              <a:rPr lang="en-US" sz="2000" dirty="0" smtClean="0"/>
              <a:t>and </a:t>
            </a:r>
            <a:r>
              <a:rPr lang="en-US" sz="2000" dirty="0"/>
              <a:t>ultimately reaffirm our place in the global market.</a:t>
            </a:r>
          </a:p>
        </p:txBody>
      </p:sp>
      <p:pic>
        <p:nvPicPr>
          <p:cNvPr id="16" name="Picture 15" descr="go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41" y="5095812"/>
            <a:ext cx="1074345" cy="1102618"/>
          </a:xfrm>
          <a:prstGeom prst="rect">
            <a:avLst/>
          </a:prstGeom>
        </p:spPr>
      </p:pic>
      <p:pic>
        <p:nvPicPr>
          <p:cNvPr id="17" name="Picture 16" descr="flag_gea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41" y="1938215"/>
            <a:ext cx="1074345" cy="1102618"/>
          </a:xfrm>
          <a:prstGeom prst="rect">
            <a:avLst/>
          </a:prstGeom>
        </p:spPr>
      </p:pic>
      <p:pic>
        <p:nvPicPr>
          <p:cNvPr id="19" name="Picture 18" descr="puzzlecirc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41" y="3531430"/>
            <a:ext cx="1074345" cy="1102618"/>
          </a:xfrm>
          <a:prstGeom prst="rect">
            <a:avLst/>
          </a:prstGeom>
        </p:spPr>
      </p:pic>
      <p:sp>
        <p:nvSpPr>
          <p:cNvPr id="20" name="Title 1"/>
          <p:cNvSpPr>
            <a:spLocks noGrp="1"/>
          </p:cNvSpPr>
          <p:nvPr>
            <p:ph type="title"/>
          </p:nvPr>
        </p:nvSpPr>
        <p:spPr>
          <a:xfrm>
            <a:off x="381000" y="701841"/>
            <a:ext cx="8229600" cy="977046"/>
          </a:xfrm>
        </p:spPr>
        <p:txBody>
          <a:bodyPr>
            <a:normAutofit/>
          </a:bodyPr>
          <a:lstStyle/>
          <a:p>
            <a:pPr algn="ctr"/>
            <a:r>
              <a:rPr lang="en-US" sz="3200" b="1" dirty="0" smtClean="0">
                <a:solidFill>
                  <a:srgbClr val="000099"/>
                </a:solidFill>
              </a:rPr>
              <a:t>America Makes Introduction</a:t>
            </a:r>
            <a:endParaRPr lang="en-US" sz="3200" dirty="0"/>
          </a:p>
        </p:txBody>
      </p:sp>
    </p:spTree>
    <p:extLst>
      <p:ext uri="{BB962C8B-B14F-4D97-AF65-F5344CB8AC3E}">
        <p14:creationId xmlns:p14="http://schemas.microsoft.com/office/powerpoint/2010/main" val="1484593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SE Based Roadmap – Concept Poster Template</a:t>
            </a:r>
            <a:endParaRPr lang="en-US" sz="2812" b="1" dirty="0">
              <a:solidFill>
                <a:srgbClr val="000099"/>
              </a:solidFill>
              <a:latin typeface="+mn-lt"/>
            </a:endParaRPr>
          </a:p>
        </p:txBody>
      </p:sp>
      <p:pic>
        <p:nvPicPr>
          <p:cNvPr id="2" name="Picture 1"/>
          <p:cNvPicPr>
            <a:picLocks noChangeAspect="1"/>
          </p:cNvPicPr>
          <p:nvPr/>
        </p:nvPicPr>
        <p:blipFill>
          <a:blip r:embed="rId2"/>
          <a:stretch>
            <a:fillRect/>
          </a:stretch>
        </p:blipFill>
        <p:spPr>
          <a:xfrm>
            <a:off x="2557169" y="1655064"/>
            <a:ext cx="3417090" cy="4499084"/>
          </a:xfrm>
          <a:prstGeom prst="rect">
            <a:avLst/>
          </a:prstGeom>
        </p:spPr>
      </p:pic>
    </p:spTree>
    <p:extLst>
      <p:ext uri="{BB962C8B-B14F-4D97-AF65-F5344CB8AC3E}">
        <p14:creationId xmlns:p14="http://schemas.microsoft.com/office/powerpoint/2010/main" val="685852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647" y="1051616"/>
            <a:ext cx="8228707" cy="53578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r>
              <a:rPr lang="en-US" sz="2812" b="1" dirty="0" smtClean="0">
                <a:solidFill>
                  <a:srgbClr val="000099"/>
                </a:solidFill>
                <a:latin typeface="+mn-lt"/>
              </a:rPr>
              <a:t>Systems Engineering Based Roadmap Update Process</a:t>
            </a:r>
            <a:endParaRPr lang="en-US" sz="2812" b="1" dirty="0">
              <a:solidFill>
                <a:srgbClr val="000099"/>
              </a:solidFill>
              <a:latin typeface="+mn-lt"/>
            </a:endParaRPr>
          </a:p>
        </p:txBody>
      </p:sp>
      <p:pic>
        <p:nvPicPr>
          <p:cNvPr id="3" name="Picture 2"/>
          <p:cNvPicPr>
            <a:picLocks noChangeAspect="1"/>
          </p:cNvPicPr>
          <p:nvPr/>
        </p:nvPicPr>
        <p:blipFill>
          <a:blip r:embed="rId2"/>
          <a:stretch>
            <a:fillRect/>
          </a:stretch>
        </p:blipFill>
        <p:spPr>
          <a:xfrm>
            <a:off x="292237" y="1319506"/>
            <a:ext cx="8559526" cy="5681964"/>
          </a:xfrm>
          <a:prstGeom prst="rect">
            <a:avLst/>
          </a:prstGeom>
        </p:spPr>
      </p:pic>
    </p:spTree>
    <p:extLst>
      <p:ext uri="{BB962C8B-B14F-4D97-AF65-F5344CB8AC3E}">
        <p14:creationId xmlns:p14="http://schemas.microsoft.com/office/powerpoint/2010/main" val="1526860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812" b="1" dirty="0">
                <a:solidFill>
                  <a:srgbClr val="000099"/>
                </a:solidFill>
                <a:latin typeface="+mn-lt"/>
              </a:rPr>
              <a:t>Technology Roadmap:  Prioritization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491" t="8520" r="8432" b="3972"/>
          <a:stretch/>
        </p:blipFill>
        <p:spPr>
          <a:xfrm>
            <a:off x="457200" y="2037414"/>
            <a:ext cx="3559397" cy="260821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784" r="45294" b="22868"/>
          <a:stretch/>
        </p:blipFill>
        <p:spPr>
          <a:xfrm>
            <a:off x="5827059" y="2037414"/>
            <a:ext cx="2922494" cy="386107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5" t="5600" b="8435"/>
          <a:stretch/>
        </p:blipFill>
        <p:spPr>
          <a:xfrm>
            <a:off x="2910866" y="3245461"/>
            <a:ext cx="3860560" cy="2299991"/>
          </a:xfrm>
          <a:prstGeom prst="rect">
            <a:avLst/>
          </a:prstGeom>
        </p:spPr>
      </p:pic>
      <p:sp>
        <p:nvSpPr>
          <p:cNvPr id="9" name="TextBox 8"/>
          <p:cNvSpPr txBox="1"/>
          <p:nvPr/>
        </p:nvSpPr>
        <p:spPr>
          <a:xfrm>
            <a:off x="1075765" y="4814045"/>
            <a:ext cx="1990164" cy="707886"/>
          </a:xfrm>
          <a:prstGeom prst="rect">
            <a:avLst/>
          </a:prstGeom>
          <a:solidFill>
            <a:schemeClr val="bg1"/>
          </a:solidFill>
          <a:ln>
            <a:solidFill>
              <a:srgbClr val="101643"/>
            </a:solidFill>
          </a:ln>
        </p:spPr>
        <p:txBody>
          <a:bodyPr wrap="square" rtlCol="0">
            <a:spAutoFit/>
          </a:bodyPr>
          <a:lstStyle/>
          <a:p>
            <a:pPr algn="ctr">
              <a:spcBef>
                <a:spcPct val="20000"/>
              </a:spcBef>
            </a:pPr>
            <a:r>
              <a:rPr lang="en-US" sz="2000" dirty="0">
                <a:solidFill>
                  <a:srgbClr val="101643"/>
                </a:solidFill>
              </a:rPr>
              <a:t>SE Brainstorming </a:t>
            </a:r>
            <a:r>
              <a:rPr lang="en-US" sz="2000" dirty="0" smtClean="0">
                <a:solidFill>
                  <a:srgbClr val="101643"/>
                </a:solidFill>
              </a:rPr>
              <a:t>Pyramid</a:t>
            </a:r>
            <a:endParaRPr lang="en-US" sz="2000" dirty="0">
              <a:solidFill>
                <a:srgbClr val="101643"/>
              </a:solidFill>
            </a:endParaRPr>
          </a:p>
        </p:txBody>
      </p:sp>
      <p:sp>
        <p:nvSpPr>
          <p:cNvPr id="10" name="TextBox 9"/>
          <p:cNvSpPr txBox="1"/>
          <p:nvPr/>
        </p:nvSpPr>
        <p:spPr>
          <a:xfrm>
            <a:off x="3908613" y="5746378"/>
            <a:ext cx="1990164" cy="707886"/>
          </a:xfrm>
          <a:prstGeom prst="rect">
            <a:avLst/>
          </a:prstGeom>
          <a:solidFill>
            <a:schemeClr val="bg1"/>
          </a:solidFill>
          <a:ln>
            <a:solidFill>
              <a:srgbClr val="101643"/>
            </a:solidFill>
          </a:ln>
        </p:spPr>
        <p:txBody>
          <a:bodyPr wrap="square" rtlCol="0">
            <a:spAutoFit/>
          </a:bodyPr>
          <a:lstStyle/>
          <a:p>
            <a:pPr algn="ctr">
              <a:spcBef>
                <a:spcPct val="20000"/>
              </a:spcBef>
            </a:pPr>
            <a:r>
              <a:rPr lang="en-US" sz="2000" dirty="0" smtClean="0">
                <a:solidFill>
                  <a:srgbClr val="101643"/>
                </a:solidFill>
              </a:rPr>
              <a:t>Impact Difficulty Matrix</a:t>
            </a:r>
            <a:endParaRPr lang="en-US" sz="2000" dirty="0">
              <a:solidFill>
                <a:srgbClr val="101643"/>
              </a:solidFill>
            </a:endParaRPr>
          </a:p>
        </p:txBody>
      </p:sp>
      <p:sp>
        <p:nvSpPr>
          <p:cNvPr id="11" name="TextBox 10"/>
          <p:cNvSpPr txBox="1"/>
          <p:nvPr/>
        </p:nvSpPr>
        <p:spPr>
          <a:xfrm>
            <a:off x="6284260" y="6060151"/>
            <a:ext cx="1990164" cy="400110"/>
          </a:xfrm>
          <a:prstGeom prst="rect">
            <a:avLst/>
          </a:prstGeom>
          <a:noFill/>
          <a:ln>
            <a:solidFill>
              <a:srgbClr val="101643"/>
            </a:solidFill>
          </a:ln>
        </p:spPr>
        <p:txBody>
          <a:bodyPr wrap="square" rtlCol="0">
            <a:spAutoFit/>
          </a:bodyPr>
          <a:lstStyle/>
          <a:p>
            <a:pPr algn="ctr">
              <a:spcBef>
                <a:spcPct val="20000"/>
              </a:spcBef>
            </a:pPr>
            <a:r>
              <a:rPr lang="en-US" sz="2000" dirty="0" smtClean="0">
                <a:solidFill>
                  <a:srgbClr val="101643"/>
                </a:solidFill>
              </a:rPr>
              <a:t>Concept Posters</a:t>
            </a:r>
            <a:endParaRPr lang="en-US" sz="2000" dirty="0">
              <a:solidFill>
                <a:srgbClr val="101643"/>
              </a:solidFill>
            </a:endParaRPr>
          </a:p>
        </p:txBody>
      </p:sp>
    </p:spTree>
    <p:extLst>
      <p:ext uri="{BB962C8B-B14F-4D97-AF65-F5344CB8AC3E}">
        <p14:creationId xmlns:p14="http://schemas.microsoft.com/office/powerpoint/2010/main" val="2978699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4674" y="933570"/>
            <a:ext cx="4583723" cy="525080"/>
          </a:xfrm>
          <a:prstGeom prst="rect">
            <a:avLst/>
          </a:prstGeom>
        </p:spPr>
        <p:txBody>
          <a:bodyPr vert="horz" lIns="91440" tIns="45720" rIns="91440" bIns="45720" rtlCol="0" anchor="ctr">
            <a:normAutofit/>
          </a:bodyPr>
          <a:lstStyle>
            <a:lvl1pPr>
              <a:spcBef>
                <a:spcPct val="0"/>
              </a:spcBef>
              <a:buNone/>
              <a:defRPr sz="2812" b="1">
                <a:solidFill>
                  <a:srgbClr val="000099"/>
                </a:solidFill>
                <a:ea typeface="+mj-ea"/>
                <a:cs typeface="+mj-cs"/>
              </a:defRPr>
            </a:lvl1pPr>
          </a:lstStyle>
          <a:p>
            <a:r>
              <a:rPr lang="en-US" dirty="0"/>
              <a:t>Technology Roadmap</a:t>
            </a:r>
          </a:p>
        </p:txBody>
      </p:sp>
      <p:pic>
        <p:nvPicPr>
          <p:cNvPr id="49" name="Picture 48"/>
          <p:cNvPicPr>
            <a:picLocks noChangeAspect="1"/>
          </p:cNvPicPr>
          <p:nvPr/>
        </p:nvPicPr>
        <p:blipFill>
          <a:blip r:embed="rId2"/>
          <a:stretch>
            <a:fillRect/>
          </a:stretch>
        </p:blipFill>
        <p:spPr>
          <a:xfrm>
            <a:off x="193239" y="1407123"/>
            <a:ext cx="8723338" cy="5257444"/>
          </a:xfrm>
          <a:prstGeom prst="rect">
            <a:avLst/>
          </a:prstGeom>
        </p:spPr>
      </p:pic>
    </p:spTree>
    <p:extLst>
      <p:ext uri="{BB962C8B-B14F-4D97-AF65-F5344CB8AC3E}">
        <p14:creationId xmlns:p14="http://schemas.microsoft.com/office/powerpoint/2010/main" val="2518358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812" b="1" dirty="0">
                <a:solidFill>
                  <a:srgbClr val="000099"/>
                </a:solidFill>
                <a:latin typeface="+mn-lt"/>
              </a:rPr>
              <a:t>Technology Roadmap:  Continuous Improvement</a:t>
            </a:r>
          </a:p>
        </p:txBody>
      </p:sp>
      <p:sp>
        <p:nvSpPr>
          <p:cNvPr id="5" name="Content Placeholder 2"/>
          <p:cNvSpPr>
            <a:spLocks noGrp="1"/>
          </p:cNvSpPr>
          <p:nvPr>
            <p:ph idx="1"/>
          </p:nvPr>
        </p:nvSpPr>
        <p:spPr>
          <a:xfrm>
            <a:off x="457199" y="2475500"/>
            <a:ext cx="5835535" cy="3545122"/>
          </a:xfrm>
        </p:spPr>
        <p:txBody>
          <a:bodyPr>
            <a:noAutofit/>
          </a:bodyPr>
          <a:lstStyle/>
          <a:p>
            <a:endParaRPr lang="en-US" sz="2000" dirty="0"/>
          </a:p>
          <a:p>
            <a:endParaRPr lang="en-US" sz="2000" dirty="0" smtClean="0"/>
          </a:p>
          <a:p>
            <a:endParaRPr lang="en-US" sz="2000" dirty="0"/>
          </a:p>
          <a:p>
            <a:pPr lvl="1"/>
            <a:endParaRPr lang="en-US" sz="1600" dirty="0"/>
          </a:p>
          <a:p>
            <a:endParaRPr lang="en-US" sz="2000" dirty="0"/>
          </a:p>
          <a:p>
            <a:endParaRPr lang="en-US" sz="2000" dirty="0" smtClean="0"/>
          </a:p>
          <a:p>
            <a:pPr marL="457200" lvl="1" indent="0">
              <a:buNone/>
            </a:pPr>
            <a:endParaRPr lang="en-US" sz="1800" dirty="0"/>
          </a:p>
        </p:txBody>
      </p:sp>
      <p:graphicFrame>
        <p:nvGraphicFramePr>
          <p:cNvPr id="4" name="Diagram 3"/>
          <p:cNvGraphicFramePr/>
          <p:nvPr>
            <p:extLst/>
          </p:nvPr>
        </p:nvGraphicFramePr>
        <p:xfrm>
          <a:off x="1339734" y="1919004"/>
          <a:ext cx="6464531" cy="412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41069" y="6101942"/>
            <a:ext cx="8678487" cy="56526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Technology Roadmap Advisory </a:t>
            </a:r>
            <a:r>
              <a:rPr lang="en-US" dirty="0" smtClean="0"/>
              <a:t>Group (RMAG) formed</a:t>
            </a:r>
            <a:endParaRPr lang="en-US" dirty="0"/>
          </a:p>
        </p:txBody>
      </p:sp>
    </p:spTree>
    <p:extLst>
      <p:ext uri="{BB962C8B-B14F-4D97-AF65-F5344CB8AC3E}">
        <p14:creationId xmlns:p14="http://schemas.microsoft.com/office/powerpoint/2010/main" val="1510113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940172"/>
            <a:ext cx="8229600" cy="650312"/>
          </a:xfrm>
        </p:spPr>
        <p:txBody>
          <a:bodyPr>
            <a:normAutofit/>
          </a:bodyPr>
          <a:lstStyle/>
          <a:p>
            <a:pPr algn="ctr"/>
            <a:r>
              <a:rPr lang="en-US" sz="3200" b="1" dirty="0" smtClean="0">
                <a:solidFill>
                  <a:srgbClr val="000099"/>
                </a:solidFill>
              </a:rPr>
              <a:t>Project Call #1</a:t>
            </a:r>
            <a:endParaRPr lang="en-US" sz="3200" dirty="0"/>
          </a:p>
        </p:txBody>
      </p:sp>
      <p:sp>
        <p:nvSpPr>
          <p:cNvPr id="3" name="Content Placeholder 2"/>
          <p:cNvSpPr>
            <a:spLocks noGrp="1"/>
          </p:cNvSpPr>
          <p:nvPr>
            <p:ph idx="1"/>
          </p:nvPr>
        </p:nvSpPr>
        <p:spPr>
          <a:xfrm>
            <a:off x="257952" y="1701994"/>
            <a:ext cx="4682037" cy="4689833"/>
          </a:xfrm>
        </p:spPr>
        <p:txBody>
          <a:bodyPr>
            <a:noAutofit/>
          </a:bodyPr>
          <a:lstStyle/>
          <a:p>
            <a:pPr marL="234950" indent="-234950">
              <a:spcBef>
                <a:spcPts val="0"/>
              </a:spcBef>
              <a:spcAft>
                <a:spcPts val="600"/>
              </a:spcAft>
            </a:pPr>
            <a:r>
              <a:rPr lang="en-US" sz="2000" dirty="0" smtClean="0"/>
              <a:t>7 Projects Awarded; April 2013 Kick-off</a:t>
            </a:r>
          </a:p>
          <a:p>
            <a:pPr marL="234950" indent="-234950">
              <a:spcBef>
                <a:spcPts val="0"/>
              </a:spcBef>
              <a:spcAft>
                <a:spcPts val="600"/>
              </a:spcAft>
            </a:pPr>
            <a:r>
              <a:rPr lang="en-US" sz="2000" dirty="0"/>
              <a:t>Projects Address Metals &amp; Polymers</a:t>
            </a:r>
          </a:p>
          <a:p>
            <a:pPr marL="635000" lvl="1" indent="-234950">
              <a:spcBef>
                <a:spcPts val="0"/>
              </a:spcBef>
              <a:spcAft>
                <a:spcPts val="600"/>
              </a:spcAft>
            </a:pPr>
            <a:r>
              <a:rPr lang="en-US" sz="2000" i="1" dirty="0" smtClean="0">
                <a:solidFill>
                  <a:srgbClr val="000099"/>
                </a:solidFill>
              </a:rPr>
              <a:t>Materials Characterization</a:t>
            </a:r>
          </a:p>
          <a:p>
            <a:pPr marL="635000" lvl="1" indent="-234950">
              <a:spcBef>
                <a:spcPts val="0"/>
              </a:spcBef>
              <a:spcAft>
                <a:spcPts val="600"/>
              </a:spcAft>
            </a:pPr>
            <a:r>
              <a:rPr lang="en-US" sz="2000" i="1" dirty="0" smtClean="0">
                <a:solidFill>
                  <a:srgbClr val="000099"/>
                </a:solidFill>
              </a:rPr>
              <a:t>Process Capability &amp; Characterization</a:t>
            </a:r>
          </a:p>
          <a:p>
            <a:pPr marL="635000" lvl="1" indent="-234950">
              <a:spcBef>
                <a:spcPts val="0"/>
              </a:spcBef>
              <a:spcAft>
                <a:spcPts val="1200"/>
              </a:spcAft>
            </a:pPr>
            <a:r>
              <a:rPr lang="en-US" sz="2000" i="1" dirty="0" smtClean="0">
                <a:solidFill>
                  <a:srgbClr val="000099"/>
                </a:solidFill>
              </a:rPr>
              <a:t>Quality Control</a:t>
            </a:r>
          </a:p>
          <a:p>
            <a:pPr marL="234950" indent="-234950">
              <a:spcBef>
                <a:spcPts val="0"/>
              </a:spcBef>
              <a:spcAft>
                <a:spcPts val="1200"/>
              </a:spcAft>
            </a:pPr>
            <a:r>
              <a:rPr lang="en-US" sz="2000" dirty="0" smtClean="0">
                <a:solidFill>
                  <a:schemeClr val="tx1"/>
                </a:solidFill>
              </a:rPr>
              <a:t>$9.5 M </a:t>
            </a:r>
            <a:r>
              <a:rPr lang="en-US" sz="2000" dirty="0">
                <a:solidFill>
                  <a:schemeClr val="tx1"/>
                </a:solidFill>
              </a:rPr>
              <a:t>Technical Investment ($</a:t>
            </a:r>
            <a:r>
              <a:rPr lang="en-US" sz="2000" dirty="0" smtClean="0">
                <a:solidFill>
                  <a:schemeClr val="tx1"/>
                </a:solidFill>
              </a:rPr>
              <a:t>4.5M </a:t>
            </a:r>
            <a:r>
              <a:rPr lang="en-US" sz="2000" dirty="0" smtClean="0"/>
              <a:t>Government Funds </a:t>
            </a:r>
            <a:r>
              <a:rPr lang="en-US" sz="2000" dirty="0"/>
              <a:t>+ $5M Cost Share</a:t>
            </a:r>
            <a:r>
              <a:rPr lang="en-US" sz="2000" dirty="0" smtClean="0"/>
              <a:t>)</a:t>
            </a:r>
          </a:p>
          <a:p>
            <a:pPr marL="234950" indent="-234950">
              <a:spcBef>
                <a:spcPts val="0"/>
              </a:spcBef>
              <a:spcAft>
                <a:spcPts val="1200"/>
              </a:spcAft>
            </a:pPr>
            <a:r>
              <a:rPr lang="en-US" sz="2000" dirty="0" smtClean="0"/>
              <a:t>Each Project includes Technology Transition, Advanced </a:t>
            </a:r>
            <a:r>
              <a:rPr lang="en-US" sz="2000" dirty="0"/>
              <a:t>Manufacturing </a:t>
            </a:r>
            <a:r>
              <a:rPr lang="en-US" sz="2000" dirty="0" smtClean="0"/>
              <a:t>Enterprise, and Workforce </a:t>
            </a:r>
            <a:r>
              <a:rPr lang="en-US" sz="2000" dirty="0"/>
              <a:t>Education</a:t>
            </a:r>
          </a:p>
          <a:p>
            <a:pPr marL="234950" indent="-234950">
              <a:spcBef>
                <a:spcPts val="0"/>
              </a:spcBef>
              <a:spcAft>
                <a:spcPts val="1200"/>
              </a:spcAft>
            </a:pPr>
            <a:r>
              <a:rPr lang="en-US" sz="2000" dirty="0" smtClean="0"/>
              <a:t>35 Participants (8 of the 35 Are Universities)</a:t>
            </a:r>
            <a:r>
              <a:rPr lang="en-US" sz="2000" dirty="0"/>
              <a:t> </a:t>
            </a:r>
            <a:endParaRPr lang="en-US" sz="2000" dirty="0"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4090" y="1590484"/>
            <a:ext cx="4090771" cy="4676037"/>
          </a:xfrm>
          <a:prstGeom prst="rect">
            <a:avLst/>
          </a:prstGeom>
        </p:spPr>
      </p:pic>
      <p:sp>
        <p:nvSpPr>
          <p:cNvPr id="4" name="Slide Number Placeholder 3"/>
          <p:cNvSpPr>
            <a:spLocks noGrp="1"/>
          </p:cNvSpPr>
          <p:nvPr>
            <p:ph type="sldNum" sz="quarter" idx="12"/>
          </p:nvPr>
        </p:nvSpPr>
        <p:spPr/>
        <p:txBody>
          <a:bodyPr/>
          <a:lstStyle/>
          <a:p>
            <a:fld id="{72D7BA27-C16C-1A4F-8D3C-B4A583C22619}" type="slidenum">
              <a:rPr lang="en-US" smtClean="0"/>
              <a:t>25</a:t>
            </a:fld>
            <a:endParaRPr lang="en-US" dirty="0"/>
          </a:p>
        </p:txBody>
      </p:sp>
    </p:spTree>
    <p:extLst>
      <p:ext uri="{BB962C8B-B14F-4D97-AF65-F5344CB8AC3E}">
        <p14:creationId xmlns:p14="http://schemas.microsoft.com/office/powerpoint/2010/main" val="3996361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601531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66774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40413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3973904"/>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rp+m</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February 2015</a:t>
            </a: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smtClean="0">
                <a:solidFill>
                  <a:srgbClr val="143584"/>
                </a:solidFill>
              </a:rPr>
              <a:t>Maturation </a:t>
            </a:r>
            <a:r>
              <a:rPr lang="en-US" b="1" dirty="0">
                <a:solidFill>
                  <a:srgbClr val="143584"/>
                </a:solidFill>
              </a:rPr>
              <a:t>of FDM Component Manufacturing </a:t>
            </a:r>
          </a:p>
        </p:txBody>
      </p:sp>
      <p:sp>
        <p:nvSpPr>
          <p:cNvPr id="11" name="Rectangle 2"/>
          <p:cNvSpPr>
            <a:spLocks noChangeArrowheads="1"/>
          </p:cNvSpPr>
          <p:nvPr/>
        </p:nvSpPr>
        <p:spPr bwMode="auto">
          <a:xfrm>
            <a:off x="4876800" y="6346673"/>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smtClean="0">
                <a:solidFill>
                  <a:srgbClr val="143584"/>
                </a:solidFill>
              </a:rPr>
              <a:t>Transition site in discussion</a:t>
            </a:r>
            <a:endParaRPr lang="en-US" sz="1400" dirty="0">
              <a:solidFill>
                <a:srgbClr val="143584"/>
              </a:solidFill>
            </a:endParaRPr>
          </a:p>
        </p:txBody>
      </p:sp>
      <p:sp>
        <p:nvSpPr>
          <p:cNvPr id="12" name="Rectangle 64"/>
          <p:cNvSpPr>
            <a:spLocks noChangeArrowheads="1"/>
          </p:cNvSpPr>
          <p:nvPr/>
        </p:nvSpPr>
        <p:spPr bwMode="auto">
          <a:xfrm>
            <a:off x="4876800" y="1773184"/>
            <a:ext cx="4267200"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buFontTx/>
              <a:buChar char="•"/>
            </a:pPr>
            <a:r>
              <a:rPr lang="en-US" sz="1400" dirty="0">
                <a:solidFill>
                  <a:srgbClr val="143584"/>
                </a:solidFill>
              </a:rPr>
              <a:t> Generate B-basis allowables for ULTEM™ 9085 </a:t>
            </a:r>
          </a:p>
          <a:p>
            <a:pPr marL="114300" indent="-114300" eaLnBrk="0" hangingPunct="0">
              <a:buFontTx/>
              <a:buChar char="•"/>
            </a:pPr>
            <a:r>
              <a:rPr lang="en-US" sz="1400" dirty="0">
                <a:solidFill>
                  <a:srgbClr val="143584"/>
                </a:solidFill>
              </a:rPr>
              <a:t>  FEA analysis and manufacturing of select industry relevant sub-element component parts – common part geometry, thick/thin wall</a:t>
            </a:r>
          </a:p>
          <a:p>
            <a:pPr marL="114300" indent="-114300" eaLnBrk="0" hangingPunct="0">
              <a:buFontTx/>
              <a:buChar char="•"/>
            </a:pPr>
            <a:r>
              <a:rPr lang="en-US" sz="1400" dirty="0">
                <a:solidFill>
                  <a:srgbClr val="143584"/>
                </a:solidFill>
              </a:rPr>
              <a:t>  Create a design guide parts using ULTEM™ 9085, design out structural defects due to build path</a:t>
            </a:r>
          </a:p>
          <a:p>
            <a:pPr marL="114300" indent="-114300" eaLnBrk="0" hangingPunct="0">
              <a:buFontTx/>
              <a:buChar char="•"/>
            </a:pPr>
            <a:r>
              <a:rPr lang="en-US" sz="1400" dirty="0">
                <a:solidFill>
                  <a:srgbClr val="143584"/>
                </a:solidFill>
              </a:rPr>
              <a:t>  Develop certification procedures and validate</a:t>
            </a:r>
          </a:p>
        </p:txBody>
      </p:sp>
      <p:sp>
        <p:nvSpPr>
          <p:cNvPr id="13" name="Rectangle 64"/>
          <p:cNvSpPr>
            <a:spLocks noChangeArrowheads="1"/>
          </p:cNvSpPr>
          <p:nvPr/>
        </p:nvSpPr>
        <p:spPr bwMode="auto">
          <a:xfrm>
            <a:off x="286873" y="2860916"/>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Improve the U.S. manufacturing competitive landscape using FDMTM by enabling defense and aerospace OEMs to productionize ULTEM 9085 FDMTM manufactured parts. </a:t>
            </a:r>
          </a:p>
        </p:txBody>
      </p:sp>
      <p:sp>
        <p:nvSpPr>
          <p:cNvPr id="15" name="Rectangle 64"/>
          <p:cNvSpPr>
            <a:spLocks noChangeArrowheads="1"/>
          </p:cNvSpPr>
          <p:nvPr/>
        </p:nvSpPr>
        <p:spPr bwMode="auto">
          <a:xfrm>
            <a:off x="4881724" y="4245958"/>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buFont typeface="Arial" charset="0"/>
              <a:buChar char="•"/>
            </a:pPr>
            <a:r>
              <a:rPr lang="en-US" sz="1400" dirty="0">
                <a:solidFill>
                  <a:srgbClr val="143584"/>
                </a:solidFill>
              </a:rPr>
              <a:t> AM community gains deeper understanding of properties and market opportunities of high temp FDM polymer parts through access to materials knowledgebase</a:t>
            </a:r>
          </a:p>
          <a:p>
            <a:pPr eaLnBrk="0" hangingPunct="0">
              <a:buFont typeface="Arial" charset="0"/>
              <a:buChar char="•"/>
            </a:pPr>
            <a:r>
              <a:rPr lang="en-US" sz="1400" dirty="0">
                <a:solidFill>
                  <a:srgbClr val="143584"/>
                </a:solidFill>
              </a:rPr>
              <a:t>  Certification procedures widespread</a:t>
            </a:r>
          </a:p>
          <a:p>
            <a:pPr eaLnBrk="0" hangingPunct="0">
              <a:buFont typeface="Arial" charset="0"/>
              <a:buChar char="•"/>
            </a:pPr>
            <a:r>
              <a:rPr lang="en-US" sz="1400" dirty="0">
                <a:solidFill>
                  <a:srgbClr val="143584"/>
                </a:solidFill>
              </a:rPr>
              <a:t>  Market expands for ULTEM ™ 9085 parts including aerospace, automotive, medical and customized consumer products</a:t>
            </a:r>
          </a:p>
        </p:txBody>
      </p:sp>
      <p:sp>
        <p:nvSpPr>
          <p:cNvPr id="16" name="Rectangle 64"/>
          <p:cNvSpPr>
            <a:spLocks noChangeArrowheads="1"/>
          </p:cNvSpPr>
          <p:nvPr/>
        </p:nvSpPr>
        <p:spPr bwMode="auto">
          <a:xfrm>
            <a:off x="286873" y="1591233"/>
            <a:ext cx="42672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Original Equipment Manufacturers (OEMs) lack the necessary information to design for production using Additive Manufacturing (AM) technologies. Fused Deposition Modeling™ (FDM™) presents one potential method for production. </a:t>
            </a:r>
          </a:p>
        </p:txBody>
      </p:sp>
      <p:pic>
        <p:nvPicPr>
          <p:cNvPr id="17" name="Picture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78" y="5100585"/>
            <a:ext cx="1933639" cy="117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817" y="5022108"/>
            <a:ext cx="1043642" cy="125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403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384703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99334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MS&amp;T</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smtClean="0">
                <a:solidFill>
                  <a:srgbClr val="143584"/>
                </a:solidFill>
              </a:rPr>
              <a:t>July 2014</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Sparse-Build Rapid Tooling by Fused Deposition Modeling for Composite Manufacturing and </a:t>
            </a:r>
            <a:r>
              <a:rPr lang="en-US" b="1" dirty="0" smtClean="0">
                <a:solidFill>
                  <a:srgbClr val="143584"/>
                </a:solidFill>
              </a:rPr>
              <a:t>Hydroforming</a:t>
            </a:r>
            <a:endParaRPr lang="en-US" b="1" dirty="0">
              <a:solidFill>
                <a:srgbClr val="143584"/>
              </a:solidFill>
            </a:endParaRPr>
          </a:p>
        </p:txBody>
      </p:sp>
      <p:sp>
        <p:nvSpPr>
          <p:cNvPr id="11" name="Rectangle 2"/>
          <p:cNvSpPr>
            <a:spLocks noChangeArrowheads="1"/>
          </p:cNvSpPr>
          <p:nvPr/>
        </p:nvSpPr>
        <p:spPr bwMode="auto">
          <a:xfrm>
            <a:off x="4876800" y="5383213"/>
            <a:ext cx="39243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Stratasys  markets applications to increase use of machines and materials</a:t>
            </a:r>
          </a:p>
          <a:p>
            <a:pPr marL="114300" indent="-114300" defTabSz="457200">
              <a:buFontTx/>
              <a:buChar char="•"/>
            </a:pPr>
            <a:r>
              <a:rPr lang="en-US" sz="1400" dirty="0">
                <a:solidFill>
                  <a:srgbClr val="143584"/>
                </a:solidFill>
              </a:rPr>
              <a:t>Boeing desires to implement results into their factory</a:t>
            </a:r>
          </a:p>
          <a:p>
            <a:pPr marL="114300" indent="-114300" defTabSz="457200">
              <a:buFontTx/>
              <a:buChar char="•"/>
            </a:pPr>
            <a:r>
              <a:rPr lang="en-US" sz="1400" dirty="0">
                <a:solidFill>
                  <a:srgbClr val="143584"/>
                </a:solidFill>
              </a:rPr>
              <a:t>GNK Aerospace &amp; Steelville manufacturing are both following results</a:t>
            </a:r>
          </a:p>
        </p:txBody>
      </p:sp>
      <p:sp>
        <p:nvSpPr>
          <p:cNvPr id="12" name="Rectangle 64"/>
          <p:cNvSpPr>
            <a:spLocks noChangeArrowheads="1"/>
          </p:cNvSpPr>
          <p:nvPr/>
        </p:nvSpPr>
        <p:spPr bwMode="auto">
          <a:xfrm>
            <a:off x="4876800" y="1815354"/>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Utilize ULTEM 9085 for strength and heat deflection temperature</a:t>
            </a:r>
          </a:p>
          <a:p>
            <a:pPr marL="114300" indent="-114300" defTabSz="457200" eaLnBrk="0" hangingPunct="0">
              <a:buFontTx/>
              <a:buChar char="•"/>
            </a:pPr>
            <a:r>
              <a:rPr lang="en-US" sz="1400" dirty="0">
                <a:solidFill>
                  <a:srgbClr val="143584"/>
                </a:solidFill>
              </a:rPr>
              <a:t>Test representative coupons to establish design properties database</a:t>
            </a:r>
          </a:p>
          <a:p>
            <a:pPr marL="114300" indent="-114300" defTabSz="457200" eaLnBrk="0" hangingPunct="0">
              <a:buFontTx/>
              <a:buChar char="•"/>
            </a:pPr>
            <a:r>
              <a:rPr lang="en-US" sz="1400" dirty="0">
                <a:solidFill>
                  <a:srgbClr val="143584"/>
                </a:solidFill>
              </a:rPr>
              <a:t>Establish design strategies</a:t>
            </a:r>
          </a:p>
          <a:p>
            <a:pPr marL="114300" indent="-114300" defTabSz="457200" eaLnBrk="0" hangingPunct="0">
              <a:buFontTx/>
              <a:buChar char="•"/>
            </a:pPr>
            <a:r>
              <a:rPr lang="en-US" sz="1400" dirty="0">
                <a:solidFill>
                  <a:srgbClr val="143584"/>
                </a:solidFill>
              </a:rPr>
              <a:t>Build tools</a:t>
            </a:r>
          </a:p>
          <a:p>
            <a:pPr marL="114300" indent="-114300" defTabSz="457200" eaLnBrk="0" hangingPunct="0">
              <a:buFontTx/>
              <a:buChar char="•"/>
            </a:pPr>
            <a:r>
              <a:rPr lang="en-US" sz="1400" dirty="0">
                <a:solidFill>
                  <a:srgbClr val="143584"/>
                </a:solidFill>
              </a:rPr>
              <a:t>Functionally test tools to validate analysis correctly predicted performance</a:t>
            </a:r>
          </a:p>
        </p:txBody>
      </p:sp>
      <p:sp>
        <p:nvSpPr>
          <p:cNvPr id="13" name="Rectangle 64"/>
          <p:cNvSpPr>
            <a:spLocks noChangeArrowheads="1"/>
          </p:cNvSpPr>
          <p:nvPr/>
        </p:nvSpPr>
        <p:spPr bwMode="auto">
          <a:xfrm>
            <a:off x="234950" y="2641597"/>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Develop FDM based tooling strategies utilizing ULTEM 9085 and FDM internal build structure options balanced between cost savings and mechanical strength.</a:t>
            </a:r>
          </a:p>
        </p:txBody>
      </p:sp>
      <p:sp>
        <p:nvSpPr>
          <p:cNvPr id="14" name="Rectangle 64"/>
          <p:cNvSpPr>
            <a:spLocks noChangeArrowheads="1"/>
          </p:cNvSpPr>
          <p:nvPr/>
        </p:nvSpPr>
        <p:spPr bwMode="auto">
          <a:xfrm>
            <a:off x="4881724" y="4137206"/>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9063" indent="-119063" defTabSz="457200" eaLnBrk="0" hangingPunct="0">
              <a:buFont typeface="Arial" charset="0"/>
              <a:buChar char="•"/>
            </a:pPr>
            <a:r>
              <a:rPr lang="en-US" sz="1400" dirty="0">
                <a:solidFill>
                  <a:srgbClr val="143584"/>
                </a:solidFill>
              </a:rPr>
              <a:t>Larger tools can be affordably and predictably implemented</a:t>
            </a:r>
          </a:p>
          <a:p>
            <a:pPr marL="119063" indent="-119063" defTabSz="457200" eaLnBrk="0" hangingPunct="0">
              <a:buFont typeface="Arial" charset="0"/>
              <a:buChar char="•"/>
            </a:pPr>
            <a:r>
              <a:rPr lang="en-US" sz="1400" dirty="0">
                <a:solidFill>
                  <a:srgbClr val="143584"/>
                </a:solidFill>
              </a:rPr>
              <a:t>Reduced tool cost and faster cycle times can be realized</a:t>
            </a:r>
          </a:p>
        </p:txBody>
      </p:sp>
      <p:sp>
        <p:nvSpPr>
          <p:cNvPr id="15" name="Rectangle 64"/>
          <p:cNvSpPr>
            <a:spLocks noChangeArrowheads="1"/>
          </p:cNvSpPr>
          <p:nvPr/>
        </p:nvSpPr>
        <p:spPr bwMode="auto">
          <a:xfrm>
            <a:off x="234950" y="1816842"/>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eaLnBrk="0" hangingPunct="0">
              <a:buFont typeface="Arial" panose="020B0604020202020204" pitchFamily="34" charset="0"/>
              <a:buChar char="•"/>
            </a:pPr>
            <a:r>
              <a:rPr lang="en-US" sz="1400" dirty="0">
                <a:solidFill>
                  <a:srgbClr val="143584"/>
                </a:solidFill>
              </a:rPr>
              <a:t>Optimization methods for VARTM </a:t>
            </a:r>
            <a:r>
              <a:rPr lang="en-US" sz="1400" dirty="0" smtClean="0">
                <a:solidFill>
                  <a:srgbClr val="143584"/>
                </a:solidFill>
              </a:rPr>
              <a:t>Vacuum </a:t>
            </a:r>
            <a:r>
              <a:rPr lang="en-US" sz="1400" dirty="0">
                <a:solidFill>
                  <a:srgbClr val="143584"/>
                </a:solidFill>
              </a:rPr>
              <a:t>Assisted Resin Transfer Molding and Hydroforming Tools</a:t>
            </a:r>
          </a:p>
        </p:txBody>
      </p:sp>
      <p:pic>
        <p:nvPicPr>
          <p:cNvPr id="3" name="Picture 2"/>
          <p:cNvPicPr>
            <a:picLocks noChangeAspect="1"/>
          </p:cNvPicPr>
          <p:nvPr/>
        </p:nvPicPr>
        <p:blipFill>
          <a:blip r:embed="rId2"/>
          <a:stretch>
            <a:fillRect/>
          </a:stretch>
        </p:blipFill>
        <p:spPr>
          <a:xfrm>
            <a:off x="1494402" y="4896811"/>
            <a:ext cx="2780574" cy="1791111"/>
          </a:xfrm>
          <a:prstGeom prst="rect">
            <a:avLst/>
          </a:prstGeom>
        </p:spPr>
      </p:pic>
    </p:spTree>
    <p:extLst>
      <p:ext uri="{BB962C8B-B14F-4D97-AF65-F5344CB8AC3E}">
        <p14:creationId xmlns:p14="http://schemas.microsoft.com/office/powerpoint/2010/main" val="4963578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100921"/>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55941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Northrop Grumman</a:t>
            </a:r>
            <a:endParaRPr lang="en-US" sz="1400" dirty="0">
              <a:solidFill>
                <a:srgbClr val="143584"/>
              </a:solidFill>
            </a:endParaRP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Sept 2014</a:t>
            </a: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a:solidFill>
                  <a:srgbClr val="143584"/>
                </a:solidFill>
              </a:rPr>
              <a:t>Fused Deposition Modeling (FDM) of Complex Composites </a:t>
            </a:r>
            <a:r>
              <a:rPr lang="en-US" b="1" dirty="0" smtClean="0">
                <a:solidFill>
                  <a:srgbClr val="143584"/>
                </a:solidFill>
              </a:rPr>
              <a:t>Tooling</a:t>
            </a:r>
            <a:endParaRPr lang="en-US" b="1" dirty="0">
              <a:solidFill>
                <a:srgbClr val="143584"/>
              </a:solidFill>
            </a:endParaRPr>
          </a:p>
        </p:txBody>
      </p:sp>
      <p:grpSp>
        <p:nvGrpSpPr>
          <p:cNvPr id="11" name="Group 10"/>
          <p:cNvGrpSpPr/>
          <p:nvPr/>
        </p:nvGrpSpPr>
        <p:grpSpPr>
          <a:xfrm>
            <a:off x="2602347" y="4325781"/>
            <a:ext cx="1811911" cy="2377606"/>
            <a:chOff x="6232506" y="2819400"/>
            <a:chExt cx="3246456" cy="4260029"/>
          </a:xfrm>
        </p:grpSpPr>
        <p:sp>
          <p:nvSpPr>
            <p:cNvPr id="12" name="Rectangle 11"/>
            <p:cNvSpPr>
              <a:spLocks noChangeArrowheads="1"/>
            </p:cNvSpPr>
            <p:nvPr/>
          </p:nvSpPr>
          <p:spPr bwMode="auto">
            <a:xfrm>
              <a:off x="6232506" y="2819400"/>
              <a:ext cx="3246456" cy="4260029"/>
            </a:xfrm>
            <a:prstGeom prst="rect">
              <a:avLst/>
            </a:prstGeom>
            <a:solidFill>
              <a:srgbClr val="E5F4FF"/>
            </a:solidFill>
            <a:ln w="9525">
              <a:solidFill>
                <a:srgbClr val="0078CA"/>
              </a:solidFill>
              <a:miter lim="800000"/>
              <a:headEnd/>
              <a:tailEnd/>
            </a:ln>
          </p:spPr>
          <p:txBody>
            <a:bodyPr wrap="none" lIns="0" tIns="0" rIns="0" bIns="0" anchor="ct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defTabSz="457200"/>
              <a:endParaRPr lang="en-US" sz="500" dirty="0">
                <a:solidFill>
                  <a:srgbClr val="0070C0"/>
                </a:solidFill>
              </a:endParaRPr>
            </a:p>
          </p:txBody>
        </p:sp>
        <p:sp>
          <p:nvSpPr>
            <p:cNvPr id="13" name="Rectangle 12"/>
            <p:cNvSpPr>
              <a:spLocks noChangeArrowheads="1"/>
            </p:cNvSpPr>
            <p:nvPr/>
          </p:nvSpPr>
          <p:spPr bwMode="auto">
            <a:xfrm>
              <a:off x="6232506" y="2844800"/>
              <a:ext cx="1401782" cy="137863"/>
            </a:xfrm>
            <a:prstGeom prst="rect">
              <a:avLst/>
            </a:prstGeom>
            <a:noFill/>
            <a:ln w="0">
              <a:noFill/>
              <a:round/>
              <a:headEnd/>
              <a:tailEnd/>
            </a:ln>
          </p:spPr>
          <p:txBody>
            <a:bodyPr wrap="square"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r>
                <a:rPr lang="en-US" sz="500" b="1" dirty="0">
                  <a:solidFill>
                    <a:srgbClr val="0070C0"/>
                  </a:solidFill>
                  <a:cs typeface="Arial" charset="0"/>
                </a:rPr>
                <a:t>TRL\MRL </a:t>
              </a:r>
              <a:r>
                <a:rPr lang="en-US" sz="500" b="1" dirty="0" smtClean="0">
                  <a:solidFill>
                    <a:srgbClr val="0070C0"/>
                  </a:solidFill>
                  <a:cs typeface="Arial" charset="0"/>
                </a:rPr>
                <a:t>Maturation</a:t>
              </a:r>
              <a:endParaRPr lang="en-US" sz="500" b="1" dirty="0">
                <a:solidFill>
                  <a:srgbClr val="0070C0"/>
                </a:solidFill>
                <a:cs typeface="Arial" charset="0"/>
              </a:endParaRPr>
            </a:p>
          </p:txBody>
        </p:sp>
        <p:sp>
          <p:nvSpPr>
            <p:cNvPr id="14" name="Rectangle 13"/>
            <p:cNvSpPr>
              <a:spLocks noChangeArrowheads="1"/>
            </p:cNvSpPr>
            <p:nvPr/>
          </p:nvSpPr>
          <p:spPr bwMode="auto">
            <a:xfrm>
              <a:off x="7748588" y="2837778"/>
              <a:ext cx="1682750" cy="137863"/>
            </a:xfrm>
            <a:prstGeom prst="rect">
              <a:avLst/>
            </a:prstGeom>
            <a:noFill/>
            <a:ln w="0">
              <a:noFill/>
              <a:round/>
              <a:headEnd/>
              <a:tailEnd/>
            </a:ln>
          </p:spPr>
          <p:txBody>
            <a:bodyPr lIns="0" tIns="0" rIns="0" bIns="0" anchor="ctr">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r>
                <a:rPr lang="en-US" sz="500" b="1" dirty="0">
                  <a:solidFill>
                    <a:srgbClr val="0070C0"/>
                  </a:solidFill>
                  <a:cs typeface="Arial" charset="0"/>
                </a:rPr>
                <a:t>Targeted Manufacturing </a:t>
              </a:r>
              <a:r>
                <a:rPr lang="en-US" sz="500" b="1" dirty="0" smtClean="0">
                  <a:solidFill>
                    <a:srgbClr val="0070C0"/>
                  </a:solidFill>
                  <a:cs typeface="Arial" charset="0"/>
                </a:rPr>
                <a:t>Flow</a:t>
              </a:r>
              <a:endParaRPr lang="en-US" sz="500" b="1" dirty="0">
                <a:solidFill>
                  <a:srgbClr val="0070C0"/>
                </a:solidFill>
                <a:cs typeface="Arial" charset="0"/>
              </a:endParaRPr>
            </a:p>
          </p:txBody>
        </p:sp>
        <p:cxnSp>
          <p:nvCxnSpPr>
            <p:cNvPr id="15" name="Straight Connector 14"/>
            <p:cNvCxnSpPr>
              <a:cxnSpLocks noChangeShapeType="1"/>
            </p:cNvCxnSpPr>
            <p:nvPr/>
          </p:nvCxnSpPr>
          <p:spPr bwMode="auto">
            <a:xfrm>
              <a:off x="7678737" y="2819400"/>
              <a:ext cx="0" cy="4108450"/>
            </a:xfrm>
            <a:prstGeom prst="line">
              <a:avLst/>
            </a:prstGeom>
            <a:noFill/>
            <a:ln w="6350" algn="ctr">
              <a:solidFill>
                <a:srgbClr val="0078CA"/>
              </a:solidFill>
              <a:round/>
              <a:headEnd type="none" w="sm" len="sm"/>
              <a:tailEnd type="none" w="sm" len="sm"/>
            </a:ln>
          </p:spPr>
        </p:cxnSp>
        <p:pic>
          <p:nvPicPr>
            <p:cNvPr id="16" name="Picture 15" descr="C:\Documents and Settings\g85699\My Documents\2...DPM\CRAD\Call-6 RMAS\Washout Mandrel\Pictures\Full_Size_Tool.JPG"/>
            <p:cNvPicPr>
              <a:picLocks noChangeAspect="1" noChangeArrowheads="1"/>
            </p:cNvPicPr>
            <p:nvPr/>
          </p:nvPicPr>
          <p:blipFill>
            <a:blip r:embed="rId2"/>
            <a:srcRect b="28104"/>
            <a:stretch>
              <a:fillRect/>
            </a:stretch>
          </p:blipFill>
          <p:spPr bwMode="auto">
            <a:xfrm>
              <a:off x="6546850" y="3394075"/>
              <a:ext cx="925512" cy="684213"/>
            </a:xfrm>
            <a:prstGeom prst="rect">
              <a:avLst/>
            </a:prstGeom>
            <a:noFill/>
            <a:effectLst>
              <a:outerShdw blurRad="38100" dist="25400" dir="2700000" algn="tl" rotWithShape="0">
                <a:schemeClr val="tx1">
                  <a:lumMod val="85000"/>
                  <a:lumOff val="15000"/>
                </a:schemeClr>
              </a:outerShdw>
            </a:effectLst>
          </p:spPr>
        </p:pic>
        <p:sp>
          <p:nvSpPr>
            <p:cNvPr id="17" name="Rectangle 16"/>
            <p:cNvSpPr>
              <a:spLocks noChangeArrowheads="1"/>
            </p:cNvSpPr>
            <p:nvPr/>
          </p:nvSpPr>
          <p:spPr bwMode="auto">
            <a:xfrm>
              <a:off x="6329326" y="3061447"/>
              <a:ext cx="1212813" cy="248153"/>
            </a:xfrm>
            <a:prstGeom prst="rect">
              <a:avLst/>
            </a:prstGeom>
            <a:noFill/>
            <a:ln w="9525">
              <a:noFill/>
              <a:miter lim="800000"/>
              <a:headEnd/>
              <a:tailEnd/>
            </a:ln>
          </p:spPr>
          <p:txBody>
            <a:bodyPr wrap="square"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marL="57150" indent="-57150" algn="ctr" defTabSz="1023938">
                <a:lnSpc>
                  <a:spcPct val="90000"/>
                </a:lnSpc>
                <a:spcAft>
                  <a:spcPts val="100"/>
                </a:spcAft>
                <a:tabLst>
                  <a:tab pos="57150" algn="l"/>
                </a:tabLst>
              </a:pPr>
              <a:r>
                <a:rPr lang="en-US" sz="500" dirty="0">
                  <a:solidFill>
                    <a:srgbClr val="0070C0"/>
                  </a:solidFill>
                </a:rPr>
                <a:t>FDM </a:t>
              </a:r>
              <a:r>
                <a:rPr lang="en-US" sz="500" dirty="0" smtClean="0">
                  <a:solidFill>
                    <a:srgbClr val="0070C0"/>
                  </a:solidFill>
                </a:rPr>
                <a:t>Material / Process Characterization</a:t>
              </a:r>
              <a:endParaRPr lang="en-US" sz="500" dirty="0">
                <a:solidFill>
                  <a:srgbClr val="0070C0"/>
                </a:solidFill>
              </a:endParaRPr>
            </a:p>
          </p:txBody>
        </p:sp>
        <p:pic>
          <p:nvPicPr>
            <p:cNvPr id="18" name="Picture 17" descr="image0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407150" y="4271683"/>
              <a:ext cx="1206500" cy="687388"/>
            </a:xfrm>
            <a:prstGeom prst="rect">
              <a:avLst/>
            </a:prstGeom>
            <a:noFill/>
            <a:ln w="9525">
              <a:noFill/>
              <a:miter lim="800000"/>
              <a:headEnd/>
              <a:tailEnd/>
            </a:ln>
          </p:spPr>
        </p:pic>
        <p:pic>
          <p:nvPicPr>
            <p:cNvPr id="19" name="Picture 18" descr="C:\Documents and Settings\g85699\My Documents\2...DPM\CRAD\Call-6 RMAS\Washout Mandrel\Pictures\IMG_3527.jpeg"/>
            <p:cNvPicPr>
              <a:picLocks noChangeAspect="1" noChangeArrowheads="1"/>
            </p:cNvPicPr>
            <p:nvPr/>
          </p:nvPicPr>
          <p:blipFill>
            <a:blip r:embed="rId4"/>
            <a:srcRect/>
            <a:stretch>
              <a:fillRect/>
            </a:stretch>
          </p:blipFill>
          <p:spPr bwMode="auto">
            <a:xfrm>
              <a:off x="6429375" y="5153025"/>
              <a:ext cx="1160462" cy="654050"/>
            </a:xfrm>
            <a:prstGeom prst="rect">
              <a:avLst/>
            </a:prstGeom>
            <a:noFill/>
            <a:effectLst>
              <a:outerShdw blurRad="38100" dist="25400" dir="2700000" algn="tl" rotWithShape="0">
                <a:schemeClr val="tx1">
                  <a:lumMod val="85000"/>
                  <a:lumOff val="15000"/>
                </a:schemeClr>
              </a:outerShdw>
            </a:effectLst>
          </p:spPr>
        </p:pic>
        <p:pic>
          <p:nvPicPr>
            <p:cNvPr id="20" name="Picture 19" descr="IMG_2021.jpg"/>
            <p:cNvPicPr>
              <a:picLocks noChangeAspect="1"/>
            </p:cNvPicPr>
            <p:nvPr/>
          </p:nvPicPr>
          <p:blipFill>
            <a:blip r:embed="rId5"/>
            <a:srcRect/>
            <a:stretch>
              <a:fillRect/>
            </a:stretch>
          </p:blipFill>
          <p:spPr>
            <a:xfrm>
              <a:off x="6561137" y="6158698"/>
              <a:ext cx="898525" cy="823912"/>
            </a:xfrm>
            <a:prstGeom prst="rect">
              <a:avLst/>
            </a:prstGeom>
            <a:noFill/>
            <a:effectLst>
              <a:outerShdw blurRad="38100" dist="25400" dir="2700000" algn="tl" rotWithShape="0">
                <a:schemeClr val="tx1">
                  <a:lumMod val="85000"/>
                  <a:lumOff val="15000"/>
                </a:schemeClr>
              </a:outerShdw>
            </a:effectLst>
          </p:spPr>
        </p:pic>
        <p:pic>
          <p:nvPicPr>
            <p:cNvPr id="21" name="Picture 20" descr="C:\Documents and Settings\g85699\My Documents\2...DPM\CRAD\Call-6 RMAS\Washout Mandrel\Pictures\IMG_8428.jpg"/>
            <p:cNvPicPr preferRelativeResize="0">
              <a:picLocks noChangeAspect="1" noChangeArrowheads="1"/>
            </p:cNvPicPr>
            <p:nvPr/>
          </p:nvPicPr>
          <p:blipFill>
            <a:blip r:embed="rId6"/>
            <a:srcRect/>
            <a:stretch>
              <a:fillRect/>
            </a:stretch>
          </p:blipFill>
          <p:spPr bwMode="auto">
            <a:xfrm>
              <a:off x="7943850" y="4184650"/>
              <a:ext cx="1371600" cy="949325"/>
            </a:xfrm>
            <a:prstGeom prst="rect">
              <a:avLst/>
            </a:prstGeom>
            <a:noFill/>
            <a:effectLst>
              <a:outerShdw blurRad="38100" dist="25400" dir="2700000" algn="tl" rotWithShape="0">
                <a:schemeClr val="tx1">
                  <a:lumMod val="85000"/>
                  <a:lumOff val="15000"/>
                </a:schemeClr>
              </a:outerShdw>
            </a:effectLst>
          </p:spPr>
        </p:pic>
        <p:pic>
          <p:nvPicPr>
            <p:cNvPr id="22" name="Picture 21" descr="Q:\Eng&amp;T\Advanced M&amp;P\Fodraer\NCTA-R&amp;D-MAI\2013 CRAD NCTA R and D Pursuit\NNMI\FDM Tools\Comp on FDM Tool-3.jpg"/>
            <p:cNvPicPr>
              <a:picLocks noChangeAspect="1" noChangeArrowheads="1"/>
            </p:cNvPicPr>
            <p:nvPr/>
          </p:nvPicPr>
          <p:blipFill>
            <a:blip r:embed="rId7"/>
            <a:srcRect t="20756" r="19259" b="9128"/>
            <a:stretch>
              <a:fillRect/>
            </a:stretch>
          </p:blipFill>
          <p:spPr bwMode="auto">
            <a:xfrm>
              <a:off x="7943850" y="5367110"/>
              <a:ext cx="1371600" cy="892175"/>
            </a:xfrm>
            <a:prstGeom prst="rect">
              <a:avLst/>
            </a:prstGeom>
            <a:noFill/>
            <a:effectLst>
              <a:outerShdw blurRad="38100" dist="25400" dir="2700000" algn="tl" rotWithShape="0">
                <a:schemeClr val="tx1">
                  <a:lumMod val="85000"/>
                  <a:lumOff val="15000"/>
                </a:schemeClr>
              </a:outerShdw>
            </a:effectLst>
          </p:spPr>
        </p:pic>
        <p:pic>
          <p:nvPicPr>
            <p:cNvPr id="23" name="Picture 22" descr="C:\Documents and Settings\g85699\My Documents\2...DPM\CRAD\Call-6 RMAS\Washout Mandrel\Pictures\IMG_0012.jpg"/>
            <p:cNvPicPr>
              <a:picLocks noChangeAspect="1" noChangeArrowheads="1"/>
            </p:cNvPicPr>
            <p:nvPr/>
          </p:nvPicPr>
          <p:blipFill>
            <a:blip r:embed="rId8"/>
            <a:srcRect/>
            <a:stretch>
              <a:fillRect/>
            </a:stretch>
          </p:blipFill>
          <p:spPr bwMode="auto">
            <a:xfrm>
              <a:off x="7943850" y="3211513"/>
              <a:ext cx="1371600" cy="698500"/>
            </a:xfrm>
            <a:prstGeom prst="rect">
              <a:avLst/>
            </a:prstGeom>
            <a:noFill/>
            <a:effectLst>
              <a:outerShdw blurRad="38100" dist="25400" dir="2700000" algn="tl" rotWithShape="0">
                <a:schemeClr val="tx1">
                  <a:lumMod val="85000"/>
                  <a:lumOff val="15000"/>
                </a:schemeClr>
              </a:outerShdw>
            </a:effectLst>
          </p:spPr>
        </p:pic>
        <p:sp>
          <p:nvSpPr>
            <p:cNvPr id="24" name="Rectangle 23"/>
            <p:cNvSpPr>
              <a:spLocks noChangeArrowheads="1"/>
            </p:cNvSpPr>
            <p:nvPr/>
          </p:nvSpPr>
          <p:spPr bwMode="auto">
            <a:xfrm>
              <a:off x="7970837" y="2989263"/>
              <a:ext cx="1317624" cy="248153"/>
            </a:xfrm>
            <a:prstGeom prst="rect">
              <a:avLst/>
            </a:prstGeom>
            <a:noFill/>
            <a:ln w="9525">
              <a:noFill/>
              <a:miter lim="800000"/>
              <a:headEnd/>
              <a:tailEnd/>
            </a:ln>
          </p:spPr>
          <p:txBody>
            <a:bodyPr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lnSpc>
                  <a:spcPct val="90000"/>
                </a:lnSpc>
              </a:pPr>
              <a:r>
                <a:rPr lang="en-US" sz="500" dirty="0">
                  <a:solidFill>
                    <a:srgbClr val="0070C0"/>
                  </a:solidFill>
                  <a:cs typeface="Arial" charset="0"/>
                </a:rPr>
                <a:t>Direct 3D CAD Model to Composite FDM Tool</a:t>
              </a:r>
            </a:p>
          </p:txBody>
        </p:sp>
        <p:sp>
          <p:nvSpPr>
            <p:cNvPr id="25" name="Rectangle 24"/>
            <p:cNvSpPr>
              <a:spLocks noChangeArrowheads="1"/>
            </p:cNvSpPr>
            <p:nvPr/>
          </p:nvSpPr>
          <p:spPr bwMode="auto">
            <a:xfrm>
              <a:off x="8032751" y="3962400"/>
              <a:ext cx="1193799" cy="248153"/>
            </a:xfrm>
            <a:prstGeom prst="rect">
              <a:avLst/>
            </a:prstGeom>
            <a:noFill/>
            <a:ln w="9525">
              <a:noFill/>
              <a:miter lim="800000"/>
              <a:headEnd/>
              <a:tailEnd/>
            </a:ln>
          </p:spPr>
          <p:txBody>
            <a:bodyPr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lnSpc>
                  <a:spcPct val="90000"/>
                </a:lnSpc>
              </a:pPr>
              <a:r>
                <a:rPr lang="en-US" sz="500" dirty="0">
                  <a:solidFill>
                    <a:srgbClr val="0070C0"/>
                  </a:solidFill>
                  <a:cs typeface="Arial" charset="0"/>
                </a:rPr>
                <a:t>Composite </a:t>
              </a:r>
              <a:r>
                <a:rPr lang="en-US" sz="500" dirty="0" smtClean="0">
                  <a:solidFill>
                    <a:srgbClr val="0070C0"/>
                  </a:solidFill>
                  <a:cs typeface="Arial" charset="0"/>
                </a:rPr>
                <a:t>Layup and Out </a:t>
              </a:r>
              <a:r>
                <a:rPr lang="en-US" sz="500" dirty="0">
                  <a:solidFill>
                    <a:srgbClr val="0070C0"/>
                  </a:solidFill>
                  <a:cs typeface="Arial" charset="0"/>
                </a:rPr>
                <a:t>of Autoclave Cure</a:t>
              </a:r>
            </a:p>
          </p:txBody>
        </p:sp>
        <p:sp>
          <p:nvSpPr>
            <p:cNvPr id="26" name="Rectangle 25"/>
            <p:cNvSpPr>
              <a:spLocks noChangeArrowheads="1"/>
            </p:cNvSpPr>
            <p:nvPr/>
          </p:nvSpPr>
          <p:spPr bwMode="auto">
            <a:xfrm>
              <a:off x="8101012" y="5138732"/>
              <a:ext cx="1057275" cy="248153"/>
            </a:xfrm>
            <a:prstGeom prst="rect">
              <a:avLst/>
            </a:prstGeom>
            <a:noFill/>
            <a:ln w="9525">
              <a:noFill/>
              <a:miter lim="800000"/>
              <a:headEnd/>
              <a:tailEnd/>
            </a:ln>
          </p:spPr>
          <p:txBody>
            <a:bodyPr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lnSpc>
                  <a:spcPct val="90000"/>
                </a:lnSpc>
              </a:pPr>
              <a:r>
                <a:rPr lang="en-US" sz="500" dirty="0">
                  <a:solidFill>
                    <a:srgbClr val="0070C0"/>
                  </a:solidFill>
                  <a:cs typeface="Arial" charset="0"/>
                </a:rPr>
                <a:t>Breakout and Finishing</a:t>
              </a:r>
            </a:p>
          </p:txBody>
        </p:sp>
        <p:grpSp>
          <p:nvGrpSpPr>
            <p:cNvPr id="27" name="Group 26"/>
            <p:cNvGrpSpPr>
              <a:grpSpLocks/>
            </p:cNvGrpSpPr>
            <p:nvPr/>
          </p:nvGrpSpPr>
          <p:grpSpPr bwMode="auto">
            <a:xfrm>
              <a:off x="7969254" y="6573819"/>
              <a:ext cx="1320801" cy="457200"/>
              <a:chOff x="4839925" y="4663178"/>
              <a:chExt cx="1321109" cy="457200"/>
            </a:xfrm>
          </p:grpSpPr>
          <p:pic>
            <p:nvPicPr>
              <p:cNvPr id="35" name="Picture 34" descr="Description: S:\Personal Work Area\FB\2010-06-24_flights_047.jpg"/>
              <p:cNvPicPr>
                <a:picLocks noChangeAspect="1" noChangeArrowheads="1"/>
              </p:cNvPicPr>
              <p:nvPr/>
            </p:nvPicPr>
            <p:blipFill>
              <a:blip r:embed="rId9"/>
              <a:srcRect/>
              <a:stretch>
                <a:fillRect/>
              </a:stretch>
            </p:blipFill>
            <p:spPr bwMode="auto">
              <a:xfrm>
                <a:off x="4839925" y="4663178"/>
                <a:ext cx="552579" cy="457200"/>
              </a:xfrm>
              <a:prstGeom prst="rect">
                <a:avLst/>
              </a:prstGeom>
              <a:noFill/>
              <a:effectLst>
                <a:outerShdw blurRad="38100" dist="25400" dir="2700000" algn="tl" rotWithShape="0">
                  <a:schemeClr val="tx1">
                    <a:lumMod val="85000"/>
                    <a:lumOff val="15000"/>
                  </a:schemeClr>
                </a:outerShdw>
              </a:effectLst>
            </p:spPr>
          </p:pic>
          <p:pic>
            <p:nvPicPr>
              <p:cNvPr id="36" name="Picture 35"/>
              <p:cNvPicPr>
                <a:picLocks noChangeAspect="1" noChangeArrowheads="1"/>
              </p:cNvPicPr>
              <p:nvPr/>
            </p:nvPicPr>
            <p:blipFill>
              <a:blip r:embed="rId10"/>
              <a:srcRect l="56812" t="23961" r="18472" b="24335"/>
              <a:stretch>
                <a:fillRect/>
              </a:stretch>
            </p:blipFill>
            <p:spPr bwMode="auto">
              <a:xfrm>
                <a:off x="5544940" y="4663178"/>
                <a:ext cx="616094" cy="457200"/>
              </a:xfrm>
              <a:prstGeom prst="rect">
                <a:avLst/>
              </a:prstGeom>
              <a:noFill/>
              <a:effectLst>
                <a:outerShdw blurRad="38100" dist="25400" dir="2700000" algn="tl" rotWithShape="0">
                  <a:schemeClr val="tx1">
                    <a:lumMod val="85000"/>
                    <a:lumOff val="15000"/>
                  </a:schemeClr>
                </a:outerShdw>
              </a:effectLst>
            </p:spPr>
          </p:pic>
        </p:grpSp>
        <p:sp>
          <p:nvSpPr>
            <p:cNvPr id="28" name="Rectangle 27"/>
            <p:cNvSpPr>
              <a:spLocks noChangeArrowheads="1"/>
            </p:cNvSpPr>
            <p:nvPr/>
          </p:nvSpPr>
          <p:spPr bwMode="auto">
            <a:xfrm>
              <a:off x="7815261" y="6300560"/>
              <a:ext cx="1628774" cy="248153"/>
            </a:xfrm>
            <a:prstGeom prst="rect">
              <a:avLst/>
            </a:prstGeom>
            <a:noFill/>
            <a:ln w="9525">
              <a:noFill/>
              <a:miter lim="800000"/>
              <a:headEnd/>
              <a:tailEnd/>
            </a:ln>
          </p:spPr>
          <p:txBody>
            <a:bodyPr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defTabSz="457200">
                <a:lnSpc>
                  <a:spcPct val="90000"/>
                </a:lnSpc>
              </a:pPr>
              <a:r>
                <a:rPr lang="en-US" sz="500" dirty="0">
                  <a:solidFill>
                    <a:srgbClr val="0070C0"/>
                  </a:solidFill>
                  <a:cs typeface="Arial" charset="0"/>
                </a:rPr>
                <a:t>Assembly and Platform Integration</a:t>
              </a:r>
            </a:p>
          </p:txBody>
        </p:sp>
        <p:sp>
          <p:nvSpPr>
            <p:cNvPr id="29" name="Line 551"/>
            <p:cNvSpPr>
              <a:spLocks noChangeShapeType="1"/>
            </p:cNvSpPr>
            <p:nvPr/>
          </p:nvSpPr>
          <p:spPr bwMode="auto">
            <a:xfrm>
              <a:off x="7788275" y="3044825"/>
              <a:ext cx="0" cy="1235075"/>
            </a:xfrm>
            <a:prstGeom prst="line">
              <a:avLst/>
            </a:prstGeom>
            <a:noFill/>
            <a:ln w="22225">
              <a:solidFill>
                <a:schemeClr val="tx1"/>
              </a:solidFill>
              <a:round/>
              <a:headEnd type="none" w="sm" len="sm"/>
              <a:tailEnd type="triangle" w="med" len="med"/>
            </a:ln>
          </p:spPr>
          <p:txBody>
            <a:bodyPr wrap="none" anchor="ct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defTabSz="457200"/>
              <a:endParaRPr lang="en-US" sz="500" dirty="0">
                <a:solidFill>
                  <a:srgbClr val="0070C0"/>
                </a:solidFill>
              </a:endParaRPr>
            </a:p>
          </p:txBody>
        </p:sp>
        <p:sp>
          <p:nvSpPr>
            <p:cNvPr id="30" name="Line 551"/>
            <p:cNvSpPr>
              <a:spLocks noChangeShapeType="1"/>
            </p:cNvSpPr>
            <p:nvPr/>
          </p:nvSpPr>
          <p:spPr bwMode="auto">
            <a:xfrm>
              <a:off x="7788275" y="4333875"/>
              <a:ext cx="0" cy="1235075"/>
            </a:xfrm>
            <a:prstGeom prst="line">
              <a:avLst/>
            </a:prstGeom>
            <a:noFill/>
            <a:ln w="22225">
              <a:solidFill>
                <a:schemeClr val="tx1"/>
              </a:solidFill>
              <a:round/>
              <a:headEnd type="none" w="sm" len="sm"/>
              <a:tailEnd type="triangle" w="med" len="med"/>
            </a:ln>
          </p:spPr>
          <p:txBody>
            <a:bodyPr wrap="none" anchor="ct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defTabSz="457200"/>
              <a:endParaRPr lang="en-US" sz="500" dirty="0">
                <a:solidFill>
                  <a:srgbClr val="0070C0"/>
                </a:solidFill>
              </a:endParaRPr>
            </a:p>
          </p:txBody>
        </p:sp>
        <p:sp>
          <p:nvSpPr>
            <p:cNvPr id="31" name="Line 551"/>
            <p:cNvSpPr>
              <a:spLocks noChangeShapeType="1"/>
            </p:cNvSpPr>
            <p:nvPr/>
          </p:nvSpPr>
          <p:spPr bwMode="auto">
            <a:xfrm>
              <a:off x="7788275" y="5622925"/>
              <a:ext cx="0" cy="1279525"/>
            </a:xfrm>
            <a:prstGeom prst="line">
              <a:avLst/>
            </a:prstGeom>
            <a:noFill/>
            <a:ln w="22225">
              <a:solidFill>
                <a:schemeClr val="tx1"/>
              </a:solidFill>
              <a:round/>
              <a:headEnd type="none" w="sm" len="sm"/>
              <a:tailEnd type="triangle" w="med" len="med"/>
            </a:ln>
          </p:spPr>
          <p:txBody>
            <a:bodyPr wrap="none" anchor="ct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defTabSz="457200"/>
              <a:endParaRPr lang="en-US" sz="500" dirty="0">
                <a:solidFill>
                  <a:srgbClr val="0070C0"/>
                </a:solidFill>
              </a:endParaRPr>
            </a:p>
          </p:txBody>
        </p:sp>
        <p:sp>
          <p:nvSpPr>
            <p:cNvPr id="32" name="Rectangle 31"/>
            <p:cNvSpPr>
              <a:spLocks noChangeArrowheads="1"/>
            </p:cNvSpPr>
            <p:nvPr/>
          </p:nvSpPr>
          <p:spPr bwMode="auto">
            <a:xfrm>
              <a:off x="6426144" y="4196909"/>
              <a:ext cx="1212813" cy="124077"/>
            </a:xfrm>
            <a:prstGeom prst="rect">
              <a:avLst/>
            </a:prstGeom>
            <a:noFill/>
            <a:ln w="9525">
              <a:noFill/>
              <a:miter lim="800000"/>
              <a:headEnd/>
              <a:tailEnd/>
            </a:ln>
          </p:spPr>
          <p:txBody>
            <a:bodyPr wrap="square"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marL="57150" indent="-57150" algn="ctr" defTabSz="1023938">
                <a:lnSpc>
                  <a:spcPct val="90000"/>
                </a:lnSpc>
                <a:spcAft>
                  <a:spcPts val="100"/>
                </a:spcAft>
                <a:tabLst>
                  <a:tab pos="57150" algn="l"/>
                </a:tabLst>
              </a:pPr>
              <a:r>
                <a:rPr lang="en-US" sz="500" dirty="0" smtClean="0">
                  <a:solidFill>
                    <a:srgbClr val="0070C0"/>
                  </a:solidFill>
                </a:rPr>
                <a:t>Design and Analysis</a:t>
              </a:r>
              <a:endParaRPr lang="en-US" sz="500" dirty="0">
                <a:solidFill>
                  <a:srgbClr val="0070C0"/>
                </a:solidFill>
              </a:endParaRPr>
            </a:p>
          </p:txBody>
        </p:sp>
        <p:sp>
          <p:nvSpPr>
            <p:cNvPr id="33" name="Rectangle 32"/>
            <p:cNvSpPr>
              <a:spLocks noChangeArrowheads="1"/>
            </p:cNvSpPr>
            <p:nvPr/>
          </p:nvSpPr>
          <p:spPr bwMode="auto">
            <a:xfrm>
              <a:off x="6377735" y="4997823"/>
              <a:ext cx="1261222" cy="124077"/>
            </a:xfrm>
            <a:prstGeom prst="rect">
              <a:avLst/>
            </a:prstGeom>
            <a:noFill/>
            <a:ln w="9525">
              <a:noFill/>
              <a:miter lim="800000"/>
              <a:headEnd/>
              <a:tailEnd/>
            </a:ln>
          </p:spPr>
          <p:txBody>
            <a:bodyPr wrap="square"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marL="57150" indent="-57150" algn="ctr" defTabSz="1023938">
                <a:lnSpc>
                  <a:spcPct val="90000"/>
                </a:lnSpc>
                <a:spcAft>
                  <a:spcPts val="100"/>
                </a:spcAft>
                <a:tabLst>
                  <a:tab pos="57150" algn="l"/>
                </a:tabLst>
              </a:pPr>
              <a:r>
                <a:rPr lang="en-US" sz="500" dirty="0" smtClean="0">
                  <a:solidFill>
                    <a:srgbClr val="0070C0"/>
                  </a:solidFill>
                </a:rPr>
                <a:t>Prep Tool and Build Part</a:t>
              </a:r>
              <a:endParaRPr lang="en-US" sz="500" dirty="0">
                <a:solidFill>
                  <a:srgbClr val="0070C0"/>
                </a:solidFill>
              </a:endParaRPr>
            </a:p>
          </p:txBody>
        </p:sp>
        <p:sp>
          <p:nvSpPr>
            <p:cNvPr id="34" name="Rectangle 33"/>
            <p:cNvSpPr>
              <a:spLocks noChangeArrowheads="1"/>
            </p:cNvSpPr>
            <p:nvPr/>
          </p:nvSpPr>
          <p:spPr bwMode="auto">
            <a:xfrm>
              <a:off x="6377735" y="5891239"/>
              <a:ext cx="1212813" cy="248153"/>
            </a:xfrm>
            <a:prstGeom prst="rect">
              <a:avLst/>
            </a:prstGeom>
            <a:noFill/>
            <a:ln w="9525">
              <a:noFill/>
              <a:miter lim="800000"/>
              <a:headEnd/>
              <a:tailEnd/>
            </a:ln>
          </p:spPr>
          <p:txBody>
            <a:bodyPr wrap="square" lIns="0" tIns="0" rIns="0" bIns="0">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mn-ea"/>
                  <a:cs typeface="+mn-cs"/>
                </a:defRPr>
              </a:lvl1pPr>
              <a:lvl2pPr marL="457200" algn="l" rtl="0" eaLnBrk="0" fontAlgn="base" hangingPunct="0">
                <a:spcBef>
                  <a:spcPct val="0"/>
                </a:spcBef>
                <a:spcAft>
                  <a:spcPct val="0"/>
                </a:spcAft>
                <a:defRPr sz="800" kern="1200">
                  <a:solidFill>
                    <a:schemeClr val="tx1"/>
                  </a:solidFill>
                  <a:latin typeface="Arial" charset="0"/>
                  <a:ea typeface="+mn-ea"/>
                  <a:cs typeface="+mn-cs"/>
                </a:defRPr>
              </a:lvl2pPr>
              <a:lvl3pPr marL="914400" algn="l" rtl="0" eaLnBrk="0" fontAlgn="base" hangingPunct="0">
                <a:spcBef>
                  <a:spcPct val="0"/>
                </a:spcBef>
                <a:spcAft>
                  <a:spcPct val="0"/>
                </a:spcAft>
                <a:defRPr sz="800" kern="1200">
                  <a:solidFill>
                    <a:schemeClr val="tx1"/>
                  </a:solidFill>
                  <a:latin typeface="Arial" charset="0"/>
                  <a:ea typeface="+mn-ea"/>
                  <a:cs typeface="+mn-cs"/>
                </a:defRPr>
              </a:lvl3pPr>
              <a:lvl4pPr marL="1371600" algn="l" rtl="0" eaLnBrk="0" fontAlgn="base" hangingPunct="0">
                <a:spcBef>
                  <a:spcPct val="0"/>
                </a:spcBef>
                <a:spcAft>
                  <a:spcPct val="0"/>
                </a:spcAft>
                <a:defRPr sz="800" kern="1200">
                  <a:solidFill>
                    <a:schemeClr val="tx1"/>
                  </a:solidFill>
                  <a:latin typeface="Arial" charset="0"/>
                  <a:ea typeface="+mn-ea"/>
                  <a:cs typeface="+mn-cs"/>
                </a:defRPr>
              </a:lvl4pPr>
              <a:lvl5pPr marL="1828800" algn="l" rtl="0" eaLnBrk="0" fontAlgn="base" hangingPunct="0">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marL="57150" indent="-57150" algn="ctr" defTabSz="1023938">
                <a:lnSpc>
                  <a:spcPct val="90000"/>
                </a:lnSpc>
                <a:spcAft>
                  <a:spcPts val="100"/>
                </a:spcAft>
                <a:tabLst>
                  <a:tab pos="57150" algn="l"/>
                </a:tabLst>
              </a:pPr>
              <a:r>
                <a:rPr lang="en-US" sz="500" dirty="0" smtClean="0">
                  <a:solidFill>
                    <a:srgbClr val="0070C0"/>
                  </a:solidFill>
                </a:rPr>
                <a:t>Breakout, Validate and Recycle</a:t>
              </a:r>
              <a:endParaRPr lang="en-US" sz="500" dirty="0">
                <a:solidFill>
                  <a:srgbClr val="0070C0"/>
                </a:solidFill>
              </a:endParaRPr>
            </a:p>
          </p:txBody>
        </p:sp>
      </p:grpSp>
      <p:sp>
        <p:nvSpPr>
          <p:cNvPr id="37" name="Rectangle 2"/>
          <p:cNvSpPr>
            <a:spLocks noChangeArrowheads="1"/>
          </p:cNvSpPr>
          <p:nvPr/>
        </p:nvSpPr>
        <p:spPr bwMode="auto">
          <a:xfrm>
            <a:off x="4876800" y="5383213"/>
            <a:ext cx="41275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Stratasys  markets applications to increase use of machines and materials</a:t>
            </a:r>
          </a:p>
          <a:p>
            <a:pPr marL="114300" indent="-114300" defTabSz="457200">
              <a:buFontTx/>
              <a:buChar char="•"/>
            </a:pPr>
            <a:r>
              <a:rPr lang="en-US" sz="1400" dirty="0">
                <a:solidFill>
                  <a:srgbClr val="143584"/>
                </a:solidFill>
              </a:rPr>
              <a:t>NGC desires to implement results into their factory</a:t>
            </a:r>
          </a:p>
          <a:p>
            <a:pPr marL="114300" indent="-114300" defTabSz="457200">
              <a:buFontTx/>
              <a:buChar char="•"/>
            </a:pPr>
            <a:r>
              <a:rPr lang="en-US" sz="1400" dirty="0">
                <a:solidFill>
                  <a:srgbClr val="143584"/>
                </a:solidFill>
              </a:rPr>
              <a:t>RP+M &amp; RCBI will offer training and services to implement this solution to a variety of companies</a:t>
            </a:r>
          </a:p>
        </p:txBody>
      </p:sp>
      <p:sp>
        <p:nvSpPr>
          <p:cNvPr id="38" name="Rectangle 64"/>
          <p:cNvSpPr>
            <a:spLocks noChangeArrowheads="1"/>
          </p:cNvSpPr>
          <p:nvPr/>
        </p:nvSpPr>
        <p:spPr bwMode="auto">
          <a:xfrm>
            <a:off x="4876800" y="1851214"/>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Utilize ULTEM S1 Support materials  to build complex tools</a:t>
            </a:r>
          </a:p>
          <a:p>
            <a:pPr marL="114300" indent="-114300" defTabSz="457200" eaLnBrk="0" hangingPunct="0">
              <a:buFontTx/>
              <a:buChar char="•"/>
            </a:pPr>
            <a:r>
              <a:rPr lang="en-US" sz="1400" dirty="0">
                <a:solidFill>
                  <a:srgbClr val="143584"/>
                </a:solidFill>
              </a:rPr>
              <a:t>Test representative coupons to establish design properties database</a:t>
            </a:r>
          </a:p>
          <a:p>
            <a:pPr marL="114300" indent="-114300" defTabSz="457200" eaLnBrk="0" hangingPunct="0">
              <a:buFontTx/>
              <a:buChar char="•"/>
            </a:pPr>
            <a:r>
              <a:rPr lang="en-US" sz="1400" dirty="0">
                <a:solidFill>
                  <a:srgbClr val="143584"/>
                </a:solidFill>
              </a:rPr>
              <a:t>Establish design strategies</a:t>
            </a:r>
          </a:p>
          <a:p>
            <a:pPr marL="114300" indent="-114300" defTabSz="457200" eaLnBrk="0" hangingPunct="0">
              <a:buFontTx/>
              <a:buChar char="•"/>
            </a:pPr>
            <a:r>
              <a:rPr lang="en-US" sz="1400" dirty="0">
                <a:solidFill>
                  <a:srgbClr val="143584"/>
                </a:solidFill>
              </a:rPr>
              <a:t>Build tools and prove joining methods</a:t>
            </a:r>
          </a:p>
          <a:p>
            <a:pPr marL="114300" indent="-114300" defTabSz="457200" eaLnBrk="0" hangingPunct="0">
              <a:buFontTx/>
              <a:buChar char="•"/>
            </a:pPr>
            <a:r>
              <a:rPr lang="en-US" sz="1400" dirty="0">
                <a:solidFill>
                  <a:srgbClr val="143584"/>
                </a:solidFill>
              </a:rPr>
              <a:t>Functionally test tools to validate analysis correctly predicted performance</a:t>
            </a:r>
          </a:p>
        </p:txBody>
      </p:sp>
      <p:sp>
        <p:nvSpPr>
          <p:cNvPr id="39" name="Rectangle 64"/>
          <p:cNvSpPr>
            <a:spLocks noChangeArrowheads="1"/>
          </p:cNvSpPr>
          <p:nvPr/>
        </p:nvSpPr>
        <p:spPr bwMode="auto">
          <a:xfrm>
            <a:off x="209924" y="2916178"/>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Utilize FDM materials and processes to demonstrate a viable, low-cost, short-lead time alternative to existing composite tooling options</a:t>
            </a:r>
          </a:p>
        </p:txBody>
      </p:sp>
      <p:sp>
        <p:nvSpPr>
          <p:cNvPr id="40" name="Rectangle 64"/>
          <p:cNvSpPr>
            <a:spLocks noChangeArrowheads="1"/>
          </p:cNvSpPr>
          <p:nvPr/>
        </p:nvSpPr>
        <p:spPr bwMode="auto">
          <a:xfrm>
            <a:off x="4881724" y="4253755"/>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9063" indent="-119063" defTabSz="457200" eaLnBrk="0" hangingPunct="0">
              <a:buFont typeface="Arial" charset="0"/>
              <a:buChar char="•"/>
            </a:pPr>
            <a:r>
              <a:rPr lang="en-US" sz="1400" dirty="0">
                <a:solidFill>
                  <a:srgbClr val="143584"/>
                </a:solidFill>
              </a:rPr>
              <a:t>Complex composite tools can be affordably and predictably implemented</a:t>
            </a:r>
          </a:p>
          <a:p>
            <a:pPr marL="119063" indent="-119063" defTabSz="457200" eaLnBrk="0" hangingPunct="0">
              <a:buFont typeface="Arial" charset="0"/>
              <a:buChar char="•"/>
            </a:pPr>
            <a:r>
              <a:rPr lang="en-US" sz="1400" dirty="0">
                <a:solidFill>
                  <a:srgbClr val="143584"/>
                </a:solidFill>
              </a:rPr>
              <a:t>Reduced tool cost and faster cycle times can be realized</a:t>
            </a:r>
          </a:p>
        </p:txBody>
      </p:sp>
      <p:sp>
        <p:nvSpPr>
          <p:cNvPr id="41" name="Rectangle 64"/>
          <p:cNvSpPr>
            <a:spLocks noChangeArrowheads="1"/>
          </p:cNvSpPr>
          <p:nvPr/>
        </p:nvSpPr>
        <p:spPr bwMode="auto">
          <a:xfrm>
            <a:off x="209924" y="1813514"/>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FDM has the potential to provide solutions for complex composite tooling. But, it needs additional validation before it can be readily implemented.</a:t>
            </a:r>
          </a:p>
        </p:txBody>
      </p:sp>
    </p:spTree>
    <p:extLst>
      <p:ext uri="{BB962C8B-B14F-4D97-AF65-F5344CB8AC3E}">
        <p14:creationId xmlns:p14="http://schemas.microsoft.com/office/powerpoint/2010/main" val="2182049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60294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649065"/>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Northrop Grumman, </a:t>
            </a:r>
            <a:r>
              <a:rPr lang="en-US" sz="1400" dirty="0">
                <a:solidFill>
                  <a:srgbClr val="143584"/>
                </a:solidFill>
              </a:rPr>
              <a:t>OPM, Arkema, AST2</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smtClean="0">
                <a:solidFill>
                  <a:srgbClr val="143584"/>
                </a:solidFill>
              </a:rPr>
              <a:t>March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Maturation of High Temperature Selective Laser Sintering (SLS) Technologies and Infrastructure for Air and Space </a:t>
            </a:r>
            <a:r>
              <a:rPr lang="en-US" b="1" dirty="0" smtClean="0">
                <a:solidFill>
                  <a:srgbClr val="143584"/>
                </a:solidFill>
              </a:rPr>
              <a:t>Vehicles</a:t>
            </a:r>
            <a:endParaRPr lang="en-US" b="1" dirty="0">
              <a:solidFill>
                <a:srgbClr val="143584"/>
              </a:solidFill>
            </a:endParaRPr>
          </a:p>
        </p:txBody>
      </p:sp>
      <p:sp>
        <p:nvSpPr>
          <p:cNvPr id="11" name="Rectangle 2"/>
          <p:cNvSpPr>
            <a:spLocks noChangeArrowheads="1"/>
          </p:cNvSpPr>
          <p:nvPr/>
        </p:nvSpPr>
        <p:spPr bwMode="auto">
          <a:xfrm>
            <a:off x="4876800" y="5809882"/>
            <a:ext cx="39243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Transition / dissemination </a:t>
            </a:r>
            <a:r>
              <a:rPr lang="en-US" sz="1400" dirty="0" smtClean="0">
                <a:solidFill>
                  <a:srgbClr val="143584"/>
                </a:solidFill>
              </a:rPr>
              <a:t>through America Makes network</a:t>
            </a:r>
            <a:endParaRPr lang="en-US" sz="1400" dirty="0">
              <a:solidFill>
                <a:srgbClr val="143584"/>
              </a:solidFill>
            </a:endParaRPr>
          </a:p>
        </p:txBody>
      </p:sp>
      <p:sp>
        <p:nvSpPr>
          <p:cNvPr id="12" name="Rectangle 64"/>
          <p:cNvSpPr>
            <a:spLocks noChangeArrowheads="1"/>
          </p:cNvSpPr>
          <p:nvPr/>
        </p:nvSpPr>
        <p:spPr bwMode="auto">
          <a:xfrm>
            <a:off x="4876800" y="1833279"/>
            <a:ext cx="4267200"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buFontTx/>
              <a:buChar char="•"/>
            </a:pPr>
            <a:r>
              <a:rPr lang="en-US" sz="1400" dirty="0" smtClean="0">
                <a:solidFill>
                  <a:srgbClr val="143584"/>
                </a:solidFill>
              </a:rPr>
              <a:t> Generate </a:t>
            </a:r>
            <a:r>
              <a:rPr lang="en-US" sz="1400" dirty="0">
                <a:solidFill>
                  <a:srgbClr val="143584"/>
                </a:solidFill>
              </a:rPr>
              <a:t>B-basis allowables for PEKK </a:t>
            </a:r>
          </a:p>
          <a:p>
            <a:pPr marL="114300" indent="-114300" eaLnBrk="0" hangingPunct="0">
              <a:buFontTx/>
              <a:buChar char="•"/>
            </a:pPr>
            <a:r>
              <a:rPr lang="en-US" sz="1400" dirty="0">
                <a:solidFill>
                  <a:srgbClr val="143584"/>
                </a:solidFill>
              </a:rPr>
              <a:t> </a:t>
            </a:r>
            <a:r>
              <a:rPr lang="en-US" sz="1400" dirty="0" smtClean="0">
                <a:solidFill>
                  <a:srgbClr val="143584"/>
                </a:solidFill>
              </a:rPr>
              <a:t>Process </a:t>
            </a:r>
            <a:r>
              <a:rPr lang="en-US" sz="1400" dirty="0">
                <a:solidFill>
                  <a:srgbClr val="143584"/>
                </a:solidFill>
              </a:rPr>
              <a:t>parameter determination such as lowest processing temperature for PEKK for faster cool down</a:t>
            </a:r>
          </a:p>
          <a:p>
            <a:pPr marL="114300" indent="-114300" eaLnBrk="0" hangingPunct="0">
              <a:buFontTx/>
              <a:buChar char="•"/>
            </a:pPr>
            <a:r>
              <a:rPr lang="en-US" sz="1400" dirty="0">
                <a:solidFill>
                  <a:srgbClr val="143584"/>
                </a:solidFill>
              </a:rPr>
              <a:t>  Determine recyclability</a:t>
            </a:r>
          </a:p>
          <a:p>
            <a:pPr marL="114300" indent="-114300" eaLnBrk="0" hangingPunct="0">
              <a:buFontTx/>
              <a:buChar char="•"/>
            </a:pPr>
            <a:r>
              <a:rPr lang="en-US" sz="1400" dirty="0">
                <a:solidFill>
                  <a:srgbClr val="143584"/>
                </a:solidFill>
              </a:rPr>
              <a:t>  Demonstrate on “Industry Application”</a:t>
            </a:r>
          </a:p>
          <a:p>
            <a:pPr marL="114300" indent="-114300" eaLnBrk="0" hangingPunct="0">
              <a:buFontTx/>
              <a:buChar char="•"/>
            </a:pPr>
            <a:r>
              <a:rPr lang="en-US" sz="1400" dirty="0">
                <a:solidFill>
                  <a:srgbClr val="143584"/>
                </a:solidFill>
              </a:rPr>
              <a:t>  Topology optimization of relevant designs for requirements </a:t>
            </a:r>
          </a:p>
        </p:txBody>
      </p:sp>
      <p:sp>
        <p:nvSpPr>
          <p:cNvPr id="13" name="Rectangle 64"/>
          <p:cNvSpPr>
            <a:spLocks noChangeArrowheads="1"/>
          </p:cNvSpPr>
          <p:nvPr/>
        </p:nvSpPr>
        <p:spPr bwMode="auto">
          <a:xfrm>
            <a:off x="251013" y="2918009"/>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Establish domestic sources of recyclable, high temperature, ESD compatible PEKK polymers to reduce costs. </a:t>
            </a:r>
          </a:p>
        </p:txBody>
      </p:sp>
      <p:sp>
        <p:nvSpPr>
          <p:cNvPr id="14" name="Rectangle 64"/>
          <p:cNvSpPr>
            <a:spLocks noChangeArrowheads="1"/>
          </p:cNvSpPr>
          <p:nvPr/>
        </p:nvSpPr>
        <p:spPr bwMode="auto">
          <a:xfrm>
            <a:off x="4876800" y="4240838"/>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buFont typeface="Arial" charset="0"/>
              <a:buChar char="•"/>
            </a:pPr>
            <a:r>
              <a:rPr lang="en-US" sz="1400" dirty="0" smtClean="0">
                <a:solidFill>
                  <a:srgbClr val="143584"/>
                </a:solidFill>
              </a:rPr>
              <a:t> Elimination </a:t>
            </a:r>
            <a:r>
              <a:rPr lang="en-US" sz="1400" dirty="0">
                <a:solidFill>
                  <a:srgbClr val="143584"/>
                </a:solidFill>
              </a:rPr>
              <a:t>of sole-source supply chain risk</a:t>
            </a:r>
          </a:p>
          <a:p>
            <a:pPr defTabSz="457200" eaLnBrk="0" hangingPunct="0">
              <a:buFont typeface="Arial" charset="0"/>
              <a:buChar char="•"/>
            </a:pPr>
            <a:r>
              <a:rPr lang="en-US" sz="1400" dirty="0" smtClean="0">
                <a:solidFill>
                  <a:srgbClr val="143584"/>
                </a:solidFill>
              </a:rPr>
              <a:t> Savings </a:t>
            </a:r>
            <a:r>
              <a:rPr lang="en-US" sz="1400" dirty="0">
                <a:solidFill>
                  <a:srgbClr val="143584"/>
                </a:solidFill>
              </a:rPr>
              <a:t>of $6.2-million per aircraft in lifetime fuel </a:t>
            </a:r>
            <a:r>
              <a:rPr lang="en-US" sz="1400" dirty="0" smtClean="0">
                <a:solidFill>
                  <a:srgbClr val="143584"/>
                </a:solidFill>
              </a:rPr>
              <a:t> consumption</a:t>
            </a:r>
            <a:endParaRPr lang="en-US" sz="1400" dirty="0">
              <a:solidFill>
                <a:srgbClr val="143584"/>
              </a:solidFill>
            </a:endParaRPr>
          </a:p>
          <a:p>
            <a:pPr defTabSz="457200" eaLnBrk="0" hangingPunct="0">
              <a:buFont typeface="Arial" charset="0"/>
              <a:buChar char="•"/>
            </a:pPr>
            <a:r>
              <a:rPr lang="en-US" sz="1400" dirty="0" smtClean="0">
                <a:solidFill>
                  <a:srgbClr val="143584"/>
                </a:solidFill>
              </a:rPr>
              <a:t> Reduced </a:t>
            </a:r>
            <a:r>
              <a:rPr lang="en-US" sz="1400" dirty="0">
                <a:solidFill>
                  <a:srgbClr val="143584"/>
                </a:solidFill>
              </a:rPr>
              <a:t>production energy costs</a:t>
            </a:r>
          </a:p>
          <a:p>
            <a:pPr defTabSz="457200" eaLnBrk="0" hangingPunct="0">
              <a:buFont typeface="Arial" charset="0"/>
              <a:buChar char="•"/>
            </a:pPr>
            <a:r>
              <a:rPr lang="en-US" sz="1400" dirty="0" smtClean="0">
                <a:solidFill>
                  <a:srgbClr val="143584"/>
                </a:solidFill>
              </a:rPr>
              <a:t> Reduced </a:t>
            </a:r>
            <a:r>
              <a:rPr lang="en-US" sz="1400" dirty="0">
                <a:solidFill>
                  <a:srgbClr val="143584"/>
                </a:solidFill>
              </a:rPr>
              <a:t>production raw materials cost and transportation cost</a:t>
            </a:r>
          </a:p>
        </p:txBody>
      </p:sp>
      <p:sp>
        <p:nvSpPr>
          <p:cNvPr id="15" name="Rectangle 64"/>
          <p:cNvSpPr>
            <a:spLocks noChangeArrowheads="1"/>
          </p:cNvSpPr>
          <p:nvPr/>
        </p:nvSpPr>
        <p:spPr bwMode="auto">
          <a:xfrm>
            <a:off x="251013" y="1842247"/>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Increasing foreign based </a:t>
            </a:r>
            <a:r>
              <a:rPr lang="en-US" sz="1400" dirty="0" smtClean="0">
                <a:solidFill>
                  <a:srgbClr val="143584"/>
                </a:solidFill>
              </a:rPr>
              <a:t>PEKK </a:t>
            </a:r>
            <a:r>
              <a:rPr lang="en-US" sz="1400" dirty="0">
                <a:solidFill>
                  <a:srgbClr val="143584"/>
                </a:solidFill>
              </a:rPr>
              <a:t>material cost and non-recyclability are largest cost drivers in High Temp SLS F-35 component price</a:t>
            </a:r>
          </a:p>
        </p:txBody>
      </p:sp>
    </p:spTree>
    <p:extLst>
      <p:ext uri="{BB962C8B-B14F-4D97-AF65-F5344CB8AC3E}">
        <p14:creationId xmlns:p14="http://schemas.microsoft.com/office/powerpoint/2010/main" val="860674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381000" y="701841"/>
            <a:ext cx="8229600" cy="977046"/>
          </a:xfrm>
        </p:spPr>
        <p:txBody>
          <a:bodyPr>
            <a:normAutofit/>
          </a:bodyPr>
          <a:lstStyle/>
          <a:p>
            <a:pPr algn="ctr"/>
            <a:r>
              <a:rPr lang="en-US" sz="3200" b="1" dirty="0" smtClean="0">
                <a:solidFill>
                  <a:srgbClr val="000099"/>
                </a:solidFill>
              </a:rPr>
              <a:t>America Makes Introduction</a:t>
            </a:r>
            <a:endParaRPr lang="en-US" sz="3200" dirty="0"/>
          </a:p>
        </p:txBody>
      </p:sp>
      <p:sp>
        <p:nvSpPr>
          <p:cNvPr id="8" name="Content Placeholder 2"/>
          <p:cNvSpPr>
            <a:spLocks noGrp="1"/>
          </p:cNvSpPr>
          <p:nvPr>
            <p:ph idx="1"/>
          </p:nvPr>
        </p:nvSpPr>
        <p:spPr>
          <a:xfrm>
            <a:off x="838200" y="1600200"/>
            <a:ext cx="7772400" cy="4495800"/>
          </a:xfrm>
        </p:spPr>
        <p:txBody>
          <a:bodyPr>
            <a:normAutofit lnSpcReduction="10000"/>
          </a:bodyPr>
          <a:lstStyle/>
          <a:p>
            <a:r>
              <a:rPr lang="en-US" sz="2000" dirty="0"/>
              <a:t>America Makes is a public/private partnership with </a:t>
            </a:r>
            <a:r>
              <a:rPr lang="en-US" sz="2000" dirty="0" smtClean="0"/>
              <a:t>substantial federal, private industry, and academia investment</a:t>
            </a:r>
            <a:endParaRPr lang="en-US" sz="2000" dirty="0"/>
          </a:p>
          <a:p>
            <a:endParaRPr lang="en-US" sz="2000" dirty="0"/>
          </a:p>
          <a:p>
            <a:pPr marL="284163" indent="-284163"/>
            <a:r>
              <a:rPr lang="en-US" sz="2000" dirty="0"/>
              <a:t>The partnership is  a multi-agency collaboration between industry, government and universities, led by the Defense-wide Manufacturing S&amp;T </a:t>
            </a:r>
            <a:r>
              <a:rPr lang="en-US" sz="2000" dirty="0" smtClean="0"/>
              <a:t>team</a:t>
            </a:r>
          </a:p>
          <a:p>
            <a:pPr marL="284163" indent="-284163"/>
            <a:endParaRPr lang="en-US" sz="2000" dirty="0"/>
          </a:p>
          <a:p>
            <a:pPr marL="284163" indent="-284163"/>
            <a:endParaRPr lang="en-US" sz="2000" dirty="0" smtClean="0"/>
          </a:p>
          <a:p>
            <a:pPr marL="284163" indent="-284163"/>
            <a:endParaRPr lang="en-US" sz="2000" dirty="0"/>
          </a:p>
          <a:p>
            <a:r>
              <a:rPr lang="en-US" sz="2000" dirty="0" smtClean="0"/>
              <a:t>We </a:t>
            </a:r>
            <a:r>
              <a:rPr lang="en-US" sz="2000" dirty="0"/>
              <a:t>have an innovation facility in Youngstown, </a:t>
            </a:r>
            <a:r>
              <a:rPr lang="en-US" sz="2000" dirty="0" smtClean="0"/>
              <a:t>Ohio</a:t>
            </a:r>
            <a:endParaRPr lang="en-US" sz="2000" dirty="0"/>
          </a:p>
          <a:p>
            <a:r>
              <a:rPr lang="en-US" sz="2000" dirty="0" smtClean="0"/>
              <a:t>We have 120 members and continue to grow</a:t>
            </a:r>
          </a:p>
          <a:p>
            <a:r>
              <a:rPr lang="en-US" sz="2000" dirty="0" smtClean="0"/>
              <a:t>We are operated by the National Center for Defense Manufacturing and Machining (NCDMM)</a:t>
            </a:r>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4436" y="3423942"/>
            <a:ext cx="825996" cy="76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9506" y="3423942"/>
            <a:ext cx="762372" cy="76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692" y="3423942"/>
            <a:ext cx="761256" cy="76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http://s3.amazonaws.com/production.mediajoint.prx.org/public/piece_images/191315/DOE_Logo_smal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6255" y="3403850"/>
            <a:ext cx="802556" cy="8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2990" y="3349771"/>
            <a:ext cx="909200" cy="91071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54748" y="3389237"/>
            <a:ext cx="1028947" cy="831783"/>
          </a:xfrm>
          <a:prstGeom prst="rect">
            <a:avLst/>
          </a:prstGeom>
        </p:spPr>
      </p:pic>
    </p:spTree>
    <p:extLst>
      <p:ext uri="{BB962C8B-B14F-4D97-AF65-F5344CB8AC3E}">
        <p14:creationId xmlns:p14="http://schemas.microsoft.com/office/powerpoint/2010/main" val="697046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628427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CWRU</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February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Qualification of AM Processes and Procedures for Repurposing and Rejuvenation of </a:t>
            </a:r>
            <a:r>
              <a:rPr lang="en-US" b="1" dirty="0" smtClean="0">
                <a:solidFill>
                  <a:srgbClr val="143584"/>
                </a:solidFill>
              </a:rPr>
              <a:t>Tooling</a:t>
            </a:r>
            <a:endParaRPr lang="en-US" b="1" dirty="0">
              <a:solidFill>
                <a:srgbClr val="143584"/>
              </a:solidFill>
            </a:endParaRPr>
          </a:p>
        </p:txBody>
      </p:sp>
      <p:sp>
        <p:nvSpPr>
          <p:cNvPr id="11" name="Rectangle 2"/>
          <p:cNvSpPr>
            <a:spLocks noChangeArrowheads="1"/>
          </p:cNvSpPr>
          <p:nvPr/>
        </p:nvSpPr>
        <p:spPr bwMode="auto">
          <a:xfrm>
            <a:off x="4876800" y="6482238"/>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a:buFont typeface="Arial" panose="020B0604020202020204" pitchFamily="34" charset="0"/>
              <a:buChar char="•"/>
            </a:pPr>
            <a:r>
              <a:rPr lang="en-US" sz="1400" dirty="0">
                <a:solidFill>
                  <a:srgbClr val="143584"/>
                </a:solidFill>
              </a:rPr>
              <a:t>Transition site in discussion</a:t>
            </a:r>
          </a:p>
        </p:txBody>
      </p:sp>
      <p:sp>
        <p:nvSpPr>
          <p:cNvPr id="12" name="Rectangle 64"/>
          <p:cNvSpPr>
            <a:spLocks noChangeArrowheads="1"/>
          </p:cNvSpPr>
          <p:nvPr/>
        </p:nvSpPr>
        <p:spPr bwMode="auto">
          <a:xfrm>
            <a:off x="4899958" y="1798579"/>
            <a:ext cx="42672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eaLnBrk="0" hangingPunct="0">
              <a:buFont typeface="Arial" panose="020B0604020202020204" pitchFamily="34" charset="0"/>
              <a:buChar char="•"/>
            </a:pPr>
            <a:r>
              <a:rPr lang="en-US" sz="1400" dirty="0" smtClean="0">
                <a:solidFill>
                  <a:srgbClr val="143584"/>
                </a:solidFill>
              </a:rPr>
              <a:t>Compare </a:t>
            </a:r>
            <a:r>
              <a:rPr lang="en-US" sz="1400" dirty="0">
                <a:solidFill>
                  <a:srgbClr val="143584"/>
                </a:solidFill>
              </a:rPr>
              <a:t>mechanical properties and microstructure of various AM repair type methods (LENS, POM, </a:t>
            </a:r>
            <a:r>
              <a:rPr lang="en-US" sz="1400" dirty="0" smtClean="0">
                <a:solidFill>
                  <a:srgbClr val="143584"/>
                </a:solidFill>
              </a:rPr>
              <a:t>etc.) </a:t>
            </a:r>
            <a:r>
              <a:rPr lang="en-US" sz="1400" dirty="0">
                <a:solidFill>
                  <a:srgbClr val="143584"/>
                </a:solidFill>
              </a:rPr>
              <a:t>on  H13 and maraging steel dies, to baseline welding repair</a:t>
            </a:r>
          </a:p>
          <a:p>
            <a:pPr marL="285750" indent="-285750" eaLnBrk="0" hangingPunct="0">
              <a:buFont typeface="Arial" panose="020B0604020202020204" pitchFamily="34" charset="0"/>
              <a:buChar char="•"/>
            </a:pPr>
            <a:r>
              <a:rPr lang="en-US" sz="1400" dirty="0" smtClean="0">
                <a:solidFill>
                  <a:srgbClr val="143584"/>
                </a:solidFill>
              </a:rPr>
              <a:t>Evaluate </a:t>
            </a:r>
            <a:r>
              <a:rPr lang="en-US" sz="1400" dirty="0">
                <a:solidFill>
                  <a:srgbClr val="143584"/>
                </a:solidFill>
              </a:rPr>
              <a:t>bond strength and die life of each</a:t>
            </a:r>
          </a:p>
          <a:p>
            <a:pPr marL="285750" indent="-285750" eaLnBrk="0" hangingPunct="0">
              <a:buFont typeface="Arial" panose="020B0604020202020204" pitchFamily="34" charset="0"/>
              <a:buChar char="•"/>
            </a:pPr>
            <a:r>
              <a:rPr lang="en-US" sz="1400" dirty="0" smtClean="0">
                <a:solidFill>
                  <a:srgbClr val="143584"/>
                </a:solidFill>
              </a:rPr>
              <a:t>Comp </a:t>
            </a:r>
            <a:r>
              <a:rPr lang="en-US" sz="1400" dirty="0">
                <a:solidFill>
                  <a:srgbClr val="143584"/>
                </a:solidFill>
              </a:rPr>
              <a:t>model residual stress/distortion for heat treatment</a:t>
            </a:r>
          </a:p>
          <a:p>
            <a:pPr marL="285750" indent="-285750" eaLnBrk="0" hangingPunct="0">
              <a:buFont typeface="Arial" panose="020B0604020202020204" pitchFamily="34" charset="0"/>
              <a:buChar char="•"/>
            </a:pPr>
            <a:r>
              <a:rPr lang="en-US" sz="1400" dirty="0" smtClean="0">
                <a:solidFill>
                  <a:srgbClr val="143584"/>
                </a:solidFill>
              </a:rPr>
              <a:t>NADCA </a:t>
            </a:r>
            <a:r>
              <a:rPr lang="en-US" sz="1400" dirty="0">
                <a:solidFill>
                  <a:srgbClr val="143584"/>
                </a:solidFill>
              </a:rPr>
              <a:t>and </a:t>
            </a:r>
            <a:r>
              <a:rPr lang="en-US" sz="1400" dirty="0" smtClean="0">
                <a:solidFill>
                  <a:srgbClr val="143584"/>
                </a:solidFill>
              </a:rPr>
              <a:t>American </a:t>
            </a:r>
            <a:r>
              <a:rPr lang="en-US" sz="1400" dirty="0">
                <a:solidFill>
                  <a:srgbClr val="143584"/>
                </a:solidFill>
              </a:rPr>
              <a:t>Weld Society to provide guidelines and training</a:t>
            </a:r>
          </a:p>
        </p:txBody>
      </p:sp>
      <p:sp>
        <p:nvSpPr>
          <p:cNvPr id="13" name="Rectangle 64"/>
          <p:cNvSpPr>
            <a:spLocks noChangeArrowheads="1"/>
          </p:cNvSpPr>
          <p:nvPr/>
        </p:nvSpPr>
        <p:spPr bwMode="auto">
          <a:xfrm>
            <a:off x="322729" y="2587812"/>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Develop, evaluate, and qualify methods of rejuvenation and repurposing (RR) using Additive Manufacturing</a:t>
            </a:r>
          </a:p>
        </p:txBody>
      </p:sp>
      <p:sp>
        <p:nvSpPr>
          <p:cNvPr id="14" name="Rectangle 64"/>
          <p:cNvSpPr>
            <a:spLocks noChangeArrowheads="1"/>
          </p:cNvSpPr>
          <p:nvPr/>
        </p:nvSpPr>
        <p:spPr bwMode="auto">
          <a:xfrm>
            <a:off x="4881724" y="4235825"/>
            <a:ext cx="42672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eaLnBrk="0" hangingPunct="0">
              <a:buFont typeface="Arial" panose="020B0604020202020204" pitchFamily="34" charset="0"/>
              <a:buChar char="•"/>
            </a:pPr>
            <a:r>
              <a:rPr lang="en-US" sz="1400" dirty="0" smtClean="0">
                <a:solidFill>
                  <a:srgbClr val="143584"/>
                </a:solidFill>
              </a:rPr>
              <a:t>NADCA </a:t>
            </a:r>
            <a:r>
              <a:rPr lang="en-US" sz="1400" dirty="0">
                <a:solidFill>
                  <a:srgbClr val="143584"/>
                </a:solidFill>
              </a:rPr>
              <a:t>published guide, workshops, and webinars on  RR of tooling using AM  </a:t>
            </a:r>
          </a:p>
          <a:p>
            <a:pPr marL="285750" indent="-285750" eaLnBrk="0" hangingPunct="0">
              <a:buFont typeface="Arial" panose="020B0604020202020204" pitchFamily="34" charset="0"/>
              <a:buChar char="•"/>
            </a:pPr>
            <a:r>
              <a:rPr lang="en-US" sz="1400" dirty="0" smtClean="0">
                <a:solidFill>
                  <a:srgbClr val="143584"/>
                </a:solidFill>
              </a:rPr>
              <a:t>Industry-wide </a:t>
            </a:r>
            <a:r>
              <a:rPr lang="en-US" sz="1400" dirty="0">
                <a:solidFill>
                  <a:srgbClr val="143584"/>
                </a:solidFill>
              </a:rPr>
              <a:t>adoption of RR of tooling results in $500M/year cost savings for die casting manufacturers</a:t>
            </a:r>
          </a:p>
          <a:p>
            <a:pPr marL="285750" indent="-285750" eaLnBrk="0" hangingPunct="0">
              <a:buFont typeface="Arial" panose="020B0604020202020204" pitchFamily="34" charset="0"/>
              <a:buChar char="•"/>
            </a:pPr>
            <a:r>
              <a:rPr lang="en-US" sz="1400" dirty="0" smtClean="0">
                <a:solidFill>
                  <a:srgbClr val="143584"/>
                </a:solidFill>
              </a:rPr>
              <a:t>Use </a:t>
            </a:r>
            <a:r>
              <a:rPr lang="en-US" sz="1400" dirty="0">
                <a:solidFill>
                  <a:srgbClr val="143584"/>
                </a:solidFill>
              </a:rPr>
              <a:t>of AM within DoD facilities for RR of tooling</a:t>
            </a:r>
          </a:p>
          <a:p>
            <a:pPr marL="285750" indent="-285750" eaLnBrk="0" hangingPunct="0">
              <a:buFont typeface="Arial" panose="020B0604020202020204" pitchFamily="34" charset="0"/>
              <a:buChar char="•"/>
            </a:pPr>
            <a:r>
              <a:rPr lang="en-US" sz="1400" dirty="0" smtClean="0">
                <a:solidFill>
                  <a:srgbClr val="143584"/>
                </a:solidFill>
              </a:rPr>
              <a:t>Life </a:t>
            </a:r>
            <a:r>
              <a:rPr lang="en-US" sz="1400" dirty="0">
                <a:solidFill>
                  <a:srgbClr val="143584"/>
                </a:solidFill>
              </a:rPr>
              <a:t>cycle energy cost reductions through many manufacturing sectors including automotive from extending die cast tool life</a:t>
            </a:r>
          </a:p>
        </p:txBody>
      </p:sp>
      <p:sp>
        <p:nvSpPr>
          <p:cNvPr id="15" name="Rectangle 64"/>
          <p:cNvSpPr>
            <a:spLocks noChangeArrowheads="1"/>
          </p:cNvSpPr>
          <p:nvPr/>
        </p:nvSpPr>
        <p:spPr bwMode="auto">
          <a:xfrm>
            <a:off x="322729" y="1816842"/>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Fabrication of new dies can cost up to $1.5M and have long lead times of 22-26 weeks.</a:t>
            </a:r>
          </a:p>
        </p:txBody>
      </p:sp>
      <p:pic>
        <p:nvPicPr>
          <p:cNvPr id="3" name="Picture 2"/>
          <p:cNvPicPr>
            <a:picLocks noChangeAspect="1"/>
          </p:cNvPicPr>
          <p:nvPr/>
        </p:nvPicPr>
        <p:blipFill>
          <a:blip r:embed="rId2"/>
          <a:stretch>
            <a:fillRect/>
          </a:stretch>
        </p:blipFill>
        <p:spPr>
          <a:xfrm>
            <a:off x="889845" y="4885309"/>
            <a:ext cx="2872543" cy="1897591"/>
          </a:xfrm>
          <a:prstGeom prst="rect">
            <a:avLst/>
          </a:prstGeom>
        </p:spPr>
      </p:pic>
    </p:spTree>
    <p:extLst>
      <p:ext uri="{BB962C8B-B14F-4D97-AF65-F5344CB8AC3E}">
        <p14:creationId xmlns:p14="http://schemas.microsoft.com/office/powerpoint/2010/main" val="3035158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809129"/>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398059"/>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PSU</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February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Thermal Imaging for Process Monitoring and Control of Additive </a:t>
            </a:r>
            <a:r>
              <a:rPr lang="en-US" b="1" dirty="0" smtClean="0">
                <a:solidFill>
                  <a:srgbClr val="143584"/>
                </a:solidFill>
              </a:rPr>
              <a:t>Manufacturing</a:t>
            </a:r>
            <a:endParaRPr lang="en-US" b="1" dirty="0">
              <a:solidFill>
                <a:srgbClr val="143584"/>
              </a:solidFill>
            </a:endParaRPr>
          </a:p>
        </p:txBody>
      </p:sp>
      <p:sp>
        <p:nvSpPr>
          <p:cNvPr id="11" name="Rectangle 2"/>
          <p:cNvSpPr>
            <a:spLocks noChangeArrowheads="1"/>
          </p:cNvSpPr>
          <p:nvPr/>
        </p:nvSpPr>
        <p:spPr bwMode="auto">
          <a:xfrm>
            <a:off x="4876800" y="6167380"/>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Transition site in discussion</a:t>
            </a:r>
          </a:p>
        </p:txBody>
      </p:sp>
      <p:sp>
        <p:nvSpPr>
          <p:cNvPr id="12" name="Rectangle 64"/>
          <p:cNvSpPr>
            <a:spLocks noChangeArrowheads="1"/>
          </p:cNvSpPr>
          <p:nvPr/>
        </p:nvSpPr>
        <p:spPr bwMode="auto">
          <a:xfrm>
            <a:off x="4876800" y="1782151"/>
            <a:ext cx="4267200"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buFontTx/>
              <a:buChar char="•"/>
            </a:pPr>
            <a:r>
              <a:rPr lang="en-US" sz="1400" dirty="0">
                <a:solidFill>
                  <a:srgbClr val="143584"/>
                </a:solidFill>
              </a:rPr>
              <a:t>Integrate thermal sensors to adjust process real time for increased quality/consistency of microstructure and mechanical properties</a:t>
            </a:r>
          </a:p>
          <a:p>
            <a:pPr marL="114300" indent="-114300" eaLnBrk="0" hangingPunct="0">
              <a:buFontTx/>
              <a:buChar char="•"/>
            </a:pPr>
            <a:r>
              <a:rPr lang="en-US" sz="1400" dirty="0">
                <a:solidFill>
                  <a:srgbClr val="143584"/>
                </a:solidFill>
              </a:rPr>
              <a:t>  Harden sensors for EBDM process</a:t>
            </a:r>
          </a:p>
          <a:p>
            <a:pPr marL="114300" indent="-114300" eaLnBrk="0" hangingPunct="0">
              <a:buFontTx/>
              <a:buChar char="•"/>
            </a:pPr>
            <a:r>
              <a:rPr lang="en-US" sz="1400" dirty="0">
                <a:solidFill>
                  <a:srgbClr val="143584"/>
                </a:solidFill>
              </a:rPr>
              <a:t>  3D visualization and correlation of data</a:t>
            </a:r>
          </a:p>
          <a:p>
            <a:pPr marL="114300" indent="-114300" eaLnBrk="0" hangingPunct="0">
              <a:buFontTx/>
              <a:buChar char="•"/>
            </a:pPr>
            <a:r>
              <a:rPr lang="en-US" sz="1400" dirty="0">
                <a:solidFill>
                  <a:srgbClr val="143584"/>
                </a:solidFill>
              </a:rPr>
              <a:t>  Expand process maps to real-time microstructure </a:t>
            </a:r>
            <a:r>
              <a:rPr lang="en-US" sz="1400" dirty="0" smtClean="0">
                <a:solidFill>
                  <a:srgbClr val="143584"/>
                </a:solidFill>
              </a:rPr>
              <a:t>control</a:t>
            </a:r>
            <a:endParaRPr lang="en-US" sz="1400" dirty="0">
              <a:solidFill>
                <a:srgbClr val="143584"/>
              </a:solidFill>
            </a:endParaRPr>
          </a:p>
        </p:txBody>
      </p:sp>
      <p:sp>
        <p:nvSpPr>
          <p:cNvPr id="13" name="Rectangle 64"/>
          <p:cNvSpPr>
            <a:spLocks noChangeArrowheads="1"/>
          </p:cNvSpPr>
          <p:nvPr/>
        </p:nvSpPr>
        <p:spPr bwMode="auto">
          <a:xfrm>
            <a:off x="320709" y="2655817"/>
            <a:ext cx="42672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Implement multi-sensor thermal imaging for process monitoring and control on electron beam, wire-fed (Sciaky’s electron beam direct manufacturing – EBDM), and laser, powder-fed based (Optomec’s Laser Engineered Net Shaping – LENS®) AM processes.</a:t>
            </a:r>
          </a:p>
        </p:txBody>
      </p:sp>
      <p:sp>
        <p:nvSpPr>
          <p:cNvPr id="14" name="Rectangle 64"/>
          <p:cNvSpPr>
            <a:spLocks noChangeArrowheads="1"/>
          </p:cNvSpPr>
          <p:nvPr/>
        </p:nvSpPr>
        <p:spPr bwMode="auto">
          <a:xfrm>
            <a:off x="4881724" y="4263887"/>
            <a:ext cx="4267200"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buFont typeface="Arial" charset="0"/>
              <a:buChar char="•"/>
            </a:pPr>
            <a:r>
              <a:rPr lang="en-US" sz="1400" dirty="0">
                <a:solidFill>
                  <a:srgbClr val="143584"/>
                </a:solidFill>
              </a:rPr>
              <a:t>Quality confidence in EBDM and LENS® </a:t>
            </a:r>
            <a:r>
              <a:rPr lang="en-US" sz="1400" dirty="0" smtClean="0">
                <a:solidFill>
                  <a:srgbClr val="143584"/>
                </a:solidFill>
              </a:rPr>
              <a:t>processes</a:t>
            </a:r>
            <a:endParaRPr lang="en-US" sz="1400" dirty="0">
              <a:solidFill>
                <a:srgbClr val="143584"/>
              </a:solidFill>
            </a:endParaRPr>
          </a:p>
          <a:p>
            <a:pPr eaLnBrk="0" hangingPunct="0">
              <a:buFont typeface="Arial" charset="0"/>
              <a:buChar char="•"/>
            </a:pPr>
            <a:r>
              <a:rPr lang="en-US" sz="1400" dirty="0">
                <a:solidFill>
                  <a:srgbClr val="143584"/>
                </a:solidFill>
              </a:rPr>
              <a:t>Multi-sensor thermal imaging and control installed within Optomec LENS and Sciaky EBDM machines</a:t>
            </a:r>
          </a:p>
          <a:p>
            <a:pPr eaLnBrk="0" hangingPunct="0">
              <a:buFont typeface="Arial" charset="0"/>
              <a:buChar char="•"/>
            </a:pPr>
            <a:r>
              <a:rPr lang="en-US" sz="1400" dirty="0">
                <a:solidFill>
                  <a:srgbClr val="143584"/>
                </a:solidFill>
              </a:rPr>
              <a:t>  Increased adoption due to greater confidence in part properties and quality</a:t>
            </a:r>
          </a:p>
          <a:p>
            <a:pPr eaLnBrk="0" hangingPunct="0">
              <a:buFont typeface="Arial" charset="0"/>
              <a:buChar char="•"/>
            </a:pPr>
            <a:r>
              <a:rPr lang="en-US" sz="1400" dirty="0">
                <a:solidFill>
                  <a:srgbClr val="143584"/>
                </a:solidFill>
              </a:rPr>
              <a:t>  Rapid qualification due to consistency in microstructure and mechanical </a:t>
            </a:r>
            <a:r>
              <a:rPr lang="en-US" sz="1400" dirty="0" smtClean="0">
                <a:solidFill>
                  <a:srgbClr val="143584"/>
                </a:solidFill>
              </a:rPr>
              <a:t>properties</a:t>
            </a:r>
            <a:endParaRPr lang="en-US" sz="1400" dirty="0">
              <a:solidFill>
                <a:srgbClr val="143584"/>
              </a:solidFill>
            </a:endParaRPr>
          </a:p>
        </p:txBody>
      </p:sp>
      <p:sp>
        <p:nvSpPr>
          <p:cNvPr id="15" name="Rectangle 64"/>
          <p:cNvSpPr>
            <a:spLocks noChangeArrowheads="1"/>
          </p:cNvSpPr>
          <p:nvPr/>
        </p:nvSpPr>
        <p:spPr bwMode="auto">
          <a:xfrm>
            <a:off x="320709" y="1750380"/>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Industry must have confidence in AM processes where they can produce predictable microstructure and distortion, both governed by thermal history</a:t>
            </a:r>
          </a:p>
        </p:txBody>
      </p:sp>
    </p:spTree>
    <p:extLst>
      <p:ext uri="{BB962C8B-B14F-4D97-AF65-F5344CB8AC3E}">
        <p14:creationId xmlns:p14="http://schemas.microsoft.com/office/powerpoint/2010/main" val="1426254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628427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51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CWRU</a:t>
            </a:r>
            <a:r>
              <a:rPr lang="en-US" sz="1400" dirty="0">
                <a:solidFill>
                  <a:srgbClr val="143584"/>
                </a:solidFill>
              </a:rPr>
              <a:t>, CMU, Pratt &amp; Whitney, GE Aviation, Lockheed Martin, Kennametal, Bayer, U. Louisville, Wright State U, NC State</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2013</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February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Rapid Qualification Methods for Powder Bed Direct Metal Additive Manufacturing Processes</a:t>
            </a:r>
          </a:p>
        </p:txBody>
      </p:sp>
      <p:sp>
        <p:nvSpPr>
          <p:cNvPr id="11" name="Rectangle 2"/>
          <p:cNvSpPr>
            <a:spLocks noChangeArrowheads="1"/>
          </p:cNvSpPr>
          <p:nvPr/>
        </p:nvSpPr>
        <p:spPr bwMode="auto">
          <a:xfrm>
            <a:off x="4876800" y="6482238"/>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a:buFont typeface="Arial" panose="020B0604020202020204" pitchFamily="34" charset="0"/>
              <a:buChar char="•"/>
            </a:pPr>
            <a:r>
              <a:rPr lang="en-US" sz="1400" dirty="0">
                <a:solidFill>
                  <a:srgbClr val="143584"/>
                </a:solidFill>
              </a:rPr>
              <a:t>Transition site in discussion</a:t>
            </a:r>
          </a:p>
        </p:txBody>
      </p:sp>
      <p:sp>
        <p:nvSpPr>
          <p:cNvPr id="12" name="Rectangle 64"/>
          <p:cNvSpPr>
            <a:spLocks noChangeArrowheads="1"/>
          </p:cNvSpPr>
          <p:nvPr/>
        </p:nvSpPr>
        <p:spPr bwMode="auto">
          <a:xfrm>
            <a:off x="4899958" y="1798579"/>
            <a:ext cx="4267200"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eaLnBrk="0" hangingPunct="0">
              <a:buFont typeface="Arial" panose="020B0604020202020204" pitchFamily="34" charset="0"/>
              <a:buChar char="•"/>
            </a:pPr>
            <a:r>
              <a:rPr lang="en-US" sz="1400" dirty="0" smtClean="0">
                <a:solidFill>
                  <a:srgbClr val="143584"/>
                </a:solidFill>
              </a:rPr>
              <a:t>Thermal </a:t>
            </a:r>
            <a:r>
              <a:rPr lang="en-US" sz="1400" dirty="0">
                <a:solidFill>
                  <a:srgbClr val="143584"/>
                </a:solidFill>
              </a:rPr>
              <a:t>property modeling, Power/Velocity (P/V) process mapping to melt pool geometry</a:t>
            </a:r>
          </a:p>
          <a:p>
            <a:pPr marL="285750" indent="-285750" eaLnBrk="0" hangingPunct="0">
              <a:buFont typeface="Arial" panose="020B0604020202020204" pitchFamily="34" charset="0"/>
              <a:buChar char="•"/>
            </a:pPr>
            <a:r>
              <a:rPr lang="en-US" sz="1400" dirty="0" smtClean="0">
                <a:solidFill>
                  <a:srgbClr val="143584"/>
                </a:solidFill>
              </a:rPr>
              <a:t>Determine </a:t>
            </a:r>
            <a:r>
              <a:rPr lang="en-US" sz="1400" dirty="0">
                <a:solidFill>
                  <a:srgbClr val="143584"/>
                </a:solidFill>
              </a:rPr>
              <a:t>effect of powder size distribution on P/V process map and resulting microstructure</a:t>
            </a:r>
          </a:p>
          <a:p>
            <a:pPr marL="285750" indent="-285750" eaLnBrk="0" hangingPunct="0">
              <a:buFont typeface="Arial" panose="020B0604020202020204" pitchFamily="34" charset="0"/>
              <a:buChar char="•"/>
            </a:pPr>
            <a:r>
              <a:rPr lang="en-US" sz="1400" dirty="0" smtClean="0">
                <a:solidFill>
                  <a:srgbClr val="143584"/>
                </a:solidFill>
              </a:rPr>
              <a:t>Construct </a:t>
            </a:r>
            <a:r>
              <a:rPr lang="en-US" sz="1400" dirty="0">
                <a:solidFill>
                  <a:srgbClr val="143584"/>
                </a:solidFill>
              </a:rPr>
              <a:t>process maps for DMLS and EBM</a:t>
            </a:r>
          </a:p>
          <a:p>
            <a:pPr marL="285750" indent="-285750" eaLnBrk="0" hangingPunct="0">
              <a:buFont typeface="Arial" panose="020B0604020202020204" pitchFamily="34" charset="0"/>
              <a:buChar char="•"/>
            </a:pPr>
            <a:r>
              <a:rPr lang="en-US" sz="1400" dirty="0" smtClean="0">
                <a:solidFill>
                  <a:srgbClr val="143584"/>
                </a:solidFill>
              </a:rPr>
              <a:t>Develop </a:t>
            </a:r>
            <a:r>
              <a:rPr lang="en-US" sz="1400" dirty="0">
                <a:solidFill>
                  <a:srgbClr val="143584"/>
                </a:solidFill>
              </a:rPr>
              <a:t>process-based cost models</a:t>
            </a:r>
          </a:p>
          <a:p>
            <a:pPr marL="285750" indent="-285750" eaLnBrk="0" hangingPunct="0">
              <a:buFont typeface="Arial" panose="020B0604020202020204" pitchFamily="34" charset="0"/>
              <a:buChar char="•"/>
            </a:pPr>
            <a:r>
              <a:rPr lang="en-US" sz="1400" dirty="0" smtClean="0">
                <a:solidFill>
                  <a:srgbClr val="143584"/>
                </a:solidFill>
              </a:rPr>
              <a:t>Demonstrate </a:t>
            </a:r>
            <a:r>
              <a:rPr lang="en-US" sz="1400" dirty="0">
                <a:solidFill>
                  <a:srgbClr val="143584"/>
                </a:solidFill>
              </a:rPr>
              <a:t>on “Industry Application”</a:t>
            </a:r>
          </a:p>
        </p:txBody>
      </p:sp>
      <p:sp>
        <p:nvSpPr>
          <p:cNvPr id="14" name="Rectangle 64"/>
          <p:cNvSpPr>
            <a:spLocks noChangeArrowheads="1"/>
          </p:cNvSpPr>
          <p:nvPr/>
        </p:nvSpPr>
        <p:spPr bwMode="auto">
          <a:xfrm>
            <a:off x="4881724" y="4235825"/>
            <a:ext cx="42672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eaLnBrk="0" hangingPunct="0">
              <a:buFont typeface="Arial" panose="020B0604020202020204" pitchFamily="34" charset="0"/>
              <a:buChar char="•"/>
            </a:pPr>
            <a:r>
              <a:rPr lang="en-US" sz="1400" dirty="0" smtClean="0">
                <a:solidFill>
                  <a:srgbClr val="143584"/>
                </a:solidFill>
              </a:rPr>
              <a:t>Verified </a:t>
            </a:r>
            <a:r>
              <a:rPr lang="en-US" sz="1400" dirty="0">
                <a:solidFill>
                  <a:srgbClr val="143584"/>
                </a:solidFill>
              </a:rPr>
              <a:t>methods for  tight control of microstructure and mechanical properties</a:t>
            </a:r>
          </a:p>
          <a:p>
            <a:pPr marL="285750" indent="-285750" eaLnBrk="0" hangingPunct="0">
              <a:buFont typeface="Arial" panose="020B0604020202020204" pitchFamily="34" charset="0"/>
              <a:buChar char="•"/>
            </a:pPr>
            <a:r>
              <a:rPr lang="en-US" sz="1400" dirty="0" smtClean="0">
                <a:solidFill>
                  <a:srgbClr val="143584"/>
                </a:solidFill>
              </a:rPr>
              <a:t>Reduction </a:t>
            </a:r>
            <a:r>
              <a:rPr lang="en-US" sz="1400" dirty="0">
                <a:solidFill>
                  <a:srgbClr val="143584"/>
                </a:solidFill>
              </a:rPr>
              <a:t>in amount of testing/time to qualify </a:t>
            </a:r>
          </a:p>
          <a:p>
            <a:pPr marL="285750" indent="-285750" eaLnBrk="0" hangingPunct="0">
              <a:buFont typeface="Arial" panose="020B0604020202020204" pitchFamily="34" charset="0"/>
              <a:buChar char="•"/>
            </a:pPr>
            <a:r>
              <a:rPr lang="en-US" sz="1400" dirty="0" smtClean="0">
                <a:solidFill>
                  <a:srgbClr val="143584"/>
                </a:solidFill>
              </a:rPr>
              <a:t>Ability </a:t>
            </a:r>
            <a:r>
              <a:rPr lang="en-US" sz="1400" dirty="0">
                <a:solidFill>
                  <a:srgbClr val="143584"/>
                </a:solidFill>
              </a:rPr>
              <a:t>to switch between high P/V (high rate, low res) and low P/V (low rate, high res) will provide overall faster build times and ability to serve new markets</a:t>
            </a:r>
          </a:p>
          <a:p>
            <a:pPr marL="285750" indent="-285750" eaLnBrk="0" hangingPunct="0">
              <a:buFont typeface="Arial" panose="020B0604020202020204" pitchFamily="34" charset="0"/>
              <a:buChar char="•"/>
            </a:pPr>
            <a:r>
              <a:rPr lang="en-US" sz="1400" dirty="0" smtClean="0">
                <a:solidFill>
                  <a:srgbClr val="143584"/>
                </a:solidFill>
              </a:rPr>
              <a:t>Industry </a:t>
            </a:r>
            <a:r>
              <a:rPr lang="en-US" sz="1400" dirty="0">
                <a:solidFill>
                  <a:srgbClr val="143584"/>
                </a:solidFill>
              </a:rPr>
              <a:t>uses cost models to make decisions on adopting AM into their factory or supply chain</a:t>
            </a:r>
          </a:p>
        </p:txBody>
      </p:sp>
      <p:sp>
        <p:nvSpPr>
          <p:cNvPr id="15" name="Rectangle 64"/>
          <p:cNvSpPr>
            <a:spLocks noChangeArrowheads="1"/>
          </p:cNvSpPr>
          <p:nvPr/>
        </p:nvSpPr>
        <p:spPr bwMode="auto">
          <a:xfrm>
            <a:off x="322729" y="1816842"/>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eaLnBrk="0" hangingPunct="0">
              <a:buFont typeface="Arial" panose="020B0604020202020204" pitchFamily="34" charset="0"/>
              <a:buChar char="•"/>
            </a:pPr>
            <a:r>
              <a:rPr lang="en-US" sz="1400" dirty="0" smtClean="0">
                <a:solidFill>
                  <a:srgbClr val="143584"/>
                </a:solidFill>
              </a:rPr>
              <a:t>Qualification </a:t>
            </a:r>
            <a:r>
              <a:rPr lang="en-US" sz="1400" dirty="0">
                <a:solidFill>
                  <a:srgbClr val="143584"/>
                </a:solidFill>
              </a:rPr>
              <a:t>of a process takes an exorbitant amount of time, holding back adoption of promising AM processes</a:t>
            </a:r>
          </a:p>
          <a:p>
            <a:pPr marL="285750" indent="-285750" eaLnBrk="0" hangingPunct="0">
              <a:buFont typeface="Arial" panose="020B0604020202020204" pitchFamily="34" charset="0"/>
              <a:buChar char="•"/>
            </a:pPr>
            <a:r>
              <a:rPr lang="en-US" sz="1400" dirty="0" smtClean="0">
                <a:solidFill>
                  <a:srgbClr val="143584"/>
                </a:solidFill>
              </a:rPr>
              <a:t>Industry </a:t>
            </a:r>
            <a:r>
              <a:rPr lang="en-US" sz="1400" dirty="0">
                <a:solidFill>
                  <a:srgbClr val="143584"/>
                </a:solidFill>
              </a:rPr>
              <a:t>struggles to control microstructure and mechanical properties across direct metal laser sintering (DMLS) and electron beam melting (EBM) </a:t>
            </a:r>
          </a:p>
        </p:txBody>
      </p:sp>
    </p:spTree>
    <p:extLst>
      <p:ext uri="{BB962C8B-B14F-4D97-AF65-F5344CB8AC3E}">
        <p14:creationId xmlns:p14="http://schemas.microsoft.com/office/powerpoint/2010/main" val="3829236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594" y="941475"/>
            <a:ext cx="8229600" cy="650312"/>
          </a:xfrm>
        </p:spPr>
        <p:txBody>
          <a:bodyPr>
            <a:normAutofit/>
          </a:bodyPr>
          <a:lstStyle/>
          <a:p>
            <a:pPr algn="ctr"/>
            <a:r>
              <a:rPr lang="en-US" sz="3200" b="1" dirty="0">
                <a:solidFill>
                  <a:srgbClr val="000099"/>
                </a:solidFill>
              </a:rPr>
              <a:t>Project Call </a:t>
            </a:r>
            <a:r>
              <a:rPr lang="en-US" sz="3200" b="1" dirty="0" smtClean="0">
                <a:solidFill>
                  <a:srgbClr val="000099"/>
                </a:solidFill>
              </a:rPr>
              <a:t>#2</a:t>
            </a:r>
            <a:endParaRPr lang="en-US" sz="3200" dirty="0"/>
          </a:p>
        </p:txBody>
      </p:sp>
      <p:sp>
        <p:nvSpPr>
          <p:cNvPr id="3" name="Content Placeholder 2"/>
          <p:cNvSpPr>
            <a:spLocks noGrp="1"/>
          </p:cNvSpPr>
          <p:nvPr>
            <p:ph idx="1"/>
          </p:nvPr>
        </p:nvSpPr>
        <p:spPr>
          <a:xfrm>
            <a:off x="457200" y="1680999"/>
            <a:ext cx="8463207" cy="4973801"/>
          </a:xfrm>
        </p:spPr>
        <p:txBody>
          <a:bodyPr>
            <a:noAutofit/>
          </a:bodyPr>
          <a:lstStyle/>
          <a:p>
            <a:pPr marL="234950" indent="-234950">
              <a:spcAft>
                <a:spcPts val="300"/>
              </a:spcAft>
            </a:pPr>
            <a:r>
              <a:rPr lang="en-US" sz="2200" dirty="0" smtClean="0"/>
              <a:t>Eight</a:t>
            </a:r>
            <a:r>
              <a:rPr lang="en-US" sz="2200" i="1" dirty="0" smtClean="0"/>
              <a:t> Priority Topics </a:t>
            </a:r>
            <a:r>
              <a:rPr lang="en-US" sz="2200" dirty="0" smtClean="0"/>
              <a:t>Selected Based on Crowd-Sourced Roadmapping Process</a:t>
            </a:r>
          </a:p>
          <a:p>
            <a:pPr lvl="1"/>
            <a:r>
              <a:rPr lang="en-US" sz="1800" dirty="0"/>
              <a:t>Complex and Reproducible Designs via Modeling and Simulation Tools </a:t>
            </a:r>
            <a:endParaRPr lang="en-US" sz="2000" dirty="0"/>
          </a:p>
          <a:p>
            <a:pPr lvl="1"/>
            <a:r>
              <a:rPr lang="en-US" sz="1800" dirty="0"/>
              <a:t>Sustainable Materials for AM / 3DP </a:t>
            </a:r>
          </a:p>
          <a:p>
            <a:pPr lvl="1"/>
            <a:r>
              <a:rPr lang="en-US" sz="1800" dirty="0"/>
              <a:t>Gradient and Tailored Materials </a:t>
            </a:r>
          </a:p>
          <a:p>
            <a:pPr lvl="1"/>
            <a:r>
              <a:rPr lang="en-US" sz="1800" dirty="0"/>
              <a:t>Next Generation Machine </a:t>
            </a:r>
          </a:p>
          <a:p>
            <a:pPr lvl="1"/>
            <a:r>
              <a:rPr lang="en-US" sz="1800" dirty="0"/>
              <a:t>Multiple Materials Processing Equipment </a:t>
            </a:r>
          </a:p>
          <a:p>
            <a:pPr lvl="1"/>
            <a:r>
              <a:rPr lang="en-US" sz="1800" dirty="0"/>
              <a:t>Energy Self-Monitoring Additive Manufacturing Equipment Systems</a:t>
            </a:r>
          </a:p>
          <a:p>
            <a:pPr lvl="1"/>
            <a:r>
              <a:rPr lang="en-US" sz="1800" dirty="0"/>
              <a:t>Non-Destructive Evaluation of Complex Geometries</a:t>
            </a:r>
          </a:p>
          <a:p>
            <a:pPr lvl="1"/>
            <a:r>
              <a:rPr lang="en-US" sz="1800" dirty="0"/>
              <a:t>Process / Properties Validation Data Set  </a:t>
            </a:r>
          </a:p>
          <a:p>
            <a:pPr marL="234950" indent="-234950">
              <a:spcAft>
                <a:spcPts val="300"/>
              </a:spcAft>
            </a:pPr>
            <a:r>
              <a:rPr lang="en-US" sz="2200" dirty="0" smtClean="0"/>
              <a:t>Solicitation Issued 8/29/13; Proposals Received 10/31/13</a:t>
            </a:r>
          </a:p>
          <a:p>
            <a:pPr marL="234950" indent="-234950">
              <a:spcAft>
                <a:spcPts val="300"/>
              </a:spcAft>
            </a:pPr>
            <a:r>
              <a:rPr lang="en-US" sz="2200" dirty="0" smtClean="0"/>
              <a:t>Announced 15 Project Awards 1/21/14</a:t>
            </a:r>
          </a:p>
          <a:p>
            <a:pPr marL="234950" indent="-234950">
              <a:spcAft>
                <a:spcPts val="300"/>
              </a:spcAft>
            </a:pPr>
            <a:r>
              <a:rPr lang="en-US" sz="2200" dirty="0" smtClean="0"/>
              <a:t>Awarding $9M of America Makes Funding with </a:t>
            </a:r>
            <a:r>
              <a:rPr lang="en-US" sz="2200" dirty="0"/>
              <a:t>$10.3 million </a:t>
            </a:r>
            <a:r>
              <a:rPr lang="en-US" sz="2200" dirty="0" smtClean="0"/>
              <a:t>matching </a:t>
            </a:r>
            <a:r>
              <a:rPr lang="en-US" sz="2200" dirty="0"/>
              <a:t>cost </a:t>
            </a:r>
            <a:r>
              <a:rPr lang="en-US" sz="2200" dirty="0" smtClean="0"/>
              <a:t>share </a:t>
            </a:r>
            <a:r>
              <a:rPr lang="en-US" sz="2200" dirty="0"/>
              <a:t>from </a:t>
            </a:r>
            <a:r>
              <a:rPr lang="en-US" sz="2200" dirty="0" smtClean="0"/>
              <a:t>awarded </a:t>
            </a:r>
            <a:r>
              <a:rPr lang="en-US" sz="2200" dirty="0"/>
              <a:t>project </a:t>
            </a:r>
            <a:r>
              <a:rPr lang="en-US" sz="2200" dirty="0" smtClean="0"/>
              <a:t>teams = $19.3M total funding</a:t>
            </a:r>
          </a:p>
          <a:p>
            <a:pPr marL="234950" indent="-234950">
              <a:spcAft>
                <a:spcPts val="300"/>
              </a:spcAft>
            </a:pPr>
            <a:endParaRPr lang="en-US" sz="2200" dirty="0"/>
          </a:p>
        </p:txBody>
      </p:sp>
      <p:sp>
        <p:nvSpPr>
          <p:cNvPr id="10" name="Slide Number Placeholder 9"/>
          <p:cNvSpPr>
            <a:spLocks noGrp="1"/>
          </p:cNvSpPr>
          <p:nvPr>
            <p:ph type="sldNum" sz="quarter" idx="12"/>
          </p:nvPr>
        </p:nvSpPr>
        <p:spPr/>
        <p:txBody>
          <a:bodyPr/>
          <a:lstStyle/>
          <a:p>
            <a:fld id="{72D7BA27-C16C-1A4F-8D3C-B4A583C22619}" type="slidenum">
              <a:rPr lang="en-US" smtClean="0"/>
              <a:t>33</a:t>
            </a:fld>
            <a:endParaRPr lang="en-US" dirty="0"/>
          </a:p>
        </p:txBody>
      </p:sp>
    </p:spTree>
    <p:extLst>
      <p:ext uri="{BB962C8B-B14F-4D97-AF65-F5344CB8AC3E}">
        <p14:creationId xmlns:p14="http://schemas.microsoft.com/office/powerpoint/2010/main" val="789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35857"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403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dirty="0" smtClean="0">
                <a:solidFill>
                  <a:srgbClr val="143584"/>
                </a:solidFill>
              </a:rPr>
              <a:t>Univ of Pittsburgh, ANSYS</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April 2014 </a:t>
            </a:r>
          </a:p>
          <a:p>
            <a:pPr marL="114300" indent="-114300" defTabSz="4572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August 2015</a:t>
            </a:r>
          </a:p>
        </p:txBody>
      </p:sp>
      <p:sp>
        <p:nvSpPr>
          <p:cNvPr id="12300" name="Rectangle 2"/>
          <p:cNvSpPr>
            <a:spLocks noChangeArrowheads="1"/>
          </p:cNvSpPr>
          <p:nvPr/>
        </p:nvSpPr>
        <p:spPr bwMode="auto">
          <a:xfrm>
            <a:off x="4876800" y="5113130"/>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Commercial FEA package ANSYS </a:t>
            </a:r>
          </a:p>
        </p:txBody>
      </p:sp>
      <p:sp>
        <p:nvSpPr>
          <p:cNvPr id="12301" name="Rectangle 64"/>
          <p:cNvSpPr>
            <a:spLocks noChangeArrowheads="1"/>
          </p:cNvSpPr>
          <p:nvPr/>
        </p:nvSpPr>
        <p:spPr bwMode="auto">
          <a:xfrm>
            <a:off x="4876800" y="1685363"/>
            <a:ext cx="42672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3038" lvl="1" indent="-173038" defTabSz="457200">
              <a:buFont typeface="Arial" panose="020B0604020202020204" pitchFamily="34" charset="0"/>
              <a:buChar char="•"/>
            </a:pPr>
            <a:r>
              <a:rPr lang="en-US" sz="1400" dirty="0">
                <a:solidFill>
                  <a:srgbClr val="143584"/>
                </a:solidFill>
                <a:cs typeface="Calibri" panose="020F0502020204030204" pitchFamily="34" charset="0"/>
              </a:rPr>
              <a:t>Calibrate cellular structure micromechanics models from simulation and experiment.</a:t>
            </a:r>
          </a:p>
          <a:p>
            <a:pPr marL="173038" lvl="1" indent="-173038" defTabSz="457200">
              <a:buFont typeface="Arial" panose="020B0604020202020204" pitchFamily="34" charset="0"/>
              <a:buChar char="•"/>
            </a:pPr>
            <a:r>
              <a:rPr lang="en-US" sz="1400" dirty="0">
                <a:solidFill>
                  <a:srgbClr val="143584"/>
                </a:solidFill>
                <a:cs typeface="Calibri" panose="020F0502020204030204" pitchFamily="34" charset="0"/>
              </a:rPr>
              <a:t>Topology optimization for mechanical parts based on micromechanics models</a:t>
            </a:r>
          </a:p>
          <a:p>
            <a:pPr marL="173038" lvl="1" indent="-173038" defTabSz="457200">
              <a:buFont typeface="Arial" panose="020B0604020202020204" pitchFamily="34" charset="0"/>
              <a:buChar char="•"/>
            </a:pPr>
            <a:r>
              <a:rPr lang="en-US" sz="1400" dirty="0">
                <a:solidFill>
                  <a:srgbClr val="143584"/>
                </a:solidFill>
                <a:cs typeface="Calibri" panose="020F0502020204030204" pitchFamily="34" charset="0"/>
              </a:rPr>
              <a:t>Reconstruct detailed cellular structure. </a:t>
            </a:r>
          </a:p>
        </p:txBody>
      </p:sp>
      <p:sp>
        <p:nvSpPr>
          <p:cNvPr id="12302" name="Rectangle 64"/>
          <p:cNvSpPr>
            <a:spLocks noChangeArrowheads="1"/>
          </p:cNvSpPr>
          <p:nvPr/>
        </p:nvSpPr>
        <p:spPr bwMode="auto">
          <a:xfrm>
            <a:off x="331254" y="2480730"/>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3038" lvl="2" indent="-173038" defTabSz="457200">
              <a:buFont typeface="Arial" pitchFamily="34" charset="0"/>
              <a:buChar char="•"/>
              <a:defRPr/>
            </a:pPr>
            <a:r>
              <a:rPr lang="en-US" sz="1400" dirty="0">
                <a:solidFill>
                  <a:srgbClr val="143584"/>
                </a:solidFill>
                <a:cs typeface="Calibri" panose="020F0502020204030204" pitchFamily="34" charset="0"/>
              </a:rPr>
              <a:t>Develop experimentally-validated micromechanics models, topology optimization, and reconstruction algorithms for different cellular structures.</a:t>
            </a:r>
          </a:p>
          <a:p>
            <a:pPr marL="173038" lvl="2" indent="-173038" defTabSz="457200">
              <a:buFont typeface="Arial" pitchFamily="34" charset="0"/>
              <a:buChar char="•"/>
              <a:defRPr/>
            </a:pPr>
            <a:r>
              <a:rPr lang="en-US" sz="1400" dirty="0">
                <a:solidFill>
                  <a:srgbClr val="143584"/>
                </a:solidFill>
                <a:cs typeface="Calibri" panose="020F0502020204030204" pitchFamily="34" charset="0"/>
              </a:rPr>
              <a:t>Demonstrate and validate capability of design and optimization tools on design of a realistic structural component</a:t>
            </a:r>
          </a:p>
        </p:txBody>
      </p:sp>
      <p:sp>
        <p:nvSpPr>
          <p:cNvPr id="12304" name="Rectangle 64"/>
          <p:cNvSpPr>
            <a:spLocks noChangeArrowheads="1"/>
          </p:cNvSpPr>
          <p:nvPr/>
        </p:nvSpPr>
        <p:spPr bwMode="auto">
          <a:xfrm>
            <a:off x="4881724" y="4245962"/>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charset="0"/>
              <a:buChar char="•"/>
            </a:pPr>
            <a:r>
              <a:rPr lang="en-US" sz="1400" dirty="0">
                <a:solidFill>
                  <a:srgbClr val="143584"/>
                </a:solidFill>
                <a:cs typeface="Calibri" panose="020F0502020204030204" pitchFamily="34" charset="0"/>
              </a:rPr>
              <a:t>Enable efficient design of cellular structures in load-bearing parts for Defense Wide applications</a:t>
            </a:r>
          </a:p>
        </p:txBody>
      </p:sp>
      <p:sp>
        <p:nvSpPr>
          <p:cNvPr id="12305" name="Rectangle 64"/>
          <p:cNvSpPr>
            <a:spLocks noChangeArrowheads="1"/>
          </p:cNvSpPr>
          <p:nvPr/>
        </p:nvSpPr>
        <p:spPr bwMode="auto">
          <a:xfrm>
            <a:off x="295837" y="1704245"/>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cs typeface="Calibri" panose="020F0502020204030204" pitchFamily="34" charset="0"/>
              </a:rPr>
              <a:t>Current structural optimization method is inefficient for the design of additive manufactured cellular structures with variable density.</a:t>
            </a:r>
          </a:p>
        </p:txBody>
      </p:sp>
      <p:pic>
        <p:nvPicPr>
          <p:cNvPr id="24" name="Picture 23"/>
          <p:cNvPicPr/>
          <p:nvPr/>
        </p:nvPicPr>
        <p:blipFill rotWithShape="1">
          <a:blip r:embed="rId2" cstate="print">
            <a:extLst>
              <a:ext uri="{28A0092B-C50C-407E-A947-70E740481C1C}">
                <a14:useLocalDpi xmlns:a14="http://schemas.microsoft.com/office/drawing/2010/main" val="0"/>
              </a:ext>
            </a:extLst>
          </a:blip>
          <a:srcRect l="17321" t="23958" r="18609" b="14360"/>
          <a:stretch/>
        </p:blipFill>
        <p:spPr bwMode="auto">
          <a:xfrm>
            <a:off x="2514598" y="5294670"/>
            <a:ext cx="1828800" cy="1371600"/>
          </a:xfrm>
          <a:prstGeom prst="rect">
            <a:avLst/>
          </a:prstGeom>
          <a:noFill/>
          <a:ln>
            <a:noFill/>
          </a:ln>
          <a:extLst/>
        </p:spPr>
      </p:pic>
      <p:pic>
        <p:nvPicPr>
          <p:cNvPr id="25" name="Picture 2" descr="C:\Users\albertto\Dropbox\Grid_and_Honeycomb_samples_together.jpg"/>
          <p:cNvPicPr>
            <a:picLocks noChangeArrowheads="1"/>
          </p:cNvPicPr>
          <p:nvPr/>
        </p:nvPicPr>
        <p:blipFill rotWithShape="1">
          <a:blip r:embed="rId3" cstate="print">
            <a:extLst>
              <a:ext uri="{28A0092B-C50C-407E-A947-70E740481C1C}">
                <a14:useLocalDpi xmlns:a14="http://schemas.microsoft.com/office/drawing/2010/main" val="0"/>
              </a:ext>
            </a:extLst>
          </a:blip>
          <a:srcRect t="20062" r="11904" b="8084"/>
          <a:stretch/>
        </p:blipFill>
        <p:spPr bwMode="auto">
          <a:xfrm flipH="1">
            <a:off x="466339" y="5284952"/>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Developing Topology Optimization Tools that Enable Efficient Design of Additive MFD Cellular </a:t>
            </a:r>
            <a:r>
              <a:rPr lang="en-US" b="1" dirty="0" smtClean="0">
                <a:solidFill>
                  <a:srgbClr val="143584"/>
                </a:solidFill>
              </a:rPr>
              <a:t>Structures</a:t>
            </a:r>
            <a:endParaRPr lang="en-US" b="1" dirty="0">
              <a:solidFill>
                <a:srgbClr val="143584"/>
              </a:solidFill>
            </a:endParaRPr>
          </a:p>
        </p:txBody>
      </p:sp>
    </p:spTree>
    <p:extLst>
      <p:ext uri="{BB962C8B-B14F-4D97-AF65-F5344CB8AC3E}">
        <p14:creationId xmlns:p14="http://schemas.microsoft.com/office/powerpoint/2010/main" val="4268188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9" name="Rectangle 6"/>
          <p:cNvSpPr>
            <a:spLocks noChangeArrowheads="1"/>
          </p:cNvSpPr>
          <p:nvPr/>
        </p:nvSpPr>
        <p:spPr bwMode="auto">
          <a:xfrm>
            <a:off x="710545" y="4028239"/>
            <a:ext cx="3838297" cy="12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dirty="0">
                <a:solidFill>
                  <a:srgbClr val="143584"/>
                </a:solidFill>
              </a:rPr>
              <a:t>  Optomec / MachMotion/TechSolve, Benét Labs, Lockheed Martin</a:t>
            </a:r>
          </a:p>
          <a:p>
            <a:pPr marL="114300" indent="-114300" eaLnBrk="0" hangingPunct="0">
              <a:spcAft>
                <a:spcPct val="30000"/>
              </a:spcAft>
              <a:buFontTx/>
              <a:buChar char="•"/>
            </a:pPr>
            <a:r>
              <a:rPr lang="en-US" sz="1400" b="1" u="sng" dirty="0">
                <a:solidFill>
                  <a:srgbClr val="143584"/>
                </a:solidFill>
              </a:rPr>
              <a:t>Start Date:</a:t>
            </a:r>
            <a:r>
              <a:rPr lang="en-US" sz="1400" dirty="0">
                <a:solidFill>
                  <a:srgbClr val="143584"/>
                </a:solidFill>
              </a:rPr>
              <a:t>  March 2014</a:t>
            </a:r>
          </a:p>
          <a:p>
            <a:pPr marL="114300" indent="-114300" eaLnBrk="0" hangingPunct="0">
              <a:spcAft>
                <a:spcPct val="30000"/>
              </a:spcAft>
              <a:buFontTx/>
              <a:buChar char="•"/>
            </a:pPr>
            <a:r>
              <a:rPr lang="en-US" sz="1400" b="1" u="sng" dirty="0">
                <a:solidFill>
                  <a:srgbClr val="143584"/>
                </a:solidFill>
              </a:rPr>
              <a:t>End Date:</a:t>
            </a:r>
            <a:r>
              <a:rPr lang="en-US" sz="1400" dirty="0">
                <a:solidFill>
                  <a:srgbClr val="143584"/>
                </a:solidFill>
              </a:rPr>
              <a:t>  August 2015</a:t>
            </a: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a:solidFill>
                  <a:srgbClr val="143584"/>
                </a:solidFill>
              </a:rPr>
              <a:t>Development of a Low Cost LENS </a:t>
            </a:r>
            <a:r>
              <a:rPr lang="en-US" b="1" dirty="0" smtClean="0">
                <a:solidFill>
                  <a:srgbClr val="143584"/>
                </a:solidFill>
              </a:rPr>
              <a:t>Engine</a:t>
            </a:r>
            <a:endParaRPr lang="en-US" b="1" dirty="0">
              <a:solidFill>
                <a:srgbClr val="143584"/>
              </a:solidFill>
            </a:endParaRPr>
          </a:p>
        </p:txBody>
      </p:sp>
      <p:pic>
        <p:nvPicPr>
          <p:cNvPr id="19" name="Picture 18"/>
          <p:cNvPicPr>
            <a:picLocks/>
          </p:cNvPicPr>
          <p:nvPr/>
        </p:nvPicPr>
        <p:blipFill>
          <a:blip r:embed="rId2"/>
          <a:stretch>
            <a:fillRect/>
          </a:stretch>
        </p:blipFill>
        <p:spPr>
          <a:xfrm>
            <a:off x="492425" y="5320217"/>
            <a:ext cx="1828800" cy="1371600"/>
          </a:xfrm>
          <a:prstGeom prst="rect">
            <a:avLst/>
          </a:prstGeom>
        </p:spPr>
      </p:pic>
      <p:pic>
        <p:nvPicPr>
          <p:cNvPr id="20" name="Picture 19" descr="Daves_Multi_head_Cleaned"/>
          <p:cNvPicPr>
            <a:picLocks noChangeArrowheads="1"/>
          </p:cNvPicPr>
          <p:nvPr/>
        </p:nvPicPr>
        <p:blipFill>
          <a:blip r:embed="rId3" cstate="print"/>
          <a:srcRect/>
          <a:stretch>
            <a:fillRect/>
          </a:stretch>
        </p:blipFill>
        <p:spPr bwMode="auto">
          <a:xfrm>
            <a:off x="2492528" y="5336984"/>
            <a:ext cx="1828800" cy="1371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63"/>
          <p:cNvSpPr>
            <a:spLocks noChangeArrowheads="1"/>
          </p:cNvSpPr>
          <p:nvPr/>
        </p:nvSpPr>
        <p:spPr bwMode="auto">
          <a:xfrm>
            <a:off x="4572000" y="157646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1400" b="1" u="sng" dirty="0">
                <a:solidFill>
                  <a:srgbClr val="143584"/>
                </a:solidFill>
                <a:latin typeface="Calibri" pitchFamily="34" charset="0"/>
              </a:rPr>
              <a:t>APPROACH</a:t>
            </a:r>
          </a:p>
        </p:txBody>
      </p:sp>
      <p:sp>
        <p:nvSpPr>
          <p:cNvPr id="22" name="Rectangle 64"/>
          <p:cNvSpPr>
            <a:spLocks noChangeArrowheads="1"/>
          </p:cNvSpPr>
          <p:nvPr/>
        </p:nvSpPr>
        <p:spPr bwMode="auto">
          <a:xfrm>
            <a:off x="4797487" y="1788629"/>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a:buFont typeface="Arial" panose="020B0604020202020204" pitchFamily="34" charset="0"/>
              <a:buChar char="•"/>
            </a:pPr>
            <a:r>
              <a:rPr lang="en-US" sz="1400" dirty="0">
                <a:solidFill>
                  <a:schemeClr val="tx2"/>
                </a:solidFill>
                <a:cs typeface="Arial" panose="020B0604020202020204" pitchFamily="34" charset="0"/>
              </a:rPr>
              <a:t>Uses experience from Optomec’s Aerosol Jet Print Engine</a:t>
            </a:r>
          </a:p>
          <a:p>
            <a:pPr marL="285750" indent="-285750">
              <a:buFont typeface="Arial" panose="020B0604020202020204" pitchFamily="34" charset="0"/>
              <a:buChar char="•"/>
            </a:pPr>
            <a:r>
              <a:rPr lang="en-US" sz="1400" dirty="0" smtClean="0">
                <a:solidFill>
                  <a:schemeClr val="tx2"/>
                </a:solidFill>
                <a:cs typeface="Arial" panose="020B0604020202020204" pitchFamily="34" charset="0"/>
              </a:rPr>
              <a:t>Manufacture </a:t>
            </a:r>
            <a:r>
              <a:rPr lang="en-US" sz="1400" dirty="0">
                <a:solidFill>
                  <a:schemeClr val="tx2"/>
                </a:solidFill>
                <a:cs typeface="Arial" panose="020B0604020202020204" pitchFamily="34" charset="0"/>
              </a:rPr>
              <a:t>pieces</a:t>
            </a:r>
          </a:p>
          <a:p>
            <a:pPr marL="285750" indent="-285750">
              <a:buFont typeface="Arial" panose="020B0604020202020204" pitchFamily="34" charset="0"/>
              <a:buChar char="•"/>
            </a:pPr>
            <a:r>
              <a:rPr lang="en-US" sz="1400" dirty="0">
                <a:solidFill>
                  <a:schemeClr val="tx2"/>
                </a:solidFill>
                <a:cs typeface="Arial" panose="020B0604020202020204" pitchFamily="34" charset="0"/>
              </a:rPr>
              <a:t>Assemble at MachMotion</a:t>
            </a:r>
          </a:p>
          <a:p>
            <a:pPr marL="285750" indent="-285750">
              <a:buFont typeface="Arial" panose="020B0604020202020204" pitchFamily="34" charset="0"/>
              <a:buChar char="•"/>
            </a:pPr>
            <a:r>
              <a:rPr lang="en-US" sz="1400" dirty="0">
                <a:solidFill>
                  <a:schemeClr val="tx2"/>
                </a:solidFill>
                <a:cs typeface="Arial" panose="020B0604020202020204" pitchFamily="34" charset="0"/>
              </a:rPr>
              <a:t>Initial testing</a:t>
            </a:r>
          </a:p>
          <a:p>
            <a:pPr marL="285750" indent="-285750">
              <a:buFont typeface="Arial" panose="020B0604020202020204" pitchFamily="34" charset="0"/>
              <a:buChar char="•"/>
            </a:pPr>
            <a:r>
              <a:rPr lang="en-US" sz="1400" dirty="0" smtClean="0">
                <a:solidFill>
                  <a:schemeClr val="tx2"/>
                </a:solidFill>
                <a:cs typeface="Arial" panose="020B0604020202020204" pitchFamily="34" charset="0"/>
              </a:rPr>
              <a:t>Ship </a:t>
            </a:r>
            <a:r>
              <a:rPr lang="en-US" sz="1400" dirty="0">
                <a:solidFill>
                  <a:schemeClr val="tx2"/>
                </a:solidFill>
                <a:cs typeface="Arial" panose="020B0604020202020204" pitchFamily="34" charset="0"/>
              </a:rPr>
              <a:t>equipment to </a:t>
            </a:r>
            <a:r>
              <a:rPr lang="en-US" sz="1400" dirty="0" smtClean="0">
                <a:solidFill>
                  <a:schemeClr val="tx2"/>
                </a:solidFill>
                <a:cs typeface="Arial" panose="020B0604020202020204" pitchFamily="34" charset="0"/>
              </a:rPr>
              <a:t>TechSolve for </a:t>
            </a:r>
            <a:r>
              <a:rPr lang="en-US" sz="1400" dirty="0">
                <a:solidFill>
                  <a:schemeClr val="tx2"/>
                </a:solidFill>
                <a:cs typeface="Arial" panose="020B0604020202020204" pitchFamily="34" charset="0"/>
              </a:rPr>
              <a:t>testing</a:t>
            </a:r>
          </a:p>
          <a:p>
            <a:pPr marL="285750" indent="-285750">
              <a:buFont typeface="Arial" panose="020B0604020202020204" pitchFamily="34" charset="0"/>
              <a:buChar char="•"/>
            </a:pPr>
            <a:r>
              <a:rPr lang="en-US" sz="1400" dirty="0">
                <a:solidFill>
                  <a:schemeClr val="tx2"/>
                </a:solidFill>
                <a:cs typeface="Arial" panose="020B0604020202020204" pitchFamily="34" charset="0"/>
              </a:rPr>
              <a:t>Develop software tools, </a:t>
            </a:r>
            <a:r>
              <a:rPr lang="en-US" sz="1400" dirty="0" smtClean="0">
                <a:solidFill>
                  <a:schemeClr val="tx2"/>
                </a:solidFill>
                <a:cs typeface="Arial" panose="020B0604020202020204" pitchFamily="34" charset="0"/>
              </a:rPr>
              <a:t>install as </a:t>
            </a:r>
            <a:r>
              <a:rPr lang="en-US" sz="1400" dirty="0">
                <a:solidFill>
                  <a:schemeClr val="tx2"/>
                </a:solidFill>
                <a:cs typeface="Arial" panose="020B0604020202020204" pitchFamily="34" charset="0"/>
              </a:rPr>
              <a:t>ready</a:t>
            </a:r>
          </a:p>
          <a:p>
            <a:pPr marL="285750" indent="-285750">
              <a:buFont typeface="Arial" panose="020B0604020202020204" pitchFamily="34" charset="0"/>
              <a:buChar char="•"/>
            </a:pPr>
            <a:r>
              <a:rPr lang="en-US" sz="1400" dirty="0">
                <a:solidFill>
                  <a:schemeClr val="tx2"/>
                </a:solidFill>
                <a:cs typeface="Arial" panose="020B0604020202020204" pitchFamily="34" charset="0"/>
              </a:rPr>
              <a:t>Validate machine output</a:t>
            </a:r>
          </a:p>
        </p:txBody>
      </p:sp>
      <p:sp>
        <p:nvSpPr>
          <p:cNvPr id="23" name="Rectangle 61"/>
          <p:cNvSpPr>
            <a:spLocks noChangeArrowheads="1"/>
          </p:cNvSpPr>
          <p:nvPr/>
        </p:nvSpPr>
        <p:spPr bwMode="auto">
          <a:xfrm>
            <a:off x="-35857" y="272536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1400" b="1" u="sng" dirty="0">
                <a:solidFill>
                  <a:srgbClr val="143584"/>
                </a:solidFill>
                <a:latin typeface="Calibri" pitchFamily="34" charset="0"/>
              </a:rPr>
              <a:t>OBJECTIVE</a:t>
            </a:r>
          </a:p>
        </p:txBody>
      </p:sp>
      <p:sp>
        <p:nvSpPr>
          <p:cNvPr id="26" name="Rectangle 66"/>
          <p:cNvSpPr>
            <a:spLocks noChangeArrowheads="1"/>
          </p:cNvSpPr>
          <p:nvPr/>
        </p:nvSpPr>
        <p:spPr bwMode="auto">
          <a:xfrm>
            <a:off x="-30933" y="154758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1400" b="1" u="sng" dirty="0">
                <a:solidFill>
                  <a:srgbClr val="143584"/>
                </a:solidFill>
                <a:latin typeface="Calibri" pitchFamily="34" charset="0"/>
              </a:rPr>
              <a:t>PROBLEM</a:t>
            </a:r>
          </a:p>
        </p:txBody>
      </p:sp>
      <p:sp>
        <p:nvSpPr>
          <p:cNvPr id="27" name="Rectangle 64"/>
          <p:cNvSpPr>
            <a:spLocks noChangeArrowheads="1"/>
          </p:cNvSpPr>
          <p:nvPr/>
        </p:nvSpPr>
        <p:spPr bwMode="auto">
          <a:xfrm>
            <a:off x="268943" y="2953877"/>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solidFill>
                  <a:schemeClr val="tx2"/>
                </a:solidFill>
              </a:rPr>
              <a:t>Develop a LENS Print Engine that will enable metal laser deposition equipment to be installed as an accessory on the installed machine tool base.</a:t>
            </a:r>
          </a:p>
        </p:txBody>
      </p:sp>
      <p:sp>
        <p:nvSpPr>
          <p:cNvPr id="28" name="Rectangle 64"/>
          <p:cNvSpPr>
            <a:spLocks noChangeArrowheads="1"/>
          </p:cNvSpPr>
          <p:nvPr/>
        </p:nvSpPr>
        <p:spPr bwMode="auto">
          <a:xfrm>
            <a:off x="268943" y="1913974"/>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r>
              <a:rPr lang="en-US" sz="1400" dirty="0">
                <a:solidFill>
                  <a:schemeClr val="tx2"/>
                </a:solidFill>
              </a:rPr>
              <a:t>Adoption of Metal Laser Deposition technology has been hindered by the difficulty of integrating this new technology into existing production </a:t>
            </a:r>
            <a:r>
              <a:rPr lang="en-US" sz="1400" dirty="0" smtClean="0">
                <a:solidFill>
                  <a:schemeClr val="tx2"/>
                </a:solidFill>
              </a:rPr>
              <a:t>methods.</a:t>
            </a:r>
            <a:endParaRPr lang="en-US" sz="1400" dirty="0">
              <a:solidFill>
                <a:schemeClr val="tx2"/>
              </a:solidFill>
              <a:latin typeface="Calibri" pitchFamily="34" charset="0"/>
            </a:endParaRPr>
          </a:p>
        </p:txBody>
      </p:sp>
      <p:sp>
        <p:nvSpPr>
          <p:cNvPr id="29" name="Rectangle 9"/>
          <p:cNvSpPr>
            <a:spLocks noChangeArrowheads="1"/>
          </p:cNvSpPr>
          <p:nvPr/>
        </p:nvSpPr>
        <p:spPr bwMode="auto">
          <a:xfrm>
            <a:off x="4572000" y="4069975"/>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1400" b="1" u="sng" dirty="0" smtClean="0">
                <a:solidFill>
                  <a:srgbClr val="143584"/>
                </a:solidFill>
                <a:latin typeface="Calibri" pitchFamily="34" charset="0"/>
              </a:rPr>
              <a:t>BENEFITS</a:t>
            </a:r>
            <a:endParaRPr lang="en-US" sz="1400" b="1" u="sng" dirty="0">
              <a:solidFill>
                <a:srgbClr val="143584"/>
              </a:solidFill>
              <a:latin typeface="Calibri" pitchFamily="34" charset="0"/>
            </a:endParaRPr>
          </a:p>
        </p:txBody>
      </p:sp>
      <p:sp>
        <p:nvSpPr>
          <p:cNvPr id="30" name="Rectangle 13"/>
          <p:cNvSpPr>
            <a:spLocks noChangeArrowheads="1"/>
          </p:cNvSpPr>
          <p:nvPr/>
        </p:nvSpPr>
        <p:spPr bwMode="auto">
          <a:xfrm>
            <a:off x="4552950" y="523081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r>
              <a:rPr lang="en-US" sz="1400" b="1" u="sng" dirty="0">
                <a:solidFill>
                  <a:srgbClr val="143584"/>
                </a:solidFill>
                <a:latin typeface="Calibri" pitchFamily="34" charset="0"/>
              </a:rPr>
              <a:t>IMPLEMENTATION</a:t>
            </a:r>
          </a:p>
        </p:txBody>
      </p:sp>
      <p:sp>
        <p:nvSpPr>
          <p:cNvPr id="31" name="Rectangle 2"/>
          <p:cNvSpPr>
            <a:spLocks noChangeArrowheads="1"/>
          </p:cNvSpPr>
          <p:nvPr/>
        </p:nvSpPr>
        <p:spPr bwMode="auto">
          <a:xfrm>
            <a:off x="4895850" y="5547026"/>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a:buFontTx/>
              <a:buChar char="•"/>
            </a:pPr>
            <a:r>
              <a:rPr lang="en-US" sz="1400" dirty="0" smtClean="0">
                <a:solidFill>
                  <a:srgbClr val="143584"/>
                </a:solidFill>
                <a:latin typeface="Calibri" pitchFamily="34" charset="0"/>
              </a:rPr>
              <a:t>Initial implementation at an TBD university.</a:t>
            </a:r>
            <a:endParaRPr lang="en-US" sz="1400" dirty="0">
              <a:solidFill>
                <a:srgbClr val="143584"/>
              </a:solidFill>
              <a:latin typeface="Calibri" pitchFamily="34" charset="0"/>
            </a:endParaRPr>
          </a:p>
        </p:txBody>
      </p:sp>
      <p:sp>
        <p:nvSpPr>
          <p:cNvPr id="32" name="Rectangle 64"/>
          <p:cNvSpPr>
            <a:spLocks noChangeArrowheads="1"/>
          </p:cNvSpPr>
          <p:nvPr/>
        </p:nvSpPr>
        <p:spPr bwMode="auto">
          <a:xfrm>
            <a:off x="4881724" y="4495795"/>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buFont typeface="Arial" charset="0"/>
              <a:buChar char="•"/>
            </a:pPr>
            <a:r>
              <a:rPr lang="en-US" sz="1400" dirty="0" smtClean="0">
                <a:solidFill>
                  <a:srgbClr val="143584"/>
                </a:solidFill>
                <a:latin typeface="Calibri" pitchFamily="34" charset="0"/>
              </a:rPr>
              <a:t>  Potential for use at repair facilities and depots for maintenance and sustainment efforts.</a:t>
            </a:r>
            <a:endParaRPr lang="en-US" sz="1400" dirty="0">
              <a:solidFill>
                <a:srgbClr val="143584"/>
              </a:solidFill>
              <a:latin typeface="Calibri" pitchFamily="34" charset="0"/>
            </a:endParaRPr>
          </a:p>
        </p:txBody>
      </p:sp>
    </p:spTree>
    <p:extLst>
      <p:ext uri="{BB962C8B-B14F-4D97-AF65-F5344CB8AC3E}">
        <p14:creationId xmlns:p14="http://schemas.microsoft.com/office/powerpoint/2010/main" val="37506662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94360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55045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dirty="0">
                <a:solidFill>
                  <a:srgbClr val="143584"/>
                </a:solidFill>
              </a:rPr>
              <a:t>Optomec / </a:t>
            </a:r>
            <a:r>
              <a:rPr lang="en-US" sz="1400" dirty="0">
                <a:solidFill>
                  <a:srgbClr val="082572"/>
                </a:solidFill>
              </a:rPr>
              <a:t>Applied </a:t>
            </a:r>
            <a:r>
              <a:rPr lang="en-US" sz="1400" dirty="0" smtClean="0">
                <a:solidFill>
                  <a:srgbClr val="082572"/>
                </a:solidFill>
              </a:rPr>
              <a:t>Optimization</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 March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August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Development of Knowledgebase of Deposition Parameters for Ti-6Al-4V and </a:t>
            </a:r>
            <a:r>
              <a:rPr lang="en-US" b="1" dirty="0" smtClean="0">
                <a:solidFill>
                  <a:srgbClr val="143584"/>
                </a:solidFill>
              </a:rPr>
              <a:t>IN718</a:t>
            </a:r>
            <a:endParaRPr lang="en-US" b="1" dirty="0">
              <a:solidFill>
                <a:srgbClr val="143584"/>
              </a:solidFill>
            </a:endParaRPr>
          </a:p>
        </p:txBody>
      </p:sp>
      <p:sp>
        <p:nvSpPr>
          <p:cNvPr id="12" name="Rectangle 64"/>
          <p:cNvSpPr>
            <a:spLocks noChangeArrowheads="1"/>
          </p:cNvSpPr>
          <p:nvPr/>
        </p:nvSpPr>
        <p:spPr bwMode="auto">
          <a:xfrm>
            <a:off x="152400" y="2864228"/>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a:r>
              <a:rPr lang="en-US" sz="1400" dirty="0">
                <a:solidFill>
                  <a:srgbClr val="082572"/>
                </a:solidFill>
                <a:cs typeface="Arial" panose="020B0604020202020204" pitchFamily="34" charset="0"/>
              </a:rPr>
              <a:t>Development of a knowledgebase that offers a matrix of vetted process parameter combinations for LENS.</a:t>
            </a:r>
            <a:endParaRPr lang="en-US" sz="1400" dirty="0">
              <a:solidFill>
                <a:srgbClr val="082572"/>
              </a:solidFill>
            </a:endParaRPr>
          </a:p>
        </p:txBody>
      </p:sp>
      <p:sp>
        <p:nvSpPr>
          <p:cNvPr id="13" name="Rectangle 64"/>
          <p:cNvSpPr>
            <a:spLocks noChangeArrowheads="1"/>
          </p:cNvSpPr>
          <p:nvPr/>
        </p:nvSpPr>
        <p:spPr bwMode="auto">
          <a:xfrm>
            <a:off x="152400" y="1752602"/>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a:r>
              <a:rPr lang="en-US" sz="1400" dirty="0">
                <a:solidFill>
                  <a:srgbClr val="082572"/>
                </a:solidFill>
                <a:cs typeface="Arial" panose="020B0604020202020204" pitchFamily="34" charset="0"/>
              </a:rPr>
              <a:t>There is currently no </a:t>
            </a:r>
            <a:r>
              <a:rPr lang="en-US" sz="1400" dirty="0" smtClean="0">
                <a:solidFill>
                  <a:srgbClr val="082572"/>
                </a:solidFill>
                <a:cs typeface="Arial" panose="020B0604020202020204" pitchFamily="34" charset="0"/>
              </a:rPr>
              <a:t>widescale </a:t>
            </a:r>
            <a:r>
              <a:rPr lang="en-US" sz="1400" dirty="0">
                <a:solidFill>
                  <a:srgbClr val="082572"/>
                </a:solidFill>
                <a:cs typeface="Arial" panose="020B0604020202020204" pitchFamily="34" charset="0"/>
              </a:rPr>
              <a:t>process parameter database or “knowledgebase” for process parameters for the LENS blown powder directed energy deposition process.  </a:t>
            </a:r>
          </a:p>
        </p:txBody>
      </p:sp>
      <p:sp>
        <p:nvSpPr>
          <p:cNvPr id="14" name="Rectangle 64"/>
          <p:cNvSpPr>
            <a:spLocks noChangeArrowheads="1"/>
          </p:cNvSpPr>
          <p:nvPr/>
        </p:nvSpPr>
        <p:spPr bwMode="auto">
          <a:xfrm>
            <a:off x="4517491" y="1905801"/>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742950" lvl="1" indent="-285750" defTabSz="457200">
              <a:buFont typeface="Arial" panose="020B0604020202020204" pitchFamily="34" charset="0"/>
              <a:buChar char="•"/>
            </a:pPr>
            <a:r>
              <a:rPr lang="en-US" sz="1400" dirty="0">
                <a:solidFill>
                  <a:srgbClr val="082572"/>
                </a:solidFill>
                <a:cs typeface="Arial" panose="020B0604020202020204" pitchFamily="34" charset="0"/>
              </a:rPr>
              <a:t>Define standard process parameters</a:t>
            </a:r>
          </a:p>
          <a:p>
            <a:pPr marL="742950" lvl="1" indent="-285750" defTabSz="457200">
              <a:buFont typeface="Arial" panose="020B0604020202020204" pitchFamily="34" charset="0"/>
              <a:buChar char="•"/>
            </a:pPr>
            <a:r>
              <a:rPr lang="en-US" sz="1400" dirty="0">
                <a:solidFill>
                  <a:srgbClr val="082572"/>
                </a:solidFill>
                <a:cs typeface="Arial" panose="020B0604020202020204" pitchFamily="34" charset="0"/>
              </a:rPr>
              <a:t>Simulate deposition with varied parameters</a:t>
            </a:r>
          </a:p>
          <a:p>
            <a:pPr marL="742950" lvl="1" indent="-285750" defTabSz="457200">
              <a:buFont typeface="Arial" panose="020B0604020202020204" pitchFamily="34" charset="0"/>
              <a:buChar char="•"/>
            </a:pPr>
            <a:r>
              <a:rPr lang="en-US" sz="1400" dirty="0">
                <a:solidFill>
                  <a:srgbClr val="082572"/>
                </a:solidFill>
                <a:cs typeface="Arial" panose="020B0604020202020204" pitchFamily="34" charset="0"/>
              </a:rPr>
              <a:t>Experimental validation via designed experiments</a:t>
            </a:r>
          </a:p>
          <a:p>
            <a:pPr marL="742950" lvl="1" indent="-285750" defTabSz="457200">
              <a:buFont typeface="Arial" panose="020B0604020202020204" pitchFamily="34" charset="0"/>
              <a:buChar char="•"/>
            </a:pPr>
            <a:r>
              <a:rPr lang="en-US" sz="1400" dirty="0">
                <a:solidFill>
                  <a:srgbClr val="082572"/>
                </a:solidFill>
                <a:cs typeface="Arial" panose="020B0604020202020204" pitchFamily="34" charset="0"/>
              </a:rPr>
              <a:t>Rinse and repeat if necessary</a:t>
            </a:r>
          </a:p>
          <a:p>
            <a:pPr marL="742950" lvl="1" indent="-285750" defTabSz="457200">
              <a:buFont typeface="Arial" panose="020B0604020202020204" pitchFamily="34" charset="0"/>
              <a:buChar char="•"/>
            </a:pPr>
            <a:r>
              <a:rPr lang="en-US" sz="1400" dirty="0">
                <a:solidFill>
                  <a:srgbClr val="082572"/>
                </a:solidFill>
                <a:cs typeface="Arial" panose="020B0604020202020204" pitchFamily="34" charset="0"/>
              </a:rPr>
              <a:t>Populate knowledgebase</a:t>
            </a:r>
          </a:p>
        </p:txBody>
      </p:sp>
      <p:sp>
        <p:nvSpPr>
          <p:cNvPr id="15" name="Rectangle 2"/>
          <p:cNvSpPr>
            <a:spLocks noChangeArrowheads="1"/>
          </p:cNvSpPr>
          <p:nvPr/>
        </p:nvSpPr>
        <p:spPr bwMode="auto">
          <a:xfrm>
            <a:off x="4931624" y="6236708"/>
            <a:ext cx="39243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smtClean="0">
                <a:solidFill>
                  <a:srgbClr val="143584"/>
                </a:solidFill>
              </a:rPr>
              <a:t>Commercially available software from Applied Optimization.</a:t>
            </a:r>
            <a:endParaRPr lang="en-US" sz="1400" dirty="0">
              <a:solidFill>
                <a:srgbClr val="143584"/>
              </a:solidFill>
            </a:endParaRPr>
          </a:p>
        </p:txBody>
      </p:sp>
      <p:sp>
        <p:nvSpPr>
          <p:cNvPr id="16" name="Rectangle 64"/>
          <p:cNvSpPr>
            <a:spLocks noChangeArrowheads="1"/>
          </p:cNvSpPr>
          <p:nvPr/>
        </p:nvSpPr>
        <p:spPr bwMode="auto">
          <a:xfrm>
            <a:off x="4475840" y="4293905"/>
            <a:ext cx="4588847" cy="1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628650" lvl="1" indent="-171450" defTabSz="457200">
              <a:buFont typeface="Arial" panose="020B0604020202020204" pitchFamily="34" charset="0"/>
              <a:buChar char="•"/>
            </a:pPr>
            <a:r>
              <a:rPr lang="en-US" sz="1400" dirty="0">
                <a:solidFill>
                  <a:srgbClr val="082572"/>
                </a:solidFill>
              </a:rPr>
              <a:t>Improved efficiency (lead time, cycle time, cost) and quality of AM component production and repair</a:t>
            </a:r>
          </a:p>
          <a:p>
            <a:pPr marL="628650" lvl="1" indent="-171450" defTabSz="457200">
              <a:buFont typeface="Arial" panose="020B0604020202020204" pitchFamily="34" charset="0"/>
              <a:buChar char="•"/>
            </a:pPr>
            <a:r>
              <a:rPr lang="en-US" sz="1400" dirty="0">
                <a:solidFill>
                  <a:srgbClr val="082572"/>
                </a:solidFill>
              </a:rPr>
              <a:t>Increased acceptance of AM methodology by reducing the AM process development barrier (development time and skill level / experience of process developer)</a:t>
            </a:r>
          </a:p>
          <a:p>
            <a:pPr marL="628650" lvl="1" indent="-171450" defTabSz="457200">
              <a:buFont typeface="Arial" panose="020B0604020202020204" pitchFamily="34" charset="0"/>
              <a:buChar char="•"/>
            </a:pPr>
            <a:r>
              <a:rPr lang="en-US" sz="1400" dirty="0">
                <a:solidFill>
                  <a:srgbClr val="082572"/>
                </a:solidFill>
              </a:rPr>
              <a:t>Improved competitiveness of AM practitioners</a:t>
            </a:r>
          </a:p>
        </p:txBody>
      </p:sp>
    </p:spTree>
    <p:extLst>
      <p:ext uri="{BB962C8B-B14F-4D97-AF65-F5344CB8AC3E}">
        <p14:creationId xmlns:p14="http://schemas.microsoft.com/office/powerpoint/2010/main" val="3741251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96645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42495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b="1" dirty="0" smtClean="0">
                <a:solidFill>
                  <a:srgbClr val="143584"/>
                </a:solidFill>
              </a:rPr>
              <a:t> </a:t>
            </a:r>
            <a:r>
              <a:rPr lang="en-US" sz="1400" dirty="0" smtClean="0">
                <a:solidFill>
                  <a:srgbClr val="143584"/>
                </a:solidFill>
              </a:rPr>
              <a:t>Michigan Tech University</a:t>
            </a:r>
            <a:r>
              <a:rPr lang="en-US" sz="1400" b="1" dirty="0" smtClean="0">
                <a:solidFill>
                  <a:srgbClr val="143584"/>
                </a:solidFill>
              </a:rPr>
              <a:t> </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April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August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Metal Alloys and Novel Ultra-Low-Cost 3-D Weld Printing Platform for SME Rapid Prototyping and </a:t>
            </a:r>
            <a:r>
              <a:rPr lang="en-US" b="1" dirty="0" smtClean="0">
                <a:solidFill>
                  <a:srgbClr val="143584"/>
                </a:solidFill>
              </a:rPr>
              <a:t>Production</a:t>
            </a:r>
            <a:endParaRPr lang="en-US" b="1" dirty="0">
              <a:solidFill>
                <a:srgbClr val="143584"/>
              </a:solidFill>
            </a:endParaRPr>
          </a:p>
        </p:txBody>
      </p:sp>
      <p:pic>
        <p:nvPicPr>
          <p:cNvPr id="11" name="Picture 2"/>
          <p:cNvPicPr>
            <a:picLocks noChangeArrowheads="1"/>
          </p:cNvPicPr>
          <p:nvPr/>
        </p:nvPicPr>
        <p:blipFill rotWithShape="1">
          <a:blip r:embed="rId2" cstate="print">
            <a:extLst>
              <a:ext uri="{28A0092B-C50C-407E-A947-70E740481C1C}">
                <a14:useLocalDpi xmlns:a14="http://schemas.microsoft.com/office/drawing/2010/main" val="0"/>
              </a:ext>
            </a:extLst>
          </a:blip>
          <a:srcRect l="3992" t="17705" r="4192" b="24123"/>
          <a:stretch/>
        </p:blipFill>
        <p:spPr bwMode="auto">
          <a:xfrm>
            <a:off x="794698" y="5298871"/>
            <a:ext cx="1371600" cy="13716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6" descr="https://htmlcdn.scribd.com/95i7wd5nwg37e5qk/images/4-08f4a950b9.jpg"/>
          <p:cNvPicPr>
            <a:picLocks noChangeArrowheads="1"/>
          </p:cNvPicPr>
          <p:nvPr/>
        </p:nvPicPr>
        <p:blipFill rotWithShape="1">
          <a:blip r:embed="rId3">
            <a:extLst>
              <a:ext uri="{28A0092B-C50C-407E-A947-70E740481C1C}">
                <a14:useLocalDpi xmlns:a14="http://schemas.microsoft.com/office/drawing/2010/main" val="0"/>
              </a:ext>
            </a:extLst>
          </a:blip>
          <a:srcRect l="51261" t="54280" r="3386" b="9169"/>
          <a:stretch/>
        </p:blipFill>
        <p:spPr bwMode="auto">
          <a:xfrm>
            <a:off x="2393932" y="5312547"/>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4"/>
          <p:cNvSpPr>
            <a:spLocks noChangeArrowheads="1"/>
          </p:cNvSpPr>
          <p:nvPr/>
        </p:nvSpPr>
        <p:spPr bwMode="auto">
          <a:xfrm>
            <a:off x="234950" y="2776399"/>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Reduce the cost of metal 3D printing by a factor of 100 by maturing current proven concept to commercialization</a:t>
            </a:r>
          </a:p>
        </p:txBody>
      </p:sp>
      <p:sp>
        <p:nvSpPr>
          <p:cNvPr id="14" name="Rectangle 64"/>
          <p:cNvSpPr>
            <a:spLocks noChangeArrowheads="1"/>
          </p:cNvSpPr>
          <p:nvPr/>
        </p:nvSpPr>
        <p:spPr bwMode="auto">
          <a:xfrm>
            <a:off x="234950" y="1745453"/>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The US does not have a low cost metal 3D printer offering.  While access to polymer printing is affordable and accessible, nothing exists for metal.</a:t>
            </a:r>
          </a:p>
        </p:txBody>
      </p:sp>
      <p:sp>
        <p:nvSpPr>
          <p:cNvPr id="15" name="Rectangle 64"/>
          <p:cNvSpPr>
            <a:spLocks noChangeArrowheads="1"/>
          </p:cNvSpPr>
          <p:nvPr/>
        </p:nvSpPr>
        <p:spPr bwMode="auto">
          <a:xfrm>
            <a:off x="4876800" y="1773188"/>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Mature MOST stage 3D printer</a:t>
            </a:r>
          </a:p>
          <a:p>
            <a:pPr marL="114300" indent="-114300" defTabSz="457200" eaLnBrk="0" hangingPunct="0">
              <a:buFontTx/>
              <a:buChar char="•"/>
            </a:pPr>
            <a:r>
              <a:rPr lang="en-US" sz="1400" dirty="0">
                <a:solidFill>
                  <a:srgbClr val="143584"/>
                </a:solidFill>
              </a:rPr>
              <a:t>Develop and mature alloys specific to the MOST printer</a:t>
            </a:r>
          </a:p>
          <a:p>
            <a:pPr marL="114300" indent="-114300" defTabSz="457200" eaLnBrk="0" hangingPunct="0">
              <a:buFontTx/>
              <a:buChar char="•"/>
            </a:pPr>
            <a:r>
              <a:rPr lang="en-US" sz="1400" dirty="0">
                <a:solidFill>
                  <a:srgbClr val="143584"/>
                </a:solidFill>
              </a:rPr>
              <a:t>Characterize quality ( surface finish, microstructure, mechanical)</a:t>
            </a:r>
          </a:p>
          <a:p>
            <a:pPr marL="114300" indent="-114300" defTabSz="457200" eaLnBrk="0" hangingPunct="0">
              <a:buFontTx/>
              <a:buChar char="•"/>
            </a:pPr>
            <a:endParaRPr lang="en-US" sz="1400" dirty="0">
              <a:solidFill>
                <a:srgbClr val="143584"/>
              </a:solidFill>
            </a:endParaRPr>
          </a:p>
        </p:txBody>
      </p:sp>
      <p:sp>
        <p:nvSpPr>
          <p:cNvPr id="16" name="Rectangle 2"/>
          <p:cNvSpPr>
            <a:spLocks noChangeArrowheads="1"/>
          </p:cNvSpPr>
          <p:nvPr/>
        </p:nvSpPr>
        <p:spPr bwMode="auto">
          <a:xfrm>
            <a:off x="4876800" y="5278710"/>
            <a:ext cx="39243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Transition partners Aleph Objects Inc. and Re:3D</a:t>
            </a:r>
          </a:p>
          <a:p>
            <a:pPr marL="114300" indent="-114300" defTabSz="457200">
              <a:buFontTx/>
              <a:buChar char="•"/>
            </a:pPr>
            <a:r>
              <a:rPr lang="en-US" sz="1400" dirty="0">
                <a:solidFill>
                  <a:srgbClr val="143584"/>
                </a:solidFill>
              </a:rPr>
              <a:t>Re:3D is Austin, Texas startup that successfully ran a kickstarter and exceeded goal by 600%</a:t>
            </a:r>
          </a:p>
          <a:p>
            <a:pPr marL="114300" indent="-114300" defTabSz="457200">
              <a:buFontTx/>
              <a:buChar char="•"/>
            </a:pPr>
            <a:r>
              <a:rPr lang="en-US" sz="1400" dirty="0">
                <a:solidFill>
                  <a:srgbClr val="143584"/>
                </a:solidFill>
              </a:rPr>
              <a:t>Office of Innovation and Industry Engagement at Michigan Tech actively involved</a:t>
            </a:r>
          </a:p>
          <a:p>
            <a:pPr marL="114300" indent="-114300" defTabSz="457200">
              <a:buFontTx/>
              <a:buChar char="•"/>
            </a:pPr>
            <a:endParaRPr lang="en-US" sz="1400" dirty="0">
              <a:solidFill>
                <a:srgbClr val="143584"/>
              </a:solidFill>
            </a:endParaRPr>
          </a:p>
        </p:txBody>
      </p:sp>
      <p:sp>
        <p:nvSpPr>
          <p:cNvPr id="17" name="Rectangle 64"/>
          <p:cNvSpPr>
            <a:spLocks noChangeArrowheads="1"/>
          </p:cNvSpPr>
          <p:nvPr/>
        </p:nvSpPr>
        <p:spPr bwMode="auto">
          <a:xfrm>
            <a:off x="4881724" y="4253748"/>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buFont typeface="Arial" charset="0"/>
              <a:buChar char="•"/>
            </a:pPr>
            <a:r>
              <a:rPr lang="en-US" sz="1400" dirty="0">
                <a:solidFill>
                  <a:srgbClr val="143584"/>
                </a:solidFill>
              </a:rPr>
              <a:t> Radical reduction in cost of metal 3DP, expansion of 3DP user base, FOSH designs for rapid technological development and widespread commercialization</a:t>
            </a:r>
          </a:p>
        </p:txBody>
      </p:sp>
    </p:spTree>
    <p:extLst>
      <p:ext uri="{BB962C8B-B14F-4D97-AF65-F5344CB8AC3E}">
        <p14:creationId xmlns:p14="http://schemas.microsoft.com/office/powerpoint/2010/main" val="3325505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87188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Accelerated Adoption of Additive Manufacturing Technology in the American Foundry </a:t>
            </a:r>
            <a:r>
              <a:rPr lang="en-US" b="1" dirty="0" smtClean="0">
                <a:solidFill>
                  <a:srgbClr val="143584"/>
                </a:solidFill>
              </a:rPr>
              <a:t>Industry</a:t>
            </a:r>
            <a:endParaRPr lang="en-US" b="1" dirty="0">
              <a:solidFill>
                <a:srgbClr val="143584"/>
              </a:solidFill>
            </a:endParaRPr>
          </a:p>
        </p:txBody>
      </p:sp>
      <p:sp>
        <p:nvSpPr>
          <p:cNvPr id="11" name="Rectangle 6"/>
          <p:cNvSpPr>
            <a:spLocks noChangeArrowheads="1"/>
          </p:cNvSpPr>
          <p:nvPr/>
        </p:nvSpPr>
        <p:spPr bwMode="auto">
          <a:xfrm>
            <a:off x="710545" y="4028239"/>
            <a:ext cx="3838297" cy="151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b="1" dirty="0" smtClean="0">
                <a:solidFill>
                  <a:srgbClr val="143584"/>
                </a:solidFill>
              </a:rPr>
              <a:t> </a:t>
            </a:r>
            <a:r>
              <a:rPr lang="en-US" sz="1400" dirty="0" smtClean="0">
                <a:solidFill>
                  <a:srgbClr val="143584"/>
                </a:solidFill>
              </a:rPr>
              <a:t>Youngstown Business Incubator, ExOne, Youngstown State University, AFS, Univ Northwestern Iowa, Humtown Products, Janney Capital</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April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August 2015</a:t>
            </a:r>
            <a:endParaRPr lang="en-US" sz="1400" dirty="0">
              <a:solidFill>
                <a:srgbClr val="143584"/>
              </a:solidFill>
            </a:endParaRPr>
          </a:p>
        </p:txBody>
      </p:sp>
      <p:sp>
        <p:nvSpPr>
          <p:cNvPr id="13" name="Rectangle 64"/>
          <p:cNvSpPr>
            <a:spLocks noChangeArrowheads="1"/>
          </p:cNvSpPr>
          <p:nvPr/>
        </p:nvSpPr>
        <p:spPr bwMode="auto">
          <a:xfrm>
            <a:off x="447225" y="2658982"/>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Recapitalize the metalcasting industry by developing a framework (education, management, marketing, business) for the establishment of a AM regional network for U.S. foundry industry grounded in AM</a:t>
            </a:r>
          </a:p>
        </p:txBody>
      </p:sp>
      <p:sp>
        <p:nvSpPr>
          <p:cNvPr id="14" name="Rectangle 64"/>
          <p:cNvSpPr>
            <a:spLocks noChangeArrowheads="1"/>
          </p:cNvSpPr>
          <p:nvPr/>
        </p:nvSpPr>
        <p:spPr bwMode="auto">
          <a:xfrm>
            <a:off x="447225" y="1775864"/>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US metalcasting industry facing severe challenges resulting in over 1000 facilities closing. </a:t>
            </a:r>
          </a:p>
        </p:txBody>
      </p:sp>
      <p:sp>
        <p:nvSpPr>
          <p:cNvPr id="15" name="Rectangle 64"/>
          <p:cNvSpPr>
            <a:spLocks noChangeArrowheads="1"/>
          </p:cNvSpPr>
          <p:nvPr/>
        </p:nvSpPr>
        <p:spPr bwMode="auto">
          <a:xfrm>
            <a:off x="4876800" y="1880764"/>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Technology Acceleration Definition</a:t>
            </a:r>
          </a:p>
          <a:p>
            <a:pPr marL="114300" indent="-114300" defTabSz="457200" eaLnBrk="0" hangingPunct="0">
              <a:buFontTx/>
              <a:buChar char="•"/>
            </a:pPr>
            <a:r>
              <a:rPr lang="en-US" sz="1400" dirty="0">
                <a:solidFill>
                  <a:srgbClr val="143584"/>
                </a:solidFill>
              </a:rPr>
              <a:t>Deployment Process</a:t>
            </a:r>
          </a:p>
          <a:p>
            <a:pPr marL="114300" indent="-114300" defTabSz="457200" eaLnBrk="0" hangingPunct="0">
              <a:buFontTx/>
              <a:buChar char="•"/>
            </a:pPr>
            <a:r>
              <a:rPr lang="en-US" sz="1400" dirty="0">
                <a:solidFill>
                  <a:srgbClr val="143584"/>
                </a:solidFill>
              </a:rPr>
              <a:t>Analyze data / cause and effect relationships impacting rate of deployment</a:t>
            </a:r>
          </a:p>
          <a:p>
            <a:pPr marL="114300" indent="-114300" defTabSz="457200" eaLnBrk="0" hangingPunct="0">
              <a:buFontTx/>
              <a:buChar char="•"/>
            </a:pPr>
            <a:r>
              <a:rPr lang="en-US" sz="1400" dirty="0">
                <a:solidFill>
                  <a:srgbClr val="143584"/>
                </a:solidFill>
              </a:rPr>
              <a:t>Improve, accelerate, optimize adoption</a:t>
            </a:r>
          </a:p>
          <a:p>
            <a:pPr marL="114300" indent="-114300" defTabSz="457200" eaLnBrk="0" hangingPunct="0">
              <a:buFontTx/>
              <a:buChar char="•"/>
            </a:pPr>
            <a:r>
              <a:rPr lang="en-US" sz="1400" dirty="0">
                <a:solidFill>
                  <a:srgbClr val="143584"/>
                </a:solidFill>
              </a:rPr>
              <a:t>Implement system controls</a:t>
            </a:r>
          </a:p>
          <a:p>
            <a:pPr marL="114300" indent="-114300" defTabSz="457200" eaLnBrk="0" hangingPunct="0">
              <a:buFontTx/>
              <a:buChar char="•"/>
            </a:pPr>
            <a:endParaRPr lang="en-US" sz="1400" dirty="0">
              <a:solidFill>
                <a:srgbClr val="143584"/>
              </a:solidFill>
            </a:endParaRPr>
          </a:p>
          <a:p>
            <a:pPr marL="114300" indent="-114300" defTabSz="457200" eaLnBrk="0" hangingPunct="0">
              <a:buFontTx/>
              <a:buChar char="•"/>
            </a:pPr>
            <a:endParaRPr lang="en-US" sz="1400" dirty="0">
              <a:solidFill>
                <a:srgbClr val="143584"/>
              </a:solidFill>
            </a:endParaRPr>
          </a:p>
        </p:txBody>
      </p:sp>
      <p:sp>
        <p:nvSpPr>
          <p:cNvPr id="16" name="Rectangle 2"/>
          <p:cNvSpPr>
            <a:spLocks noChangeArrowheads="1"/>
          </p:cNvSpPr>
          <p:nvPr/>
        </p:nvSpPr>
        <p:spPr bwMode="auto">
          <a:xfrm>
            <a:off x="4876800" y="6091433"/>
            <a:ext cx="39243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Neighborhood, regional, national approach to enable network sustainability</a:t>
            </a:r>
          </a:p>
          <a:p>
            <a:pPr marL="114300" indent="-114300" defTabSz="457200">
              <a:buFontTx/>
              <a:buChar char="•"/>
            </a:pPr>
            <a:endParaRPr lang="en-US" sz="1400" dirty="0">
              <a:solidFill>
                <a:srgbClr val="143584"/>
              </a:solidFill>
            </a:endParaRPr>
          </a:p>
        </p:txBody>
      </p:sp>
      <p:sp>
        <p:nvSpPr>
          <p:cNvPr id="17" name="Rectangle 64"/>
          <p:cNvSpPr>
            <a:spLocks noChangeArrowheads="1"/>
          </p:cNvSpPr>
          <p:nvPr/>
        </p:nvSpPr>
        <p:spPr bwMode="auto">
          <a:xfrm>
            <a:off x="4881724" y="4312023"/>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buFont typeface="Arial" charset="0"/>
              <a:buChar char="•"/>
            </a:pPr>
            <a:r>
              <a:rPr lang="en-US" sz="1400" dirty="0">
                <a:solidFill>
                  <a:srgbClr val="143584"/>
                </a:solidFill>
              </a:rPr>
              <a:t> Accelerate US metalcasting industry with the adoption of AM technologies into their operations that: (1) reduces production time for new molds from months to less that a week and (2) part consolidation and reduction of welds, fasteners, assembly pieces, total weigh, and inventory</a:t>
            </a:r>
          </a:p>
        </p:txBody>
      </p:sp>
    </p:spTree>
    <p:extLst>
      <p:ext uri="{BB962C8B-B14F-4D97-AF65-F5344CB8AC3E}">
        <p14:creationId xmlns:p14="http://schemas.microsoft.com/office/powerpoint/2010/main" val="3959539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57605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8151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47585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dirty="0" smtClean="0">
                <a:solidFill>
                  <a:srgbClr val="143584"/>
                </a:solidFill>
              </a:rPr>
              <a:t>GE </a:t>
            </a:r>
            <a:r>
              <a:rPr lang="en-US" sz="1400" dirty="0">
                <a:solidFill>
                  <a:srgbClr val="143584"/>
                </a:solidFill>
              </a:rPr>
              <a:t>Research / United Technologies / Honeywell</a:t>
            </a:r>
          </a:p>
          <a:p>
            <a:pPr marL="114300" indent="-114300" defTabSz="457200" eaLnBrk="0" hangingPunct="0">
              <a:spcAft>
                <a:spcPct val="30000"/>
              </a:spcAft>
              <a:buFontTx/>
              <a:buChar char="•"/>
            </a:pPr>
            <a:r>
              <a:rPr lang="en-US" sz="1400" b="1" u="sng" dirty="0" smtClean="0">
                <a:solidFill>
                  <a:srgbClr val="143584"/>
                </a:solidFill>
              </a:rPr>
              <a:t>Start </a:t>
            </a:r>
            <a:r>
              <a:rPr lang="en-US" sz="1400" b="1" u="sng" dirty="0">
                <a:solidFill>
                  <a:srgbClr val="143584"/>
                </a:solidFill>
              </a:rPr>
              <a:t>Date</a:t>
            </a:r>
            <a:r>
              <a:rPr lang="en-US" sz="1400" b="1" dirty="0">
                <a:solidFill>
                  <a:srgbClr val="143584"/>
                </a:solidFill>
              </a:rPr>
              <a:t>:  </a:t>
            </a:r>
            <a:r>
              <a:rPr lang="en-US" sz="1400" dirty="0" smtClean="0">
                <a:solidFill>
                  <a:srgbClr val="143584"/>
                </a:solidFill>
              </a:rPr>
              <a:t>September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February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Development of Distortion Prediction and Computational Methods for Powder Bed </a:t>
            </a:r>
            <a:r>
              <a:rPr lang="en-US" b="1" dirty="0" smtClean="0">
                <a:solidFill>
                  <a:srgbClr val="143584"/>
                </a:solidFill>
              </a:rPr>
              <a:t>AM</a:t>
            </a:r>
            <a:endParaRPr lang="en-US" b="1" dirty="0">
              <a:solidFill>
                <a:srgbClr val="143584"/>
              </a:solidFill>
            </a:endParaRPr>
          </a:p>
        </p:txBody>
      </p:sp>
      <p:pic>
        <p:nvPicPr>
          <p:cNvPr id="11" name="Picture 10"/>
          <p:cNvPicPr>
            <a:picLocks noChangeAspect="1"/>
          </p:cNvPicPr>
          <p:nvPr/>
        </p:nvPicPr>
        <p:blipFill>
          <a:blip r:embed="rId2"/>
          <a:stretch>
            <a:fillRect/>
          </a:stretch>
        </p:blipFill>
        <p:spPr>
          <a:xfrm>
            <a:off x="639128" y="5150345"/>
            <a:ext cx="3654138" cy="1463040"/>
          </a:xfrm>
          <a:prstGeom prst="rect">
            <a:avLst/>
          </a:prstGeom>
        </p:spPr>
      </p:pic>
      <p:sp>
        <p:nvSpPr>
          <p:cNvPr id="12" name="Rectangle 64"/>
          <p:cNvSpPr>
            <a:spLocks noChangeArrowheads="1"/>
          </p:cNvSpPr>
          <p:nvPr/>
        </p:nvSpPr>
        <p:spPr bwMode="auto">
          <a:xfrm>
            <a:off x="304797" y="2496583"/>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Benchmark and validate physics-based thermal distortion prediction and mitigation tools for commercialization. </a:t>
            </a:r>
          </a:p>
          <a:p>
            <a:pPr marL="171450" indent="-171450" defTabSz="457200" eaLnBrk="0" hangingPunct="0">
              <a:buFont typeface="Arial" panose="020B0604020202020204" pitchFamily="34" charset="0"/>
              <a:buChar char="•"/>
            </a:pPr>
            <a:r>
              <a:rPr lang="en-US" sz="1400" dirty="0">
                <a:solidFill>
                  <a:srgbClr val="143584"/>
                </a:solidFill>
              </a:rPr>
              <a:t>Results will lead to a 3X to 4X reduction in development time. </a:t>
            </a:r>
          </a:p>
          <a:p>
            <a:pPr marL="171450" indent="-171450" defTabSz="457200" eaLnBrk="0" hangingPunct="0">
              <a:buFont typeface="Arial" panose="020B0604020202020204" pitchFamily="34" charset="0"/>
              <a:buChar char="•"/>
            </a:pPr>
            <a:r>
              <a:rPr lang="en-US" sz="1400" dirty="0">
                <a:solidFill>
                  <a:srgbClr val="143584"/>
                </a:solidFill>
              </a:rPr>
              <a:t>TRL -  Currently 4 targeting 6</a:t>
            </a:r>
          </a:p>
        </p:txBody>
      </p:sp>
      <p:sp>
        <p:nvSpPr>
          <p:cNvPr id="13" name="Rectangle 64"/>
          <p:cNvSpPr>
            <a:spLocks noChangeArrowheads="1"/>
          </p:cNvSpPr>
          <p:nvPr/>
        </p:nvSpPr>
        <p:spPr bwMode="auto">
          <a:xfrm>
            <a:off x="304797" y="1662950"/>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An absence exists with suitable distortion prediction tools resulting in ad-hoc rules of thumb to compensate and mitigate the problem.</a:t>
            </a:r>
          </a:p>
        </p:txBody>
      </p:sp>
      <p:sp>
        <p:nvSpPr>
          <p:cNvPr id="14" name="Rectangle 64"/>
          <p:cNvSpPr>
            <a:spLocks noChangeArrowheads="1"/>
          </p:cNvSpPr>
          <p:nvPr/>
        </p:nvSpPr>
        <p:spPr bwMode="auto">
          <a:xfrm>
            <a:off x="4876800" y="1807467"/>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 Define canonical features</a:t>
            </a:r>
          </a:p>
          <a:p>
            <a:pPr marL="114300" indent="-114300" defTabSz="457200" eaLnBrk="0" hangingPunct="0">
              <a:buFontTx/>
              <a:buChar char="•"/>
            </a:pPr>
            <a:r>
              <a:rPr lang="en-US" sz="1400" dirty="0">
                <a:solidFill>
                  <a:srgbClr val="143584"/>
                </a:solidFill>
              </a:rPr>
              <a:t>Validation of distortion prediction</a:t>
            </a:r>
          </a:p>
          <a:p>
            <a:pPr marL="114300" indent="-114300" defTabSz="457200" eaLnBrk="0" hangingPunct="0">
              <a:buFontTx/>
              <a:buChar char="•"/>
            </a:pPr>
            <a:r>
              <a:rPr lang="en-US" sz="1400" dirty="0">
                <a:solidFill>
                  <a:srgbClr val="143584"/>
                </a:solidFill>
              </a:rPr>
              <a:t>Distortion compensation</a:t>
            </a:r>
          </a:p>
          <a:p>
            <a:pPr marL="114300" indent="-114300" defTabSz="457200" eaLnBrk="0" hangingPunct="0">
              <a:buFontTx/>
              <a:buChar char="•"/>
            </a:pPr>
            <a:r>
              <a:rPr lang="en-US" sz="1400" dirty="0">
                <a:solidFill>
                  <a:srgbClr val="143584"/>
                </a:solidFill>
              </a:rPr>
              <a:t>Curriculum development</a:t>
            </a:r>
          </a:p>
        </p:txBody>
      </p:sp>
      <p:sp>
        <p:nvSpPr>
          <p:cNvPr id="15" name="Rectangle 2"/>
          <p:cNvSpPr>
            <a:spLocks noChangeArrowheads="1"/>
          </p:cNvSpPr>
          <p:nvPr/>
        </p:nvSpPr>
        <p:spPr bwMode="auto">
          <a:xfrm>
            <a:off x="4876800" y="5809037"/>
            <a:ext cx="39243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GE Leap </a:t>
            </a:r>
            <a:r>
              <a:rPr lang="en-US" sz="1400" dirty="0" smtClean="0">
                <a:solidFill>
                  <a:srgbClr val="143584"/>
                </a:solidFill>
              </a:rPr>
              <a:t>Engine</a:t>
            </a:r>
          </a:p>
          <a:p>
            <a:pPr marL="114300" indent="-114300" defTabSz="457200">
              <a:buFontTx/>
              <a:buChar char="•"/>
            </a:pPr>
            <a:r>
              <a:rPr lang="en-US" sz="1400" dirty="0" smtClean="0">
                <a:solidFill>
                  <a:srgbClr val="143584"/>
                </a:solidFill>
              </a:rPr>
              <a:t>Various other aerospace components</a:t>
            </a:r>
            <a:endParaRPr lang="en-US" sz="1400" dirty="0">
              <a:solidFill>
                <a:srgbClr val="143584"/>
              </a:solidFill>
            </a:endParaRPr>
          </a:p>
        </p:txBody>
      </p:sp>
      <p:sp>
        <p:nvSpPr>
          <p:cNvPr id="16" name="Rectangle 64"/>
          <p:cNvSpPr>
            <a:spLocks noChangeArrowheads="1"/>
          </p:cNvSpPr>
          <p:nvPr/>
        </p:nvSpPr>
        <p:spPr bwMode="auto">
          <a:xfrm>
            <a:off x="4881724" y="4263891"/>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charset="0"/>
              <a:buChar char="•"/>
            </a:pPr>
            <a:r>
              <a:rPr lang="en-US" sz="1400" dirty="0">
                <a:solidFill>
                  <a:srgbClr val="143584"/>
                </a:solidFill>
              </a:rPr>
              <a:t>Create the ability to virtually evaluate and optimize processes &amp; product alternatives for reduced cost (iterations reduced from 5+ to less than 2)</a:t>
            </a:r>
          </a:p>
          <a:p>
            <a:pPr marL="111125" indent="-111125" defTabSz="457200" eaLnBrk="0" hangingPunct="0">
              <a:buFont typeface="Arial" charset="0"/>
              <a:buChar char="•"/>
            </a:pPr>
            <a:r>
              <a:rPr lang="en-US" sz="1400" dirty="0">
                <a:solidFill>
                  <a:srgbClr val="143584"/>
                </a:solidFill>
              </a:rPr>
              <a:t>Rapid deployment of virtual AM process evaluation through wiki and AM transfer functions</a:t>
            </a:r>
          </a:p>
          <a:p>
            <a:pPr defTabSz="457200" eaLnBrk="0" hangingPunct="0">
              <a:buFont typeface="Arial" charset="0"/>
              <a:buChar char="•"/>
            </a:pPr>
            <a:endParaRPr lang="en-US" sz="1400" dirty="0">
              <a:solidFill>
                <a:srgbClr val="143584"/>
              </a:solidFill>
            </a:endParaRPr>
          </a:p>
        </p:txBody>
      </p:sp>
    </p:spTree>
    <p:extLst>
      <p:ext uri="{BB962C8B-B14F-4D97-AF65-F5344CB8AC3E}">
        <p14:creationId xmlns:p14="http://schemas.microsoft.com/office/powerpoint/2010/main" val="2872343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381000" y="701841"/>
            <a:ext cx="8229600" cy="977046"/>
          </a:xfrm>
        </p:spPr>
        <p:txBody>
          <a:bodyPr>
            <a:normAutofit/>
          </a:bodyPr>
          <a:lstStyle/>
          <a:p>
            <a:pPr algn="ctr"/>
            <a:r>
              <a:rPr lang="en-US" sz="3200" b="1" dirty="0" smtClean="0">
                <a:solidFill>
                  <a:srgbClr val="000099"/>
                </a:solidFill>
              </a:rPr>
              <a:t>Our Purpose</a:t>
            </a:r>
            <a:endParaRPr lang="en-US" sz="3200" dirty="0"/>
          </a:p>
        </p:txBody>
      </p:sp>
      <p:sp>
        <p:nvSpPr>
          <p:cNvPr id="2" name="Content Placeholder 1"/>
          <p:cNvSpPr>
            <a:spLocks noGrp="1"/>
          </p:cNvSpPr>
          <p:nvPr>
            <p:ph idx="1"/>
          </p:nvPr>
        </p:nvSpPr>
        <p:spPr>
          <a:xfrm>
            <a:off x="6220917" y="1888936"/>
            <a:ext cx="2855626" cy="3997385"/>
          </a:xfrm>
        </p:spPr>
        <p:txBody>
          <a:bodyPr>
            <a:normAutofit lnSpcReduction="10000"/>
          </a:bodyPr>
          <a:lstStyle/>
          <a:p>
            <a:pPr marL="0" indent="0">
              <a:buNone/>
            </a:pPr>
            <a:r>
              <a:rPr lang="en-US" sz="2400" b="1" dirty="0" smtClean="0"/>
              <a:t>At our core, our main mission is to “Bridge the Gap”</a:t>
            </a:r>
            <a:r>
              <a:rPr lang="en-US" sz="2400" b="1" dirty="0"/>
              <a:t> </a:t>
            </a:r>
            <a:r>
              <a:rPr lang="en-US" sz="2400" dirty="0" smtClean="0"/>
              <a:t>and address technology readiness levels 4-7 to enable technology transition and commercialization through funding innovation projects</a:t>
            </a:r>
          </a:p>
        </p:txBody>
      </p:sp>
      <p:pic>
        <p:nvPicPr>
          <p:cNvPr id="15" name="Picture 14" descr="GapGraph.pdf"/>
          <p:cNvPicPr>
            <a:picLocks noChangeAspect="1"/>
          </p:cNvPicPr>
          <p:nvPr/>
        </p:nvPicPr>
        <p:blipFill rotWithShape="1">
          <a:blip r:embed="rId3">
            <a:extLst>
              <a:ext uri="{28A0092B-C50C-407E-A947-70E740481C1C}">
                <a14:useLocalDpi xmlns:a14="http://schemas.microsoft.com/office/drawing/2010/main" val="0"/>
              </a:ext>
            </a:extLst>
          </a:blip>
          <a:srcRect l="12967" t="3795" r="11649" b="36786"/>
          <a:stretch/>
        </p:blipFill>
        <p:spPr>
          <a:xfrm>
            <a:off x="58712" y="2213128"/>
            <a:ext cx="6340078" cy="3123371"/>
          </a:xfrm>
          <a:prstGeom prst="rect">
            <a:avLst/>
          </a:prstGeom>
        </p:spPr>
      </p:pic>
    </p:spTree>
    <p:extLst>
      <p:ext uri="{BB962C8B-B14F-4D97-AF65-F5344CB8AC3E}">
        <p14:creationId xmlns:p14="http://schemas.microsoft.com/office/powerpoint/2010/main" val="760890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500231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smtClean="0">
                <a:solidFill>
                  <a:srgbClr val="143584"/>
                </a:solidFill>
              </a:rPr>
              <a:t>):  </a:t>
            </a:r>
            <a:r>
              <a:rPr lang="en-US" sz="1400" dirty="0" smtClean="0">
                <a:solidFill>
                  <a:srgbClr val="143584"/>
                </a:solidFill>
              </a:rPr>
              <a:t>GE Aviation, Honeywell, Aerojet Rocketdyne</a:t>
            </a:r>
            <a:r>
              <a:rPr lang="en-US" sz="1400" b="1" dirty="0" smtClean="0">
                <a:solidFill>
                  <a:srgbClr val="143584"/>
                </a:solidFill>
              </a:rPr>
              <a:t> </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August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March 2016</a:t>
            </a:r>
            <a:endParaRPr lang="en-US" sz="1400" dirty="0">
              <a:solidFill>
                <a:srgbClr val="143584"/>
              </a:solidFill>
            </a:endParaRP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smtClean="0">
                <a:solidFill>
                  <a:srgbClr val="143584"/>
                </a:solidFill>
              </a:rPr>
              <a:t>In-Process Quality Assurance</a:t>
            </a:r>
            <a:endParaRPr lang="en-US" b="1" dirty="0">
              <a:solidFill>
                <a:srgbClr val="143584"/>
              </a:solidFill>
            </a:endParaRPr>
          </a:p>
        </p:txBody>
      </p:sp>
      <p:sp>
        <p:nvSpPr>
          <p:cNvPr id="11" name="Rectangle 4"/>
          <p:cNvSpPr>
            <a:spLocks noChangeArrowheads="1"/>
          </p:cNvSpPr>
          <p:nvPr/>
        </p:nvSpPr>
        <p:spPr bwMode="auto">
          <a:xfrm>
            <a:off x="4797425" y="1851208"/>
            <a:ext cx="43465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14300" indent="-114300" defTabSz="457200" eaLnBrk="0" hangingPunct="0">
              <a:buFontTx/>
              <a:buChar char="•"/>
            </a:pPr>
            <a:r>
              <a:rPr lang="en-US" sz="1400" dirty="0" smtClean="0">
                <a:solidFill>
                  <a:srgbClr val="143584"/>
                </a:solidFill>
              </a:rPr>
              <a:t>Establish </a:t>
            </a:r>
            <a:r>
              <a:rPr lang="en-US" sz="1400" dirty="0">
                <a:solidFill>
                  <a:srgbClr val="143584"/>
                </a:solidFill>
              </a:rPr>
              <a:t>CTQs</a:t>
            </a:r>
          </a:p>
          <a:p>
            <a:pPr marL="114300" indent="-114300" defTabSz="457200" eaLnBrk="0" hangingPunct="0">
              <a:buFontTx/>
              <a:buChar char="•"/>
            </a:pPr>
            <a:r>
              <a:rPr lang="en-US" sz="1400" dirty="0">
                <a:solidFill>
                  <a:srgbClr val="143584"/>
                </a:solidFill>
              </a:rPr>
              <a:t>Determine what sensors are most sensitive to CTQs</a:t>
            </a:r>
          </a:p>
          <a:p>
            <a:pPr marL="114300" indent="-114300" defTabSz="457200" eaLnBrk="0" hangingPunct="0">
              <a:buFontTx/>
              <a:buChar char="•"/>
            </a:pPr>
            <a:r>
              <a:rPr lang="en-US" sz="1400" dirty="0">
                <a:solidFill>
                  <a:srgbClr val="143584"/>
                </a:solidFill>
              </a:rPr>
              <a:t>Test on Multiple platforms and materials</a:t>
            </a:r>
          </a:p>
          <a:p>
            <a:pPr marL="114300" indent="-114300" defTabSz="457200" eaLnBrk="0" hangingPunct="0">
              <a:buFontTx/>
              <a:buChar char="•"/>
            </a:pPr>
            <a:r>
              <a:rPr lang="en-US" sz="1400" dirty="0">
                <a:solidFill>
                  <a:srgbClr val="143584"/>
                </a:solidFill>
              </a:rPr>
              <a:t>Compare with post process analysis</a:t>
            </a:r>
          </a:p>
          <a:p>
            <a:pPr marL="114300" indent="-114300" defTabSz="457200" eaLnBrk="0" hangingPunct="0">
              <a:buFontTx/>
              <a:buChar char="•"/>
            </a:pPr>
            <a:endParaRPr lang="en-US" sz="1400" dirty="0">
              <a:solidFill>
                <a:srgbClr val="143584"/>
              </a:solidFill>
            </a:endParaRPr>
          </a:p>
        </p:txBody>
      </p:sp>
      <p:sp>
        <p:nvSpPr>
          <p:cNvPr id="12" name="Rectangle 5"/>
          <p:cNvSpPr>
            <a:spLocks noChangeArrowheads="1"/>
          </p:cNvSpPr>
          <p:nvPr/>
        </p:nvSpPr>
        <p:spPr bwMode="auto">
          <a:xfrm>
            <a:off x="238120" y="1896648"/>
            <a:ext cx="43338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14300" indent="-114300" defTabSz="457200">
              <a:buFontTx/>
              <a:buChar char="•"/>
            </a:pPr>
            <a:r>
              <a:rPr lang="en-US" sz="1400" dirty="0" smtClean="0">
                <a:solidFill>
                  <a:srgbClr val="143584"/>
                </a:solidFill>
              </a:rPr>
              <a:t>No </a:t>
            </a:r>
            <a:r>
              <a:rPr lang="en-US" sz="1400" dirty="0">
                <a:solidFill>
                  <a:srgbClr val="143584"/>
                </a:solidFill>
              </a:rPr>
              <a:t>commercially available reliable IPQA system.  Post process inspection becoming a field unto itself. </a:t>
            </a:r>
          </a:p>
        </p:txBody>
      </p:sp>
      <p:sp>
        <p:nvSpPr>
          <p:cNvPr id="13" name="Rectangle 12"/>
          <p:cNvSpPr/>
          <p:nvPr/>
        </p:nvSpPr>
        <p:spPr>
          <a:xfrm>
            <a:off x="158744" y="2438393"/>
            <a:ext cx="4248150" cy="738664"/>
          </a:xfrm>
          <a:prstGeom prst="rect">
            <a:avLst/>
          </a:prstGeom>
        </p:spPr>
        <p:txBody>
          <a:bodyPr wrap="square">
            <a:spAutoFit/>
          </a:bodyPr>
          <a:lstStyle/>
          <a:p>
            <a:pPr defTabSz="457200"/>
            <a:endParaRPr lang="en-US" sz="1400" dirty="0">
              <a:solidFill>
                <a:srgbClr val="143584"/>
              </a:solidFill>
            </a:endParaRPr>
          </a:p>
          <a:p>
            <a:pPr marL="114300" indent="-114300" defTabSz="457200">
              <a:buFontTx/>
              <a:buChar char="•"/>
            </a:pPr>
            <a:r>
              <a:rPr lang="en-US" sz="1400" dirty="0">
                <a:solidFill>
                  <a:srgbClr val="143584"/>
                </a:solidFill>
              </a:rPr>
              <a:t>Develop an in situ IPQA process that is not material or platform dependent. </a:t>
            </a:r>
          </a:p>
        </p:txBody>
      </p:sp>
      <p:sp>
        <p:nvSpPr>
          <p:cNvPr id="17" name="Rectangle 18"/>
          <p:cNvSpPr>
            <a:spLocks noChangeArrowheads="1"/>
          </p:cNvSpPr>
          <p:nvPr/>
        </p:nvSpPr>
        <p:spPr bwMode="auto">
          <a:xfrm>
            <a:off x="4737100" y="5320286"/>
            <a:ext cx="44069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3038" indent="-173038" defTabSz="457200">
              <a:buFontTx/>
              <a:buChar char="•"/>
              <a:tabLst>
                <a:tab pos="52388" algn="l"/>
                <a:tab pos="173038" algn="l"/>
              </a:tabLst>
            </a:pPr>
            <a:r>
              <a:rPr lang="en-US" sz="1400" dirty="0">
                <a:solidFill>
                  <a:srgbClr val="143584"/>
                </a:solidFill>
              </a:rPr>
              <a:t>C</a:t>
            </a:r>
            <a:r>
              <a:rPr lang="en-US" sz="1400" dirty="0" smtClean="0">
                <a:solidFill>
                  <a:srgbClr val="143584"/>
                </a:solidFill>
              </a:rPr>
              <a:t>ommercialize </a:t>
            </a:r>
            <a:r>
              <a:rPr lang="en-US" sz="1400" dirty="0">
                <a:solidFill>
                  <a:srgbClr val="143584"/>
                </a:solidFill>
              </a:rPr>
              <a:t>the IPQA process with the help of Burke E. Porter Machinery Co. </a:t>
            </a:r>
          </a:p>
        </p:txBody>
      </p:sp>
      <p:sp>
        <p:nvSpPr>
          <p:cNvPr id="18" name="Rectangle 17"/>
          <p:cNvSpPr/>
          <p:nvPr/>
        </p:nvSpPr>
        <p:spPr>
          <a:xfrm>
            <a:off x="4739707" y="4061003"/>
            <a:ext cx="4248150" cy="954107"/>
          </a:xfrm>
          <a:prstGeom prst="rect">
            <a:avLst/>
          </a:prstGeom>
        </p:spPr>
        <p:txBody>
          <a:bodyPr wrap="square">
            <a:spAutoFit/>
          </a:bodyPr>
          <a:lstStyle/>
          <a:p>
            <a:pPr defTabSz="457200"/>
            <a:endParaRPr lang="en-US" sz="1400" dirty="0">
              <a:solidFill>
                <a:srgbClr val="143584"/>
              </a:solidFill>
            </a:endParaRPr>
          </a:p>
          <a:p>
            <a:pPr marL="114300" indent="-114300" defTabSz="457200">
              <a:buFontTx/>
              <a:buChar char="•"/>
            </a:pPr>
            <a:r>
              <a:rPr lang="en-US" sz="1400" dirty="0" smtClean="0">
                <a:solidFill>
                  <a:srgbClr val="143584"/>
                </a:solidFill>
              </a:rPr>
              <a:t>Material and platform independent In-Situ </a:t>
            </a:r>
            <a:r>
              <a:rPr lang="en-US" sz="1400" dirty="0">
                <a:solidFill>
                  <a:srgbClr val="143584"/>
                </a:solidFill>
              </a:rPr>
              <a:t>IPQA </a:t>
            </a:r>
            <a:r>
              <a:rPr lang="en-US" sz="1400" dirty="0" smtClean="0">
                <a:solidFill>
                  <a:srgbClr val="143584"/>
                </a:solidFill>
              </a:rPr>
              <a:t>process</a:t>
            </a:r>
          </a:p>
          <a:p>
            <a:pPr marL="114300" indent="-114300" defTabSz="457200">
              <a:buFontTx/>
              <a:buChar char="•"/>
            </a:pPr>
            <a:r>
              <a:rPr lang="en-US" sz="1400" dirty="0" smtClean="0">
                <a:solidFill>
                  <a:srgbClr val="143584"/>
                </a:solidFill>
              </a:rPr>
              <a:t>Reduced post process inspection time required</a:t>
            </a:r>
            <a:endParaRPr lang="en-US" sz="1400" dirty="0">
              <a:solidFill>
                <a:srgbClr val="143584"/>
              </a:solidFill>
            </a:endParaRPr>
          </a:p>
        </p:txBody>
      </p:sp>
    </p:spTree>
    <p:extLst>
      <p:ext uri="{BB962C8B-B14F-4D97-AF65-F5344CB8AC3E}">
        <p14:creationId xmlns:p14="http://schemas.microsoft.com/office/powerpoint/2010/main" val="3722701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386495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0508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66699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47585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a:solidFill>
                  <a:srgbClr val="143584"/>
                </a:solidFill>
              </a:rPr>
              <a:t>): </a:t>
            </a:r>
            <a:r>
              <a:rPr lang="en-US" sz="1400" b="1" dirty="0" smtClean="0">
                <a:solidFill>
                  <a:srgbClr val="143584"/>
                </a:solidFill>
              </a:rPr>
              <a:t> </a:t>
            </a:r>
            <a:r>
              <a:rPr lang="en-US" sz="1400" dirty="0" smtClean="0">
                <a:solidFill>
                  <a:srgbClr val="143584"/>
                </a:solidFill>
              </a:rPr>
              <a:t>CMU, NC State</a:t>
            </a:r>
            <a:r>
              <a:rPr lang="en-US" sz="1400" b="1" dirty="0" smtClean="0">
                <a:solidFill>
                  <a:srgbClr val="143584"/>
                </a:solidFill>
              </a:rPr>
              <a:t> </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June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December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Database Relating Powder Properties to Process Outcomes for Direct Metal </a:t>
            </a:r>
            <a:r>
              <a:rPr lang="en-US" b="1" dirty="0" smtClean="0">
                <a:solidFill>
                  <a:srgbClr val="143584"/>
                </a:solidFill>
              </a:rPr>
              <a:t>AM</a:t>
            </a:r>
            <a:endParaRPr lang="en-US" b="1" dirty="0">
              <a:solidFill>
                <a:srgbClr val="143584"/>
              </a:solidFill>
            </a:endParaRPr>
          </a:p>
        </p:txBody>
      </p:sp>
      <p:pic>
        <p:nvPicPr>
          <p:cNvPr id="11" name="Picture 10"/>
          <p:cNvPicPr>
            <a:picLocks noChangeAspect="1"/>
          </p:cNvPicPr>
          <p:nvPr/>
        </p:nvPicPr>
        <p:blipFill>
          <a:blip r:embed="rId2"/>
          <a:stretch>
            <a:fillRect/>
          </a:stretch>
        </p:blipFill>
        <p:spPr>
          <a:xfrm>
            <a:off x="798115" y="4835664"/>
            <a:ext cx="2006688" cy="1463040"/>
          </a:xfrm>
          <a:prstGeom prst="rect">
            <a:avLst/>
          </a:prstGeom>
        </p:spPr>
      </p:pic>
      <p:pic>
        <p:nvPicPr>
          <p:cNvPr id="12" name="Picture 11"/>
          <p:cNvPicPr>
            <a:picLocks noChangeAspect="1"/>
          </p:cNvPicPr>
          <p:nvPr/>
        </p:nvPicPr>
        <p:blipFill>
          <a:blip r:embed="rId3"/>
          <a:stretch>
            <a:fillRect/>
          </a:stretch>
        </p:blipFill>
        <p:spPr>
          <a:xfrm>
            <a:off x="1675520" y="5085438"/>
            <a:ext cx="1776544" cy="1463040"/>
          </a:xfrm>
          <a:prstGeom prst="rect">
            <a:avLst/>
          </a:prstGeom>
        </p:spPr>
      </p:pic>
      <p:pic>
        <p:nvPicPr>
          <p:cNvPr id="13" name="Picture 12"/>
          <p:cNvPicPr>
            <a:picLocks noChangeAspect="1"/>
          </p:cNvPicPr>
          <p:nvPr/>
        </p:nvPicPr>
        <p:blipFill>
          <a:blip r:embed="rId4"/>
          <a:stretch>
            <a:fillRect/>
          </a:stretch>
        </p:blipFill>
        <p:spPr>
          <a:xfrm>
            <a:off x="2461282" y="5288597"/>
            <a:ext cx="1926736" cy="1463040"/>
          </a:xfrm>
          <a:prstGeom prst="rect">
            <a:avLst/>
          </a:prstGeom>
        </p:spPr>
      </p:pic>
      <p:sp>
        <p:nvSpPr>
          <p:cNvPr id="14" name="Rectangle 2"/>
          <p:cNvSpPr>
            <a:spLocks noChangeArrowheads="1"/>
          </p:cNvSpPr>
          <p:nvPr/>
        </p:nvSpPr>
        <p:spPr bwMode="auto">
          <a:xfrm>
            <a:off x="4876800" y="5073836"/>
            <a:ext cx="39243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10 industry partners across powder production, medical device, aerospace, and electronic connector industries</a:t>
            </a:r>
          </a:p>
          <a:p>
            <a:pPr marL="114300" indent="-114300" defTabSz="457200">
              <a:buFontTx/>
              <a:buChar char="•"/>
            </a:pPr>
            <a:r>
              <a:rPr lang="en-US" sz="1400" dirty="0">
                <a:solidFill>
                  <a:srgbClr val="143584"/>
                </a:solidFill>
              </a:rPr>
              <a:t>As part of the TTP, plan to develop (through separate funding) software to methodically take users through testing methods needed to create and expand powder property vs part quality databases</a:t>
            </a:r>
          </a:p>
          <a:p>
            <a:pPr marL="114300" indent="-114300" defTabSz="457200">
              <a:buFontTx/>
              <a:buChar char="•"/>
            </a:pPr>
            <a:endParaRPr lang="en-US" sz="1400" dirty="0">
              <a:solidFill>
                <a:srgbClr val="143584"/>
              </a:solidFill>
            </a:endParaRPr>
          </a:p>
        </p:txBody>
      </p:sp>
      <p:sp>
        <p:nvSpPr>
          <p:cNvPr id="15" name="Rectangle 64"/>
          <p:cNvSpPr>
            <a:spLocks noChangeArrowheads="1"/>
          </p:cNvSpPr>
          <p:nvPr/>
        </p:nvSpPr>
        <p:spPr bwMode="auto">
          <a:xfrm>
            <a:off x="4876800" y="1858368"/>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Include experimental results from studies of powder spreadability, the ability of the powder to be sintered, powder melting outcomes (including meld pool geometry and microstructure)</a:t>
            </a:r>
          </a:p>
          <a:p>
            <a:pPr marL="114300" indent="-114300" defTabSz="457200" eaLnBrk="0" hangingPunct="0">
              <a:buFontTx/>
              <a:buChar char="•"/>
            </a:pPr>
            <a:endParaRPr lang="en-US" sz="1400" dirty="0">
              <a:solidFill>
                <a:srgbClr val="143584"/>
              </a:solidFill>
            </a:endParaRPr>
          </a:p>
          <a:p>
            <a:pPr marL="114300" indent="-114300" defTabSz="457200" eaLnBrk="0" hangingPunct="0">
              <a:buFontTx/>
              <a:buChar char="•"/>
            </a:pPr>
            <a:endParaRPr lang="en-US" sz="1400" dirty="0">
              <a:solidFill>
                <a:srgbClr val="143584"/>
              </a:solidFill>
            </a:endParaRPr>
          </a:p>
        </p:txBody>
      </p:sp>
      <p:sp>
        <p:nvSpPr>
          <p:cNvPr id="16" name="Rectangle 64"/>
          <p:cNvSpPr>
            <a:spLocks noChangeArrowheads="1"/>
          </p:cNvSpPr>
          <p:nvPr/>
        </p:nvSpPr>
        <p:spPr bwMode="auto">
          <a:xfrm>
            <a:off x="331694" y="2896795"/>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Develop a first-of-its-kind database relating powder properties to process outcomes and identify process variable changes need to make a current incompatible powder, comparable to standard powders</a:t>
            </a:r>
          </a:p>
        </p:txBody>
      </p:sp>
      <p:sp>
        <p:nvSpPr>
          <p:cNvPr id="17" name="Rectangle 64"/>
          <p:cNvSpPr>
            <a:spLocks noChangeArrowheads="1"/>
          </p:cNvSpPr>
          <p:nvPr/>
        </p:nvSpPr>
        <p:spPr bwMode="auto">
          <a:xfrm>
            <a:off x="4881724" y="4087907"/>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Regional cluster of AM powder production, catalyzed by America Makes and bringing powder suppliers and AM machine user together.</a:t>
            </a:r>
          </a:p>
        </p:txBody>
      </p:sp>
      <p:sp>
        <p:nvSpPr>
          <p:cNvPr id="18" name="Rectangle 64"/>
          <p:cNvSpPr>
            <a:spLocks noChangeArrowheads="1"/>
          </p:cNvSpPr>
          <p:nvPr/>
        </p:nvSpPr>
        <p:spPr bwMode="auto">
          <a:xfrm>
            <a:off x="331694" y="1698818"/>
            <a:ext cx="42672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143584"/>
                </a:solidFill>
              </a:rPr>
              <a:t>The most severe supply chain restriction is requirements to procure quality powders from machine manufacturers.  Therefore, a large variety of powder systems must be usable in direct metal machine for broad adoption</a:t>
            </a:r>
          </a:p>
        </p:txBody>
      </p:sp>
    </p:spTree>
    <p:extLst>
      <p:ext uri="{BB962C8B-B14F-4D97-AF65-F5344CB8AC3E}">
        <p14:creationId xmlns:p14="http://schemas.microsoft.com/office/powerpoint/2010/main" val="3514641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51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smtClean="0">
                <a:solidFill>
                  <a:srgbClr val="143584"/>
                </a:solidFill>
              </a:rPr>
              <a:t>Performing </a:t>
            </a:r>
            <a:r>
              <a:rPr lang="en-US" sz="1400" b="1" u="sng" dirty="0">
                <a:solidFill>
                  <a:srgbClr val="143584"/>
                </a:solidFill>
              </a:rPr>
              <a:t>Organization(s</a:t>
            </a:r>
            <a:r>
              <a:rPr lang="en-US" sz="1400" b="1" dirty="0" smtClean="0">
                <a:solidFill>
                  <a:srgbClr val="143584"/>
                </a:solidFill>
              </a:rPr>
              <a:t>):  </a:t>
            </a:r>
            <a:r>
              <a:rPr lang="en-US" sz="1400" dirty="0" smtClean="0">
                <a:solidFill>
                  <a:srgbClr val="143584"/>
                </a:solidFill>
              </a:rPr>
              <a:t>NC </a:t>
            </a:r>
            <a:r>
              <a:rPr lang="en-US" sz="1400" dirty="0">
                <a:solidFill>
                  <a:srgbClr val="143584"/>
                </a:solidFill>
              </a:rPr>
              <a:t>State/ Iowa State/Kennametal/CalRAM/Advanced Machining/Fineline Prototyping/John </a:t>
            </a:r>
            <a:r>
              <a:rPr lang="en-US" sz="1400" dirty="0" smtClean="0">
                <a:solidFill>
                  <a:srgbClr val="143584"/>
                </a:solidFill>
              </a:rPr>
              <a:t>Deere, </a:t>
            </a:r>
            <a:r>
              <a:rPr lang="en-US" sz="1400" dirty="0" smtClean="0">
                <a:solidFill>
                  <a:srgbClr val="082572"/>
                </a:solidFill>
              </a:rPr>
              <a:t>TechSolve</a:t>
            </a:r>
            <a:r>
              <a:rPr lang="en-US" sz="1400" b="1" dirty="0" smtClean="0">
                <a:solidFill>
                  <a:srgbClr val="143584"/>
                </a:solidFill>
              </a:rPr>
              <a:t>  </a:t>
            </a:r>
            <a:endParaRPr lang="en-US" sz="1400" dirty="0">
              <a:solidFill>
                <a:srgbClr val="143584"/>
              </a:solidFill>
            </a:endParaRPr>
          </a:p>
          <a:p>
            <a:pPr marL="114300" indent="-114300" defTabSz="4572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March 2014</a:t>
            </a:r>
          </a:p>
          <a:p>
            <a:pPr marL="114300" indent="-114300" defTabSz="457200" eaLnBrk="0" hangingPunct="0">
              <a:spcAft>
                <a:spcPct val="30000"/>
              </a:spcAft>
              <a:buFontTx/>
              <a:buChar char="•"/>
            </a:pPr>
            <a:r>
              <a:rPr lang="en-US" sz="1400" b="1" u="sng" dirty="0" smtClean="0">
                <a:solidFill>
                  <a:srgbClr val="143584"/>
                </a:solidFill>
              </a:rPr>
              <a:t>End Date</a:t>
            </a:r>
            <a:r>
              <a:rPr lang="en-US" sz="1400" b="1" dirty="0" smtClean="0">
                <a:solidFill>
                  <a:srgbClr val="143584"/>
                </a:solidFill>
              </a:rPr>
              <a:t>:  </a:t>
            </a:r>
            <a:r>
              <a:rPr lang="en-US" sz="1400" dirty="0" smtClean="0">
                <a:solidFill>
                  <a:srgbClr val="143584"/>
                </a:solidFill>
              </a:rPr>
              <a:t>August 2015</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Automatic Finishing of Metal AM Parts to Achieve Required Tolerances and Surface </a:t>
            </a:r>
            <a:r>
              <a:rPr lang="en-US" b="1" dirty="0" smtClean="0">
                <a:solidFill>
                  <a:srgbClr val="143584"/>
                </a:solidFill>
              </a:rPr>
              <a:t>Finishes</a:t>
            </a:r>
            <a:endParaRPr lang="en-US" b="1" dirty="0">
              <a:solidFill>
                <a:srgbClr val="143584"/>
              </a:solidFill>
            </a:endParaRPr>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24" y="5676742"/>
            <a:ext cx="1600200" cy="98804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11" descr="E:\IMG_264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1343" y="5312834"/>
            <a:ext cx="1992144" cy="15564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 name="Rectangle 2"/>
          <p:cNvSpPr>
            <a:spLocks noChangeArrowheads="1"/>
          </p:cNvSpPr>
          <p:nvPr/>
        </p:nvSpPr>
        <p:spPr bwMode="auto">
          <a:xfrm>
            <a:off x="4895850" y="5197398"/>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Potential implementation at John Deere.</a:t>
            </a:r>
          </a:p>
        </p:txBody>
      </p:sp>
      <p:sp>
        <p:nvSpPr>
          <p:cNvPr id="14" name="Rectangle 64"/>
          <p:cNvSpPr>
            <a:spLocks noChangeArrowheads="1"/>
          </p:cNvSpPr>
          <p:nvPr/>
        </p:nvSpPr>
        <p:spPr bwMode="auto">
          <a:xfrm>
            <a:off x="4438528" y="1785206"/>
            <a:ext cx="4476872"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628650" lvl="1" indent="-171450" defTabSz="457200">
              <a:buFont typeface="Arial" panose="020B0604020202020204" pitchFamily="34" charset="0"/>
              <a:buChar char="•"/>
            </a:pPr>
            <a:r>
              <a:rPr lang="en-US" sz="1400" dirty="0">
                <a:solidFill>
                  <a:srgbClr val="082572"/>
                </a:solidFill>
                <a:ea typeface="ヒラギノ角ゴ ProN W3" pitchFamily="-84" charset="-128"/>
                <a:cs typeface="Arial" panose="020B0604020202020204" pitchFamily="34" charset="0"/>
              </a:rPr>
              <a:t>Improve existing visibility algorithm to determine number of finishing orientations and feasible placement of sacrificial machining fixtures</a:t>
            </a:r>
          </a:p>
          <a:p>
            <a:pPr marL="628650" lvl="1" indent="-171450" defTabSz="457200">
              <a:buFont typeface="Arial" panose="020B0604020202020204" pitchFamily="34" charset="0"/>
              <a:buChar char="•"/>
            </a:pPr>
            <a:r>
              <a:rPr lang="en-US" sz="1400" dirty="0">
                <a:solidFill>
                  <a:srgbClr val="082572"/>
                </a:solidFill>
                <a:ea typeface="ヒラギノ角ゴ ProN W3" pitchFamily="-84" charset="-128"/>
                <a:cs typeface="Arial" panose="020B0604020202020204" pitchFamily="34" charset="0"/>
              </a:rPr>
              <a:t>Improve algorithm for addition of machining allowance based on full or partial finishing</a:t>
            </a:r>
          </a:p>
          <a:p>
            <a:pPr marL="628650" lvl="1" indent="-171450" defTabSz="457200">
              <a:buFont typeface="Arial" panose="020B0604020202020204" pitchFamily="34" charset="0"/>
              <a:buChar char="•"/>
            </a:pPr>
            <a:r>
              <a:rPr lang="en-US" sz="1400" dirty="0">
                <a:solidFill>
                  <a:srgbClr val="082572"/>
                </a:solidFill>
                <a:ea typeface="ヒラギノ角ゴ ProN W3" pitchFamily="-84" charset="-128"/>
                <a:cs typeface="Arial" panose="020B0604020202020204" pitchFamily="34" charset="0"/>
              </a:rPr>
              <a:t>Improve algorithm to determine maximum cutting forces and size optimization of sacrificial machining fixtures</a:t>
            </a:r>
          </a:p>
        </p:txBody>
      </p:sp>
      <p:sp>
        <p:nvSpPr>
          <p:cNvPr id="15" name="Rectangle 64"/>
          <p:cNvSpPr>
            <a:spLocks noChangeArrowheads="1"/>
          </p:cNvSpPr>
          <p:nvPr/>
        </p:nvSpPr>
        <p:spPr bwMode="auto">
          <a:xfrm>
            <a:off x="367549" y="2675969"/>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a:r>
              <a:rPr lang="en-US" sz="1400" dirty="0">
                <a:solidFill>
                  <a:srgbClr val="082572"/>
                </a:solidFill>
                <a:cs typeface="Arial" panose="020B0604020202020204" pitchFamily="34" charset="0"/>
              </a:rPr>
              <a:t>Integrated software solution that will create an automatic  hybrid system that can deliver direct metal parts with required tolerances and surface finish.</a:t>
            </a:r>
          </a:p>
        </p:txBody>
      </p:sp>
      <p:sp>
        <p:nvSpPr>
          <p:cNvPr id="16" name="Rectangle 64"/>
          <p:cNvSpPr>
            <a:spLocks noChangeArrowheads="1"/>
          </p:cNvSpPr>
          <p:nvPr/>
        </p:nvSpPr>
        <p:spPr bwMode="auto">
          <a:xfrm>
            <a:off x="4881724" y="4352363"/>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buFont typeface="Arial" charset="0"/>
              <a:buChar char="•"/>
            </a:pPr>
            <a:r>
              <a:rPr lang="en-US" sz="1400" dirty="0">
                <a:solidFill>
                  <a:srgbClr val="143584"/>
                </a:solidFill>
              </a:rPr>
              <a:t>  Reduction of cost for use of additively manufactured parts for maintenance and sustainment efforts.</a:t>
            </a:r>
          </a:p>
        </p:txBody>
      </p:sp>
      <p:sp>
        <p:nvSpPr>
          <p:cNvPr id="17" name="Rectangle 64"/>
          <p:cNvSpPr>
            <a:spLocks noChangeArrowheads="1"/>
          </p:cNvSpPr>
          <p:nvPr/>
        </p:nvSpPr>
        <p:spPr bwMode="auto">
          <a:xfrm>
            <a:off x="367549" y="1761569"/>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457200" eaLnBrk="0" hangingPunct="0"/>
            <a:r>
              <a:rPr lang="en-US" sz="1400" dirty="0">
                <a:solidFill>
                  <a:srgbClr val="082572"/>
                </a:solidFill>
                <a:cs typeface="Arial" panose="020B0604020202020204" pitchFamily="34" charset="0"/>
              </a:rPr>
              <a:t>Most metal AM processes produce parts that need finishing to achieve required tolerances and surface finish</a:t>
            </a:r>
            <a:r>
              <a:rPr lang="en-US" sz="1400" dirty="0">
                <a:solidFill>
                  <a:srgbClr val="082572"/>
                </a:solidFill>
              </a:rPr>
              <a:t>.</a:t>
            </a:r>
          </a:p>
        </p:txBody>
      </p:sp>
    </p:spTree>
    <p:extLst>
      <p:ext uri="{BB962C8B-B14F-4D97-AF65-F5344CB8AC3E}">
        <p14:creationId xmlns:p14="http://schemas.microsoft.com/office/powerpoint/2010/main" val="21698970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18759"/>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2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UTEP/YSU/University </a:t>
            </a:r>
            <a:r>
              <a:rPr lang="en-US" sz="1400" dirty="0">
                <a:solidFill>
                  <a:srgbClr val="143584"/>
                </a:solidFill>
              </a:rPr>
              <a:t>of New Mexico/Lockheed Martin/Northrop Grumman/Stratasys/RP+M/</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March 2014</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August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3D Printing Multi-Functionality: Additive Manufacturing for Aerospace </a:t>
            </a:r>
            <a:r>
              <a:rPr lang="en-US" b="1" dirty="0" smtClean="0">
                <a:solidFill>
                  <a:srgbClr val="143584"/>
                </a:solidFill>
              </a:rPr>
              <a:t>Applications</a:t>
            </a:r>
            <a:endParaRPr lang="en-US" b="1" dirty="0">
              <a:solidFill>
                <a:srgbClr val="143584"/>
              </a:solidFill>
            </a:endParaRPr>
          </a:p>
        </p:txBody>
      </p:sp>
      <p:pic>
        <p:nvPicPr>
          <p:cNvPr id="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2" t="13477" r="2339" b="4761"/>
          <a:stretch/>
        </p:blipFill>
        <p:spPr bwMode="auto">
          <a:xfrm>
            <a:off x="2273123" y="5253318"/>
            <a:ext cx="2251495" cy="145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6603" y="1754617"/>
            <a:ext cx="4217595" cy="523220"/>
          </a:xfrm>
          <a:prstGeom prst="rect">
            <a:avLst/>
          </a:prstGeom>
        </p:spPr>
        <p:txBody>
          <a:bodyPr wrap="square">
            <a:spAutoFit/>
          </a:bodyPr>
          <a:lstStyle/>
          <a:p>
            <a:pPr marL="171450" indent="-171450" defTabSz="457200">
              <a:buFont typeface="Arial" panose="020B0604020202020204" pitchFamily="34" charset="0"/>
              <a:buChar char="•"/>
            </a:pPr>
            <a:r>
              <a:rPr lang="en-US" sz="1400" dirty="0">
                <a:solidFill>
                  <a:srgbClr val="082572"/>
                </a:solidFill>
                <a:cs typeface="Arial" panose="020B0604020202020204" pitchFamily="34" charset="0"/>
              </a:rPr>
              <a:t>Current AM technology is limited in terms of final product functionality and multi-material usage. </a:t>
            </a:r>
            <a:endParaRPr lang="en-US" sz="1400" dirty="0">
              <a:solidFill>
                <a:prstClr val="black"/>
              </a:solidFill>
            </a:endParaRPr>
          </a:p>
        </p:txBody>
      </p:sp>
      <p:sp>
        <p:nvSpPr>
          <p:cNvPr id="13" name="Rectangle 12"/>
          <p:cNvSpPr/>
          <p:nvPr/>
        </p:nvSpPr>
        <p:spPr>
          <a:xfrm>
            <a:off x="139082" y="2444913"/>
            <a:ext cx="4511737" cy="1384995"/>
          </a:xfrm>
          <a:prstGeom prst="rect">
            <a:avLst/>
          </a:prstGeom>
        </p:spPr>
        <p:txBody>
          <a:bodyPr wrap="square">
            <a:spAutoFit/>
          </a:bodyPr>
          <a:lstStyle/>
          <a:p>
            <a:pPr marL="171450" indent="-171450" defTabSz="457200" fontAlgn="base">
              <a:buFont typeface="Arial" panose="020B0604020202020204" pitchFamily="34" charset="0"/>
              <a:buChar char="•"/>
            </a:pPr>
            <a:r>
              <a:rPr lang="en-US" sz="1400" dirty="0">
                <a:solidFill>
                  <a:srgbClr val="082572"/>
                </a:solidFill>
                <a:cs typeface="Arial" panose="020B0604020202020204" pitchFamily="34" charset="0"/>
              </a:rPr>
              <a:t>Development and optimization of Multi</a:t>
            </a:r>
            <a:r>
              <a:rPr lang="en-US" sz="1400" baseline="30000" dirty="0">
                <a:solidFill>
                  <a:srgbClr val="082572"/>
                </a:solidFill>
                <a:cs typeface="Arial" panose="020B0604020202020204" pitchFamily="34" charset="0"/>
              </a:rPr>
              <a:t>3D</a:t>
            </a:r>
            <a:r>
              <a:rPr lang="en-US" sz="1400" dirty="0">
                <a:solidFill>
                  <a:srgbClr val="082572"/>
                </a:solidFill>
                <a:cs typeface="Arial" panose="020B0604020202020204" pitchFamily="34" charset="0"/>
              </a:rPr>
              <a:t> Manufacturing System​</a:t>
            </a:r>
          </a:p>
          <a:p>
            <a:pPr marL="171450" indent="-171450" defTabSz="457200" fontAlgn="base">
              <a:buFont typeface="Arial" panose="020B0604020202020204" pitchFamily="34" charset="0"/>
              <a:buChar char="•"/>
            </a:pPr>
            <a:r>
              <a:rPr lang="en-US" sz="1400" dirty="0">
                <a:solidFill>
                  <a:srgbClr val="082572"/>
                </a:solidFill>
                <a:cs typeface="Arial" panose="020B0604020202020204" pitchFamily="34" charset="0"/>
              </a:rPr>
              <a:t>Evaluation of materials and material interfaces for use in AM in aerospace applications​</a:t>
            </a:r>
          </a:p>
          <a:p>
            <a:pPr marL="171450" indent="-171450" defTabSz="457200" fontAlgn="base">
              <a:buFont typeface="Arial" panose="020B0604020202020204" pitchFamily="34" charset="0"/>
              <a:buChar char="•"/>
            </a:pPr>
            <a:r>
              <a:rPr lang="en-US" sz="1400" dirty="0">
                <a:solidFill>
                  <a:srgbClr val="082572"/>
                </a:solidFill>
                <a:cs typeface="Arial" panose="020B0604020202020204" pitchFamily="34" charset="0"/>
              </a:rPr>
              <a:t>Fabrication of 4 innovative aerospace demonstrations with applications in the fabrication of UAVs and satellites.​</a:t>
            </a:r>
          </a:p>
        </p:txBody>
      </p:sp>
      <p:sp>
        <p:nvSpPr>
          <p:cNvPr id="14" name="Rectangle 13"/>
          <p:cNvSpPr/>
          <p:nvPr/>
        </p:nvSpPr>
        <p:spPr>
          <a:xfrm>
            <a:off x="4738774" y="1792766"/>
            <a:ext cx="4572000" cy="1384995"/>
          </a:xfrm>
          <a:prstGeom prst="rect">
            <a:avLst/>
          </a:prstGeom>
        </p:spPr>
        <p:txBody>
          <a:bodyPr>
            <a:spAutoFit/>
          </a:bodyPr>
          <a:lstStyle/>
          <a:p>
            <a:pPr marL="171450" indent="-171450" defTabSz="457200">
              <a:buFont typeface="Arial" panose="020B0604020202020204" pitchFamily="34" charset="0"/>
              <a:buChar char="•"/>
            </a:pPr>
            <a:r>
              <a:rPr lang="en-US" sz="1400" dirty="0">
                <a:solidFill>
                  <a:srgbClr val="082572"/>
                </a:solidFill>
                <a:ea typeface="ヒラギノ角ゴ ProN W3" pitchFamily="-84" charset="-128"/>
              </a:rPr>
              <a:t>Maturing/demonstrating the Multi</a:t>
            </a:r>
            <a:r>
              <a:rPr lang="en-US" sz="1400" baseline="30000" dirty="0">
                <a:solidFill>
                  <a:srgbClr val="082572"/>
                </a:solidFill>
                <a:ea typeface="ヒラギノ角ゴ ProN W3" pitchFamily="-84" charset="-128"/>
              </a:rPr>
              <a:t>3D</a:t>
            </a:r>
            <a:r>
              <a:rPr lang="en-US" sz="1400" dirty="0">
                <a:solidFill>
                  <a:srgbClr val="082572"/>
                </a:solidFill>
                <a:ea typeface="ヒラギノ角ゴ ProN W3" pitchFamily="-84" charset="-128"/>
              </a:rPr>
              <a:t> Manufacturing System</a:t>
            </a:r>
          </a:p>
          <a:p>
            <a:pPr marL="171450" indent="-171450" defTabSz="457200">
              <a:buFont typeface="Arial" panose="020B0604020202020204" pitchFamily="34" charset="0"/>
              <a:buChar char="•"/>
            </a:pPr>
            <a:r>
              <a:rPr lang="en-US" sz="1400" dirty="0">
                <a:solidFill>
                  <a:srgbClr val="082572"/>
                </a:solidFill>
                <a:ea typeface="ヒラギノ角ゴ ProN W3" pitchFamily="-84" charset="-128"/>
              </a:rPr>
              <a:t>Evaluate thermoplastic materials for Aerospace Applications</a:t>
            </a:r>
          </a:p>
          <a:p>
            <a:pPr marL="171450" indent="-171450" defTabSz="457200">
              <a:buFont typeface="Arial" panose="020B0604020202020204" pitchFamily="34" charset="0"/>
              <a:buChar char="•"/>
            </a:pPr>
            <a:r>
              <a:rPr lang="en-US" sz="1400" dirty="0">
                <a:solidFill>
                  <a:srgbClr val="082572"/>
                </a:solidFill>
                <a:ea typeface="ヒラギノ角ゴ ProN W3" pitchFamily="-84" charset="-128"/>
              </a:rPr>
              <a:t>Application demonstrations – technology pull</a:t>
            </a:r>
          </a:p>
          <a:p>
            <a:pPr marL="171450" indent="-171450" defTabSz="457200">
              <a:buFont typeface="Arial" panose="020B0604020202020204" pitchFamily="34" charset="0"/>
              <a:buChar char="•"/>
            </a:pPr>
            <a:endParaRPr lang="en-US" sz="1400" dirty="0">
              <a:solidFill>
                <a:srgbClr val="082572"/>
              </a:solidFill>
            </a:endParaRPr>
          </a:p>
        </p:txBody>
      </p:sp>
      <p:sp>
        <p:nvSpPr>
          <p:cNvPr id="15" name="TextBox 14"/>
          <p:cNvSpPr txBox="1"/>
          <p:nvPr/>
        </p:nvSpPr>
        <p:spPr>
          <a:xfrm>
            <a:off x="5204011" y="4276165"/>
            <a:ext cx="3671047" cy="523220"/>
          </a:xfrm>
          <a:prstGeom prst="rect">
            <a:avLst/>
          </a:prstGeom>
          <a:noFill/>
        </p:spPr>
        <p:txBody>
          <a:bodyPr wrap="square" rtlCol="0">
            <a:spAutoFit/>
          </a:bodyPr>
          <a:lstStyle/>
          <a:p>
            <a:pPr marL="171450" indent="-171450" defTabSz="457200">
              <a:buFont typeface="Arial" panose="020B0604020202020204" pitchFamily="34" charset="0"/>
              <a:buChar char="•"/>
            </a:pPr>
            <a:r>
              <a:rPr lang="en-US" sz="1400" dirty="0">
                <a:solidFill>
                  <a:srgbClr val="082572"/>
                </a:solidFill>
              </a:rPr>
              <a:t>Integrated structures that are multi-functional</a:t>
            </a:r>
          </a:p>
        </p:txBody>
      </p:sp>
      <p:sp>
        <p:nvSpPr>
          <p:cNvPr id="16" name="TextBox 15"/>
          <p:cNvSpPr txBox="1"/>
          <p:nvPr/>
        </p:nvSpPr>
        <p:spPr>
          <a:xfrm>
            <a:off x="5194187" y="5148397"/>
            <a:ext cx="3276600" cy="523220"/>
          </a:xfrm>
          <a:prstGeom prst="rect">
            <a:avLst/>
          </a:prstGeom>
          <a:noFill/>
        </p:spPr>
        <p:txBody>
          <a:bodyPr wrap="square" rtlCol="0">
            <a:spAutoFit/>
          </a:bodyPr>
          <a:lstStyle/>
          <a:p>
            <a:pPr marL="171450" indent="-171450" defTabSz="457200">
              <a:buFont typeface="Arial" panose="020B0604020202020204" pitchFamily="34" charset="0"/>
              <a:buChar char="•"/>
            </a:pPr>
            <a:r>
              <a:rPr lang="en-US" sz="1400" dirty="0">
                <a:solidFill>
                  <a:srgbClr val="082572"/>
                </a:solidFill>
              </a:rPr>
              <a:t>Northrop Grumman, United Technologies, NASA</a:t>
            </a:r>
          </a:p>
        </p:txBody>
      </p:sp>
    </p:spTree>
    <p:extLst>
      <p:ext uri="{BB962C8B-B14F-4D97-AF65-F5344CB8AC3E}">
        <p14:creationId xmlns:p14="http://schemas.microsoft.com/office/powerpoint/2010/main" val="1041882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86422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46124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43103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Univ</a:t>
            </a:r>
            <a:r>
              <a:rPr lang="en-US" sz="1400" dirty="0">
                <a:solidFill>
                  <a:srgbClr val="143584"/>
                </a:solidFill>
              </a:rPr>
              <a:t>. of Pitt. / ExOne / Magnesium Elektron Powder</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2014 </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November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Additive Manufacturing of Biomedical Devices from </a:t>
            </a:r>
            <a:r>
              <a:rPr lang="en-US" b="1" dirty="0" err="1">
                <a:solidFill>
                  <a:srgbClr val="143584"/>
                </a:solidFill>
              </a:rPr>
              <a:t>Bioresorbable</a:t>
            </a:r>
            <a:r>
              <a:rPr lang="en-US" b="1" dirty="0">
                <a:solidFill>
                  <a:srgbClr val="143584"/>
                </a:solidFill>
              </a:rPr>
              <a:t> Alloys for Medical Applications</a:t>
            </a:r>
          </a:p>
        </p:txBody>
      </p:sp>
      <p:pic>
        <p:nvPicPr>
          <p:cNvPr id="11" name="Picture 10"/>
          <p:cNvPicPr>
            <a:picLocks noChangeAspect="1"/>
          </p:cNvPicPr>
          <p:nvPr/>
        </p:nvPicPr>
        <p:blipFill>
          <a:blip r:embed="rId2"/>
          <a:stretch>
            <a:fillRect/>
          </a:stretch>
        </p:blipFill>
        <p:spPr>
          <a:xfrm>
            <a:off x="3261029" y="4586294"/>
            <a:ext cx="1216095" cy="2123462"/>
          </a:xfrm>
          <a:prstGeom prst="rect">
            <a:avLst/>
          </a:prstGeom>
        </p:spPr>
      </p:pic>
      <p:sp>
        <p:nvSpPr>
          <p:cNvPr id="12" name="Rectangle 2"/>
          <p:cNvSpPr>
            <a:spLocks noChangeArrowheads="1"/>
          </p:cNvSpPr>
          <p:nvPr/>
        </p:nvSpPr>
        <p:spPr bwMode="auto">
          <a:xfrm>
            <a:off x="4876800" y="5172541"/>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a:buFont typeface="Arial" panose="020B0604020202020204" pitchFamily="34" charset="0"/>
              <a:buChar char="•"/>
            </a:pPr>
            <a:r>
              <a:rPr lang="en-US" sz="1400" dirty="0">
                <a:solidFill>
                  <a:srgbClr val="143584"/>
                </a:solidFill>
              </a:rPr>
              <a:t>Must go through further testing and clinical trials </a:t>
            </a:r>
          </a:p>
        </p:txBody>
      </p:sp>
      <p:sp>
        <p:nvSpPr>
          <p:cNvPr id="13" name="Rectangle 64"/>
          <p:cNvSpPr>
            <a:spLocks noChangeArrowheads="1"/>
          </p:cNvSpPr>
          <p:nvPr/>
        </p:nvSpPr>
        <p:spPr bwMode="auto">
          <a:xfrm>
            <a:off x="4881724" y="1635753"/>
            <a:ext cx="4267200" cy="22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panose="020B0604020202020204" pitchFamily="34" charset="0"/>
              <a:buChar char="•"/>
            </a:pPr>
            <a:r>
              <a:rPr lang="en-US" sz="1400" dirty="0">
                <a:solidFill>
                  <a:srgbClr val="143584"/>
                </a:solidFill>
              </a:rPr>
              <a:t>Demonstrate 3D printing of iron based alloys and magnesium</a:t>
            </a:r>
          </a:p>
          <a:p>
            <a:pPr marL="111125" indent="-111125" defTabSz="457200" eaLnBrk="0" hangingPunct="0">
              <a:buFont typeface="Arial" panose="020B0604020202020204" pitchFamily="34" charset="0"/>
              <a:buChar char="•"/>
            </a:pPr>
            <a:r>
              <a:rPr lang="en-US" sz="1400" dirty="0">
                <a:solidFill>
                  <a:srgbClr val="143584"/>
                </a:solidFill>
              </a:rPr>
              <a:t>Fabricate 3D constructs in shapes of plates, screws, and stents</a:t>
            </a:r>
          </a:p>
          <a:p>
            <a:pPr marL="111125" indent="-111125" defTabSz="457200" eaLnBrk="0" hangingPunct="0">
              <a:buFont typeface="Arial" panose="020B0604020202020204" pitchFamily="34" charset="0"/>
              <a:buChar char="•"/>
            </a:pPr>
            <a:r>
              <a:rPr lang="en-US" sz="1400" dirty="0">
                <a:solidFill>
                  <a:srgbClr val="143584"/>
                </a:solidFill>
              </a:rPr>
              <a:t>Fabricate simple 3D printed constructs and extended to generation of plates, screws, and stents</a:t>
            </a:r>
          </a:p>
          <a:p>
            <a:pPr marL="111125" indent="-111125" defTabSz="457200" eaLnBrk="0" hangingPunct="0">
              <a:buFont typeface="Arial" panose="020B0604020202020204" pitchFamily="34" charset="0"/>
              <a:buChar char="•"/>
            </a:pPr>
            <a:r>
              <a:rPr lang="en-US" sz="1400" dirty="0">
                <a:solidFill>
                  <a:srgbClr val="143584"/>
                </a:solidFill>
              </a:rPr>
              <a:t>Characterize 3D printed magnesium constructs for structure, corrosion, and biocompatibility</a:t>
            </a:r>
          </a:p>
          <a:p>
            <a:pPr marL="111125" indent="-111125" defTabSz="457200" eaLnBrk="0" hangingPunct="0">
              <a:buFont typeface="Arial" panose="020B0604020202020204" pitchFamily="34" charset="0"/>
              <a:buChar char="•"/>
            </a:pPr>
            <a:r>
              <a:rPr lang="en-US" sz="1400" dirty="0">
                <a:solidFill>
                  <a:srgbClr val="143584"/>
                </a:solidFill>
              </a:rPr>
              <a:t>Demonstrate controlled corrosion of magnesium based alloys</a:t>
            </a:r>
          </a:p>
        </p:txBody>
      </p:sp>
      <p:sp>
        <p:nvSpPr>
          <p:cNvPr id="14" name="Rectangle 64"/>
          <p:cNvSpPr>
            <a:spLocks noChangeArrowheads="1"/>
          </p:cNvSpPr>
          <p:nvPr/>
        </p:nvSpPr>
        <p:spPr bwMode="auto">
          <a:xfrm>
            <a:off x="304797" y="3099973"/>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panose="020B0604020202020204" pitchFamily="34" charset="0"/>
              <a:buChar char="•"/>
            </a:pPr>
            <a:r>
              <a:rPr lang="en-US" sz="1400" dirty="0">
                <a:solidFill>
                  <a:srgbClr val="143584"/>
                </a:solidFill>
              </a:rPr>
              <a:t>A powder bed AM technology (ExOne) will be used to demonstrate the feasibility of manufacturing required shapes</a:t>
            </a:r>
          </a:p>
        </p:txBody>
      </p:sp>
      <p:sp>
        <p:nvSpPr>
          <p:cNvPr id="15" name="Rectangle 64"/>
          <p:cNvSpPr>
            <a:spLocks noChangeArrowheads="1"/>
          </p:cNvSpPr>
          <p:nvPr/>
        </p:nvSpPr>
        <p:spPr bwMode="auto">
          <a:xfrm>
            <a:off x="4881724" y="4228032"/>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charset="0"/>
              <a:buChar char="•"/>
            </a:pPr>
            <a:r>
              <a:rPr lang="en-US" sz="1400" dirty="0">
                <a:solidFill>
                  <a:srgbClr val="143584"/>
                </a:solidFill>
              </a:rPr>
              <a:t>AM will alloy the reduction of energy and cost savings over traditional implant manufacturing methods by tailoring the process / application to the individual</a:t>
            </a:r>
          </a:p>
          <a:p>
            <a:pPr defTabSz="457200" eaLnBrk="0" hangingPunct="0">
              <a:buFont typeface="Arial" charset="0"/>
              <a:buChar char="•"/>
            </a:pPr>
            <a:endParaRPr lang="en-US" sz="1400" dirty="0">
              <a:solidFill>
                <a:srgbClr val="143584"/>
              </a:solidFill>
            </a:endParaRPr>
          </a:p>
        </p:txBody>
      </p:sp>
      <p:sp>
        <p:nvSpPr>
          <p:cNvPr id="16" name="Rectangle 64"/>
          <p:cNvSpPr>
            <a:spLocks noChangeArrowheads="1"/>
          </p:cNvSpPr>
          <p:nvPr/>
        </p:nvSpPr>
        <p:spPr bwMode="auto">
          <a:xfrm>
            <a:off x="304797" y="1631261"/>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panose="020B0604020202020204" pitchFamily="34" charset="0"/>
              <a:buChar char="•"/>
            </a:pPr>
            <a:r>
              <a:rPr lang="en-US" sz="1400" dirty="0">
                <a:solidFill>
                  <a:srgbClr val="143584"/>
                </a:solidFill>
              </a:rPr>
              <a:t>Biocompatible, bioresorbable magnesium allows with controlled degradation rates and strength characteristics suitable for biomedical devices exist, but lack manufacturing methods of converting materials into required shapes, such as bone plates, tracheal stents, and scaffolds</a:t>
            </a:r>
          </a:p>
        </p:txBody>
      </p:sp>
    </p:spTree>
    <p:extLst>
      <p:ext uri="{BB962C8B-B14F-4D97-AF65-F5344CB8AC3E}">
        <p14:creationId xmlns:p14="http://schemas.microsoft.com/office/powerpoint/2010/main" val="10501374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383806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464416"/>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666998"/>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8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CWRU</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2014</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November 2015</a:t>
            </a: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High Throughput Functional Material Deposition using a Laser Hot Wire </a:t>
            </a:r>
            <a:r>
              <a:rPr lang="en-US" b="1" dirty="0" smtClean="0">
                <a:solidFill>
                  <a:srgbClr val="143584"/>
                </a:solidFill>
              </a:rPr>
              <a:t>Process</a:t>
            </a:r>
            <a:endParaRPr lang="en-US" b="1" dirty="0">
              <a:solidFill>
                <a:srgbClr val="143584"/>
              </a:solidFill>
            </a:endParaRPr>
          </a:p>
        </p:txBody>
      </p:sp>
      <p:pic>
        <p:nvPicPr>
          <p:cNvPr id="11" name="Picture 10"/>
          <p:cNvPicPr>
            <a:picLocks noChangeAspect="1"/>
          </p:cNvPicPr>
          <p:nvPr/>
        </p:nvPicPr>
        <p:blipFill>
          <a:blip r:embed="rId2"/>
          <a:stretch>
            <a:fillRect/>
          </a:stretch>
        </p:blipFill>
        <p:spPr>
          <a:xfrm>
            <a:off x="949617" y="4940768"/>
            <a:ext cx="2837867" cy="1810869"/>
          </a:xfrm>
          <a:prstGeom prst="rect">
            <a:avLst/>
          </a:prstGeom>
        </p:spPr>
      </p:pic>
      <p:sp>
        <p:nvSpPr>
          <p:cNvPr id="12" name="Rectangle 2"/>
          <p:cNvSpPr>
            <a:spLocks noChangeArrowheads="1"/>
          </p:cNvSpPr>
          <p:nvPr/>
        </p:nvSpPr>
        <p:spPr bwMode="auto">
          <a:xfrm>
            <a:off x="4876800" y="4665941"/>
            <a:ext cx="39243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Team composed to address the whole supply chain (solution creation, product assessment, product acceptability)</a:t>
            </a:r>
          </a:p>
          <a:p>
            <a:pPr marL="114300" indent="-114300" defTabSz="457200">
              <a:buFontTx/>
              <a:buChar char="•"/>
            </a:pPr>
            <a:r>
              <a:rPr lang="en-US" sz="1400" dirty="0">
                <a:solidFill>
                  <a:srgbClr val="143584"/>
                </a:solidFill>
              </a:rPr>
              <a:t>Oil and Gas Sector: Nickel alloys as a cladding for caster rolls, chocks and housings that are subject to harsh environments and </a:t>
            </a:r>
            <a:r>
              <a:rPr lang="en-US" sz="1400" dirty="0" smtClean="0">
                <a:solidFill>
                  <a:srgbClr val="143584"/>
                </a:solidFill>
              </a:rPr>
              <a:t>corrosion</a:t>
            </a:r>
          </a:p>
          <a:p>
            <a:pPr marL="114300" indent="-114300" defTabSz="457200">
              <a:buFontTx/>
              <a:buChar char="•"/>
            </a:pPr>
            <a:r>
              <a:rPr lang="en-US" sz="1400" dirty="0">
                <a:solidFill>
                  <a:srgbClr val="143584"/>
                </a:solidFill>
              </a:rPr>
              <a:t>Aerospace Sector: Titanium forgings for structural airframe components are driven by mechanical properties such as </a:t>
            </a:r>
            <a:r>
              <a:rPr lang="en-US" sz="1400" dirty="0" smtClean="0">
                <a:solidFill>
                  <a:srgbClr val="143584"/>
                </a:solidFill>
              </a:rPr>
              <a:t>durability</a:t>
            </a:r>
            <a:endParaRPr lang="en-US" sz="1400" dirty="0">
              <a:solidFill>
                <a:srgbClr val="143584"/>
              </a:solidFill>
            </a:endParaRPr>
          </a:p>
        </p:txBody>
      </p:sp>
      <p:sp>
        <p:nvSpPr>
          <p:cNvPr id="13" name="Rectangle 64"/>
          <p:cNvSpPr>
            <a:spLocks noChangeArrowheads="1"/>
          </p:cNvSpPr>
          <p:nvPr/>
        </p:nvSpPr>
        <p:spPr bwMode="auto">
          <a:xfrm>
            <a:off x="4876800" y="1773148"/>
            <a:ext cx="4267200" cy="203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Assess, demonstrate, and benchmark laser-assisted, wire-based additive process developed by Lincoln Electric Company</a:t>
            </a:r>
          </a:p>
          <a:p>
            <a:pPr marL="171450" indent="-171450" defTabSz="457200" eaLnBrk="0" hangingPunct="0">
              <a:buFont typeface="Arial" panose="020B0604020202020204" pitchFamily="34" charset="0"/>
              <a:buChar char="•"/>
            </a:pPr>
            <a:r>
              <a:rPr lang="en-US" sz="1400" dirty="0">
                <a:solidFill>
                  <a:srgbClr val="143584"/>
                </a:solidFill>
              </a:rPr>
              <a:t>Model the effect of variation in process parameters on the structural and compositional heterogeneity and impact on efficiency of material usage</a:t>
            </a:r>
          </a:p>
          <a:p>
            <a:pPr marL="171450" indent="-171450" defTabSz="457200" eaLnBrk="0" hangingPunct="0">
              <a:buFont typeface="Arial" panose="020B0604020202020204" pitchFamily="34" charset="0"/>
              <a:buChar char="•"/>
            </a:pPr>
            <a:r>
              <a:rPr lang="en-US" sz="1400" dirty="0">
                <a:solidFill>
                  <a:srgbClr val="143584"/>
                </a:solidFill>
              </a:rPr>
              <a:t>Integrated supply chain of materials / consumable suppliers, machine manufactures, process optimizers, workforce trainers, and product </a:t>
            </a:r>
            <a:r>
              <a:rPr lang="en-US" sz="1400" dirty="0" smtClean="0">
                <a:solidFill>
                  <a:srgbClr val="143584"/>
                </a:solidFill>
              </a:rPr>
              <a:t>validators</a:t>
            </a:r>
            <a:endParaRPr lang="en-US" sz="1400" dirty="0">
              <a:solidFill>
                <a:srgbClr val="143584"/>
              </a:solidFill>
            </a:endParaRPr>
          </a:p>
        </p:txBody>
      </p:sp>
      <p:sp>
        <p:nvSpPr>
          <p:cNvPr id="14" name="Rectangle 64"/>
          <p:cNvSpPr>
            <a:spLocks noChangeArrowheads="1"/>
          </p:cNvSpPr>
          <p:nvPr/>
        </p:nvSpPr>
        <p:spPr bwMode="auto">
          <a:xfrm>
            <a:off x="281642" y="2854359"/>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Establish the robustness and reliability of the Laser Hot Wire (LHW) process as a viable additive manufacturing (AM) technology that can be used in Heavy Fabrication, Aerospace and Energy sectors</a:t>
            </a:r>
          </a:p>
        </p:txBody>
      </p:sp>
      <p:sp>
        <p:nvSpPr>
          <p:cNvPr id="15" name="Rectangle 64"/>
          <p:cNvSpPr>
            <a:spLocks noChangeArrowheads="1"/>
          </p:cNvSpPr>
          <p:nvPr/>
        </p:nvSpPr>
        <p:spPr bwMode="auto">
          <a:xfrm>
            <a:off x="4881724" y="4026520"/>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Enable deposition rates of 20 lbs/hour with less than 10kW of laser power</a:t>
            </a:r>
          </a:p>
        </p:txBody>
      </p:sp>
      <p:sp>
        <p:nvSpPr>
          <p:cNvPr id="16" name="Rectangle 64"/>
          <p:cNvSpPr>
            <a:spLocks noChangeArrowheads="1"/>
          </p:cNvSpPr>
          <p:nvPr/>
        </p:nvSpPr>
        <p:spPr bwMode="auto">
          <a:xfrm>
            <a:off x="281642" y="1767381"/>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Direct additive manufacturing of metal parts is limited by cost and availability of consumables, build times, and steep temporal and spatial thermal gradients compromising metallurgical/microstructural control.</a:t>
            </a:r>
          </a:p>
        </p:txBody>
      </p:sp>
    </p:spTree>
    <p:extLst>
      <p:ext uri="{BB962C8B-B14F-4D97-AF65-F5344CB8AC3E}">
        <p14:creationId xmlns:p14="http://schemas.microsoft.com/office/powerpoint/2010/main" val="1425450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99444"/>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2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Northrop </a:t>
            </a:r>
            <a:r>
              <a:rPr lang="en-US" sz="1400" dirty="0">
                <a:solidFill>
                  <a:srgbClr val="143584"/>
                </a:solidFill>
              </a:rPr>
              <a:t>Grumman/GE Aviation/Concurrent Technologies/ Robert C. Byrd Institute</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smtClean="0">
                <a:solidFill>
                  <a:srgbClr val="143584"/>
                </a:solidFill>
              </a:rPr>
              <a:t>September </a:t>
            </a:r>
            <a:r>
              <a:rPr lang="en-US" sz="1400" dirty="0">
                <a:solidFill>
                  <a:srgbClr val="143584"/>
                </a:solidFill>
              </a:rPr>
              <a:t>2014</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smtClean="0">
                <a:solidFill>
                  <a:srgbClr val="143584"/>
                </a:solidFill>
              </a:rPr>
              <a:t>March 2016</a:t>
            </a:r>
            <a:endParaRPr lang="en-US" sz="1400" dirty="0">
              <a:solidFill>
                <a:srgbClr val="143584"/>
              </a:solidFill>
            </a:endParaRPr>
          </a:p>
        </p:txBody>
      </p:sp>
      <p:sp>
        <p:nvSpPr>
          <p:cNvPr id="2" name="Rectangle 1"/>
          <p:cNvSpPr/>
          <p:nvPr/>
        </p:nvSpPr>
        <p:spPr>
          <a:xfrm>
            <a:off x="994337" y="905411"/>
            <a:ext cx="7137400" cy="646331"/>
          </a:xfrm>
          <a:prstGeom prst="rect">
            <a:avLst/>
          </a:prstGeom>
        </p:spPr>
        <p:txBody>
          <a:bodyPr wrap="square">
            <a:spAutoFit/>
          </a:bodyPr>
          <a:lstStyle/>
          <a:p>
            <a:pPr algn="ctr">
              <a:defRPr/>
            </a:pPr>
            <a:r>
              <a:rPr lang="en-US" b="1" dirty="0">
                <a:solidFill>
                  <a:srgbClr val="143584"/>
                </a:solidFill>
              </a:rPr>
              <a:t>Electron Beam Melted Ti64 AM </a:t>
            </a:r>
          </a:p>
          <a:p>
            <a:pPr algn="ctr">
              <a:defRPr/>
            </a:pPr>
            <a:r>
              <a:rPr lang="en-US" b="1" dirty="0">
                <a:solidFill>
                  <a:srgbClr val="143584"/>
                </a:solidFill>
              </a:rPr>
              <a:t>Demo and Allowables </a:t>
            </a:r>
            <a:r>
              <a:rPr lang="en-US" b="1" dirty="0" smtClean="0">
                <a:solidFill>
                  <a:srgbClr val="143584"/>
                </a:solidFill>
              </a:rPr>
              <a:t>Development</a:t>
            </a:r>
            <a:endParaRPr lang="en-US" b="1" dirty="0">
              <a:solidFill>
                <a:srgbClr val="143584"/>
              </a:solidFill>
            </a:endParaRPr>
          </a:p>
        </p:txBody>
      </p:sp>
      <p:sp>
        <p:nvSpPr>
          <p:cNvPr id="11" name="Rectangle 64"/>
          <p:cNvSpPr>
            <a:spLocks noChangeArrowheads="1"/>
          </p:cNvSpPr>
          <p:nvPr/>
        </p:nvSpPr>
        <p:spPr bwMode="auto">
          <a:xfrm>
            <a:off x="4616451" y="4331511"/>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  Utilization of structures produced from Ti64 made by additive </a:t>
            </a:r>
            <a:r>
              <a:rPr lang="en-US" sz="1400" dirty="0" smtClean="0">
                <a:solidFill>
                  <a:srgbClr val="143584"/>
                </a:solidFill>
              </a:rPr>
              <a:t>manufacturing</a:t>
            </a:r>
            <a:endParaRPr lang="en-US" sz="1400" dirty="0">
              <a:solidFill>
                <a:srgbClr val="143584"/>
              </a:solidFill>
            </a:endParaRPr>
          </a:p>
        </p:txBody>
      </p:sp>
      <p:sp>
        <p:nvSpPr>
          <p:cNvPr id="12" name="Rectangle 11"/>
          <p:cNvSpPr/>
          <p:nvPr/>
        </p:nvSpPr>
        <p:spPr>
          <a:xfrm>
            <a:off x="8588" y="1767528"/>
            <a:ext cx="4572000" cy="738664"/>
          </a:xfrm>
          <a:prstGeom prst="rect">
            <a:avLst/>
          </a:prstGeom>
        </p:spPr>
        <p:txBody>
          <a:bodyPr>
            <a:spAutoFit/>
          </a:bodyPr>
          <a:lstStyle/>
          <a:p>
            <a:pPr marL="171450" indent="-171450" defTabSz="457200">
              <a:buFont typeface="Arial" panose="020B0604020202020204" pitchFamily="34" charset="0"/>
              <a:buChar char="•"/>
            </a:pPr>
            <a:r>
              <a:rPr lang="en-US" sz="1400" dirty="0">
                <a:solidFill>
                  <a:srgbClr val="082572"/>
                </a:solidFill>
                <a:cs typeface="Arial" panose="020B0604020202020204" pitchFamily="34" charset="0"/>
              </a:rPr>
              <a:t>Widespread consideration of EBM additive manufacturing mandates a statistically significant set of materials design allowables</a:t>
            </a:r>
          </a:p>
        </p:txBody>
      </p:sp>
      <p:sp>
        <p:nvSpPr>
          <p:cNvPr id="13" name="Rectangle 12"/>
          <p:cNvSpPr/>
          <p:nvPr/>
        </p:nvSpPr>
        <p:spPr>
          <a:xfrm>
            <a:off x="8588" y="2727086"/>
            <a:ext cx="4572000" cy="523220"/>
          </a:xfrm>
          <a:prstGeom prst="rect">
            <a:avLst/>
          </a:prstGeom>
        </p:spPr>
        <p:txBody>
          <a:bodyPr>
            <a:spAutoFit/>
          </a:bodyPr>
          <a:lstStyle/>
          <a:p>
            <a:pPr marL="171450" indent="-171450" defTabSz="457200">
              <a:buFont typeface="Arial" panose="020B0604020202020204" pitchFamily="34" charset="0"/>
              <a:buChar char="•"/>
            </a:pPr>
            <a:r>
              <a:rPr lang="en-US" sz="1400" dirty="0">
                <a:solidFill>
                  <a:srgbClr val="082572"/>
                </a:solidFill>
                <a:cs typeface="Arial" panose="020B0604020202020204" pitchFamily="34" charset="0"/>
              </a:rPr>
              <a:t>Develop B-Basis allowables for electron beam melted Ti-6Al-4V additive manufactured material.</a:t>
            </a:r>
          </a:p>
        </p:txBody>
      </p:sp>
      <p:sp>
        <p:nvSpPr>
          <p:cNvPr id="14" name="Rectangle 13"/>
          <p:cNvSpPr/>
          <p:nvPr/>
        </p:nvSpPr>
        <p:spPr>
          <a:xfrm>
            <a:off x="4616451" y="1745538"/>
            <a:ext cx="4572000" cy="954107"/>
          </a:xfrm>
          <a:prstGeom prst="rect">
            <a:avLst/>
          </a:prstGeom>
        </p:spPr>
        <p:txBody>
          <a:bodyPr>
            <a:spAutoFit/>
          </a:bodyPr>
          <a:lstStyle/>
          <a:p>
            <a:pPr marL="171450" indent="-171450" defTabSz="457200">
              <a:buFont typeface="Arial" panose="020B0604020202020204" pitchFamily="34" charset="0"/>
              <a:buChar char="•"/>
            </a:pPr>
            <a:r>
              <a:rPr lang="en-US" sz="1400" dirty="0">
                <a:solidFill>
                  <a:srgbClr val="082572"/>
                </a:solidFill>
                <a:cs typeface="Arial" panose="020B0604020202020204" pitchFamily="34" charset="0"/>
              </a:rPr>
              <a:t>Leverage methodologies, building block approach and transition to production processes previously used in development and implementation of AM technologies at NGAS</a:t>
            </a:r>
          </a:p>
        </p:txBody>
      </p:sp>
      <p:sp>
        <p:nvSpPr>
          <p:cNvPr id="15" name="TextBox 14"/>
          <p:cNvSpPr txBox="1"/>
          <p:nvPr/>
        </p:nvSpPr>
        <p:spPr>
          <a:xfrm>
            <a:off x="4616451" y="5124296"/>
            <a:ext cx="3733800" cy="523220"/>
          </a:xfrm>
          <a:prstGeom prst="rect">
            <a:avLst/>
          </a:prstGeom>
          <a:noFill/>
        </p:spPr>
        <p:txBody>
          <a:bodyPr wrap="square" rtlCol="0">
            <a:spAutoFit/>
          </a:bodyPr>
          <a:lstStyle/>
          <a:p>
            <a:pPr marL="171450" indent="-171450" defTabSz="457200">
              <a:buFont typeface="Arial" panose="020B0604020202020204" pitchFamily="34" charset="0"/>
              <a:buChar char="•"/>
            </a:pPr>
            <a:r>
              <a:rPr lang="en-US" sz="1400" dirty="0">
                <a:solidFill>
                  <a:srgbClr val="082572"/>
                </a:solidFill>
              </a:rPr>
              <a:t>Northrop Grumman aerospace and spacecraft platforms</a:t>
            </a:r>
          </a:p>
        </p:txBody>
      </p:sp>
    </p:spTree>
    <p:extLst>
      <p:ext uri="{BB962C8B-B14F-4D97-AF65-F5344CB8AC3E}">
        <p14:creationId xmlns:p14="http://schemas.microsoft.com/office/powerpoint/2010/main" val="1915066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87680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658030"/>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smtClean="0">
                <a:solidFill>
                  <a:srgbClr val="143584"/>
                </a:solidFill>
              </a:rPr>
              <a:t>EWI / Lockheed </a:t>
            </a:r>
            <a:r>
              <a:rPr lang="en-US" sz="1400" dirty="0">
                <a:solidFill>
                  <a:srgbClr val="143584"/>
                </a:solidFill>
              </a:rPr>
              <a:t>/ Sciaky</a:t>
            </a: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March 2014 </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smtClean="0">
                <a:solidFill>
                  <a:srgbClr val="143584"/>
                </a:solidFill>
              </a:rPr>
              <a:t>March </a:t>
            </a:r>
            <a:r>
              <a:rPr lang="en-US" sz="1400" dirty="0">
                <a:solidFill>
                  <a:srgbClr val="143584"/>
                </a:solidFill>
              </a:rPr>
              <a:t>2015</a:t>
            </a: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a:solidFill>
                  <a:srgbClr val="143584"/>
                </a:solidFill>
              </a:rPr>
              <a:t>Refining AM Materials to Improve </a:t>
            </a:r>
            <a:r>
              <a:rPr lang="en-US" b="1" dirty="0" smtClean="0">
                <a:solidFill>
                  <a:srgbClr val="143584"/>
                </a:solidFill>
              </a:rPr>
              <a:t>NDI</a:t>
            </a:r>
            <a:endParaRPr lang="en-US" b="1" dirty="0">
              <a:solidFill>
                <a:srgbClr val="143584"/>
              </a:solidFill>
            </a:endParaRPr>
          </a:p>
        </p:txBody>
      </p:sp>
      <p:sp>
        <p:nvSpPr>
          <p:cNvPr id="11" name="Rectangle 2"/>
          <p:cNvSpPr>
            <a:spLocks noChangeArrowheads="1"/>
          </p:cNvSpPr>
          <p:nvPr/>
        </p:nvSpPr>
        <p:spPr bwMode="auto">
          <a:xfrm>
            <a:off x="4876800" y="5217362"/>
            <a:ext cx="39243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Lockheed Martin Aerospace – F-35 Program</a:t>
            </a:r>
          </a:p>
        </p:txBody>
      </p:sp>
      <p:sp>
        <p:nvSpPr>
          <p:cNvPr id="12" name="Rectangle 64"/>
          <p:cNvSpPr>
            <a:spLocks noChangeArrowheads="1"/>
          </p:cNvSpPr>
          <p:nvPr/>
        </p:nvSpPr>
        <p:spPr bwMode="auto">
          <a:xfrm>
            <a:off x="4876800" y="1883755"/>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eaLnBrk="0" hangingPunct="0">
              <a:buFontTx/>
              <a:buChar char="•"/>
            </a:pPr>
            <a:r>
              <a:rPr lang="en-US" sz="1400" dirty="0">
                <a:solidFill>
                  <a:srgbClr val="143584"/>
                </a:solidFill>
              </a:rPr>
              <a:t> Produce samples using various processing parameters to study the microstructural effects.</a:t>
            </a:r>
          </a:p>
          <a:p>
            <a:pPr marL="114300" indent="-114300" defTabSz="457200" eaLnBrk="0" hangingPunct="0">
              <a:buFontTx/>
              <a:buChar char="•"/>
            </a:pPr>
            <a:r>
              <a:rPr lang="en-US" sz="1400" dirty="0">
                <a:solidFill>
                  <a:srgbClr val="143584"/>
                </a:solidFill>
              </a:rPr>
              <a:t> Utilize simulation and modeling tools to investigate UT probe designs</a:t>
            </a:r>
          </a:p>
        </p:txBody>
      </p:sp>
      <p:sp>
        <p:nvSpPr>
          <p:cNvPr id="13" name="Rectangle 64"/>
          <p:cNvSpPr>
            <a:spLocks noChangeArrowheads="1"/>
          </p:cNvSpPr>
          <p:nvPr/>
        </p:nvSpPr>
        <p:spPr bwMode="auto">
          <a:xfrm>
            <a:off x="320709" y="2954196"/>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Improve the microstructure of EB-DED parts or the inspection techniques to make ultrasonic inspection possible.</a:t>
            </a:r>
          </a:p>
        </p:txBody>
      </p:sp>
      <p:sp>
        <p:nvSpPr>
          <p:cNvPr id="14" name="Rectangle 64"/>
          <p:cNvSpPr>
            <a:spLocks noChangeArrowheads="1"/>
          </p:cNvSpPr>
          <p:nvPr/>
        </p:nvSpPr>
        <p:spPr bwMode="auto">
          <a:xfrm>
            <a:off x="4881724" y="4317680"/>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1125" indent="-111125" defTabSz="457200" eaLnBrk="0" hangingPunct="0">
              <a:buFont typeface="Arial" charset="0"/>
              <a:buChar char="•"/>
            </a:pPr>
            <a:r>
              <a:rPr lang="en-US" sz="1400" dirty="0">
                <a:solidFill>
                  <a:srgbClr val="143584"/>
                </a:solidFill>
              </a:rPr>
              <a:t>Reduced buy-to-fly ratio of F-35 components which leads to overall cost of the F-35 system</a:t>
            </a:r>
          </a:p>
          <a:p>
            <a:pPr defTabSz="457200" eaLnBrk="0" hangingPunct="0">
              <a:buFont typeface="Arial" charset="0"/>
              <a:buChar char="•"/>
            </a:pPr>
            <a:endParaRPr lang="en-US" sz="1400" dirty="0">
              <a:solidFill>
                <a:srgbClr val="143584"/>
              </a:solidFill>
            </a:endParaRPr>
          </a:p>
        </p:txBody>
      </p:sp>
      <p:sp>
        <p:nvSpPr>
          <p:cNvPr id="15" name="Rectangle 64"/>
          <p:cNvSpPr>
            <a:spLocks noChangeArrowheads="1"/>
          </p:cNvSpPr>
          <p:nvPr/>
        </p:nvSpPr>
        <p:spPr bwMode="auto">
          <a:xfrm>
            <a:off x="320709" y="1795092"/>
            <a:ext cx="4267200" cy="9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285750" indent="-285750" defTabSz="457200" eaLnBrk="0" hangingPunct="0">
              <a:buFont typeface="Arial" panose="020B0604020202020204" pitchFamily="34" charset="0"/>
              <a:buChar char="•"/>
            </a:pPr>
            <a:r>
              <a:rPr lang="en-US" sz="1400" dirty="0">
                <a:solidFill>
                  <a:srgbClr val="143584"/>
                </a:solidFill>
              </a:rPr>
              <a:t>Ultrasonic Inspection is difficult on EB-DED produced AM materials due to high attenuation.  Radiography must be used which is more cost and time.</a:t>
            </a:r>
          </a:p>
        </p:txBody>
      </p:sp>
    </p:spTree>
    <p:extLst>
      <p:ext uri="{BB962C8B-B14F-4D97-AF65-F5344CB8AC3E}">
        <p14:creationId xmlns:p14="http://schemas.microsoft.com/office/powerpoint/2010/main" val="28408423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4572000" y="1694328"/>
            <a:ext cx="12700" cy="5057309"/>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1" name="Rectangle 9"/>
          <p:cNvSpPr>
            <a:spLocks noChangeArrowheads="1"/>
          </p:cNvSpPr>
          <p:nvPr/>
        </p:nvSpPr>
        <p:spPr bwMode="auto">
          <a:xfrm>
            <a:off x="4572000" y="401736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smtClean="0">
                <a:solidFill>
                  <a:srgbClr val="143584"/>
                </a:solidFill>
              </a:rPr>
              <a:t>BENEFITS</a:t>
            </a:r>
            <a:endParaRPr lang="en-US" sz="1400" b="1" u="sng" dirty="0">
              <a:solidFill>
                <a:srgbClr val="143584"/>
              </a:solidFill>
            </a:endParaRPr>
          </a:p>
        </p:txBody>
      </p:sp>
      <p:sp>
        <p:nvSpPr>
          <p:cNvPr id="12293" name="Rectangle 13"/>
          <p:cNvSpPr>
            <a:spLocks noChangeArrowheads="1"/>
          </p:cNvSpPr>
          <p:nvPr/>
        </p:nvSpPr>
        <p:spPr bwMode="auto">
          <a:xfrm>
            <a:off x="4572000" y="4984382"/>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IMPLEMENTATION</a:t>
            </a:r>
          </a:p>
        </p:txBody>
      </p:sp>
      <p:sp>
        <p:nvSpPr>
          <p:cNvPr id="12294" name="Line 16"/>
          <p:cNvSpPr>
            <a:spLocks noChangeShapeType="1"/>
          </p:cNvSpPr>
          <p:nvPr/>
        </p:nvSpPr>
        <p:spPr bwMode="auto">
          <a:xfrm>
            <a:off x="165100" y="3819813"/>
            <a:ext cx="8839200" cy="0"/>
          </a:xfrm>
          <a:prstGeom prst="line">
            <a:avLst/>
          </a:prstGeom>
          <a:noFill/>
          <a:ln w="25400">
            <a:solidFill>
              <a:srgbClr val="143584"/>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a:endParaRPr lang="en-US" dirty="0">
              <a:solidFill>
                <a:prstClr val="black"/>
              </a:solidFill>
            </a:endParaRPr>
          </a:p>
        </p:txBody>
      </p:sp>
      <p:sp>
        <p:nvSpPr>
          <p:cNvPr id="12295" name="Rectangle 61"/>
          <p:cNvSpPr>
            <a:spLocks noChangeArrowheads="1"/>
          </p:cNvSpPr>
          <p:nvPr/>
        </p:nvSpPr>
        <p:spPr bwMode="auto">
          <a:xfrm>
            <a:off x="15909" y="2218759"/>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OBJECTIVE</a:t>
            </a:r>
            <a:endParaRPr lang="en-US" sz="1200" b="1" u="sng" dirty="0">
              <a:solidFill>
                <a:srgbClr val="143584"/>
              </a:solidFill>
            </a:endParaRPr>
          </a:p>
        </p:txBody>
      </p:sp>
      <p:sp>
        <p:nvSpPr>
          <p:cNvPr id="12296" name="Rectangle 63"/>
          <p:cNvSpPr>
            <a:spLocks noChangeArrowheads="1"/>
          </p:cNvSpPr>
          <p:nvPr/>
        </p:nvSpPr>
        <p:spPr bwMode="auto">
          <a:xfrm>
            <a:off x="4572000" y="1532963"/>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APPROACH</a:t>
            </a:r>
          </a:p>
        </p:txBody>
      </p:sp>
      <p:sp>
        <p:nvSpPr>
          <p:cNvPr id="12297" name="Rectangle 66"/>
          <p:cNvSpPr>
            <a:spLocks noChangeArrowheads="1"/>
          </p:cNvSpPr>
          <p:nvPr/>
        </p:nvSpPr>
        <p:spPr bwMode="auto">
          <a:xfrm>
            <a:off x="15909" y="1511717"/>
            <a:ext cx="457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defTabSz="457200" eaLnBrk="0" hangingPunct="0"/>
            <a:r>
              <a:rPr lang="en-US" sz="1400" b="1" u="sng" dirty="0">
                <a:solidFill>
                  <a:srgbClr val="143584"/>
                </a:solidFill>
              </a:rPr>
              <a:t>PROBLEM</a:t>
            </a:r>
            <a:endParaRPr lang="en-US" sz="1200" b="1" u="sng" dirty="0">
              <a:solidFill>
                <a:srgbClr val="143584"/>
              </a:solidFill>
            </a:endParaRPr>
          </a:p>
        </p:txBody>
      </p:sp>
      <p:sp>
        <p:nvSpPr>
          <p:cNvPr id="12299" name="Rectangle 6"/>
          <p:cNvSpPr>
            <a:spLocks noChangeArrowheads="1"/>
          </p:cNvSpPr>
          <p:nvPr/>
        </p:nvSpPr>
        <p:spPr bwMode="auto">
          <a:xfrm>
            <a:off x="710545" y="4028239"/>
            <a:ext cx="3838297" cy="10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eaLnBrk="0" hangingPunct="0">
              <a:spcAft>
                <a:spcPct val="30000"/>
              </a:spcAft>
              <a:buFontTx/>
              <a:buChar char="•"/>
            </a:pPr>
            <a:r>
              <a:rPr lang="en-US" sz="1400" b="1" u="sng" dirty="0">
                <a:solidFill>
                  <a:srgbClr val="143584"/>
                </a:solidFill>
              </a:rPr>
              <a:t>Performing Organization(s</a:t>
            </a:r>
            <a:r>
              <a:rPr lang="en-US" sz="1400" b="1" dirty="0">
                <a:solidFill>
                  <a:srgbClr val="143584"/>
                </a:solidFill>
              </a:rPr>
              <a:t>):  </a:t>
            </a:r>
            <a:r>
              <a:rPr lang="en-US" sz="1400" dirty="0">
                <a:solidFill>
                  <a:srgbClr val="143584"/>
                </a:solidFill>
              </a:rPr>
              <a:t>Stony Creek </a:t>
            </a:r>
            <a:r>
              <a:rPr lang="en-US" sz="1400" dirty="0" smtClean="0">
                <a:solidFill>
                  <a:srgbClr val="143584"/>
                </a:solidFill>
              </a:rPr>
              <a:t>Labs, Grid Logic</a:t>
            </a:r>
            <a:endParaRPr lang="en-US" sz="1400" dirty="0">
              <a:solidFill>
                <a:srgbClr val="143584"/>
              </a:solidFill>
            </a:endParaRPr>
          </a:p>
          <a:p>
            <a:pPr marL="114300" indent="-114300" eaLnBrk="0" hangingPunct="0">
              <a:spcAft>
                <a:spcPct val="30000"/>
              </a:spcAft>
              <a:buFontTx/>
              <a:buChar char="•"/>
            </a:pPr>
            <a:r>
              <a:rPr lang="en-US" sz="1400" b="1" u="sng" dirty="0">
                <a:solidFill>
                  <a:srgbClr val="143584"/>
                </a:solidFill>
              </a:rPr>
              <a:t>Start Date</a:t>
            </a:r>
            <a:r>
              <a:rPr lang="en-US" sz="1400" b="1" dirty="0">
                <a:solidFill>
                  <a:srgbClr val="143584"/>
                </a:solidFill>
              </a:rPr>
              <a:t>:  </a:t>
            </a:r>
            <a:r>
              <a:rPr lang="en-US" sz="1400" dirty="0">
                <a:solidFill>
                  <a:srgbClr val="143584"/>
                </a:solidFill>
              </a:rPr>
              <a:t>May 2014</a:t>
            </a:r>
          </a:p>
          <a:p>
            <a:pPr marL="114300" indent="-114300" eaLnBrk="0" hangingPunct="0">
              <a:spcAft>
                <a:spcPct val="30000"/>
              </a:spcAft>
              <a:buFontTx/>
              <a:buChar char="•"/>
            </a:pPr>
            <a:r>
              <a:rPr lang="en-US" sz="1400" b="1" u="sng" dirty="0">
                <a:solidFill>
                  <a:srgbClr val="143584"/>
                </a:solidFill>
              </a:rPr>
              <a:t>End Date</a:t>
            </a:r>
            <a:r>
              <a:rPr lang="en-US" sz="1400" b="1" dirty="0">
                <a:solidFill>
                  <a:srgbClr val="143584"/>
                </a:solidFill>
              </a:rPr>
              <a:t>:  </a:t>
            </a:r>
            <a:r>
              <a:rPr lang="en-US" sz="1400" dirty="0">
                <a:solidFill>
                  <a:srgbClr val="143584"/>
                </a:solidFill>
              </a:rPr>
              <a:t>November 2015</a:t>
            </a:r>
          </a:p>
        </p:txBody>
      </p:sp>
      <p:sp>
        <p:nvSpPr>
          <p:cNvPr id="2" name="Rectangle 1"/>
          <p:cNvSpPr/>
          <p:nvPr/>
        </p:nvSpPr>
        <p:spPr>
          <a:xfrm>
            <a:off x="994337" y="905411"/>
            <a:ext cx="7137400" cy="369332"/>
          </a:xfrm>
          <a:prstGeom prst="rect">
            <a:avLst/>
          </a:prstGeom>
        </p:spPr>
        <p:txBody>
          <a:bodyPr wrap="square">
            <a:spAutoFit/>
          </a:bodyPr>
          <a:lstStyle/>
          <a:p>
            <a:pPr algn="ctr">
              <a:defRPr/>
            </a:pPr>
            <a:r>
              <a:rPr lang="en-US" b="1" dirty="0">
                <a:solidFill>
                  <a:srgbClr val="143584"/>
                </a:solidFill>
              </a:rPr>
              <a:t>Optimization of Parallel Consolidation Method for Industrial AM</a:t>
            </a:r>
          </a:p>
        </p:txBody>
      </p:sp>
      <p:sp>
        <p:nvSpPr>
          <p:cNvPr id="11" name="Rectangle 2"/>
          <p:cNvSpPr>
            <a:spLocks noChangeArrowheads="1"/>
          </p:cNvSpPr>
          <p:nvPr/>
        </p:nvSpPr>
        <p:spPr bwMode="auto">
          <a:xfrm>
            <a:off x="4876800" y="5311272"/>
            <a:ext cx="392430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14300" indent="-114300" defTabSz="457200">
              <a:buFontTx/>
              <a:buChar char="•"/>
            </a:pPr>
            <a:r>
              <a:rPr lang="en-US" sz="1400" dirty="0">
                <a:solidFill>
                  <a:srgbClr val="143584"/>
                </a:solidFill>
              </a:rPr>
              <a:t>Complex aluminum or aluminum alloy parts (6061 as pilot) with Raytheon Missile Systems</a:t>
            </a:r>
          </a:p>
          <a:p>
            <a:pPr marL="114300" indent="-114300" defTabSz="457200">
              <a:buFontTx/>
              <a:buChar char="•"/>
            </a:pPr>
            <a:r>
              <a:rPr lang="en-US" sz="1400" dirty="0">
                <a:solidFill>
                  <a:srgbClr val="143584"/>
                </a:solidFill>
              </a:rPr>
              <a:t>3D printer and part production</a:t>
            </a:r>
          </a:p>
          <a:p>
            <a:pPr marL="114300" indent="-114300" defTabSz="457200">
              <a:buFontTx/>
              <a:buChar char="•"/>
            </a:pPr>
            <a:r>
              <a:rPr lang="en-US" sz="1400" dirty="0">
                <a:solidFill>
                  <a:srgbClr val="143584"/>
                </a:solidFill>
              </a:rPr>
              <a:t>Strong transition funding approach (state, fed, and private)</a:t>
            </a:r>
          </a:p>
        </p:txBody>
      </p:sp>
      <p:sp>
        <p:nvSpPr>
          <p:cNvPr id="12" name="Rectangle 64"/>
          <p:cNvSpPr>
            <a:spLocks noChangeArrowheads="1"/>
          </p:cNvSpPr>
          <p:nvPr/>
        </p:nvSpPr>
        <p:spPr bwMode="auto">
          <a:xfrm>
            <a:off x="4876800" y="1844864"/>
            <a:ext cx="4267200" cy="18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Micro-Induction Sintering (MIS):  New 3D additive manufacturing </a:t>
            </a:r>
            <a:br>
              <a:rPr lang="en-US" sz="1400" dirty="0">
                <a:solidFill>
                  <a:srgbClr val="143584"/>
                </a:solidFill>
              </a:rPr>
            </a:br>
            <a:r>
              <a:rPr lang="en-US" sz="1400" dirty="0">
                <a:solidFill>
                  <a:srgbClr val="143584"/>
                </a:solidFill>
              </a:rPr>
              <a:t>method  and Powder consolidation using very high frequency, spatially compact magnetic fields</a:t>
            </a:r>
          </a:p>
          <a:p>
            <a:pPr marL="171450" indent="-171450" defTabSz="457200" eaLnBrk="0" hangingPunct="0">
              <a:buFont typeface="Arial" panose="020B0604020202020204" pitchFamily="34" charset="0"/>
              <a:buChar char="•"/>
            </a:pPr>
            <a:r>
              <a:rPr lang="en-US" sz="1400" dirty="0">
                <a:solidFill>
                  <a:srgbClr val="143584"/>
                </a:solidFill>
              </a:rPr>
              <a:t>Parallel Consolidation:  Many parallel consolidation points simultaneously acting on the powder bed</a:t>
            </a:r>
          </a:p>
          <a:p>
            <a:pPr marL="114300" indent="-114300" defTabSz="457200" eaLnBrk="0" hangingPunct="0">
              <a:buFontTx/>
              <a:buChar char="•"/>
            </a:pPr>
            <a:endParaRPr lang="en-US" sz="1400" dirty="0">
              <a:solidFill>
                <a:srgbClr val="143584"/>
              </a:solidFill>
            </a:endParaRPr>
          </a:p>
          <a:p>
            <a:pPr marL="114300" indent="-114300" defTabSz="457200" eaLnBrk="0" hangingPunct="0">
              <a:buFontTx/>
              <a:buChar char="•"/>
            </a:pPr>
            <a:endParaRPr lang="en-US" sz="1400" dirty="0">
              <a:solidFill>
                <a:srgbClr val="143584"/>
              </a:solidFill>
            </a:endParaRPr>
          </a:p>
        </p:txBody>
      </p:sp>
      <p:sp>
        <p:nvSpPr>
          <p:cNvPr id="13" name="Rectangle 64"/>
          <p:cNvSpPr>
            <a:spLocks noChangeArrowheads="1"/>
          </p:cNvSpPr>
          <p:nvPr/>
        </p:nvSpPr>
        <p:spPr bwMode="auto">
          <a:xfrm>
            <a:off x="242047" y="2456334"/>
            <a:ext cx="4267200" cy="138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smtClean="0">
                <a:solidFill>
                  <a:srgbClr val="143584"/>
                </a:solidFill>
                <a:cs typeface="Arial" pitchFamily="34" charset="0"/>
              </a:rPr>
              <a:t>Development </a:t>
            </a:r>
            <a:r>
              <a:rPr lang="en-US" sz="1400" dirty="0">
                <a:solidFill>
                  <a:srgbClr val="143584"/>
                </a:solidFill>
                <a:cs typeface="Arial" pitchFamily="34" charset="0"/>
              </a:rPr>
              <a:t>of a next generation 3D printing method by consolidating powder at many points on a part simultaneously </a:t>
            </a:r>
            <a:endParaRPr lang="en-US" sz="1400" dirty="0" smtClean="0">
              <a:solidFill>
                <a:srgbClr val="143584"/>
              </a:solidFill>
              <a:cs typeface="Arial" pitchFamily="34" charset="0"/>
            </a:endParaRPr>
          </a:p>
          <a:p>
            <a:pPr marL="171450" indent="-171450" defTabSz="457200" eaLnBrk="0" hangingPunct="0">
              <a:buFont typeface="Arial" panose="020B0604020202020204" pitchFamily="34" charset="0"/>
              <a:buChar char="•"/>
            </a:pPr>
            <a:r>
              <a:rPr lang="en-US" sz="1400" dirty="0" smtClean="0">
                <a:solidFill>
                  <a:srgbClr val="143584"/>
                </a:solidFill>
                <a:cs typeface="Arial" pitchFamily="34" charset="0"/>
              </a:rPr>
              <a:t>Develop </a:t>
            </a:r>
            <a:r>
              <a:rPr lang="en-US" sz="1400" dirty="0">
                <a:solidFill>
                  <a:srgbClr val="143584"/>
                </a:solidFill>
                <a:cs typeface="Arial" pitchFamily="34" charset="0"/>
              </a:rPr>
              <a:t>method for 10x or greater increase in typical AM build speeds to set the foundation for 100x – 1000x build speed increase</a:t>
            </a:r>
            <a:endParaRPr lang="en-US" sz="1400" dirty="0">
              <a:solidFill>
                <a:srgbClr val="143584"/>
              </a:solidFill>
            </a:endParaRPr>
          </a:p>
        </p:txBody>
      </p:sp>
      <p:sp>
        <p:nvSpPr>
          <p:cNvPr id="14" name="Rectangle 64"/>
          <p:cNvSpPr>
            <a:spLocks noChangeArrowheads="1"/>
          </p:cNvSpPr>
          <p:nvPr/>
        </p:nvSpPr>
        <p:spPr bwMode="auto">
          <a:xfrm>
            <a:off x="4881724" y="4263888"/>
            <a:ext cx="4267200" cy="73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US (Stony Creek Labs) equipment and part provider</a:t>
            </a:r>
          </a:p>
          <a:p>
            <a:pPr marL="171450" indent="-171450" defTabSz="457200" eaLnBrk="0" hangingPunct="0">
              <a:buFont typeface="Arial" panose="020B0604020202020204" pitchFamily="34" charset="0"/>
              <a:buChar char="•"/>
            </a:pPr>
            <a:r>
              <a:rPr lang="en-US" sz="1400" dirty="0">
                <a:solidFill>
                  <a:srgbClr val="143584"/>
                </a:solidFill>
              </a:rPr>
              <a:t>Advance Technology Set the foundation for significant build speed increase in AM technology</a:t>
            </a:r>
          </a:p>
        </p:txBody>
      </p:sp>
      <p:sp>
        <p:nvSpPr>
          <p:cNvPr id="15" name="Rectangle 64"/>
          <p:cNvSpPr>
            <a:spLocks noChangeArrowheads="1"/>
          </p:cNvSpPr>
          <p:nvPr/>
        </p:nvSpPr>
        <p:spPr bwMode="auto">
          <a:xfrm>
            <a:off x="242047" y="1724541"/>
            <a:ext cx="4267200"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171450" indent="-171450" defTabSz="457200" eaLnBrk="0" hangingPunct="0">
              <a:buFont typeface="Arial" panose="020B0604020202020204" pitchFamily="34" charset="0"/>
              <a:buChar char="•"/>
            </a:pPr>
            <a:r>
              <a:rPr lang="en-US" sz="1400" dirty="0">
                <a:solidFill>
                  <a:srgbClr val="143584"/>
                </a:solidFill>
              </a:rPr>
              <a:t>Limitations in industrial advanced manufacturing printing (build speed and volume)</a:t>
            </a:r>
          </a:p>
        </p:txBody>
      </p:sp>
      <p:pic>
        <p:nvPicPr>
          <p:cNvPr id="16" name="Picture 15" descr="Aug DARPA data - Contour rev3.jpg"/>
          <p:cNvPicPr>
            <a:picLocks/>
          </p:cNvPicPr>
          <p:nvPr/>
        </p:nvPicPr>
        <p:blipFill rotWithShape="1">
          <a:blip r:embed="rId2" cstate="print">
            <a:extLst>
              <a:ext uri="{28A0092B-C50C-407E-A947-70E740481C1C}">
                <a14:useLocalDpi xmlns:a14="http://schemas.microsoft.com/office/drawing/2010/main"/>
              </a:ext>
            </a:extLst>
          </a:blip>
          <a:srcRect r="22149"/>
          <a:stretch/>
        </p:blipFill>
        <p:spPr>
          <a:xfrm>
            <a:off x="557455" y="5210568"/>
            <a:ext cx="1371823" cy="1371600"/>
          </a:xfrm>
          <a:prstGeom prst="rect">
            <a:avLst/>
          </a:prstGeom>
        </p:spPr>
      </p:pic>
      <p:pic>
        <p:nvPicPr>
          <p:cNvPr id="17" name="Picture 16"/>
          <p:cNvPicPr>
            <a:picLocks/>
          </p:cNvPicPr>
          <p:nvPr/>
        </p:nvPicPr>
        <p:blipFill>
          <a:blip r:embed="rId3"/>
          <a:stretch>
            <a:fillRect/>
          </a:stretch>
        </p:blipFill>
        <p:spPr>
          <a:xfrm>
            <a:off x="2085889" y="5178406"/>
            <a:ext cx="1873895" cy="1371600"/>
          </a:xfrm>
          <a:prstGeom prst="rect">
            <a:avLst/>
          </a:prstGeom>
        </p:spPr>
      </p:pic>
    </p:spTree>
    <p:extLst>
      <p:ext uri="{BB962C8B-B14F-4D97-AF65-F5344CB8AC3E}">
        <p14:creationId xmlns:p14="http://schemas.microsoft.com/office/powerpoint/2010/main" val="3042871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8093" y="1055816"/>
            <a:ext cx="8228707" cy="535781"/>
          </a:xfrm>
        </p:spPr>
        <p:txBody>
          <a:bodyPr/>
          <a:lstStyle/>
          <a:p>
            <a:r>
              <a:rPr lang="en-US" sz="2800" b="1" dirty="0" smtClean="0">
                <a:solidFill>
                  <a:srgbClr val="000099"/>
                </a:solidFill>
                <a:latin typeface="+mn-lt"/>
              </a:rPr>
              <a:t>Product Lifecycle Management</a:t>
            </a:r>
            <a:endParaRPr lang="en-US" sz="2812" b="1" dirty="0">
              <a:solidFill>
                <a:srgbClr val="000099"/>
              </a:solidFill>
              <a:latin typeface="+mn-lt"/>
            </a:endParaRPr>
          </a:p>
        </p:txBody>
      </p:sp>
      <p:pic>
        <p:nvPicPr>
          <p:cNvPr id="10" name="Picture 9" descr="Agenda_Image.png"/>
          <p:cNvPicPr>
            <a:picLocks noChangeAspect="1"/>
          </p:cNvPicPr>
          <p:nvPr/>
        </p:nvPicPr>
        <p:blipFill>
          <a:blip r:embed="rId2" cstate="screen"/>
          <a:srcRect/>
          <a:stretch>
            <a:fillRect/>
          </a:stretch>
        </p:blipFill>
        <p:spPr>
          <a:xfrm>
            <a:off x="4339246" y="1587441"/>
            <a:ext cx="4572000" cy="4580603"/>
          </a:xfrm>
          <a:prstGeom prst="rect">
            <a:avLst/>
          </a:prstGeom>
          <a:ln>
            <a:solidFill>
              <a:schemeClr val="tx1"/>
            </a:solidFill>
          </a:ln>
        </p:spPr>
      </p:pic>
      <p:pic>
        <p:nvPicPr>
          <p:cNvPr id="9" name="Grafik 10" descr="SIE_Logo_Layer_Petrol_RGB_A3_76mm.wmf"/>
          <p:cNvPicPr>
            <a:picLocks noChangeAspect="1"/>
          </p:cNvPicPr>
          <p:nvPr/>
        </p:nvPicPr>
        <p:blipFill>
          <a:blip r:embed="rId3" cstate="screen"/>
          <a:stretch>
            <a:fillRect/>
          </a:stretch>
        </p:blipFill>
        <p:spPr>
          <a:xfrm>
            <a:off x="4339246" y="1587441"/>
            <a:ext cx="1728000" cy="967833"/>
          </a:xfrm>
          <a:prstGeom prst="rect">
            <a:avLst/>
          </a:prstGeom>
          <a:ln>
            <a:solidFill>
              <a:schemeClr val="tx1"/>
            </a:solidFill>
          </a:ln>
        </p:spPr>
      </p:pic>
      <p:sp>
        <p:nvSpPr>
          <p:cNvPr id="11" name="Content Placeholder 2"/>
          <p:cNvSpPr>
            <a:spLocks noGrp="1"/>
          </p:cNvSpPr>
          <p:nvPr>
            <p:ph idx="1"/>
          </p:nvPr>
        </p:nvSpPr>
        <p:spPr>
          <a:xfrm>
            <a:off x="457200" y="2212562"/>
            <a:ext cx="3732415" cy="3330360"/>
          </a:xfrm>
        </p:spPr>
        <p:txBody>
          <a:bodyPr>
            <a:noAutofit/>
          </a:bodyPr>
          <a:lstStyle/>
          <a:p>
            <a:r>
              <a:rPr lang="en-US" sz="2000" dirty="0" smtClean="0"/>
              <a:t>Partnered with Siemens</a:t>
            </a:r>
          </a:p>
          <a:p>
            <a:endParaRPr lang="en-US" sz="2000" dirty="0" smtClean="0"/>
          </a:p>
          <a:p>
            <a:r>
              <a:rPr lang="en-US" sz="2000" dirty="0" smtClean="0"/>
              <a:t>Includes TeamCenter and NX</a:t>
            </a:r>
          </a:p>
          <a:p>
            <a:endParaRPr lang="en-US" sz="2000" dirty="0"/>
          </a:p>
          <a:p>
            <a:r>
              <a:rPr lang="en-US" sz="2000" dirty="0" smtClean="0"/>
              <a:t>Centralized Data Management</a:t>
            </a:r>
          </a:p>
          <a:p>
            <a:endParaRPr lang="en-US" sz="2000" dirty="0"/>
          </a:p>
          <a:p>
            <a:r>
              <a:rPr lang="en-US" sz="2000" dirty="0" smtClean="0"/>
              <a:t>Strong Controls (ITAR, IP, etc.)</a:t>
            </a:r>
          </a:p>
          <a:p>
            <a:endParaRPr lang="en-US" sz="2000" dirty="0"/>
          </a:p>
          <a:p>
            <a:endParaRPr lang="en-US" sz="2000" dirty="0"/>
          </a:p>
          <a:p>
            <a:endParaRPr lang="en-US" sz="2000" dirty="0"/>
          </a:p>
          <a:p>
            <a:endParaRPr lang="en-US" sz="2000" dirty="0"/>
          </a:p>
          <a:p>
            <a:endParaRPr lang="en-US" sz="2000" b="1" dirty="0"/>
          </a:p>
          <a:p>
            <a:endParaRPr lang="en-US" sz="2000" b="1" dirty="0" smtClean="0"/>
          </a:p>
          <a:p>
            <a:endParaRPr lang="en-US" sz="2000" b="1" dirty="0"/>
          </a:p>
          <a:p>
            <a:endParaRPr lang="en-US" sz="2000" b="1" dirty="0" smtClean="0"/>
          </a:p>
          <a:p>
            <a:pPr marL="457200" lvl="1" indent="0">
              <a:buNone/>
            </a:pPr>
            <a:endParaRPr lang="en-US" sz="1800" dirty="0"/>
          </a:p>
        </p:txBody>
      </p:sp>
      <p:sp>
        <p:nvSpPr>
          <p:cNvPr id="13" name="Rectangle 12"/>
          <p:cNvSpPr/>
          <p:nvPr/>
        </p:nvSpPr>
        <p:spPr>
          <a:xfrm>
            <a:off x="241069" y="6242859"/>
            <a:ext cx="8678487" cy="565265"/>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Traceability to Multiple Work Items to Ensure Pedigree</a:t>
            </a:r>
          </a:p>
        </p:txBody>
      </p:sp>
    </p:spTree>
    <p:extLst>
      <p:ext uri="{BB962C8B-B14F-4D97-AF65-F5344CB8AC3E}">
        <p14:creationId xmlns:p14="http://schemas.microsoft.com/office/powerpoint/2010/main" val="3779285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20" y="777743"/>
            <a:ext cx="7670800" cy="833120"/>
          </a:xfrm>
        </p:spPr>
        <p:txBody>
          <a:bodyPr>
            <a:noAutofit/>
          </a:bodyPr>
          <a:lstStyle/>
          <a:p>
            <a:pPr algn="ctr"/>
            <a:r>
              <a:rPr lang="en-US" sz="3200" b="1" dirty="0" smtClean="0">
                <a:solidFill>
                  <a:srgbClr val="000099"/>
                </a:solidFill>
              </a:rPr>
              <a:t>Benefits of Membership</a:t>
            </a:r>
            <a:endParaRPr lang="en-US" sz="3200" b="1" i="1" dirty="0">
              <a:solidFill>
                <a:srgbClr val="000099"/>
              </a:solidFill>
            </a:endParaRPr>
          </a:p>
        </p:txBody>
      </p:sp>
      <p:sp>
        <p:nvSpPr>
          <p:cNvPr id="8" name="Slide Number Placeholder 7"/>
          <p:cNvSpPr>
            <a:spLocks noGrp="1"/>
          </p:cNvSpPr>
          <p:nvPr>
            <p:ph type="sldNum" sz="quarter" idx="12"/>
          </p:nvPr>
        </p:nvSpPr>
        <p:spPr/>
        <p:txBody>
          <a:bodyPr/>
          <a:lstStyle/>
          <a:p>
            <a:fld id="{72D7BA27-C16C-1A4F-8D3C-B4A583C22619}" type="slidenum">
              <a:rPr lang="en-US" smtClean="0"/>
              <a:t>5</a:t>
            </a:fld>
            <a:endParaRPr lang="en-US"/>
          </a:p>
        </p:txBody>
      </p:sp>
      <p:sp>
        <p:nvSpPr>
          <p:cNvPr id="4" name="TextBox 3"/>
          <p:cNvSpPr txBox="1"/>
          <p:nvPr/>
        </p:nvSpPr>
        <p:spPr>
          <a:xfrm>
            <a:off x="1122680" y="1493520"/>
            <a:ext cx="7787640" cy="5047536"/>
          </a:xfrm>
          <a:prstGeom prst="rect">
            <a:avLst/>
          </a:prstGeom>
          <a:noFill/>
        </p:spPr>
        <p:txBody>
          <a:bodyPr wrap="square" rtlCol="0">
            <a:spAutoFit/>
          </a:bodyPr>
          <a:lstStyle/>
          <a:p>
            <a:r>
              <a:rPr lang="en-US" sz="2400" b="1" dirty="0">
                <a:solidFill>
                  <a:srgbClr val="000099"/>
                </a:solidFill>
              </a:rPr>
              <a:t>For All America Makes Members:</a:t>
            </a:r>
          </a:p>
          <a:p>
            <a:pPr marL="233363" indent="-233363">
              <a:buFont typeface="Arial" panose="020B0604020202020204" pitchFamily="34" charset="0"/>
              <a:buChar char="•"/>
            </a:pPr>
            <a:r>
              <a:rPr lang="en-US" sz="2200" dirty="0" smtClean="0"/>
              <a:t>Proven environment to coordinate, cooperate, innovate</a:t>
            </a:r>
          </a:p>
          <a:p>
            <a:pPr marL="233363" indent="-233363">
              <a:buFont typeface="Arial" panose="020B0604020202020204" pitchFamily="34" charset="0"/>
              <a:buChar char="•"/>
            </a:pPr>
            <a:r>
              <a:rPr lang="en-US" sz="2200" dirty="0" smtClean="0"/>
              <a:t>Opportunities </a:t>
            </a:r>
            <a:r>
              <a:rPr lang="en-US" sz="2200" dirty="0"/>
              <a:t>to leverage federal </a:t>
            </a:r>
            <a:r>
              <a:rPr lang="en-US" sz="2200" dirty="0" smtClean="0"/>
              <a:t>funding </a:t>
            </a:r>
            <a:r>
              <a:rPr lang="en-US" sz="2200" dirty="0"/>
              <a:t>and </a:t>
            </a:r>
            <a:r>
              <a:rPr lang="en-US" sz="2200" dirty="0" smtClean="0"/>
              <a:t>cost-sharing </a:t>
            </a:r>
            <a:endParaRPr lang="en-US" sz="2200" dirty="0"/>
          </a:p>
          <a:p>
            <a:pPr marL="233363" indent="-233363">
              <a:buFont typeface="Arial" panose="020B0604020202020204" pitchFamily="34" charset="0"/>
              <a:buChar char="•"/>
            </a:pPr>
            <a:r>
              <a:rPr lang="en-US" sz="2200" dirty="0"/>
              <a:t>Access to our comprehensive Additive Manufacturing knowledge-base</a:t>
            </a:r>
          </a:p>
          <a:p>
            <a:endParaRPr lang="en-US" sz="2400" dirty="0"/>
          </a:p>
          <a:p>
            <a:r>
              <a:rPr lang="en-US" sz="2400" b="1" dirty="0">
                <a:solidFill>
                  <a:srgbClr val="000099"/>
                </a:solidFill>
              </a:rPr>
              <a:t>Of Interest to Small &amp; Medium Enterprise Members:  </a:t>
            </a:r>
          </a:p>
          <a:p>
            <a:pPr marL="233363" indent="-233363">
              <a:buFont typeface="Arial" panose="020B0604020202020204" pitchFamily="34" charset="0"/>
              <a:buChar char="•"/>
            </a:pPr>
            <a:r>
              <a:rPr lang="en-US" sz="2200" dirty="0"/>
              <a:t>Network with </a:t>
            </a:r>
            <a:r>
              <a:rPr lang="en-US" sz="2200" dirty="0" smtClean="0"/>
              <a:t>high-level </a:t>
            </a:r>
            <a:r>
              <a:rPr lang="en-US" sz="2200" dirty="0"/>
              <a:t>decision makers from large industry </a:t>
            </a:r>
          </a:p>
          <a:p>
            <a:pPr marL="233363" indent="-233363">
              <a:buFont typeface="Arial" panose="020B0604020202020204" pitchFamily="34" charset="0"/>
              <a:buChar char="•"/>
            </a:pPr>
            <a:r>
              <a:rPr lang="en-US" sz="2200" dirty="0"/>
              <a:t>Help navigating the complex government custom</a:t>
            </a:r>
            <a:r>
              <a:rPr lang="en-US" sz="2400" dirty="0"/>
              <a:t>er market  </a:t>
            </a:r>
          </a:p>
          <a:p>
            <a:pPr marL="233363" indent="-233363">
              <a:buFont typeface="Arial" panose="020B0604020202020204" pitchFamily="34" charset="0"/>
              <a:buChar char="•"/>
            </a:pPr>
            <a:r>
              <a:rPr lang="en-US" sz="2400" dirty="0"/>
              <a:t>IP adoption and market readiness mentoring</a:t>
            </a:r>
          </a:p>
          <a:p>
            <a:endParaRPr lang="en-US" sz="2400" dirty="0"/>
          </a:p>
          <a:p>
            <a:r>
              <a:rPr lang="en-US" sz="2400" b="1" dirty="0">
                <a:solidFill>
                  <a:srgbClr val="000099"/>
                </a:solidFill>
              </a:rPr>
              <a:t>Of Interest to Large Industry Members: </a:t>
            </a:r>
          </a:p>
          <a:p>
            <a:pPr marL="233363" indent="-233363">
              <a:buFont typeface="Arial" panose="020B0604020202020204" pitchFamily="34" charset="0"/>
              <a:buChar char="•"/>
            </a:pPr>
            <a:r>
              <a:rPr lang="en-US" sz="2200" dirty="0"/>
              <a:t>Insight into </a:t>
            </a:r>
            <a:r>
              <a:rPr lang="en-US" sz="2200" dirty="0" smtClean="0"/>
              <a:t>cutting </a:t>
            </a:r>
            <a:r>
              <a:rPr lang="en-US" sz="2200" dirty="0"/>
              <a:t>edge </a:t>
            </a:r>
            <a:r>
              <a:rPr lang="en-US" sz="2200" dirty="0" smtClean="0"/>
              <a:t>innovation </a:t>
            </a:r>
            <a:r>
              <a:rPr lang="en-US" sz="2200" dirty="0"/>
              <a:t>&amp; development </a:t>
            </a:r>
          </a:p>
          <a:p>
            <a:pPr marL="233363" indent="-233363">
              <a:buFont typeface="Arial" panose="020B0604020202020204" pitchFamily="34" charset="0"/>
              <a:buChar char="•"/>
            </a:pPr>
            <a:r>
              <a:rPr lang="en-US" sz="2200" dirty="0"/>
              <a:t>Access to </a:t>
            </a:r>
            <a:r>
              <a:rPr lang="en-US" sz="2200" dirty="0" smtClean="0"/>
              <a:t>vetted supply </a:t>
            </a:r>
            <a:r>
              <a:rPr lang="en-US" sz="2200" dirty="0"/>
              <a:t>chain </a:t>
            </a:r>
            <a:r>
              <a:rPr lang="en-US" sz="2200" dirty="0" smtClean="0"/>
              <a:t>&amp; potential acquisitions</a:t>
            </a:r>
            <a:endParaRPr lang="en-US" sz="2200" dirty="0"/>
          </a:p>
        </p:txBody>
      </p:sp>
    </p:spTree>
    <p:extLst>
      <p:ext uri="{BB962C8B-B14F-4D97-AF65-F5344CB8AC3E}">
        <p14:creationId xmlns:p14="http://schemas.microsoft.com/office/powerpoint/2010/main" val="17580926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304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127250"/>
            <a:ext cx="6303963"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652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560" y="782320"/>
            <a:ext cx="7670800" cy="833120"/>
          </a:xfrm>
        </p:spPr>
        <p:txBody>
          <a:bodyPr>
            <a:noAutofit/>
          </a:bodyPr>
          <a:lstStyle/>
          <a:p>
            <a:pPr algn="ctr"/>
            <a:r>
              <a:rPr lang="en-US" sz="3200" b="1" dirty="0" smtClean="0">
                <a:solidFill>
                  <a:srgbClr val="000099"/>
                </a:solidFill>
              </a:rPr>
              <a:t>Benefits of Membership (Cont’d)</a:t>
            </a:r>
            <a:endParaRPr lang="en-US" sz="3200" b="1" i="1" dirty="0">
              <a:solidFill>
                <a:srgbClr val="000099"/>
              </a:solidFill>
            </a:endParaRPr>
          </a:p>
        </p:txBody>
      </p:sp>
      <p:sp>
        <p:nvSpPr>
          <p:cNvPr id="8" name="Slide Number Placeholder 7"/>
          <p:cNvSpPr>
            <a:spLocks noGrp="1"/>
          </p:cNvSpPr>
          <p:nvPr>
            <p:ph type="sldNum" sz="quarter" idx="12"/>
          </p:nvPr>
        </p:nvSpPr>
        <p:spPr/>
        <p:txBody>
          <a:bodyPr/>
          <a:lstStyle/>
          <a:p>
            <a:fld id="{72D7BA27-C16C-1A4F-8D3C-B4A583C22619}" type="slidenum">
              <a:rPr lang="en-US" smtClean="0"/>
              <a:t>6</a:t>
            </a:fld>
            <a:endParaRPr lang="en-US"/>
          </a:p>
        </p:txBody>
      </p:sp>
      <p:sp>
        <p:nvSpPr>
          <p:cNvPr id="4" name="TextBox 3"/>
          <p:cNvSpPr txBox="1"/>
          <p:nvPr/>
        </p:nvSpPr>
        <p:spPr>
          <a:xfrm>
            <a:off x="1114462" y="1584253"/>
            <a:ext cx="7816178" cy="4985980"/>
          </a:xfrm>
          <a:prstGeom prst="rect">
            <a:avLst/>
          </a:prstGeom>
          <a:noFill/>
        </p:spPr>
        <p:txBody>
          <a:bodyPr wrap="square" rtlCol="0">
            <a:spAutoFit/>
          </a:bodyPr>
          <a:lstStyle/>
          <a:p>
            <a:r>
              <a:rPr lang="en-US" sz="2400" b="1" dirty="0">
                <a:solidFill>
                  <a:srgbClr val="000099"/>
                </a:solidFill>
              </a:rPr>
              <a:t>Of Interest to Members in Academia: </a:t>
            </a:r>
          </a:p>
          <a:p>
            <a:pPr marL="233363" indent="-233363">
              <a:buFont typeface="Arial" panose="020B0604020202020204" pitchFamily="34" charset="0"/>
              <a:buChar char="•"/>
            </a:pPr>
            <a:r>
              <a:rPr lang="en-US" sz="2200" dirty="0" smtClean="0"/>
              <a:t>Deeper understanding of industry and government R&amp;D needs</a:t>
            </a:r>
          </a:p>
          <a:p>
            <a:pPr marL="233363" indent="-233363">
              <a:buFont typeface="Arial" panose="020B0604020202020204" pitchFamily="34" charset="0"/>
              <a:buChar char="•"/>
            </a:pPr>
            <a:r>
              <a:rPr lang="en-US" sz="2200" dirty="0" smtClean="0"/>
              <a:t>Leverage </a:t>
            </a:r>
            <a:r>
              <a:rPr lang="en-US" sz="2200" dirty="0"/>
              <a:t>our network for </a:t>
            </a:r>
            <a:r>
              <a:rPr lang="en-US" sz="2200" dirty="0" smtClean="0"/>
              <a:t>collaboration</a:t>
            </a:r>
            <a:endParaRPr lang="en-US" sz="2200" dirty="0"/>
          </a:p>
          <a:p>
            <a:pPr marL="233363" indent="-233363">
              <a:buFont typeface="Arial" panose="020B0604020202020204" pitchFamily="34" charset="0"/>
              <a:buChar char="•"/>
            </a:pPr>
            <a:r>
              <a:rPr lang="en-US" sz="2200" dirty="0"/>
              <a:t>Distribution channels for research and IP exposu</a:t>
            </a:r>
            <a:r>
              <a:rPr lang="en-US" sz="2400" dirty="0"/>
              <a:t>re </a:t>
            </a:r>
          </a:p>
          <a:p>
            <a:endParaRPr lang="en-US" sz="2400" b="1" dirty="0">
              <a:solidFill>
                <a:srgbClr val="000099"/>
              </a:solidFill>
            </a:endParaRPr>
          </a:p>
          <a:p>
            <a:r>
              <a:rPr lang="en-US" sz="2400" b="1" dirty="0">
                <a:solidFill>
                  <a:srgbClr val="000099"/>
                </a:solidFill>
              </a:rPr>
              <a:t>Of Interest to Government Organization Members:  </a:t>
            </a:r>
          </a:p>
          <a:p>
            <a:pPr marL="233363" indent="-233363">
              <a:buFont typeface="Arial" panose="020B0604020202020204" pitchFamily="34" charset="0"/>
              <a:buChar char="•"/>
            </a:pPr>
            <a:r>
              <a:rPr lang="en-US" sz="2200" dirty="0"/>
              <a:t>Insight into cutting edge innovation &amp; development </a:t>
            </a:r>
            <a:endParaRPr lang="en-US" sz="2200" dirty="0" smtClean="0"/>
          </a:p>
          <a:p>
            <a:pPr marL="233363" indent="-233363">
              <a:buFont typeface="Arial" panose="020B0604020202020204" pitchFamily="34" charset="0"/>
              <a:buChar char="•"/>
            </a:pPr>
            <a:r>
              <a:rPr lang="en-US" sz="2200" dirty="0"/>
              <a:t>Infrastructure for program management and contracts</a:t>
            </a:r>
          </a:p>
          <a:p>
            <a:pPr marL="233363" indent="-233363">
              <a:buFont typeface="Arial" panose="020B0604020202020204" pitchFamily="34" charset="0"/>
              <a:buChar char="•"/>
            </a:pPr>
            <a:r>
              <a:rPr lang="en-US" sz="2200" dirty="0" smtClean="0"/>
              <a:t>Special </a:t>
            </a:r>
            <a:r>
              <a:rPr lang="en-US" sz="2200" dirty="0"/>
              <a:t>project facilitation  </a:t>
            </a:r>
          </a:p>
          <a:p>
            <a:endParaRPr lang="en-US" sz="2200" b="1" dirty="0">
              <a:solidFill>
                <a:srgbClr val="000099"/>
              </a:solidFill>
            </a:endParaRPr>
          </a:p>
          <a:p>
            <a:r>
              <a:rPr lang="en-US" sz="2400" b="1" dirty="0">
                <a:solidFill>
                  <a:srgbClr val="000099"/>
                </a:solidFill>
              </a:rPr>
              <a:t>Of Interest to Members in Economic Development:  </a:t>
            </a:r>
          </a:p>
          <a:p>
            <a:pPr marL="233363" indent="-233363">
              <a:buFont typeface="Arial" panose="020B0604020202020204" pitchFamily="34" charset="0"/>
              <a:buChar char="•"/>
            </a:pPr>
            <a:r>
              <a:rPr lang="en-US" sz="2200" dirty="0"/>
              <a:t>Cutting edge opportunities for your clients </a:t>
            </a:r>
          </a:p>
          <a:p>
            <a:pPr marL="233363" indent="-233363">
              <a:buFont typeface="Arial" panose="020B0604020202020204" pitchFamily="34" charset="0"/>
              <a:buChar char="•"/>
            </a:pPr>
            <a:r>
              <a:rPr lang="en-US" sz="2200" dirty="0" smtClean="0"/>
              <a:t>Facilitated </a:t>
            </a:r>
            <a:r>
              <a:rPr lang="en-US" sz="2200" dirty="0"/>
              <a:t>match-making for collaboration </a:t>
            </a:r>
          </a:p>
          <a:p>
            <a:pPr marL="233363" indent="-233363">
              <a:buFont typeface="Arial" panose="020B0604020202020204" pitchFamily="34" charset="0"/>
              <a:buChar char="•"/>
            </a:pPr>
            <a:r>
              <a:rPr lang="en-US" sz="2200" dirty="0"/>
              <a:t>Access </a:t>
            </a:r>
            <a:r>
              <a:rPr lang="en-US" sz="2200" dirty="0" smtClean="0"/>
              <a:t>“shovel-ready” </a:t>
            </a:r>
            <a:r>
              <a:rPr lang="en-US" sz="2200" dirty="0"/>
              <a:t>economic development opportunities</a:t>
            </a:r>
          </a:p>
        </p:txBody>
      </p:sp>
    </p:spTree>
    <p:extLst>
      <p:ext uri="{BB962C8B-B14F-4D97-AF65-F5344CB8AC3E}">
        <p14:creationId xmlns:p14="http://schemas.microsoft.com/office/powerpoint/2010/main" val="2743193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38120" y="1445801"/>
            <a:ext cx="184731" cy="369332"/>
          </a:xfrm>
          <a:prstGeom prst="rect">
            <a:avLst/>
          </a:prstGeom>
          <a:noFill/>
        </p:spPr>
        <p:txBody>
          <a:bodyPr wrap="none" rtlCol="0">
            <a:spAutoFit/>
          </a:bodyPr>
          <a:lstStyle/>
          <a:p>
            <a:endParaRPr lang="en-US" dirty="0"/>
          </a:p>
        </p:txBody>
      </p:sp>
      <p:sp>
        <p:nvSpPr>
          <p:cNvPr id="12" name="TextBox 11"/>
          <p:cNvSpPr txBox="1"/>
          <p:nvPr/>
        </p:nvSpPr>
        <p:spPr>
          <a:xfrm>
            <a:off x="855332" y="869107"/>
            <a:ext cx="7772400" cy="461665"/>
          </a:xfrm>
          <a:prstGeom prst="rect">
            <a:avLst/>
          </a:prstGeom>
          <a:noFill/>
        </p:spPr>
        <p:txBody>
          <a:bodyPr wrap="square" rtlCol="0">
            <a:spAutoFit/>
          </a:bodyPr>
          <a:lstStyle/>
          <a:p>
            <a:pPr algn="ctr"/>
            <a:r>
              <a:rPr lang="en-US" sz="2400" b="1" dirty="0" smtClean="0">
                <a:solidFill>
                  <a:srgbClr val="000099"/>
                </a:solidFill>
                <a:cs typeface="Calibri"/>
              </a:rPr>
              <a:t>122 </a:t>
            </a:r>
            <a:r>
              <a:rPr lang="en-US" sz="2400" b="1" dirty="0" smtClean="0">
                <a:solidFill>
                  <a:srgbClr val="000099"/>
                </a:solidFill>
              </a:rPr>
              <a:t>Member </a:t>
            </a:r>
            <a:r>
              <a:rPr lang="en-US" sz="2400" b="1" dirty="0">
                <a:solidFill>
                  <a:srgbClr val="000099"/>
                </a:solidFill>
              </a:rPr>
              <a:t>Organizations </a:t>
            </a:r>
            <a:r>
              <a:rPr lang="en-US" sz="2400" b="1" dirty="0" smtClean="0">
                <a:solidFill>
                  <a:srgbClr val="000099"/>
                </a:solidFill>
              </a:rPr>
              <a:t>(</a:t>
            </a:r>
            <a:r>
              <a:rPr lang="en-US" sz="2400" b="1" dirty="0">
                <a:solidFill>
                  <a:srgbClr val="000099"/>
                </a:solidFill>
              </a:rPr>
              <a:t>as </a:t>
            </a:r>
            <a:r>
              <a:rPr lang="en-US" sz="2400" b="1" dirty="0" smtClean="0">
                <a:solidFill>
                  <a:srgbClr val="000099"/>
                </a:solidFill>
              </a:rPr>
              <a:t>of 1/16/15)</a:t>
            </a:r>
            <a:endParaRPr lang="en-US" sz="2400" b="1" dirty="0">
              <a:solidFill>
                <a:srgbClr val="000099"/>
              </a:solidFill>
            </a:endParaRPr>
          </a:p>
        </p:txBody>
      </p:sp>
      <p:sp>
        <p:nvSpPr>
          <p:cNvPr id="13" name="TextBox 12"/>
          <p:cNvSpPr txBox="1"/>
          <p:nvPr/>
        </p:nvSpPr>
        <p:spPr>
          <a:xfrm>
            <a:off x="279400" y="6625233"/>
            <a:ext cx="7848600" cy="261610"/>
          </a:xfrm>
          <a:prstGeom prst="rect">
            <a:avLst/>
          </a:prstGeom>
          <a:noFill/>
        </p:spPr>
        <p:txBody>
          <a:bodyPr wrap="square" rtlCol="0">
            <a:spAutoFit/>
          </a:bodyPr>
          <a:lstStyle/>
          <a:p>
            <a:pPr algn="ctr" defTabSz="914354">
              <a:defRPr/>
            </a:pPr>
            <a:r>
              <a:rPr lang="en-US" sz="1100" b="1" i="1" kern="0" dirty="0" smtClean="0">
                <a:sym typeface="Gill Sans" pitchFamily="-84" charset="0"/>
              </a:rPr>
              <a:t>Platinum </a:t>
            </a:r>
            <a:r>
              <a:rPr lang="en-US" sz="1100" i="1" kern="0" dirty="0" smtClean="0">
                <a:sym typeface="Gill Sans" pitchFamily="-84" charset="0"/>
              </a:rPr>
              <a:t>Members ($200K) = </a:t>
            </a:r>
            <a:r>
              <a:rPr lang="en-US" sz="1100" b="1" i="1" kern="0" dirty="0" smtClean="0">
                <a:solidFill>
                  <a:srgbClr val="FF0000"/>
                </a:solidFill>
                <a:sym typeface="Gill Sans" pitchFamily="-84" charset="0"/>
              </a:rPr>
              <a:t>RED;  </a:t>
            </a:r>
            <a:r>
              <a:rPr lang="en-US" sz="1100" b="1" i="1" kern="0" dirty="0" smtClean="0">
                <a:sym typeface="Gill Sans" pitchFamily="-84" charset="0"/>
              </a:rPr>
              <a:t>Gold</a:t>
            </a:r>
            <a:r>
              <a:rPr lang="en-US" sz="1100" i="1" kern="0" dirty="0" smtClean="0">
                <a:sym typeface="Gill Sans" pitchFamily="-84" charset="0"/>
              </a:rPr>
              <a:t> </a:t>
            </a:r>
            <a:r>
              <a:rPr lang="en-US" sz="1100" i="1" kern="0" dirty="0">
                <a:sym typeface="Gill Sans" pitchFamily="-84" charset="0"/>
              </a:rPr>
              <a:t>Members </a:t>
            </a:r>
            <a:r>
              <a:rPr lang="en-US" sz="1100" i="1" kern="0" dirty="0" smtClean="0">
                <a:sym typeface="Gill Sans" pitchFamily="-84" charset="0"/>
              </a:rPr>
              <a:t>($50K) = </a:t>
            </a:r>
            <a:r>
              <a:rPr lang="en-US" sz="1100" b="1" i="1" kern="0" dirty="0" smtClean="0">
                <a:solidFill>
                  <a:srgbClr val="000099"/>
                </a:solidFill>
                <a:sym typeface="Gill Sans" pitchFamily="-84" charset="0"/>
              </a:rPr>
              <a:t>BLUE;  </a:t>
            </a:r>
            <a:r>
              <a:rPr lang="en-US" sz="1100" b="1" i="1" kern="0" dirty="0" smtClean="0">
                <a:sym typeface="Gill Sans" pitchFamily="-84" charset="0"/>
              </a:rPr>
              <a:t>Silver</a:t>
            </a:r>
            <a:r>
              <a:rPr lang="en-US" sz="1100" i="1" kern="0" dirty="0" smtClean="0">
                <a:sym typeface="Gill Sans" pitchFamily="-84" charset="0"/>
              </a:rPr>
              <a:t> Members ($15K) = </a:t>
            </a:r>
            <a:r>
              <a:rPr lang="en-US" sz="1100" b="1" i="1" kern="0" dirty="0">
                <a:sym typeface="Gill Sans" pitchFamily="-84" charset="0"/>
              </a:rPr>
              <a:t>BLACK ($15K</a:t>
            </a:r>
            <a:r>
              <a:rPr lang="en-US" sz="1100" b="1" i="1" kern="0" dirty="0" smtClean="0">
                <a:sym typeface="Gill Sans" pitchFamily="-84" charset="0"/>
              </a:rPr>
              <a:t>);  </a:t>
            </a:r>
            <a:r>
              <a:rPr lang="en-US" sz="1100" i="1" kern="0" dirty="0" smtClean="0">
                <a:sym typeface="Gill Sans" pitchFamily="-84" charset="0"/>
              </a:rPr>
              <a:t>* </a:t>
            </a:r>
            <a:r>
              <a:rPr lang="en-US" sz="1100" b="1" i="1" kern="0" dirty="0">
                <a:sym typeface="Gill Sans" pitchFamily="-84" charset="0"/>
              </a:rPr>
              <a:t>Original </a:t>
            </a:r>
            <a:r>
              <a:rPr lang="en-US" sz="1100" i="1" kern="0" dirty="0">
                <a:sym typeface="Gill Sans" pitchFamily="-84" charset="0"/>
              </a:rPr>
              <a:t>Members </a:t>
            </a:r>
            <a:r>
              <a:rPr lang="en-US" sz="1100" i="1" kern="0" dirty="0" smtClean="0">
                <a:sym typeface="Gill Sans" pitchFamily="-84" charset="0"/>
              </a:rPr>
              <a:t>(38)</a:t>
            </a:r>
            <a:endParaRPr lang="en-US" sz="1400" dirty="0"/>
          </a:p>
        </p:txBody>
      </p:sp>
      <p:sp>
        <p:nvSpPr>
          <p:cNvPr id="15" name="Rectangle 14"/>
          <p:cNvSpPr/>
          <p:nvPr/>
        </p:nvSpPr>
        <p:spPr>
          <a:xfrm>
            <a:off x="5843213" y="1324688"/>
            <a:ext cx="3168446" cy="5016758"/>
          </a:xfrm>
          <a:prstGeom prst="rect">
            <a:avLst/>
          </a:prstGeom>
        </p:spPr>
        <p:txBody>
          <a:bodyPr wrap="square">
            <a:spAutoFit/>
          </a:bodyPr>
          <a:lstStyle/>
          <a:p>
            <a:pPr marL="243836" indent="-243836" defTabSz="914354">
              <a:defRPr/>
            </a:pPr>
            <a:r>
              <a:rPr lang="en-US" sz="800" b="1" kern="0" dirty="0" smtClean="0">
                <a:solidFill>
                  <a:srgbClr val="FF0000"/>
                </a:solidFill>
                <a:ea typeface="ヒラギノ角ゴ ProN W3" pitchFamily="-84" charset="-128"/>
                <a:sym typeface="Gill Sans" pitchFamily="-84" charset="0"/>
              </a:rPr>
              <a:t>Siemens Industry, Inc.</a:t>
            </a:r>
          </a:p>
          <a:p>
            <a:pPr marL="243836" indent="-243836" defTabSz="914354">
              <a:defRPr/>
            </a:pPr>
            <a:r>
              <a:rPr lang="en-US" sz="800" b="1" kern="0" dirty="0" smtClean="0">
                <a:solidFill>
                  <a:srgbClr val="000099"/>
                </a:solidFill>
                <a:ea typeface="ヒラギノ角ゴ ProN W3" pitchFamily="-84" charset="-128"/>
                <a:sym typeface="Gill Sans" pitchFamily="-84" charset="0"/>
              </a:rPr>
              <a:t>SME</a:t>
            </a:r>
            <a:r>
              <a:rPr lang="en-US" sz="800" b="1" kern="0" dirty="0">
                <a:solidFill>
                  <a:srgbClr val="000099"/>
                </a:solidFill>
                <a:ea typeface="ヒラギノ角ゴ ProN W3" pitchFamily="-84" charset="-128"/>
                <a:sym typeface="Gill Sans" pitchFamily="-84" charset="0"/>
              </a:rPr>
              <a:t>*</a:t>
            </a:r>
            <a:endParaRPr lang="en-US" sz="800" kern="0" dirty="0">
              <a:ea typeface="ヒラギノ角ゴ ProN W3" pitchFamily="-84" charset="-128"/>
              <a:sym typeface="Gill Sans" pitchFamily="-84" charset="0"/>
            </a:endParaRPr>
          </a:p>
          <a:p>
            <a:pPr marL="243836" indent="-243836" defTabSz="914354">
              <a:defRPr/>
            </a:pPr>
            <a:r>
              <a:rPr lang="en-US" sz="800" b="1" kern="0" dirty="0" smtClean="0">
                <a:ea typeface="ヒラギノ角ゴ ProN W3" pitchFamily="-84" charset="-128"/>
                <a:sym typeface="Gill Sans" pitchFamily="-84" charset="0"/>
              </a:rPr>
              <a:t>Solid </a:t>
            </a:r>
            <a:r>
              <a:rPr lang="en-US" sz="800" b="1" kern="0" dirty="0">
                <a:ea typeface="ヒラギノ角ゴ ProN W3" pitchFamily="-84" charset="-128"/>
                <a:sym typeface="Gill Sans" pitchFamily="-84" charset="0"/>
              </a:rPr>
              <a:t>Concepts</a:t>
            </a:r>
          </a:p>
          <a:p>
            <a:pPr marL="243836" indent="-243836" defTabSz="914354">
              <a:defRPr/>
            </a:pPr>
            <a:r>
              <a:rPr lang="en-US" sz="800" b="1" kern="0" dirty="0" smtClean="0">
                <a:ea typeface="ヒラギノ角ゴ ProN W3" pitchFamily="-84" charset="-128"/>
                <a:sym typeface="Gill Sans" pitchFamily="-84" charset="0"/>
              </a:rPr>
              <a:t>South </a:t>
            </a:r>
            <a:r>
              <a:rPr lang="en-US" sz="800" b="1" kern="0" dirty="0">
                <a:ea typeface="ヒラギノ角ゴ ProN W3" pitchFamily="-84" charset="-128"/>
                <a:sym typeface="Gill Sans" pitchFamily="-84" charset="0"/>
              </a:rPr>
              <a:t>Dakota School of Mines &amp;  </a:t>
            </a:r>
            <a:r>
              <a:rPr lang="en-US" sz="800" b="1" kern="0" dirty="0" smtClean="0">
                <a:ea typeface="ヒラギノ角ゴ ProN W3" pitchFamily="-84" charset="-128"/>
                <a:sym typeface="Gill Sans" pitchFamily="-84" charset="0"/>
              </a:rPr>
              <a:t>Technology</a:t>
            </a:r>
          </a:p>
          <a:p>
            <a:pPr marL="243836" indent="-243836" defTabSz="914354">
              <a:defRPr/>
            </a:pPr>
            <a:r>
              <a:rPr lang="en-US" sz="800" b="1" kern="0" dirty="0" smtClean="0">
                <a:ea typeface="ヒラギノ角ゴ ProN W3" pitchFamily="-84" charset="-128"/>
                <a:sym typeface="Gill Sans" pitchFamily="-84" charset="0"/>
              </a:rPr>
              <a:t>Southern Company Services, Inc.</a:t>
            </a:r>
            <a:endParaRPr lang="en-US" sz="800" b="1" kern="0" dirty="0">
              <a:ea typeface="ヒラギノ角ゴ ProN W3" pitchFamily="-84" charset="-128"/>
              <a:sym typeface="Gill Sans" pitchFamily="-84" charset="0"/>
            </a:endParaRPr>
          </a:p>
          <a:p>
            <a:pPr marL="243836" indent="-243836" defTabSz="914354">
              <a:defRPr/>
            </a:pPr>
            <a:r>
              <a:rPr lang="en-US" sz="800" b="1" kern="0" dirty="0" smtClean="0">
                <a:ea typeface="ヒラギノ角ゴ ProN W3" pitchFamily="-84" charset="-128"/>
                <a:sym typeface="Gill Sans" pitchFamily="-84" charset="0"/>
              </a:rPr>
              <a:t>Stony </a:t>
            </a:r>
            <a:r>
              <a:rPr lang="en-US" sz="800" b="1" kern="0" dirty="0">
                <a:ea typeface="ヒラギノ角ゴ ProN W3" pitchFamily="-84" charset="-128"/>
                <a:sym typeface="Gill Sans" pitchFamily="-84" charset="0"/>
              </a:rPr>
              <a:t>Creek Labs</a:t>
            </a:r>
            <a:endParaRPr lang="en-US" sz="800" kern="0" dirty="0">
              <a:ea typeface="ヒラギノ角ゴ ProN W3" pitchFamily="-84" charset="-128"/>
              <a:sym typeface="Gill Sans" pitchFamily="-84" charset="0"/>
            </a:endParaRPr>
          </a:p>
          <a:p>
            <a:pPr defTabSz="914354">
              <a:defRPr/>
            </a:pPr>
            <a:r>
              <a:rPr lang="en-US" sz="800" b="1" kern="0" dirty="0" err="1">
                <a:solidFill>
                  <a:srgbClr val="FF0000"/>
                </a:solidFill>
                <a:ea typeface="ヒラギノ角ゴ ProN W3" pitchFamily="-84" charset="-128"/>
                <a:sym typeface="Gill Sans" pitchFamily="-84" charset="0"/>
              </a:rPr>
              <a:t>Stratasys</a:t>
            </a:r>
            <a:r>
              <a:rPr lang="en-US" sz="800" b="1" kern="0" dirty="0">
                <a:solidFill>
                  <a:srgbClr val="FF0000"/>
                </a:solidFill>
                <a:ea typeface="ヒラギノ角ゴ ProN W3" pitchFamily="-84" charset="-128"/>
                <a:sym typeface="Gill Sans" pitchFamily="-84" charset="0"/>
              </a:rPr>
              <a:t>, Inc.</a:t>
            </a:r>
          </a:p>
          <a:p>
            <a:pPr defTabSz="914354">
              <a:defRPr/>
            </a:pPr>
            <a:r>
              <a:rPr lang="en-US" sz="800" b="1" kern="0" dirty="0">
                <a:ea typeface="ヒラギノ角ゴ ProN W3" pitchFamily="-84" charset="-128"/>
                <a:sym typeface="Gill Sans" pitchFamily="-84" charset="0"/>
              </a:rPr>
              <a:t>Strategic Marketing Innovations, Inc. </a:t>
            </a:r>
          </a:p>
          <a:p>
            <a:pPr defTabSz="914354">
              <a:defRPr/>
            </a:pPr>
            <a:r>
              <a:rPr lang="en-US" sz="800" b="1" kern="0" dirty="0" err="1">
                <a:ea typeface="ヒラギノ角ゴ ProN W3" pitchFamily="-84" charset="-128"/>
                <a:sym typeface="Gill Sans" pitchFamily="-84" charset="0"/>
              </a:rPr>
              <a:t>Stratonics</a:t>
            </a:r>
            <a:r>
              <a:rPr lang="en-US" sz="800" b="1" kern="0" dirty="0">
                <a:ea typeface="ヒラギノ角ゴ ProN W3" pitchFamily="-84" charset="-128"/>
                <a:sym typeface="Gill Sans" pitchFamily="-84" charset="0"/>
              </a:rPr>
              <a:t>*</a:t>
            </a:r>
            <a:endParaRPr lang="en-US" sz="800" kern="0" dirty="0">
              <a:ea typeface="ヒラギノ角ゴ ProN W3" pitchFamily="-84" charset="-128"/>
              <a:sym typeface="Gill Sans" pitchFamily="-84" charset="0"/>
            </a:endParaRPr>
          </a:p>
          <a:p>
            <a:pPr defTabSz="914354">
              <a:defRPr/>
            </a:pPr>
            <a:r>
              <a:rPr lang="en-US" sz="800" b="1" kern="0" dirty="0" err="1">
                <a:ea typeface="ヒラギノ角ゴ ProN W3" pitchFamily="-84" charset="-128"/>
                <a:sym typeface="Gill Sans" pitchFamily="-84" charset="0"/>
              </a:rPr>
              <a:t>TechSolve</a:t>
            </a:r>
            <a:r>
              <a:rPr lang="en-US" sz="800" b="1" kern="0" dirty="0">
                <a:ea typeface="ヒラギノ角ゴ ProN W3" pitchFamily="-84" charset="-128"/>
                <a:sym typeface="Gill Sans" pitchFamily="-84" charset="0"/>
              </a:rPr>
              <a:t>*</a:t>
            </a:r>
          </a:p>
          <a:p>
            <a:pPr defTabSz="914354">
              <a:defRPr/>
            </a:pPr>
            <a:r>
              <a:rPr lang="en-US" sz="800" b="1" kern="0" dirty="0">
                <a:ea typeface="ヒラギノ角ゴ ProN W3" pitchFamily="-84" charset="-128"/>
                <a:sym typeface="Gill Sans" pitchFamily="-84" charset="0"/>
              </a:rPr>
              <a:t>Texas A&amp;M </a:t>
            </a:r>
            <a:r>
              <a:rPr lang="en-US" sz="800" b="1" kern="0" dirty="0" smtClean="0">
                <a:ea typeface="ヒラギノ角ゴ ProN W3" pitchFamily="-84" charset="-128"/>
                <a:sym typeface="Gill Sans" pitchFamily="-84" charset="0"/>
              </a:rPr>
              <a:t>University </a:t>
            </a:r>
          </a:p>
          <a:p>
            <a:pPr defTabSz="914354">
              <a:defRPr/>
            </a:pPr>
            <a:r>
              <a:rPr lang="en-US" sz="800" b="1" kern="0" dirty="0" smtClean="0">
                <a:ea typeface="ヒラギノ角ゴ ProN W3" pitchFamily="-84" charset="-128"/>
                <a:sym typeface="Gill Sans" pitchFamily="-84" charset="0"/>
              </a:rPr>
              <a:t>The Johns Hopkins University Applied Physics Laboratory</a:t>
            </a:r>
            <a:endParaRPr lang="en-US" sz="800"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The Timken Company*</a:t>
            </a:r>
          </a:p>
          <a:p>
            <a:pPr defTabSz="914354">
              <a:defRPr/>
            </a:pPr>
            <a:r>
              <a:rPr lang="en-US" sz="800" b="1" kern="0" dirty="0">
                <a:solidFill>
                  <a:srgbClr val="000099"/>
                </a:solidFill>
                <a:ea typeface="ヒラギノ角ゴ ProN W3" pitchFamily="-84" charset="-128"/>
                <a:sym typeface="Gill Sans" pitchFamily="-84" charset="0"/>
              </a:rPr>
              <a:t>Tobyhanna Army Depot </a:t>
            </a:r>
            <a:endParaRPr lang="en-US" sz="800" b="1" kern="0" dirty="0" smtClean="0">
              <a:solidFill>
                <a:srgbClr val="000099"/>
              </a:solidFill>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Triad Production Group </a:t>
            </a:r>
          </a:p>
          <a:p>
            <a:pPr defTabSz="914354">
              <a:defRPr/>
            </a:pPr>
            <a:r>
              <a:rPr lang="en-US" sz="800" b="1" kern="0" dirty="0">
                <a:ea typeface="ヒラギノ角ゴ ProN W3" pitchFamily="-84" charset="-128"/>
                <a:sym typeface="Gill Sans" pitchFamily="-84" charset="0"/>
              </a:rPr>
              <a:t>Tyco Electronics </a:t>
            </a:r>
            <a:r>
              <a:rPr lang="en-US" sz="800" b="1" kern="0" dirty="0" smtClean="0">
                <a:ea typeface="ヒラギノ角ゴ ProN W3" pitchFamily="-84" charset="-128"/>
                <a:sym typeface="Gill Sans" pitchFamily="-84" charset="0"/>
              </a:rPr>
              <a:t>Corporation</a:t>
            </a:r>
            <a:endParaRPr lang="en-US" sz="800" b="1" kern="0" dirty="0" smtClean="0">
              <a:solidFill>
                <a:srgbClr val="000099"/>
              </a:solidFill>
              <a:ea typeface="ヒラギノ角ゴ ProN W3" pitchFamily="-84" charset="-128"/>
              <a:sym typeface="Gill Sans" pitchFamily="-84" charset="0"/>
            </a:endParaRPr>
          </a:p>
          <a:p>
            <a:pPr defTabSz="914354">
              <a:defRPr/>
            </a:pPr>
            <a:r>
              <a:rPr lang="en-US" sz="800" b="1" kern="0" dirty="0" smtClean="0">
                <a:solidFill>
                  <a:srgbClr val="000099"/>
                </a:solidFill>
                <a:ea typeface="ヒラギノ角ゴ ProN W3" pitchFamily="-84" charset="-128"/>
                <a:sym typeface="Gill Sans" pitchFamily="-84" charset="0"/>
              </a:rPr>
              <a:t>UL, LLC</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United Technologies </a:t>
            </a:r>
            <a:r>
              <a:rPr lang="en-US" sz="800" b="1" kern="0" dirty="0" smtClean="0">
                <a:solidFill>
                  <a:srgbClr val="000099"/>
                </a:solidFill>
                <a:ea typeface="ヒラギノ角ゴ ProN W3" pitchFamily="-84" charset="-128"/>
                <a:sym typeface="Gill Sans" pitchFamily="-84" charset="0"/>
              </a:rPr>
              <a:t>Corporation </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University of Akron*</a:t>
            </a:r>
          </a:p>
          <a:p>
            <a:pPr defTabSz="914354">
              <a:defRPr/>
            </a:pPr>
            <a:r>
              <a:rPr lang="en-US" sz="800" b="1" kern="0" dirty="0">
                <a:ea typeface="ヒラギノ角ゴ ProN W3" pitchFamily="-84" charset="-128"/>
                <a:sym typeface="Gill Sans" pitchFamily="-84" charset="0"/>
              </a:rPr>
              <a:t>University of California, Irvine </a:t>
            </a:r>
          </a:p>
          <a:p>
            <a:pPr defTabSz="914354">
              <a:defRPr/>
            </a:pPr>
            <a:r>
              <a:rPr lang="en-US" sz="800" b="1" kern="0" dirty="0">
                <a:ea typeface="ヒラギノ角ゴ ProN W3" pitchFamily="-84" charset="-128"/>
                <a:sym typeface="Gill Sans" pitchFamily="-84" charset="0"/>
              </a:rPr>
              <a:t>University of Connecticut</a:t>
            </a:r>
          </a:p>
          <a:p>
            <a:pPr defTabSz="914354">
              <a:defRPr/>
            </a:pPr>
            <a:r>
              <a:rPr lang="en-US" sz="800" b="1" kern="0" dirty="0">
                <a:ea typeface="ヒラギノ角ゴ ProN W3" pitchFamily="-84" charset="-128"/>
                <a:sym typeface="Gill Sans" pitchFamily="-84" charset="0"/>
              </a:rPr>
              <a:t>University of Dayton Research Institute </a:t>
            </a:r>
            <a:endParaRPr lang="en-US" sz="800" b="1" kern="0" dirty="0" smtClean="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University </a:t>
            </a:r>
            <a:r>
              <a:rPr lang="en-US" sz="800" b="1" kern="0" dirty="0">
                <a:ea typeface="ヒラギノ角ゴ ProN W3" pitchFamily="-84" charset="-128"/>
                <a:sym typeface="Gill Sans" pitchFamily="-84" charset="0"/>
              </a:rPr>
              <a:t>of Louisville </a:t>
            </a:r>
          </a:p>
          <a:p>
            <a:pPr defTabSz="914354">
              <a:defRPr/>
            </a:pPr>
            <a:r>
              <a:rPr lang="en-US" sz="800" b="1" kern="0" dirty="0">
                <a:ea typeface="ヒラギノ角ゴ ProN W3" pitchFamily="-84" charset="-128"/>
                <a:sym typeface="Gill Sans" pitchFamily="-84" charset="0"/>
              </a:rPr>
              <a:t>University of Maryland – College Park </a:t>
            </a:r>
          </a:p>
          <a:p>
            <a:pPr defTabSz="914354">
              <a:defRPr/>
            </a:pPr>
            <a:r>
              <a:rPr lang="en-US" sz="800" b="1" kern="0" dirty="0">
                <a:ea typeface="ヒラギノ角ゴ ProN W3" pitchFamily="-84" charset="-128"/>
                <a:sym typeface="Gill Sans" pitchFamily="-84" charset="0"/>
              </a:rPr>
              <a:t>University of Michigan Library </a:t>
            </a:r>
            <a:endParaRPr lang="en-US" sz="800" b="1" kern="0" dirty="0" smtClean="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University of Notre Dame </a:t>
            </a:r>
            <a:endParaRPr lang="en-US" sz="800" b="1"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University of Pittsburgh</a:t>
            </a:r>
            <a:r>
              <a:rPr lang="en-US" sz="800" b="1" kern="0" dirty="0" smtClean="0">
                <a:solidFill>
                  <a:srgbClr val="000099"/>
                </a:solidFill>
                <a:ea typeface="ヒラギノ角ゴ ProN W3" pitchFamily="-84" charset="-128"/>
                <a:sym typeface="Gill Sans" pitchFamily="-84" charset="0"/>
              </a:rPr>
              <a:t>*</a:t>
            </a:r>
            <a:endParaRPr lang="en-US" sz="800" kern="0" dirty="0" smtClean="0">
              <a:solidFill>
                <a:srgbClr val="000099"/>
              </a:solidFill>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University of Tennessee, Knoxville</a:t>
            </a:r>
            <a:endParaRPr lang="en-US" sz="800" b="1" kern="0" dirty="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University </a:t>
            </a:r>
            <a:r>
              <a:rPr lang="en-US" sz="800" b="1" kern="0" dirty="0">
                <a:ea typeface="ヒラギノ角ゴ ProN W3" pitchFamily="-84" charset="-128"/>
                <a:sym typeface="Gill Sans" pitchFamily="-84" charset="0"/>
              </a:rPr>
              <a:t>of Texas – Austin</a:t>
            </a:r>
            <a:endParaRPr lang="en-US" sz="800"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University of Texas at El Paso</a:t>
            </a:r>
            <a:endParaRPr lang="en-US" sz="800" kern="0" dirty="0">
              <a:ea typeface="ヒラギノ角ゴ ProN W3" pitchFamily="-84" charset="-128"/>
              <a:sym typeface="Gill Sans" pitchFamily="-84" charset="0"/>
            </a:endParaRPr>
          </a:p>
          <a:p>
            <a:pPr defTabSz="914354">
              <a:defRPr/>
            </a:pPr>
            <a:r>
              <a:rPr lang="en-US" sz="800" b="1" dirty="0" smtClean="0"/>
              <a:t>USA </a:t>
            </a:r>
            <a:r>
              <a:rPr lang="en-US" sz="800" b="1" dirty="0"/>
              <a:t>Science and Engineering Festival </a:t>
            </a:r>
            <a:endParaRPr lang="en-US" sz="800" b="1" kern="0" dirty="0">
              <a:ea typeface="ヒラギノ角ゴ ProN W3" pitchFamily="-84" charset="-128"/>
              <a:sym typeface="Gill Sans" pitchFamily="-84" charset="0"/>
            </a:endParaRPr>
          </a:p>
          <a:p>
            <a:pPr marL="243836" indent="-243836" defTabSz="914354">
              <a:defRPr/>
            </a:pPr>
            <a:r>
              <a:rPr lang="en-US" sz="800" b="1" kern="0" dirty="0" smtClean="0">
                <a:ea typeface="ヒラギノ角ゴ ProN W3" pitchFamily="-84" charset="-128"/>
                <a:sym typeface="Gill Sans" pitchFamily="-84" charset="0"/>
              </a:rPr>
              <a:t>Venture Plastics, Inc. </a:t>
            </a:r>
          </a:p>
          <a:p>
            <a:pPr marL="243836" indent="-243836" defTabSz="914354">
              <a:defRPr/>
            </a:pPr>
            <a:r>
              <a:rPr lang="en-US" sz="800" b="1" dirty="0" smtClean="0"/>
              <a:t>Western Illinois University-Quad City Manufacturing Lab</a:t>
            </a:r>
          </a:p>
          <a:p>
            <a:pPr marL="243836" indent="-243836" defTabSz="914354">
              <a:defRPr/>
            </a:pPr>
            <a:r>
              <a:rPr lang="en-US" sz="800" b="1" kern="0" dirty="0" smtClean="0">
                <a:ea typeface="ヒラギノ角ゴ ProN W3" pitchFamily="-84" charset="-128"/>
                <a:sym typeface="Gill Sans" pitchFamily="-84" charset="0"/>
              </a:rPr>
              <a:t>Westmoreland County Community College*</a:t>
            </a:r>
          </a:p>
          <a:p>
            <a:pPr marL="243836" indent="-243836" defTabSz="914354">
              <a:defRPr/>
            </a:pPr>
            <a:r>
              <a:rPr lang="en-US" sz="800" b="1" kern="0" dirty="0" smtClean="0">
                <a:solidFill>
                  <a:srgbClr val="FF0000"/>
                </a:solidFill>
                <a:ea typeface="ヒラギノ角ゴ ProN W3" pitchFamily="-84" charset="-128"/>
                <a:sym typeface="Gill Sans" pitchFamily="-84" charset="0"/>
              </a:rPr>
              <a:t>Wohlers </a:t>
            </a:r>
            <a:r>
              <a:rPr lang="en-US" sz="800" b="1" kern="0" dirty="0">
                <a:solidFill>
                  <a:srgbClr val="FF0000"/>
                </a:solidFill>
                <a:ea typeface="ヒラギノ角ゴ ProN W3" pitchFamily="-84" charset="-128"/>
                <a:sym typeface="Gill Sans" pitchFamily="-84" charset="0"/>
              </a:rPr>
              <a:t>Associates, Inc</a:t>
            </a:r>
            <a:r>
              <a:rPr lang="en-US" sz="800" b="1" kern="0" dirty="0" smtClean="0">
                <a:solidFill>
                  <a:srgbClr val="FF0000"/>
                </a:solidFill>
                <a:ea typeface="ヒラギノ角ゴ ProN W3" pitchFamily="-84" charset="-128"/>
                <a:sym typeface="Gill Sans" pitchFamily="-84" charset="0"/>
              </a:rPr>
              <a:t>.*</a:t>
            </a:r>
          </a:p>
          <a:p>
            <a:pPr marL="243836" indent="-243836" defTabSz="914354">
              <a:defRPr/>
            </a:pPr>
            <a:r>
              <a:rPr lang="en-US" sz="800" b="1" kern="0" dirty="0" smtClean="0">
                <a:ea typeface="ヒラギノ角ゴ ProN W3" pitchFamily="-84" charset="-128"/>
                <a:sym typeface="Gill Sans" pitchFamily="-84" charset="0"/>
              </a:rPr>
              <a:t>Wolf Robotics </a:t>
            </a:r>
            <a:endParaRPr lang="en-US" sz="800"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Wright State University </a:t>
            </a:r>
            <a:endParaRPr lang="en-US" sz="800" kern="0" dirty="0">
              <a:ea typeface="ヒラギノ角ゴ ProN W3" pitchFamily="-84" charset="-128"/>
              <a:sym typeface="Gill Sans" pitchFamily="-84" charset="0"/>
            </a:endParaRPr>
          </a:p>
          <a:p>
            <a:pPr defTabSz="914354">
              <a:buClr>
                <a:srgbClr val="558ED5"/>
              </a:buClr>
              <a:defRPr/>
            </a:pPr>
            <a:r>
              <a:rPr lang="en-US" sz="800" b="1" kern="0" dirty="0">
                <a:solidFill>
                  <a:srgbClr val="000099"/>
                </a:solidFill>
                <a:ea typeface="ヒラギノ角ゴ ProN W3" pitchFamily="-84" charset="-128"/>
                <a:sym typeface="Gill Sans" pitchFamily="-84" charset="0"/>
              </a:rPr>
              <a:t>Youngstown Business Incubator*</a:t>
            </a:r>
          </a:p>
          <a:p>
            <a:pPr defTabSz="914354">
              <a:defRPr/>
            </a:pPr>
            <a:r>
              <a:rPr lang="en-US" sz="800" b="1" kern="0" dirty="0">
                <a:solidFill>
                  <a:srgbClr val="000099"/>
                </a:solidFill>
                <a:ea typeface="ヒラギノ角ゴ ProN W3" pitchFamily="-84" charset="-128"/>
                <a:sym typeface="Gill Sans" pitchFamily="-84" charset="0"/>
              </a:rPr>
              <a:t>Youngstown State University*</a:t>
            </a:r>
          </a:p>
          <a:p>
            <a:pPr defTabSz="914354">
              <a:defRPr/>
            </a:pPr>
            <a:r>
              <a:rPr lang="en-US" sz="800" b="1" kern="0" dirty="0">
                <a:solidFill>
                  <a:srgbClr val="000099"/>
                </a:solidFill>
                <a:ea typeface="ヒラギノ角ゴ ProN W3" pitchFamily="-84" charset="-128"/>
                <a:sym typeface="Gill Sans" pitchFamily="-84" charset="0"/>
              </a:rPr>
              <a:t>Zimmer, Inc.</a:t>
            </a:r>
            <a:endParaRPr lang="en-US" sz="800" kern="0" dirty="0">
              <a:solidFill>
                <a:srgbClr val="000099"/>
              </a:solidFill>
              <a:ea typeface="ヒラギノ角ゴ ProN W3" pitchFamily="-84" charset="-128"/>
              <a:sym typeface="Gill Sans" pitchFamily="-84" charset="0"/>
            </a:endParaRPr>
          </a:p>
        </p:txBody>
      </p:sp>
      <p:sp>
        <p:nvSpPr>
          <p:cNvPr id="16" name="Rectangle 15"/>
          <p:cNvSpPr/>
          <p:nvPr/>
        </p:nvSpPr>
        <p:spPr>
          <a:xfrm>
            <a:off x="3452180" y="1307689"/>
            <a:ext cx="2578704" cy="5286062"/>
          </a:xfrm>
          <a:prstGeom prst="rect">
            <a:avLst/>
          </a:prstGeom>
        </p:spPr>
        <p:txBody>
          <a:bodyPr wrap="square">
            <a:spAutoFit/>
          </a:bodyPr>
          <a:lstStyle/>
          <a:p>
            <a:pPr defTabSz="914354">
              <a:defRPr/>
            </a:pPr>
            <a:r>
              <a:rPr lang="en-US" sz="800" b="1" kern="0" dirty="0" smtClean="0">
                <a:ea typeface="ヒラギノ角ゴ ProN W3" pitchFamily="-84" charset="-128"/>
                <a:sym typeface="Gill Sans" pitchFamily="-84" charset="0"/>
              </a:rPr>
              <a:t>The </a:t>
            </a:r>
            <a:r>
              <a:rPr lang="en-US" sz="800" b="1" kern="0" dirty="0">
                <a:ea typeface="ヒラギノ角ゴ ProN W3" pitchFamily="-84" charset="-128"/>
                <a:sym typeface="Gill Sans" pitchFamily="-84" charset="0"/>
              </a:rPr>
              <a:t>Lincoln Electric Company </a:t>
            </a:r>
            <a:endParaRPr lang="en-US" sz="800" b="1" kern="0" dirty="0" smtClean="0">
              <a:ea typeface="ヒラギノ角ゴ ProN W3" pitchFamily="-84" charset="-128"/>
              <a:sym typeface="Gill Sans" pitchFamily="-84" charset="0"/>
            </a:endParaRPr>
          </a:p>
          <a:p>
            <a:pPr defTabSz="914354">
              <a:defRPr/>
            </a:pPr>
            <a:r>
              <a:rPr lang="en-US" sz="800" b="1" kern="0" dirty="0" smtClean="0">
                <a:solidFill>
                  <a:srgbClr val="FF0000"/>
                </a:solidFill>
                <a:ea typeface="ヒラギノ角ゴ ProN W3" pitchFamily="-84" charset="-128"/>
                <a:sym typeface="Gill Sans" pitchFamily="-84" charset="0"/>
              </a:rPr>
              <a:t>Lockheed </a:t>
            </a:r>
            <a:r>
              <a:rPr lang="en-US" sz="800" b="1" kern="0" dirty="0">
                <a:solidFill>
                  <a:srgbClr val="FF0000"/>
                </a:solidFill>
                <a:ea typeface="ヒラギノ角ゴ ProN W3" pitchFamily="-84" charset="-128"/>
                <a:sym typeface="Gill Sans" pitchFamily="-84" charset="0"/>
              </a:rPr>
              <a:t>Martin*</a:t>
            </a:r>
          </a:p>
          <a:p>
            <a:pPr lvl="0" defTabSz="914354">
              <a:defRPr/>
            </a:pPr>
            <a:r>
              <a:rPr lang="en-US" sz="800" b="1" kern="0" dirty="0">
                <a:solidFill>
                  <a:srgbClr val="000000"/>
                </a:solidFill>
                <a:ea typeface="ヒラギノ角ゴ ProN W3" pitchFamily="-84" charset="-128"/>
                <a:cs typeface="Calibri"/>
                <a:sym typeface="Gill Sans" pitchFamily="-84" charset="0"/>
              </a:rPr>
              <a:t>Lorain County Community </a:t>
            </a:r>
            <a:r>
              <a:rPr lang="en-US" sz="800" b="1" kern="0" dirty="0" smtClean="0">
                <a:solidFill>
                  <a:srgbClr val="000000"/>
                </a:solidFill>
                <a:ea typeface="ヒラギノ角ゴ ProN W3" pitchFamily="-84" charset="-128"/>
                <a:cs typeface="Calibri"/>
                <a:sym typeface="Gill Sans" pitchFamily="-84" charset="0"/>
              </a:rPr>
              <a:t>College</a:t>
            </a:r>
          </a:p>
          <a:p>
            <a:pPr lvl="0" defTabSz="914354">
              <a:defRPr/>
            </a:pPr>
            <a:r>
              <a:rPr lang="en-US" sz="800" b="1" kern="0" dirty="0" smtClean="0">
                <a:solidFill>
                  <a:srgbClr val="000099"/>
                </a:solidFill>
                <a:ea typeface="ヒラギノ角ゴ ProN W3" pitchFamily="-84" charset="-128"/>
                <a:sym typeface="Gill Sans" pitchFamily="-84" charset="0"/>
              </a:rPr>
              <a:t>Los </a:t>
            </a:r>
            <a:r>
              <a:rPr lang="en-US" sz="800" b="1" kern="0" dirty="0">
                <a:solidFill>
                  <a:srgbClr val="000099"/>
                </a:solidFill>
                <a:ea typeface="ヒラギノ角ゴ ProN W3" pitchFamily="-84" charset="-128"/>
                <a:sym typeface="Gill Sans" pitchFamily="-84" charset="0"/>
              </a:rPr>
              <a:t>Alamos National Laboratory</a:t>
            </a:r>
          </a:p>
          <a:p>
            <a:pPr defTabSz="914354">
              <a:defRPr/>
            </a:pPr>
            <a:r>
              <a:rPr lang="en-US" sz="800" b="1" kern="0" dirty="0" smtClean="0">
                <a:solidFill>
                  <a:srgbClr val="000000"/>
                </a:solidFill>
                <a:ea typeface="ヒラギノ角ゴ ProN W3" pitchFamily="-84" charset="-128"/>
                <a:cs typeface="Calibri"/>
                <a:sym typeface="Gill Sans" pitchFamily="-84" charset="0"/>
              </a:rPr>
              <a:t>Louisiana State University </a:t>
            </a:r>
            <a:endParaRPr lang="en-US" sz="800" b="1" kern="0" dirty="0">
              <a:solidFill>
                <a:srgbClr val="000000"/>
              </a:solidFill>
              <a:ea typeface="ヒラギノ角ゴ ProN W3" pitchFamily="-84" charset="-128"/>
              <a:cs typeface="Calibri"/>
              <a:sym typeface="Gill Sans" pitchFamily="-84" charset="0"/>
            </a:endParaRPr>
          </a:p>
          <a:p>
            <a:pPr defTabSz="914354">
              <a:defRPr/>
            </a:pPr>
            <a:r>
              <a:rPr lang="en-US" sz="800" b="1" kern="0" dirty="0" smtClean="0">
                <a:solidFill>
                  <a:srgbClr val="000099"/>
                </a:solidFill>
                <a:ea typeface="ヒラギノ角ゴ ProN W3" pitchFamily="-84" charset="-128"/>
                <a:sym typeface="Gill Sans" pitchFamily="-84" charset="0"/>
              </a:rPr>
              <a:t>M-7 </a:t>
            </a:r>
            <a:r>
              <a:rPr lang="en-US" sz="800" b="1" kern="0" dirty="0">
                <a:solidFill>
                  <a:srgbClr val="000099"/>
                </a:solidFill>
                <a:ea typeface="ヒラギノ角ゴ ProN W3" pitchFamily="-84" charset="-128"/>
                <a:sym typeface="Gill Sans" pitchFamily="-84" charset="0"/>
              </a:rPr>
              <a:t>Technologies*</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MAGNET</a:t>
            </a:r>
            <a:r>
              <a:rPr lang="en-US" sz="800" b="1" kern="0" dirty="0" smtClean="0">
                <a:ea typeface="ヒラギノ角ゴ ProN W3" pitchFamily="-84" charset="-128"/>
                <a:sym typeface="Gill Sans" pitchFamily="-84" charset="0"/>
              </a:rPr>
              <a:t>*</a:t>
            </a:r>
          </a:p>
          <a:p>
            <a:pPr defTabSz="914354">
              <a:defRPr/>
            </a:pPr>
            <a:r>
              <a:rPr lang="en-US" sz="800" b="1" kern="0" dirty="0" smtClean="0">
                <a:ea typeface="ヒラギノ角ゴ ProN W3" pitchFamily="-84" charset="-128"/>
                <a:sym typeface="Gill Sans" pitchFamily="-84" charset="0"/>
              </a:rPr>
              <a:t>Materials Sciences Corporation </a:t>
            </a:r>
            <a:endParaRPr lang="en-US" sz="800" kern="0" dirty="0">
              <a:ea typeface="ヒラギノ角ゴ ProN W3" pitchFamily="-84" charset="-128"/>
              <a:sym typeface="Gill Sans" pitchFamily="-84" charset="0"/>
            </a:endParaRPr>
          </a:p>
          <a:p>
            <a:pPr defTabSz="914354">
              <a:defRPr/>
            </a:pPr>
            <a:r>
              <a:rPr lang="en-US" sz="800" b="1" kern="0" dirty="0" err="1">
                <a:ea typeface="ヒラギノ角ゴ ProN W3" pitchFamily="-84" charset="-128"/>
                <a:sym typeface="Gill Sans" pitchFamily="-84" charset="0"/>
              </a:rPr>
              <a:t>Materion</a:t>
            </a:r>
            <a:r>
              <a:rPr lang="en-US" sz="800" b="1" kern="0" dirty="0">
                <a:ea typeface="ヒラギノ角ゴ ProN W3" pitchFamily="-84" charset="-128"/>
                <a:sym typeface="Gill Sans" pitchFamily="-84" charset="0"/>
              </a:rPr>
              <a:t> Corporation</a:t>
            </a:r>
          </a:p>
          <a:p>
            <a:pPr defTabSz="914354">
              <a:defRPr/>
            </a:pPr>
            <a:r>
              <a:rPr lang="en-US" sz="800" b="1" kern="0" dirty="0">
                <a:solidFill>
                  <a:srgbClr val="0000CC"/>
                </a:solidFill>
                <a:ea typeface="ヒラギノ角ゴ ProN W3" pitchFamily="-84" charset="-128"/>
                <a:sym typeface="Gill Sans" pitchFamily="-84" charset="0"/>
              </a:rPr>
              <a:t>MAYA Design Inc</a:t>
            </a:r>
            <a:r>
              <a:rPr lang="en-US" sz="800" b="1" kern="0" dirty="0" smtClean="0">
                <a:solidFill>
                  <a:srgbClr val="0000CC"/>
                </a:solidFill>
                <a:ea typeface="ヒラギノ角ゴ ProN W3" pitchFamily="-84" charset="-128"/>
                <a:sym typeface="Gill Sans" pitchFamily="-84" charset="0"/>
              </a:rPr>
              <a:t>.</a:t>
            </a:r>
          </a:p>
          <a:p>
            <a:pPr defTabSz="914354">
              <a:defRPr/>
            </a:pPr>
            <a:r>
              <a:rPr lang="en-US" sz="800" b="1" kern="0" dirty="0" smtClean="0">
                <a:ea typeface="ヒラギノ角ゴ ProN W3" pitchFamily="-84" charset="-128"/>
                <a:sym typeface="Gill Sans" pitchFamily="-84" charset="0"/>
              </a:rPr>
              <a:t>Meggitt Control Systems</a:t>
            </a:r>
          </a:p>
          <a:p>
            <a:pPr defTabSz="914354">
              <a:defRPr/>
            </a:pPr>
            <a:r>
              <a:rPr lang="en-US" sz="800" b="1" kern="0" dirty="0" smtClean="0">
                <a:ea typeface="ヒラギノ角ゴ ProN W3" pitchFamily="-84" charset="-128"/>
                <a:sym typeface="Gill Sans" pitchFamily="-84" charset="0"/>
              </a:rPr>
              <a:t>Met-L-Flo</a:t>
            </a:r>
            <a:endParaRPr lang="en-US" sz="800" b="1"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Michigan Technological University </a:t>
            </a:r>
            <a:endParaRPr lang="en-US" sz="800" b="1" kern="0" dirty="0" smtClean="0">
              <a:solidFill>
                <a:srgbClr val="000099"/>
              </a:solidFill>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Milwaukee School of Engineering </a:t>
            </a:r>
            <a:endParaRPr lang="en-US" sz="800" kern="0" dirty="0">
              <a:ea typeface="ヒラギノ角ゴ ProN W3" pitchFamily="-84" charset="-128"/>
              <a:sym typeface="Gill Sans" pitchFamily="-84" charset="0"/>
            </a:endParaRPr>
          </a:p>
          <a:p>
            <a:pPr marL="243836" indent="-243836" defTabSz="914354">
              <a:defRPr/>
            </a:pPr>
            <a:r>
              <a:rPr lang="en-US" sz="800" b="1" kern="0" dirty="0">
                <a:ea typeface="ヒラギノ角ゴ ProN W3" pitchFamily="-84" charset="-128"/>
                <a:sym typeface="Gill Sans" pitchFamily="-84" charset="0"/>
              </a:rPr>
              <a:t>Missouri University of S&amp;T</a:t>
            </a:r>
          </a:p>
          <a:p>
            <a:pPr marL="243836" indent="-243836" defTabSz="914354">
              <a:defRPr/>
            </a:pPr>
            <a:r>
              <a:rPr lang="en-US" sz="800" b="1" kern="0" dirty="0">
                <a:solidFill>
                  <a:srgbClr val="0000CC"/>
                </a:solidFill>
                <a:ea typeface="ヒラギノ角ゴ ProN W3" pitchFamily="-84" charset="-128"/>
                <a:sym typeface="Gill Sans" pitchFamily="-84" charset="0"/>
              </a:rPr>
              <a:t>MIT Lincoln Laboratory </a:t>
            </a:r>
          </a:p>
          <a:p>
            <a:pPr marL="243836" indent="-243836" defTabSz="914354">
              <a:defRPr/>
            </a:pPr>
            <a:r>
              <a:rPr lang="en-US" sz="800" b="1" kern="0" dirty="0">
                <a:ea typeface="ヒラギノ角ゴ ProN W3" pitchFamily="-84" charset="-128"/>
                <a:sym typeface="Gill Sans" pitchFamily="-84" charset="0"/>
              </a:rPr>
              <a:t>Moog, Inc.  </a:t>
            </a:r>
            <a:endParaRPr lang="en-US" sz="800" b="1" kern="0" dirty="0" smtClean="0">
              <a:ea typeface="ヒラギノ角ゴ ProN W3" pitchFamily="-84" charset="-128"/>
              <a:sym typeface="Gill Sans" pitchFamily="-84" charset="0"/>
            </a:endParaRPr>
          </a:p>
          <a:p>
            <a:pPr marL="243836" indent="-243836" defTabSz="914354">
              <a:defRPr/>
            </a:pPr>
            <a:r>
              <a:rPr lang="en-US" sz="800" b="1" dirty="0">
                <a:solidFill>
                  <a:srgbClr val="000099"/>
                </a:solidFill>
              </a:rPr>
              <a:t>NNSA's National Security Campus</a:t>
            </a:r>
          </a:p>
          <a:p>
            <a:pPr marL="243836" indent="-243836" defTabSz="914354">
              <a:defRPr/>
            </a:pPr>
            <a:r>
              <a:rPr lang="en-US" sz="800" b="1" kern="0" dirty="0" err="1" smtClean="0">
                <a:ea typeface="ヒラギノ角ゴ ProN W3" pitchFamily="-84" charset="-128"/>
                <a:sym typeface="Gill Sans" pitchFamily="-84" charset="0"/>
              </a:rPr>
              <a:t>NorTech</a:t>
            </a:r>
            <a:r>
              <a:rPr lang="en-US" sz="800" b="1" kern="0" dirty="0">
                <a:ea typeface="ヒラギノ角ゴ ProN W3" pitchFamily="-84" charset="-128"/>
                <a:sym typeface="Gill Sans" pitchFamily="-84" charset="0"/>
              </a:rPr>
              <a:t>*</a:t>
            </a:r>
          </a:p>
          <a:p>
            <a:pPr marL="243836" indent="-243836" defTabSz="914354">
              <a:defRPr/>
            </a:pPr>
            <a:r>
              <a:rPr lang="en-US" sz="800" b="1" kern="0" dirty="0">
                <a:ea typeface="ヒラギノ角ゴ ProN W3" pitchFamily="-84" charset="-128"/>
                <a:sym typeface="Gill Sans" pitchFamily="-84" charset="0"/>
              </a:rPr>
              <a:t>North Carolina State University</a:t>
            </a:r>
            <a:endParaRPr lang="en-US" sz="800"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Northern Illinois Research Foundation</a:t>
            </a:r>
            <a:endParaRPr lang="en-US" sz="800" kern="0" dirty="0">
              <a:ea typeface="ヒラギノ角ゴ ProN W3" pitchFamily="-84" charset="-128"/>
              <a:sym typeface="Gill Sans" pitchFamily="-84" charset="0"/>
            </a:endParaRPr>
          </a:p>
          <a:p>
            <a:pPr defTabSz="914354">
              <a:buClr>
                <a:srgbClr val="FF0000"/>
              </a:buClr>
              <a:defRPr/>
            </a:pPr>
            <a:r>
              <a:rPr lang="en-US" sz="800" b="1" kern="0" dirty="0">
                <a:solidFill>
                  <a:srgbClr val="FF0000"/>
                </a:solidFill>
                <a:ea typeface="ヒラギノ角ゴ ProN W3" pitchFamily="-84" charset="-128"/>
                <a:sym typeface="Gill Sans" pitchFamily="-84" charset="0"/>
              </a:rPr>
              <a:t>Northrop Grumman</a:t>
            </a:r>
            <a:r>
              <a:rPr lang="en-US" sz="800" b="1" kern="0" dirty="0" smtClean="0">
                <a:solidFill>
                  <a:srgbClr val="FF0000"/>
                </a:solidFill>
                <a:ea typeface="ヒラギノ角ゴ ProN W3" pitchFamily="-84" charset="-128"/>
                <a:sym typeface="Gill Sans" pitchFamily="-84" charset="0"/>
              </a:rPr>
              <a:t>*</a:t>
            </a:r>
          </a:p>
          <a:p>
            <a:pPr defTabSz="914354">
              <a:buClr>
                <a:srgbClr val="FF0000"/>
              </a:buClr>
              <a:defRPr/>
            </a:pPr>
            <a:r>
              <a:rPr lang="en-US" sz="800" b="1" kern="0" dirty="0" smtClean="0">
                <a:solidFill>
                  <a:srgbClr val="000099"/>
                </a:solidFill>
                <a:ea typeface="ヒラギノ角ゴ ProN W3" pitchFamily="-84" charset="-128"/>
                <a:sym typeface="Gill Sans" pitchFamily="-84" charset="0"/>
              </a:rPr>
              <a:t>Oak Ridge National Laboratory  </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Ohio Aerospace Institute</a:t>
            </a:r>
            <a:r>
              <a:rPr lang="en-US" sz="800" b="1" kern="0" dirty="0" smtClean="0">
                <a:ea typeface="ヒラギノ角ゴ ProN W3" pitchFamily="-84" charset="-128"/>
                <a:sym typeface="Gill Sans" pitchFamily="-84" charset="0"/>
              </a:rPr>
              <a:t>*</a:t>
            </a:r>
          </a:p>
          <a:p>
            <a:pPr defTabSz="914354">
              <a:defRPr/>
            </a:pPr>
            <a:r>
              <a:rPr lang="en-US" sz="800" b="1" kern="0" dirty="0" smtClean="0">
                <a:ea typeface="ヒラギノ角ゴ ProN W3" pitchFamily="-84" charset="-128"/>
                <a:sym typeface="Gill Sans" pitchFamily="-84" charset="0"/>
              </a:rPr>
              <a:t>OpenArc</a:t>
            </a:r>
            <a:endParaRPr lang="en-US" sz="800" kern="0" dirty="0">
              <a:ea typeface="ヒラギノ角ゴ ProN W3" pitchFamily="-84" charset="-128"/>
              <a:sym typeface="Gill Sans" pitchFamily="-84" charset="0"/>
            </a:endParaRPr>
          </a:p>
          <a:p>
            <a:pPr defTabSz="914354">
              <a:defRPr/>
            </a:pPr>
            <a:r>
              <a:rPr lang="en-US" sz="800" b="1" kern="0" dirty="0" err="1">
                <a:ea typeface="ヒラギノ角ゴ ProN W3" pitchFamily="-84" charset="-128"/>
                <a:sym typeface="Gill Sans" pitchFamily="-84" charset="0"/>
              </a:rPr>
              <a:t>Optomec</a:t>
            </a:r>
            <a:r>
              <a:rPr lang="en-US" sz="800" b="1" kern="0" dirty="0">
                <a:ea typeface="ヒラギノ角ゴ ProN W3" pitchFamily="-84" charset="-128"/>
                <a:sym typeface="Gill Sans" pitchFamily="-84" charset="0"/>
              </a:rPr>
              <a:t>*</a:t>
            </a:r>
            <a:endParaRPr lang="en-US" sz="800" kern="0" dirty="0">
              <a:ea typeface="ヒラギノ角ゴ ProN W3" pitchFamily="-84" charset="-128"/>
              <a:sym typeface="Gill Sans" pitchFamily="-84" charset="0"/>
            </a:endParaRPr>
          </a:p>
          <a:p>
            <a:pPr defTabSz="914354">
              <a:defRPr/>
            </a:pPr>
            <a:r>
              <a:rPr lang="en-US" sz="800" b="1" kern="0" dirty="0">
                <a:solidFill>
                  <a:srgbClr val="FF0000"/>
                </a:solidFill>
                <a:ea typeface="ヒラギノ角ゴ ProN W3" pitchFamily="-84" charset="-128"/>
                <a:sym typeface="Gill Sans" pitchFamily="-84" charset="0"/>
              </a:rPr>
              <a:t>Oxford Performance Materials*</a:t>
            </a:r>
            <a:endParaRPr lang="en-US" sz="800" kern="0" dirty="0">
              <a:solidFill>
                <a:srgbClr val="FF0000"/>
              </a:solidFill>
              <a:ea typeface="ヒラギノ角ゴ ProN W3" pitchFamily="-84" charset="-128"/>
              <a:sym typeface="Gill Sans" pitchFamily="-84" charset="0"/>
            </a:endParaRPr>
          </a:p>
          <a:p>
            <a:pPr defTabSz="914354">
              <a:defRPr/>
            </a:pPr>
            <a:r>
              <a:rPr lang="en-US" sz="800" b="1" kern="0" dirty="0" smtClean="0">
                <a:solidFill>
                  <a:srgbClr val="000099"/>
                </a:solidFill>
                <a:ea typeface="ヒラギノ角ゴ ProN W3" pitchFamily="-84" charset="-128"/>
                <a:sym typeface="Gill Sans" pitchFamily="-84" charset="0"/>
              </a:rPr>
              <a:t>Pennsylvania State University*</a:t>
            </a:r>
          </a:p>
          <a:p>
            <a:pPr defTabSz="914354">
              <a:buClr>
                <a:srgbClr val="00B050"/>
              </a:buClr>
              <a:defRPr/>
            </a:pPr>
            <a:r>
              <a:rPr lang="en-US" sz="800" b="1" kern="0" dirty="0" err="1" smtClean="0">
                <a:ea typeface="ヒラギノ角ゴ ProN W3" pitchFamily="-84" charset="-128"/>
                <a:sym typeface="Gill Sans" pitchFamily="-84" charset="0"/>
              </a:rPr>
              <a:t>PTC</a:t>
            </a:r>
            <a:r>
              <a:rPr lang="en-US" sz="800" b="1" kern="0" dirty="0" smtClean="0">
                <a:ea typeface="ヒラギノ角ゴ ProN W3" pitchFamily="-84" charset="-128"/>
                <a:sym typeface="Gill Sans" pitchFamily="-84" charset="0"/>
              </a:rPr>
              <a:t> Alliance Holdings Corp.</a:t>
            </a:r>
            <a:endParaRPr lang="en-US" sz="800" b="1"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Raytheon Company*</a:t>
            </a:r>
          </a:p>
          <a:p>
            <a:pPr defTabSz="914354">
              <a:defRPr/>
            </a:pPr>
            <a:r>
              <a:rPr lang="en-US" sz="800" b="1" dirty="0" err="1"/>
              <a:t>Rhinestahl</a:t>
            </a:r>
            <a:r>
              <a:rPr lang="en-US" sz="800" b="1" dirty="0"/>
              <a:t> Corporation </a:t>
            </a:r>
            <a:endParaRPr lang="en-US" sz="800" b="1" kern="0" dirty="0">
              <a:solidFill>
                <a:srgbClr val="000099"/>
              </a:solidFill>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Robert C. Byrd Institute (RCBI)*</a:t>
            </a:r>
          </a:p>
          <a:p>
            <a:pPr marL="243836" indent="-243836" defTabSz="914354">
              <a:buClr>
                <a:srgbClr val="00B050"/>
              </a:buClr>
              <a:defRPr/>
            </a:pPr>
            <a:r>
              <a:rPr lang="en-US" sz="800" b="1" kern="0" dirty="0">
                <a:ea typeface="ヒラギノ角ゴ ProN W3" pitchFamily="-84" charset="-128"/>
                <a:sym typeface="Gill Sans" pitchFamily="-84" charset="0"/>
              </a:rPr>
              <a:t>Robert Morris University</a:t>
            </a:r>
            <a:r>
              <a:rPr lang="en-US" sz="800" b="1" kern="0" dirty="0" smtClean="0">
                <a:ea typeface="ヒラギノ角ゴ ProN W3" pitchFamily="-84" charset="-128"/>
                <a:sym typeface="Gill Sans" pitchFamily="-84" charset="0"/>
              </a:rPr>
              <a:t>*</a:t>
            </a:r>
          </a:p>
          <a:p>
            <a:pPr marL="243836" indent="-243836" defTabSz="914354">
              <a:buClr>
                <a:srgbClr val="00B050"/>
              </a:buClr>
              <a:defRPr/>
            </a:pPr>
            <a:r>
              <a:rPr lang="en-US" sz="800" b="1" kern="0" dirty="0" smtClean="0">
                <a:ea typeface="ヒラギノ角ゴ ProN W3" pitchFamily="-84" charset="-128"/>
                <a:sym typeface="Gill Sans" pitchFamily="-84" charset="0"/>
              </a:rPr>
              <a:t>Rolls-Royce Corporation </a:t>
            </a:r>
            <a:endParaRPr lang="en-US" sz="800" b="1"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RP+M</a:t>
            </a:r>
            <a:endParaRPr lang="en-US" sz="800" kern="0" dirty="0">
              <a:ea typeface="ヒラギノ角ゴ ProN W3" pitchFamily="-84" charset="-128"/>
              <a:sym typeface="Gill Sans" pitchFamily="-84" charset="0"/>
            </a:endParaRPr>
          </a:p>
          <a:p>
            <a:pPr defTabSz="914354">
              <a:defRPr/>
            </a:pPr>
            <a:r>
              <a:rPr lang="en-US" sz="800" b="1" dirty="0">
                <a:solidFill>
                  <a:srgbClr val="0000CC"/>
                </a:solidFill>
              </a:rPr>
              <a:t>RTI International Metals, Inc. </a:t>
            </a:r>
            <a:r>
              <a:rPr lang="en-US" sz="800" b="1" kern="0" dirty="0" smtClean="0">
                <a:solidFill>
                  <a:srgbClr val="000099"/>
                </a:solidFill>
                <a:ea typeface="ヒラギノ角ゴ ProN W3" pitchFamily="-84" charset="-128"/>
                <a:sym typeface="Gill Sans" pitchFamily="-84" charset="0"/>
              </a:rPr>
              <a:t>*</a:t>
            </a:r>
          </a:p>
          <a:p>
            <a:pPr defTabSz="914354">
              <a:defRPr/>
            </a:pPr>
            <a:r>
              <a:rPr lang="en-US" sz="800" b="1" kern="0" dirty="0" smtClean="0">
                <a:ea typeface="ヒラギノ角ゴ ProN W3" pitchFamily="-84" charset="-128"/>
                <a:sym typeface="Gill Sans" pitchFamily="-84" charset="0"/>
              </a:rPr>
              <a:t>SABIC Innovative Plastics Business </a:t>
            </a:r>
            <a:endParaRPr lang="en-US" sz="800" b="1"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Sandia National Laboratories </a:t>
            </a:r>
            <a:endParaRPr lang="en-US" sz="800" b="1" kern="0" dirty="0" smtClean="0">
              <a:solidFill>
                <a:srgbClr val="000099"/>
              </a:solidFill>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Sciaky, Inc. </a:t>
            </a:r>
            <a:endParaRPr lang="en-US" sz="800" b="1" kern="0" dirty="0" smtClean="0">
              <a:ea typeface="ヒラギノ角ゴ ProN W3" pitchFamily="-84" charset="-128"/>
              <a:sym typeface="Gill Sans" pitchFamily="-84" charset="0"/>
            </a:endParaRPr>
          </a:p>
          <a:p>
            <a:pPr defTabSz="914354">
              <a:defRPr/>
            </a:pPr>
            <a:r>
              <a:rPr lang="en-US" sz="800" b="1" kern="0" dirty="0" smtClean="0">
                <a:solidFill>
                  <a:srgbClr val="000099"/>
                </a:solidFill>
                <a:ea typeface="ヒラギノ角ゴ ProN W3" pitchFamily="-84" charset="-128"/>
                <a:sym typeface="Gill Sans" pitchFamily="-84" charset="0"/>
              </a:rPr>
              <a:t>Senvol LLC</a:t>
            </a:r>
            <a:endParaRPr lang="en-US" sz="800" b="1" kern="0" dirty="0">
              <a:solidFill>
                <a:srgbClr val="000099"/>
              </a:solidFill>
              <a:ea typeface="ヒラギノ角ゴ ProN W3" pitchFamily="-84" charset="-128"/>
              <a:sym typeface="Gill Sans" pitchFamily="-84" charset="0"/>
            </a:endParaRPr>
          </a:p>
          <a:p>
            <a:pPr defTabSz="914354">
              <a:defRPr/>
            </a:pPr>
            <a:endParaRPr lang="en-US" sz="800" b="1" kern="0" dirty="0">
              <a:solidFill>
                <a:srgbClr val="000099"/>
              </a:solidFill>
              <a:ea typeface="ヒラギノ角ゴ ProN W3" pitchFamily="-84" charset="-128"/>
              <a:sym typeface="Gill Sans" pitchFamily="-84" charset="0"/>
            </a:endParaRPr>
          </a:p>
          <a:p>
            <a:pPr defTabSz="914354">
              <a:defRPr/>
            </a:pPr>
            <a:endParaRPr lang="en-US" sz="950" kern="0" dirty="0">
              <a:ea typeface="ヒラギノ角ゴ ProN W3" pitchFamily="-84" charset="-128"/>
              <a:sym typeface="Gill Sans" pitchFamily="-84" charset="0"/>
            </a:endParaRPr>
          </a:p>
        </p:txBody>
      </p:sp>
      <p:sp>
        <p:nvSpPr>
          <p:cNvPr id="17" name="Rectangle 16"/>
          <p:cNvSpPr/>
          <p:nvPr/>
        </p:nvSpPr>
        <p:spPr>
          <a:xfrm>
            <a:off x="609600" y="1330772"/>
            <a:ext cx="2881999" cy="5262979"/>
          </a:xfrm>
          <a:prstGeom prst="rect">
            <a:avLst/>
          </a:prstGeom>
        </p:spPr>
        <p:txBody>
          <a:bodyPr wrap="square">
            <a:spAutoFit/>
          </a:bodyPr>
          <a:lstStyle/>
          <a:p>
            <a:pPr defTabSz="914354">
              <a:buClr>
                <a:srgbClr val="FF0000"/>
              </a:buClr>
              <a:defRPr/>
            </a:pPr>
            <a:r>
              <a:rPr lang="en-US" sz="800" b="1" kern="0" dirty="0" smtClean="0">
                <a:solidFill>
                  <a:srgbClr val="FF0000"/>
                </a:solidFill>
                <a:ea typeface="ヒラギノ角ゴ ProN W3" pitchFamily="-84" charset="-128"/>
                <a:sym typeface="Gill Sans" pitchFamily="-84" charset="0"/>
              </a:rPr>
              <a:t>3D </a:t>
            </a:r>
            <a:r>
              <a:rPr lang="en-US" sz="800" b="1" kern="0" dirty="0">
                <a:solidFill>
                  <a:srgbClr val="FF0000"/>
                </a:solidFill>
                <a:ea typeface="ヒラギノ角ゴ ProN W3" pitchFamily="-84" charset="-128"/>
                <a:sym typeface="Gill Sans" pitchFamily="-84" charset="0"/>
              </a:rPr>
              <a:t>Systems Corporation*</a:t>
            </a:r>
          </a:p>
          <a:p>
            <a:pPr defTabSz="914354">
              <a:buClr>
                <a:srgbClr val="FF0000"/>
              </a:buClr>
              <a:defRPr/>
            </a:pPr>
            <a:r>
              <a:rPr lang="en-US" sz="800" b="1" kern="0" dirty="0" smtClean="0">
                <a:ea typeface="ヒラギノ角ゴ ProN W3" pitchFamily="-84" charset="-128"/>
                <a:sym typeface="Gill Sans" pitchFamily="-84" charset="0"/>
              </a:rPr>
              <a:t>3M</a:t>
            </a:r>
          </a:p>
          <a:p>
            <a:pPr defTabSz="914354">
              <a:buClr>
                <a:srgbClr val="FF0000"/>
              </a:buClr>
              <a:defRPr/>
            </a:pPr>
            <a:r>
              <a:rPr lang="en-US" sz="800" b="1" kern="0" dirty="0" smtClean="0">
                <a:ea typeface="ヒラギノ角ゴ ProN W3" pitchFamily="-84" charset="-128"/>
                <a:sym typeface="Gill Sans" pitchFamily="-84" charset="0"/>
              </a:rPr>
              <a:t>Advance Methods in Innovation </a:t>
            </a:r>
            <a:endParaRPr lang="en-US" sz="800" b="1" kern="0" dirty="0">
              <a:ea typeface="ヒラギノ角ゴ ProN W3" pitchFamily="-84" charset="-128"/>
              <a:sym typeface="Gill Sans" pitchFamily="-84" charset="0"/>
            </a:endParaRPr>
          </a:p>
          <a:p>
            <a:pPr defTabSz="914354">
              <a:buClr>
                <a:srgbClr val="558ED5"/>
              </a:buClr>
              <a:defRPr/>
            </a:pPr>
            <a:r>
              <a:rPr lang="en-US" sz="800" b="1" kern="0" dirty="0">
                <a:ea typeface="ヒラギノ角ゴ ProN W3" pitchFamily="-84" charset="-128"/>
                <a:sym typeface="Gill Sans" pitchFamily="-84" charset="0"/>
              </a:rPr>
              <a:t>Alcoa  </a:t>
            </a:r>
          </a:p>
          <a:p>
            <a:pPr defTabSz="914354">
              <a:buClr>
                <a:srgbClr val="558ED5"/>
              </a:buClr>
              <a:defRPr/>
            </a:pPr>
            <a:r>
              <a:rPr lang="en-US" sz="800" b="1" kern="0" dirty="0">
                <a:solidFill>
                  <a:srgbClr val="000099"/>
                </a:solidFill>
                <a:ea typeface="ヒラギノ角ゴ ProN W3" pitchFamily="-84" charset="-128"/>
                <a:sym typeface="Gill Sans" pitchFamily="-84" charset="0"/>
              </a:rPr>
              <a:t>Allegheny Technologies Incorporated</a:t>
            </a:r>
            <a:r>
              <a:rPr lang="en-US" sz="800" b="1" kern="0" dirty="0" smtClean="0">
                <a:solidFill>
                  <a:srgbClr val="000099"/>
                </a:solidFill>
                <a:ea typeface="ヒラギノ角ゴ ProN W3" pitchFamily="-84" charset="-128"/>
                <a:sym typeface="Gill Sans" pitchFamily="-84" charset="0"/>
              </a:rPr>
              <a:t>*</a:t>
            </a:r>
          </a:p>
          <a:p>
            <a:pPr defTabSz="914354">
              <a:buClr>
                <a:srgbClr val="558ED5"/>
              </a:buClr>
              <a:defRPr/>
            </a:pPr>
            <a:r>
              <a:rPr lang="en-US" sz="800" b="1" kern="0" dirty="0" smtClean="0">
                <a:ea typeface="ヒラギノ角ゴ ProN W3" pitchFamily="-84" charset="-128"/>
                <a:sym typeface="Gill Sans" pitchFamily="-84" charset="0"/>
              </a:rPr>
              <a:t>American Foundry Society</a:t>
            </a:r>
          </a:p>
          <a:p>
            <a:pPr defTabSz="914354">
              <a:buClr>
                <a:srgbClr val="558ED5"/>
              </a:buClr>
              <a:defRPr/>
            </a:pPr>
            <a:r>
              <a:rPr lang="en-US" sz="800" b="1" kern="0" dirty="0" smtClean="0">
                <a:ea typeface="ヒラギノ角ゴ ProN W3" pitchFamily="-84" charset="-128"/>
                <a:sym typeface="Gill Sans" pitchFamily="-84" charset="0"/>
              </a:rPr>
              <a:t>Applied Optimization Inc. </a:t>
            </a:r>
            <a:endParaRPr lang="en-US" sz="800" kern="0" dirty="0">
              <a:ea typeface="ヒラギノ角ゴ ProN W3" pitchFamily="-84" charset="-128"/>
              <a:sym typeface="Gill Sans" pitchFamily="-84" charset="0"/>
            </a:endParaRPr>
          </a:p>
          <a:p>
            <a:pPr defTabSz="914354">
              <a:buClr>
                <a:srgbClr val="00B050"/>
              </a:buClr>
              <a:defRPr/>
            </a:pPr>
            <a:r>
              <a:rPr lang="en-US" sz="800" b="1" kern="0" dirty="0">
                <a:solidFill>
                  <a:srgbClr val="000099"/>
                </a:solidFill>
                <a:ea typeface="ヒラギノ角ゴ ProN W3" pitchFamily="-84" charset="-128"/>
                <a:sym typeface="Gill Sans" pitchFamily="-84" charset="0"/>
              </a:rPr>
              <a:t>Applied Systems and Technology Transfer (AST2)*</a:t>
            </a:r>
          </a:p>
          <a:p>
            <a:pPr defTabSz="914354">
              <a:buClr>
                <a:srgbClr val="00B050"/>
              </a:buClr>
              <a:defRPr/>
            </a:pPr>
            <a:r>
              <a:rPr lang="en-US" sz="800" b="1" kern="0" dirty="0" err="1">
                <a:solidFill>
                  <a:srgbClr val="000000"/>
                </a:solidFill>
                <a:ea typeface="ヒラギノ角ゴ ProN W3" pitchFamily="-84" charset="-128"/>
                <a:cs typeface="Calibri"/>
                <a:sym typeface="Gill Sans" pitchFamily="-84" charset="0"/>
              </a:rPr>
              <a:t>Arkema</a:t>
            </a:r>
            <a:r>
              <a:rPr lang="en-US" sz="800" b="1" kern="0" dirty="0">
                <a:solidFill>
                  <a:srgbClr val="000000"/>
                </a:solidFill>
                <a:ea typeface="ヒラギノ角ゴ ProN W3" pitchFamily="-84" charset="-128"/>
                <a:cs typeface="Calibri"/>
                <a:sym typeface="Gill Sans" pitchFamily="-84" charset="0"/>
              </a:rPr>
              <a:t>, Inc. </a:t>
            </a:r>
          </a:p>
          <a:p>
            <a:pPr defTabSz="914354">
              <a:buClr>
                <a:srgbClr val="00B050"/>
              </a:buClr>
              <a:defRPr/>
            </a:pPr>
            <a:r>
              <a:rPr lang="en-US" sz="800" b="1" kern="0" dirty="0">
                <a:ea typeface="ヒラギノ角ゴ ProN W3" pitchFamily="-84" charset="-128"/>
                <a:sym typeface="Gill Sans" pitchFamily="-84" charset="0"/>
              </a:rPr>
              <a:t>ASM International</a:t>
            </a:r>
          </a:p>
          <a:p>
            <a:pPr marL="243836" indent="-243836" defTabSz="914354">
              <a:defRPr/>
            </a:pPr>
            <a:r>
              <a:rPr lang="en-US" sz="800" b="1" kern="0" dirty="0">
                <a:solidFill>
                  <a:srgbClr val="000099"/>
                </a:solidFill>
                <a:ea typeface="ヒラギノ角ゴ ProN W3" pitchFamily="-84" charset="-128"/>
                <a:sym typeface="Gill Sans" pitchFamily="-84" charset="0"/>
              </a:rPr>
              <a:t>Association of </a:t>
            </a:r>
            <a:r>
              <a:rPr lang="en-US" sz="800" b="1" kern="0" dirty="0" smtClean="0">
                <a:solidFill>
                  <a:srgbClr val="000099"/>
                </a:solidFill>
                <a:ea typeface="ヒラギノ角ゴ ProN W3" pitchFamily="-84" charset="-128"/>
                <a:sym typeface="Gill Sans" pitchFamily="-84" charset="0"/>
              </a:rPr>
              <a:t>Manufacturing Technology*</a:t>
            </a:r>
            <a:endParaRPr lang="en-US" sz="800" b="1" kern="0" dirty="0" smtClean="0">
              <a:ea typeface="ヒラギノ角ゴ ProN W3" pitchFamily="-84" charset="-128"/>
              <a:sym typeface="Gill Sans" pitchFamily="-84" charset="0"/>
            </a:endParaRPr>
          </a:p>
          <a:p>
            <a:pPr marL="243836" indent="-243836" defTabSz="914354">
              <a:defRPr/>
            </a:pPr>
            <a:r>
              <a:rPr lang="en-US" sz="800" b="1" kern="0" dirty="0">
                <a:ea typeface="ヒラギノ角ゴ ProN W3" pitchFamily="-84" charset="-128"/>
                <a:sym typeface="Gill Sans" pitchFamily="-84" charset="0"/>
              </a:rPr>
              <a:t>Bayer Material Science* </a:t>
            </a:r>
          </a:p>
          <a:p>
            <a:pPr marL="243836" indent="-243836" defTabSz="914354">
              <a:defRPr/>
            </a:pPr>
            <a:r>
              <a:rPr lang="en-US" sz="800" b="1" kern="0" dirty="0" smtClean="0">
                <a:ea typeface="ヒラギノ角ゴ ProN W3" pitchFamily="-84" charset="-128"/>
                <a:sym typeface="Gill Sans" pitchFamily="-84" charset="0"/>
              </a:rPr>
              <a:t>Binghamton University </a:t>
            </a:r>
            <a:endParaRPr lang="en-US" sz="800" b="1" kern="0" dirty="0">
              <a:ea typeface="ヒラギノ角ゴ ProN W3" pitchFamily="-84" charset="-128"/>
              <a:sym typeface="Gill Sans" pitchFamily="-84" charset="0"/>
            </a:endParaRPr>
          </a:p>
          <a:p>
            <a:pPr defTabSz="914354">
              <a:defRPr/>
            </a:pPr>
            <a:r>
              <a:rPr lang="en-US" sz="800" b="1" kern="0" dirty="0" smtClean="0">
                <a:solidFill>
                  <a:srgbClr val="FF0000"/>
                </a:solidFill>
                <a:ea typeface="ヒラギノ角ゴ ProN W3" pitchFamily="-84" charset="-128"/>
                <a:sym typeface="Gill Sans" pitchFamily="-84" charset="0"/>
              </a:rPr>
              <a:t>The </a:t>
            </a:r>
            <a:r>
              <a:rPr lang="en-US" sz="800" b="1" kern="0" dirty="0">
                <a:solidFill>
                  <a:srgbClr val="FF0000"/>
                </a:solidFill>
                <a:ea typeface="ヒラギノ角ゴ ProN W3" pitchFamily="-84" charset="-128"/>
                <a:sym typeface="Gill Sans" pitchFamily="-84" charset="0"/>
              </a:rPr>
              <a:t>Boeing Company </a:t>
            </a:r>
          </a:p>
          <a:p>
            <a:pPr defTabSz="914354">
              <a:defRPr/>
            </a:pPr>
            <a:r>
              <a:rPr lang="en-US" sz="800" b="1" kern="0" dirty="0">
                <a:solidFill>
                  <a:srgbClr val="000099"/>
                </a:solidFill>
                <a:ea typeface="ヒラギノ角ゴ ProN W3" pitchFamily="-84" charset="-128"/>
                <a:sym typeface="Gill Sans" pitchFamily="-84" charset="0"/>
              </a:rPr>
              <a:t>Carnegie Mellon University*</a:t>
            </a:r>
            <a:endParaRPr lang="en-US" sz="800" kern="0" dirty="0">
              <a:solidFill>
                <a:srgbClr val="000099"/>
              </a:solidFill>
              <a:ea typeface="ヒラギノ角ゴ ProN W3" pitchFamily="-84" charset="-128"/>
              <a:sym typeface="Gill Sans" pitchFamily="-84" charset="0"/>
            </a:endParaRPr>
          </a:p>
          <a:p>
            <a:pPr defTabSz="914354">
              <a:buClr>
                <a:srgbClr val="558ED5"/>
              </a:buClr>
              <a:defRPr/>
            </a:pPr>
            <a:r>
              <a:rPr lang="en-US" sz="800" b="1" kern="0" dirty="0">
                <a:solidFill>
                  <a:srgbClr val="000099"/>
                </a:solidFill>
                <a:ea typeface="ヒラギノ角ゴ ProN W3" pitchFamily="-84" charset="-128"/>
                <a:sym typeface="Gill Sans" pitchFamily="-84" charset="0"/>
              </a:rPr>
              <a:t>Case Western Reserve University*</a:t>
            </a:r>
            <a:endParaRPr lang="en-US" sz="800" kern="0" dirty="0">
              <a:solidFill>
                <a:srgbClr val="000099"/>
              </a:solidFill>
              <a:ea typeface="ヒラギノ角ゴ ProN W3" pitchFamily="-84" charset="-128"/>
              <a:sym typeface="Gill Sans" pitchFamily="-84" charset="0"/>
            </a:endParaRPr>
          </a:p>
          <a:p>
            <a:pPr defTabSz="914354">
              <a:buClr>
                <a:srgbClr val="00B050"/>
              </a:buClr>
              <a:defRPr/>
            </a:pPr>
            <a:r>
              <a:rPr lang="en-US" sz="800" b="1" kern="0" dirty="0">
                <a:ea typeface="ヒラギノ角ゴ ProN W3" pitchFamily="-84" charset="-128"/>
                <a:sym typeface="Gill Sans" pitchFamily="-84" charset="0"/>
              </a:rPr>
              <a:t>Catalyst Connection*</a:t>
            </a:r>
          </a:p>
          <a:p>
            <a:pPr defTabSz="914354">
              <a:defRPr/>
            </a:pPr>
            <a:r>
              <a:rPr lang="en-US" sz="800" b="1" kern="0" dirty="0">
                <a:solidFill>
                  <a:srgbClr val="000099"/>
                </a:solidFill>
                <a:ea typeface="ヒラギノ角ゴ ProN W3" pitchFamily="-84" charset="-128"/>
                <a:sym typeface="Gill Sans" pitchFamily="-84" charset="0"/>
              </a:rPr>
              <a:t>Concurrent Technologies Corporation</a:t>
            </a:r>
            <a:r>
              <a:rPr lang="en-US" sz="800" b="1" kern="0" dirty="0" smtClean="0">
                <a:solidFill>
                  <a:srgbClr val="000099"/>
                </a:solidFill>
                <a:ea typeface="ヒラギノ角ゴ ProN W3" pitchFamily="-84" charset="-128"/>
                <a:sym typeface="Gill Sans" pitchFamily="-84" charset="0"/>
              </a:rPr>
              <a:t>*</a:t>
            </a:r>
          </a:p>
          <a:p>
            <a:pPr defTabSz="914354">
              <a:defRPr/>
            </a:pPr>
            <a:r>
              <a:rPr lang="en-US" sz="800" b="1" dirty="0"/>
              <a:t>Connecticut Center for Advanced Technology</a:t>
            </a:r>
            <a:r>
              <a:rPr lang="en-US" sz="800" b="1" dirty="0" smtClean="0"/>
              <a:t>,  </a:t>
            </a:r>
            <a:r>
              <a:rPr lang="en-US" sz="800" b="1" dirty="0"/>
              <a:t>Inc. </a:t>
            </a:r>
            <a:endParaRPr lang="en-US" sz="800" b="1" kern="0" dirty="0">
              <a:ea typeface="ヒラギノ角ゴ ProN W3" pitchFamily="-84" charset="-128"/>
              <a:sym typeface="Gill Sans" pitchFamily="-84" charset="0"/>
            </a:endParaRPr>
          </a:p>
          <a:p>
            <a:pPr defTabSz="914354">
              <a:defRPr/>
            </a:pPr>
            <a:r>
              <a:rPr lang="en-US" sz="800" b="1" kern="0" dirty="0" smtClean="0">
                <a:solidFill>
                  <a:srgbClr val="000099"/>
                </a:solidFill>
                <a:ea typeface="ヒラギノ角ゴ ProN W3" pitchFamily="-84" charset="-128"/>
                <a:sym typeface="Gill Sans" pitchFamily="-84" charset="0"/>
              </a:rPr>
              <a:t>DANTE Solutions, Inc.</a:t>
            </a:r>
          </a:p>
          <a:p>
            <a:pPr defTabSz="914354">
              <a:defRPr/>
            </a:pPr>
            <a:r>
              <a:rPr lang="en-US" sz="800" b="1" kern="0" dirty="0" smtClean="0">
                <a:ea typeface="ヒラギノ角ゴ ProN W3" pitchFamily="-84" charset="-128"/>
                <a:sym typeface="Gill Sans" pitchFamily="-84" charset="0"/>
              </a:rPr>
              <a:t>Deloitte Consulting, LLC  </a:t>
            </a:r>
            <a:endParaRPr lang="en-US" sz="800" b="1"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DSM Functional Materials </a:t>
            </a:r>
            <a:endParaRPr lang="en-US" sz="800" b="1" kern="0" dirty="0" smtClean="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DVIRC</a:t>
            </a:r>
          </a:p>
          <a:p>
            <a:pPr defTabSz="914354">
              <a:defRPr/>
            </a:pPr>
            <a:r>
              <a:rPr lang="en-US" sz="800" b="1" kern="0" dirty="0" smtClean="0">
                <a:solidFill>
                  <a:srgbClr val="000099"/>
                </a:solidFill>
                <a:ea typeface="ヒラギノ角ゴ ProN W3" pitchFamily="-84" charset="-128"/>
                <a:sym typeface="Gill Sans" pitchFamily="-84" charset="0"/>
              </a:rPr>
              <a:t>Eaton Corporation</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EWI </a:t>
            </a:r>
            <a:endParaRPr lang="en-US" sz="800" b="1" kern="0" dirty="0">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The </a:t>
            </a:r>
            <a:r>
              <a:rPr lang="en-US" sz="800" b="1" kern="0" dirty="0" err="1">
                <a:solidFill>
                  <a:srgbClr val="000099"/>
                </a:solidFill>
                <a:ea typeface="ヒラギノ角ゴ ProN W3" pitchFamily="-84" charset="-128"/>
                <a:sym typeface="Gill Sans" pitchFamily="-84" charset="0"/>
              </a:rPr>
              <a:t>ExOne</a:t>
            </a:r>
            <a:r>
              <a:rPr lang="en-US" sz="800" b="1" kern="0" dirty="0">
                <a:solidFill>
                  <a:srgbClr val="000099"/>
                </a:solidFill>
                <a:ea typeface="ヒラギノ角ゴ ProN W3" pitchFamily="-84" charset="-128"/>
                <a:sym typeface="Gill Sans" pitchFamily="-84" charset="0"/>
              </a:rPr>
              <a:t> Company*</a:t>
            </a:r>
            <a:endParaRPr lang="en-US" sz="800" kern="0" dirty="0">
              <a:solidFill>
                <a:srgbClr val="000099"/>
              </a:solidFill>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General Electric Company (GE)*</a:t>
            </a:r>
          </a:p>
          <a:p>
            <a:pPr defTabSz="914354">
              <a:defRPr/>
            </a:pPr>
            <a:r>
              <a:rPr lang="en-US" sz="800" b="1" dirty="0"/>
              <a:t>General Dynamics, Global Imaging </a:t>
            </a:r>
            <a:r>
              <a:rPr lang="en-US" sz="800" b="1" dirty="0" smtClean="0"/>
              <a:t>Technologies</a:t>
            </a:r>
          </a:p>
          <a:p>
            <a:pPr defTabSz="914354">
              <a:defRPr/>
            </a:pPr>
            <a:r>
              <a:rPr lang="en-US" sz="800" b="1" dirty="0" smtClean="0"/>
              <a:t>Greenleaf  Corporation</a:t>
            </a:r>
          </a:p>
          <a:p>
            <a:pPr defTabSz="914354">
              <a:defRPr/>
            </a:pPr>
            <a:r>
              <a:rPr lang="en-US" sz="800" b="1" kern="0" dirty="0" smtClean="0">
                <a:solidFill>
                  <a:srgbClr val="000099"/>
                </a:solidFill>
                <a:ea typeface="ヒラギノ角ゴ ProN W3" pitchFamily="-84" charset="-128"/>
                <a:sym typeface="Gill Sans" pitchFamily="-84" charset="0"/>
              </a:rPr>
              <a:t>Grid Logic Incorporated</a:t>
            </a:r>
            <a:endParaRPr lang="en-US" sz="800" b="1" kern="0" dirty="0">
              <a:solidFill>
                <a:srgbClr val="000099"/>
              </a:solidFill>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Hoeganaes </a:t>
            </a:r>
            <a:r>
              <a:rPr lang="en-US" sz="800" b="1" kern="0" dirty="0">
                <a:ea typeface="ヒラギノ角ゴ ProN W3" pitchFamily="-84" charset="-128"/>
                <a:sym typeface="Gill Sans" pitchFamily="-84" charset="0"/>
              </a:rPr>
              <a:t>Corporation </a:t>
            </a:r>
            <a:endParaRPr lang="en-US" sz="800" b="1" kern="0" dirty="0" smtClean="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Honeywell, Inc.</a:t>
            </a:r>
          </a:p>
          <a:p>
            <a:pPr defTabSz="914354">
              <a:defRPr/>
            </a:pPr>
            <a:r>
              <a:rPr lang="en-US" sz="800" b="1" kern="0" dirty="0" smtClean="0">
                <a:solidFill>
                  <a:srgbClr val="000099"/>
                </a:solidFill>
                <a:ea typeface="ヒラギノ角ゴ ProN W3" pitchFamily="-84" charset="-128"/>
                <a:sym typeface="Gill Sans" pitchFamily="-84" charset="0"/>
              </a:rPr>
              <a:t>Illinois </a:t>
            </a:r>
            <a:r>
              <a:rPr lang="en-US" sz="800" b="1" kern="0" dirty="0">
                <a:solidFill>
                  <a:srgbClr val="000099"/>
                </a:solidFill>
                <a:ea typeface="ヒラギノ角ゴ ProN W3" pitchFamily="-84" charset="-128"/>
                <a:sym typeface="Gill Sans" pitchFamily="-84" charset="0"/>
              </a:rPr>
              <a:t>Tool Works, Inc</a:t>
            </a:r>
            <a:r>
              <a:rPr lang="en-US" sz="800" b="1" kern="0" dirty="0" smtClean="0">
                <a:solidFill>
                  <a:srgbClr val="000099"/>
                </a:solidFill>
                <a:ea typeface="ヒラギノ角ゴ ProN W3" pitchFamily="-84" charset="-128"/>
                <a:sym typeface="Gill Sans" pitchFamily="-84" charset="0"/>
              </a:rPr>
              <a:t>.</a:t>
            </a:r>
          </a:p>
          <a:p>
            <a:pPr defTabSz="914354">
              <a:defRPr/>
            </a:pPr>
            <a:r>
              <a:rPr lang="en-US" sz="800" b="1" kern="0" dirty="0">
                <a:ea typeface="ヒラギノ角ゴ ProN W3" pitchFamily="-84" charset="-128"/>
                <a:sym typeface="Gill Sans" pitchFamily="-84" charset="0"/>
              </a:rPr>
              <a:t>Inside 3D Printing </a:t>
            </a:r>
            <a:endParaRPr lang="en-US" sz="800" b="1" kern="0" dirty="0" smtClean="0">
              <a:ea typeface="ヒラギノ角ゴ ProN W3" pitchFamily="-84" charset="-128"/>
              <a:sym typeface="Gill Sans" pitchFamily="-84" charset="0"/>
            </a:endParaRPr>
          </a:p>
          <a:p>
            <a:pPr defTabSz="914354">
              <a:defRPr/>
            </a:pPr>
            <a:r>
              <a:rPr lang="en-US" sz="800" b="1" kern="0" dirty="0" smtClean="0">
                <a:ea typeface="ヒラギノ角ゴ ProN W3" pitchFamily="-84" charset="-128"/>
                <a:sym typeface="Gill Sans" pitchFamily="-84" charset="0"/>
              </a:rPr>
              <a:t>Jabil Circuit, Inc. </a:t>
            </a:r>
          </a:p>
          <a:p>
            <a:pPr defTabSz="914354">
              <a:defRPr/>
            </a:pPr>
            <a:r>
              <a:rPr lang="en-US" sz="800" b="1" kern="0" dirty="0">
                <a:solidFill>
                  <a:srgbClr val="000099"/>
                </a:solidFill>
                <a:ea typeface="ヒラギノ角ゴ ProN W3" pitchFamily="-84" charset="-128"/>
                <a:sym typeface="Gill Sans" pitchFamily="-84" charset="0"/>
              </a:rPr>
              <a:t>Johnson &amp; Johnson Global Supply Chain</a:t>
            </a:r>
            <a:endParaRPr lang="en-US" sz="800" b="1" kern="0" dirty="0" smtClean="0">
              <a:solidFill>
                <a:srgbClr val="000099"/>
              </a:solidFill>
              <a:ea typeface="ヒラギノ角ゴ ProN W3" pitchFamily="-84" charset="-128"/>
              <a:sym typeface="Gill Sans" pitchFamily="-84" charset="0"/>
            </a:endParaRPr>
          </a:p>
          <a:p>
            <a:pPr defTabSz="914354">
              <a:defRPr/>
            </a:pPr>
            <a:r>
              <a:rPr lang="en-US" sz="800" b="1" kern="0" dirty="0">
                <a:solidFill>
                  <a:srgbClr val="000099"/>
                </a:solidFill>
                <a:ea typeface="ヒラギノ角ゴ ProN W3" pitchFamily="-84" charset="-128"/>
                <a:sym typeface="Gill Sans" pitchFamily="-84" charset="0"/>
              </a:rPr>
              <a:t>Johnson Controls, Inc.*</a:t>
            </a:r>
            <a:endParaRPr lang="en-US" sz="800" kern="0" dirty="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Kennametal</a:t>
            </a:r>
            <a:r>
              <a:rPr lang="en-US" sz="800" b="1" kern="0" dirty="0" smtClean="0">
                <a:ea typeface="ヒラギノ角ゴ ProN W3" pitchFamily="-84" charset="-128"/>
                <a:sym typeface="Gill Sans" pitchFamily="-84" charset="0"/>
              </a:rPr>
              <a:t>*</a:t>
            </a:r>
          </a:p>
          <a:p>
            <a:pPr defTabSz="914354">
              <a:defRPr/>
            </a:pPr>
            <a:r>
              <a:rPr lang="en-US" sz="800" b="1" kern="0" dirty="0" smtClean="0">
                <a:solidFill>
                  <a:srgbClr val="000099"/>
                </a:solidFill>
                <a:ea typeface="ヒラギノ角ゴ ProN W3" pitchFamily="-84" charset="-128"/>
                <a:sym typeface="Gill Sans" pitchFamily="-84" charset="0"/>
              </a:rPr>
              <a:t>Lawrence </a:t>
            </a:r>
            <a:r>
              <a:rPr lang="en-US" sz="800" b="1" kern="0" dirty="0">
                <a:solidFill>
                  <a:srgbClr val="000099"/>
                </a:solidFill>
                <a:ea typeface="ヒラギノ角ゴ ProN W3" pitchFamily="-84" charset="-128"/>
                <a:sym typeface="Gill Sans" pitchFamily="-84" charset="0"/>
              </a:rPr>
              <a:t>Livermore National </a:t>
            </a:r>
            <a:r>
              <a:rPr lang="en-US" sz="800" b="1" kern="0" dirty="0" smtClean="0">
                <a:solidFill>
                  <a:srgbClr val="000099"/>
                </a:solidFill>
                <a:ea typeface="ヒラギノ角ゴ ProN W3" pitchFamily="-84" charset="-128"/>
                <a:sym typeface="Gill Sans" pitchFamily="-84" charset="0"/>
              </a:rPr>
              <a:t>Laboratory</a:t>
            </a:r>
            <a:endParaRPr lang="en-US" sz="800" b="1" kern="0" dirty="0" smtClean="0">
              <a:ea typeface="ヒラギノ角ゴ ProN W3" pitchFamily="-84" charset="-128"/>
              <a:sym typeface="Gill Sans" pitchFamily="-84" charset="0"/>
            </a:endParaRPr>
          </a:p>
          <a:p>
            <a:pPr defTabSz="914354">
              <a:defRPr/>
            </a:pPr>
            <a:r>
              <a:rPr lang="en-US" sz="800" b="1" kern="0" dirty="0">
                <a:ea typeface="ヒラギノ角ゴ ProN W3" pitchFamily="-84" charset="-128"/>
                <a:sym typeface="Gill Sans" pitchFamily="-84" charset="0"/>
              </a:rPr>
              <a:t>Lehigh </a:t>
            </a:r>
            <a:r>
              <a:rPr lang="en-US" sz="800" b="1" kern="0" dirty="0" smtClean="0">
                <a:ea typeface="ヒラギノ角ゴ ProN W3" pitchFamily="-84" charset="-128"/>
                <a:sym typeface="Gill Sans" pitchFamily="-84" charset="0"/>
              </a:rPr>
              <a:t>University*</a:t>
            </a:r>
          </a:p>
          <a:p>
            <a:pPr defTabSz="914354">
              <a:defRPr/>
            </a:pPr>
            <a:endParaRPr lang="en-US" sz="800" kern="0" dirty="0">
              <a:ea typeface="ヒラギノ角ゴ ProN W3" pitchFamily="-84" charset="-128"/>
              <a:sym typeface="Gill Sans" pitchFamily="-84" charset="0"/>
            </a:endParaRPr>
          </a:p>
          <a:p>
            <a:pPr defTabSz="914354">
              <a:defRPr/>
            </a:pPr>
            <a:endParaRPr lang="en-US" sz="800" kern="0" dirty="0">
              <a:ea typeface="ヒラギノ角ゴ ProN W3" pitchFamily="-84" charset="-128"/>
              <a:sym typeface="Gill Sans" pitchFamily="-84" charset="0"/>
            </a:endParaRPr>
          </a:p>
        </p:txBody>
      </p:sp>
      <p:sp>
        <p:nvSpPr>
          <p:cNvPr id="2" name="Slide Number Placeholder 1"/>
          <p:cNvSpPr>
            <a:spLocks noGrp="1"/>
          </p:cNvSpPr>
          <p:nvPr>
            <p:ph type="sldNum" sz="quarter" idx="12"/>
          </p:nvPr>
        </p:nvSpPr>
        <p:spPr/>
        <p:txBody>
          <a:bodyPr/>
          <a:lstStyle/>
          <a:p>
            <a:fld id="{72D7BA27-C16C-1A4F-8D3C-B4A583C22619}" type="slidenum">
              <a:rPr lang="en-US" smtClean="0"/>
              <a:t>7</a:t>
            </a:fld>
            <a:endParaRPr lang="en-US"/>
          </a:p>
        </p:txBody>
      </p:sp>
    </p:spTree>
    <p:extLst>
      <p:ext uri="{BB962C8B-B14F-4D97-AF65-F5344CB8AC3E}">
        <p14:creationId xmlns:p14="http://schemas.microsoft.com/office/powerpoint/2010/main" val="916033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72D7BA27-C16C-1A4F-8D3C-B4A583C22619}" type="slidenum">
              <a:rPr lang="en-US" smtClean="0"/>
              <a:t>8</a:t>
            </a:fld>
            <a:endParaRPr lang="en-US"/>
          </a:p>
        </p:txBody>
      </p:sp>
      <p:sp>
        <p:nvSpPr>
          <p:cNvPr id="4" name="TextBox 3"/>
          <p:cNvSpPr txBox="1"/>
          <p:nvPr/>
        </p:nvSpPr>
        <p:spPr>
          <a:xfrm>
            <a:off x="2902226" y="2051000"/>
            <a:ext cx="5957294" cy="4493538"/>
          </a:xfrm>
          <a:prstGeom prst="rect">
            <a:avLst/>
          </a:prstGeom>
          <a:noFill/>
        </p:spPr>
        <p:txBody>
          <a:bodyPr wrap="square" rtlCol="0">
            <a:spAutoFit/>
          </a:bodyPr>
          <a:lstStyle/>
          <a:p>
            <a:r>
              <a:rPr lang="en-US" sz="2200" b="1" dirty="0">
                <a:solidFill>
                  <a:srgbClr val="000099"/>
                </a:solidFill>
              </a:rPr>
              <a:t>You Own Your Own IP </a:t>
            </a:r>
            <a:r>
              <a:rPr lang="en-US" sz="2200" dirty="0"/>
              <a:t>– You will own both pre-existing IP and any you develop through consortium </a:t>
            </a:r>
            <a:r>
              <a:rPr lang="en-US" sz="2200" dirty="0" smtClean="0"/>
              <a:t>effort</a:t>
            </a:r>
          </a:p>
          <a:p>
            <a:endParaRPr lang="en-US" sz="2200" dirty="0" smtClean="0"/>
          </a:p>
          <a:p>
            <a:r>
              <a:rPr lang="en-US" sz="2200" b="1" dirty="0" smtClean="0">
                <a:solidFill>
                  <a:srgbClr val="000099"/>
                </a:solidFill>
              </a:rPr>
              <a:t>We </a:t>
            </a:r>
            <a:r>
              <a:rPr lang="en-US" sz="2200" b="1" dirty="0">
                <a:solidFill>
                  <a:srgbClr val="000099"/>
                </a:solidFill>
              </a:rPr>
              <a:t>Provide Protection </a:t>
            </a:r>
            <a:r>
              <a:rPr lang="en-US" sz="2200" dirty="0"/>
              <a:t>– We have a membership </a:t>
            </a:r>
            <a:r>
              <a:rPr lang="en-US" sz="2200" dirty="0" smtClean="0"/>
              <a:t>agreement and operating plan </a:t>
            </a:r>
            <a:r>
              <a:rPr lang="en-US" sz="2200" dirty="0"/>
              <a:t>in place that is designed to protect your interests by ensuring that all participants play by the same set of </a:t>
            </a:r>
            <a:r>
              <a:rPr lang="en-US" sz="2200" dirty="0" smtClean="0"/>
              <a:t>rules</a:t>
            </a:r>
          </a:p>
          <a:p>
            <a:endParaRPr lang="en-US" sz="2200" dirty="0"/>
          </a:p>
          <a:p>
            <a:r>
              <a:rPr lang="en-US" sz="2200" b="1" dirty="0">
                <a:solidFill>
                  <a:srgbClr val="000099"/>
                </a:solidFill>
              </a:rPr>
              <a:t>Increase Chances of IP Adoption </a:t>
            </a:r>
            <a:r>
              <a:rPr lang="en-US" sz="2200" dirty="0"/>
              <a:t>– We facilitate IP</a:t>
            </a:r>
          </a:p>
          <a:p>
            <a:r>
              <a:rPr lang="en-US" sz="2200" dirty="0"/>
              <a:t>transition through our project-based approach and</a:t>
            </a:r>
          </a:p>
          <a:p>
            <a:r>
              <a:rPr lang="en-US" sz="2200" dirty="0"/>
              <a:t>expansive network that represents multiple industries</a:t>
            </a:r>
            <a:r>
              <a:rPr lang="en-US" sz="2200" dirty="0" smtClean="0"/>
              <a:t>, markets </a:t>
            </a:r>
            <a:r>
              <a:rPr lang="en-US" sz="2200" dirty="0"/>
              <a:t>and </a:t>
            </a:r>
            <a:r>
              <a:rPr lang="en-US" sz="2200" dirty="0" smtClean="0"/>
              <a:t>stakeholders</a:t>
            </a:r>
            <a:endParaRPr lang="en-US" sz="2200" dirty="0"/>
          </a:p>
        </p:txBody>
      </p:sp>
      <p:sp>
        <p:nvSpPr>
          <p:cNvPr id="3" name="Rectangle 2"/>
          <p:cNvSpPr/>
          <p:nvPr/>
        </p:nvSpPr>
        <p:spPr>
          <a:xfrm>
            <a:off x="511295" y="2894786"/>
            <a:ext cx="1587328" cy="3252172"/>
          </a:xfrm>
          <a:prstGeom prst="rect">
            <a:avLst/>
          </a:prstGeom>
        </p:spPr>
        <p:txBody>
          <a:bodyPr wrap="square">
            <a:spAutoFit/>
          </a:bodyPr>
          <a:lstStyle/>
          <a:p>
            <a:pPr algn="ctr"/>
            <a:endParaRPr lang="en-US" sz="2800" b="1" baseline="30000" dirty="0">
              <a:solidFill>
                <a:srgbClr val="000099"/>
              </a:solidFill>
            </a:endParaRPr>
          </a:p>
          <a:p>
            <a:pPr algn="ctr"/>
            <a:r>
              <a:rPr lang="en-US" sz="2800" b="1" baseline="30000" dirty="0">
                <a:solidFill>
                  <a:srgbClr val="000099"/>
                </a:solidFill>
              </a:rPr>
              <a:t>All Consortium Developed IP is owned by the inventing organizations – We help to conserve, integrate and transition</a:t>
            </a:r>
          </a:p>
        </p:txBody>
      </p:sp>
      <p:pic>
        <p:nvPicPr>
          <p:cNvPr id="9" name="Picture 8" descr="handshake_reversed.pdf"/>
          <p:cNvPicPr>
            <a:picLocks noChangeAspect="1"/>
          </p:cNvPicPr>
          <p:nvPr/>
        </p:nvPicPr>
        <p:blipFill rotWithShape="1">
          <a:blip r:embed="rId2">
            <a:extLst>
              <a:ext uri="{28A0092B-C50C-407E-A947-70E740481C1C}">
                <a14:useLocalDpi xmlns:a14="http://schemas.microsoft.com/office/drawing/2010/main" val="0"/>
              </a:ext>
            </a:extLst>
          </a:blip>
          <a:srcRect l="19548" t="20427" r="19548" b="17748"/>
          <a:stretch/>
        </p:blipFill>
        <p:spPr>
          <a:xfrm>
            <a:off x="511295" y="1654003"/>
            <a:ext cx="1498905" cy="1368927"/>
          </a:xfrm>
          <a:prstGeom prst="rect">
            <a:avLst/>
          </a:prstGeom>
        </p:spPr>
      </p:pic>
      <p:sp>
        <p:nvSpPr>
          <p:cNvPr id="11" name="Title 1"/>
          <p:cNvSpPr txBox="1">
            <a:spLocks/>
          </p:cNvSpPr>
          <p:nvPr/>
        </p:nvSpPr>
        <p:spPr>
          <a:xfrm>
            <a:off x="0" y="701841"/>
            <a:ext cx="9144000" cy="97704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kern="1200">
                <a:solidFill>
                  <a:srgbClr val="101643"/>
                </a:solidFill>
                <a:latin typeface="+mj-lt"/>
                <a:ea typeface="+mj-ea"/>
                <a:cs typeface="+mj-cs"/>
              </a:defRPr>
            </a:lvl1pPr>
          </a:lstStyle>
          <a:p>
            <a:pPr algn="ctr"/>
            <a:r>
              <a:rPr lang="en-US" sz="2500" b="1" dirty="0">
                <a:solidFill>
                  <a:srgbClr val="000099"/>
                </a:solidFill>
              </a:rPr>
              <a:t>Our Approach to Intellectual Property (IP</a:t>
            </a:r>
            <a:r>
              <a:rPr lang="en-US" sz="2500" b="1" dirty="0" smtClean="0">
                <a:solidFill>
                  <a:srgbClr val="000099"/>
                </a:solidFill>
              </a:rPr>
              <a:t>): </a:t>
            </a:r>
            <a:r>
              <a:rPr lang="en-US" sz="1900" b="1" i="1" dirty="0" smtClean="0">
                <a:solidFill>
                  <a:srgbClr val="000099"/>
                </a:solidFill>
              </a:rPr>
              <a:t>Conserve</a:t>
            </a:r>
            <a:r>
              <a:rPr lang="en-US" sz="1900" b="1" i="1" dirty="0">
                <a:solidFill>
                  <a:srgbClr val="000099"/>
                </a:solidFill>
              </a:rPr>
              <a:t>, Integrate, Transition</a:t>
            </a:r>
            <a:endParaRPr lang="en-US" sz="1900" dirty="0"/>
          </a:p>
        </p:txBody>
      </p:sp>
    </p:spTree>
    <p:extLst>
      <p:ext uri="{BB962C8B-B14F-4D97-AF65-F5344CB8AC3E}">
        <p14:creationId xmlns:p14="http://schemas.microsoft.com/office/powerpoint/2010/main" val="2682465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8093" y="1145466"/>
            <a:ext cx="8228707" cy="823574"/>
          </a:xfrm>
        </p:spPr>
        <p:txBody>
          <a:bodyPr vert="horz" lIns="91440" tIns="45720" rIns="91440" bIns="45720" rtlCol="0" anchor="ctr">
            <a:noAutofit/>
          </a:bodyPr>
          <a:lstStyle/>
          <a:p>
            <a:r>
              <a:rPr lang="en-US" sz="2810" b="1" dirty="0" smtClean="0">
                <a:solidFill>
                  <a:srgbClr val="000099"/>
                </a:solidFill>
                <a:latin typeface="+mn-lt"/>
              </a:rPr>
              <a:t>How We Approach Innovation</a:t>
            </a:r>
            <a:endParaRPr lang="en-US" sz="2810" b="1" dirty="0">
              <a:solidFill>
                <a:srgbClr val="000099"/>
              </a:solidFill>
              <a:latin typeface="+mn-lt"/>
            </a:endParaRPr>
          </a:p>
        </p:txBody>
      </p:sp>
      <p:sp>
        <p:nvSpPr>
          <p:cNvPr id="8" name="Content Placeholder 2"/>
          <p:cNvSpPr>
            <a:spLocks noGrp="1"/>
          </p:cNvSpPr>
          <p:nvPr>
            <p:ph idx="1"/>
          </p:nvPr>
        </p:nvSpPr>
        <p:spPr>
          <a:xfrm>
            <a:off x="1711104" y="1910080"/>
            <a:ext cx="7229696" cy="4683760"/>
          </a:xfrm>
        </p:spPr>
        <p:txBody>
          <a:bodyPr>
            <a:noAutofit/>
          </a:bodyPr>
          <a:lstStyle/>
          <a:p>
            <a:pPr marL="0" indent="0">
              <a:buNone/>
            </a:pPr>
            <a:r>
              <a:rPr lang="en-US" sz="2000" b="1" dirty="0">
                <a:solidFill>
                  <a:srgbClr val="000099"/>
                </a:solidFill>
              </a:rPr>
              <a:t>Project Funding </a:t>
            </a:r>
            <a:r>
              <a:rPr lang="en-US" sz="2000" dirty="0"/>
              <a:t>– We </a:t>
            </a:r>
            <a:r>
              <a:rPr lang="en-US" sz="2000" dirty="0" smtClean="0"/>
              <a:t>competitively award projects to our members using public and private funds, addressing prioritized topics on our member-driven </a:t>
            </a:r>
            <a:r>
              <a:rPr lang="en-US" sz="2000" dirty="0"/>
              <a:t>technology </a:t>
            </a:r>
            <a:r>
              <a:rPr lang="en-US" sz="2000" dirty="0" smtClean="0"/>
              <a:t>roadmap.  Currently 44 projects totaling $48M.</a:t>
            </a:r>
          </a:p>
          <a:p>
            <a:pPr marL="0" indent="0">
              <a:buNone/>
            </a:pPr>
            <a:endParaRPr lang="en-US" sz="1200" dirty="0"/>
          </a:p>
          <a:p>
            <a:pPr marL="0" indent="0">
              <a:buNone/>
            </a:pPr>
            <a:r>
              <a:rPr lang="en-US" sz="2000" b="1" dirty="0">
                <a:solidFill>
                  <a:srgbClr val="000099"/>
                </a:solidFill>
              </a:rPr>
              <a:t>Our Vast Network </a:t>
            </a:r>
            <a:r>
              <a:rPr lang="en-US" sz="2000" dirty="0"/>
              <a:t>– We act as a connector and facilitator between all of our </a:t>
            </a:r>
            <a:r>
              <a:rPr lang="en-US" sz="2000" dirty="0" smtClean="0"/>
              <a:t>members.  Everyone </a:t>
            </a:r>
            <a:r>
              <a:rPr lang="en-US" sz="2000" dirty="0"/>
              <a:t>has a seat at the table to contribute and collaborate with us and one another.</a:t>
            </a:r>
          </a:p>
          <a:p>
            <a:pPr marL="0" indent="0">
              <a:buNone/>
            </a:pPr>
            <a:endParaRPr lang="en-US" sz="1200" dirty="0"/>
          </a:p>
          <a:p>
            <a:pPr marL="0" indent="0">
              <a:buNone/>
            </a:pPr>
            <a:r>
              <a:rPr lang="en-US" sz="2000" b="1" dirty="0">
                <a:solidFill>
                  <a:srgbClr val="000099"/>
                </a:solidFill>
              </a:rPr>
              <a:t>Workforce Readiness </a:t>
            </a:r>
            <a:r>
              <a:rPr lang="en-US" sz="2000" dirty="0"/>
              <a:t>– Training and educational outreach is a priority for the institute. </a:t>
            </a:r>
            <a:r>
              <a:rPr lang="en-US" sz="2000" dirty="0" smtClean="0"/>
              <a:t> Every public/private-funded </a:t>
            </a:r>
            <a:r>
              <a:rPr lang="en-US" sz="2000" dirty="0"/>
              <a:t>project requires an educational outreach component. </a:t>
            </a:r>
            <a:endParaRPr lang="en-US" sz="2000" dirty="0" smtClean="0"/>
          </a:p>
          <a:p>
            <a:pPr marL="0" indent="0">
              <a:buNone/>
            </a:pPr>
            <a:endParaRPr lang="en-US" sz="1200" dirty="0" smtClean="0"/>
          </a:p>
          <a:p>
            <a:pPr marL="0" indent="0">
              <a:buNone/>
            </a:pPr>
            <a:r>
              <a:rPr lang="en-US" sz="2000" b="1" dirty="0" smtClean="0">
                <a:solidFill>
                  <a:srgbClr val="000099"/>
                </a:solidFill>
              </a:rPr>
              <a:t>Technology </a:t>
            </a:r>
            <a:r>
              <a:rPr lang="en-US" sz="2000" b="1" dirty="0">
                <a:solidFill>
                  <a:srgbClr val="000099"/>
                </a:solidFill>
              </a:rPr>
              <a:t>Transition </a:t>
            </a:r>
            <a:r>
              <a:rPr lang="en-US" sz="2000" dirty="0"/>
              <a:t>– We make it real.  Every </a:t>
            </a:r>
            <a:r>
              <a:rPr lang="en-US" sz="2000" dirty="0" smtClean="0"/>
              <a:t>public/private-funded </a:t>
            </a:r>
            <a:r>
              <a:rPr lang="en-US" sz="2000" dirty="0"/>
              <a:t>project also requires a pilot technology transition demonstration.</a:t>
            </a:r>
          </a:p>
          <a:p>
            <a:pPr marL="0" indent="0">
              <a:buNone/>
            </a:pPr>
            <a:endParaRPr lang="en-US" sz="2000" dirty="0"/>
          </a:p>
        </p:txBody>
      </p:sp>
      <p:pic>
        <p:nvPicPr>
          <p:cNvPr id="9" name="Picture 8" descr="fund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93" y="1438076"/>
            <a:ext cx="1793550" cy="1793550"/>
          </a:xfrm>
          <a:prstGeom prst="rect">
            <a:avLst/>
          </a:prstGeom>
        </p:spPr>
      </p:pic>
      <p:pic>
        <p:nvPicPr>
          <p:cNvPr id="10" name="Picture 9" descr="network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04" y="2876565"/>
            <a:ext cx="1262128" cy="1295342"/>
          </a:xfrm>
          <a:prstGeom prst="rect">
            <a:avLst/>
          </a:prstGeom>
        </p:spPr>
      </p:pic>
      <p:pic>
        <p:nvPicPr>
          <p:cNvPr id="12" name="Picture 11" descr="workforc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04" y="4171907"/>
            <a:ext cx="1262128" cy="1295342"/>
          </a:xfrm>
          <a:prstGeom prst="rect">
            <a:avLst/>
          </a:prstGeom>
        </p:spPr>
      </p:pic>
      <p:pic>
        <p:nvPicPr>
          <p:cNvPr id="14" name="Picture 13" descr="PlantIcon1.pdf"/>
          <p:cNvPicPr>
            <a:picLocks noChangeAspect="1"/>
          </p:cNvPicPr>
          <p:nvPr/>
        </p:nvPicPr>
        <p:blipFill rotWithShape="1">
          <a:blip r:embed="rId5">
            <a:extLst>
              <a:ext uri="{28A0092B-C50C-407E-A947-70E740481C1C}">
                <a14:useLocalDpi xmlns:a14="http://schemas.microsoft.com/office/drawing/2010/main" val="0"/>
              </a:ext>
            </a:extLst>
          </a:blip>
          <a:srcRect l="32747" t="16086" r="32088" b="24141"/>
          <a:stretch/>
        </p:blipFill>
        <p:spPr>
          <a:xfrm>
            <a:off x="476841" y="5333046"/>
            <a:ext cx="1248054" cy="1325862"/>
          </a:xfrm>
          <a:prstGeom prst="rect">
            <a:avLst/>
          </a:prstGeom>
        </p:spPr>
      </p:pic>
    </p:spTree>
    <p:extLst>
      <p:ext uri="{BB962C8B-B14F-4D97-AF65-F5344CB8AC3E}">
        <p14:creationId xmlns:p14="http://schemas.microsoft.com/office/powerpoint/2010/main" val="1000923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33C3397119B54BA9951E0F686167AC" ma:contentTypeVersion="4" ma:contentTypeDescription="Create a new document." ma:contentTypeScope="" ma:versionID="d17fcef83f73b779ea041ce2d4d9ab9a">
  <xsd:schema xmlns:xsd="http://www.w3.org/2001/XMLSchema" xmlns:xs="http://www.w3.org/2001/XMLSchema" xmlns:p="http://schemas.microsoft.com/office/2006/metadata/properties" xmlns:ns2="66ff65ea-bfd1-4a55-82f2-2eabee1bfc02" xmlns:ns3="d750b313-b9d7-48af-a159-deecd3da1cd7" targetNamespace="http://schemas.microsoft.com/office/2006/metadata/properties" ma:root="true" ma:fieldsID="f61acdd22c278d4bd4d4cad41327e090" ns2:_="" ns3:_="">
    <xsd:import namespace="66ff65ea-bfd1-4a55-82f2-2eabee1bfc02"/>
    <xsd:import namespace="d750b313-b9d7-48af-a159-deecd3da1cd7"/>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f65ea-bfd1-4a55-82f2-2eabee1bfc0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50b313-b9d7-48af-a159-deecd3da1cd7"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84F19-271C-4E74-833D-581E8B36C1DD}">
  <ds:schemaRefs>
    <ds:schemaRef ds:uri="http://schemas.microsoft.com/sharepoint/v3/contenttype/forms"/>
  </ds:schemaRefs>
</ds:datastoreItem>
</file>

<file path=customXml/itemProps2.xml><?xml version="1.0" encoding="utf-8"?>
<ds:datastoreItem xmlns:ds="http://schemas.openxmlformats.org/officeDocument/2006/customXml" ds:itemID="{A1702E2A-8173-4314-82FA-EC4500A4C3EB}">
  <ds:schemaRefs>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4cfcc196-8113-46ad-83a7-44886d403c20"/>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16F2202-CA5C-43A0-8D68-908BFAD9C565}"/>
</file>

<file path=docProps/app.xml><?xml version="1.0" encoding="utf-8"?>
<Properties xmlns="http://schemas.openxmlformats.org/officeDocument/2006/extended-properties" xmlns:vt="http://schemas.openxmlformats.org/officeDocument/2006/docPropsVTypes">
  <Template/>
  <TotalTime>5953</TotalTime>
  <Words>5354</Words>
  <Application>Microsoft Office PowerPoint</Application>
  <PresentationFormat>On-screen Show (4:3)</PresentationFormat>
  <Paragraphs>755</Paragraphs>
  <Slides>50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MS PGothic</vt:lpstr>
      <vt:lpstr>Arial</vt:lpstr>
      <vt:lpstr>Arial Narrow</vt:lpstr>
      <vt:lpstr>Calibri</vt:lpstr>
      <vt:lpstr>Gill Sans</vt:lpstr>
      <vt:lpstr>ヒラギノ角ゴ ProN W3</vt:lpstr>
      <vt:lpstr>Office Theme</vt:lpstr>
      <vt:lpstr>Welcome America Makes Overview January 28, 2015</vt:lpstr>
      <vt:lpstr>America Makes Introduction</vt:lpstr>
      <vt:lpstr>America Makes Introduction</vt:lpstr>
      <vt:lpstr>Our Purpose</vt:lpstr>
      <vt:lpstr>Benefits of Membership</vt:lpstr>
      <vt:lpstr>Benefits of Membership (Cont’d)</vt:lpstr>
      <vt:lpstr>PowerPoint Presentation</vt:lpstr>
      <vt:lpstr>PowerPoint Presentation</vt:lpstr>
      <vt:lpstr>How We Approach Innovation</vt:lpstr>
      <vt:lpstr>Roadmap Development and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Roadmap:  Prioritization</vt:lpstr>
      <vt:lpstr>PowerPoint Presentation</vt:lpstr>
      <vt:lpstr>Technology Roadmap:  Continuous Improvement</vt:lpstr>
      <vt:lpstr>Project Call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Call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Lifecycle Management</vt:lpstr>
      <vt:lpstr>PowerPoint Presentation</vt:lpstr>
    </vt:vector>
  </TitlesOfParts>
  <Company>NCDMM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October 2013 PMR Day One</dc:title>
  <dc:subject/>
  <dc:creator>Rob Gorham</dc:creator>
  <cp:keywords/>
  <dc:description/>
  <cp:lastModifiedBy>Lilu, Debra</cp:lastModifiedBy>
  <cp:revision>307</cp:revision>
  <dcterms:created xsi:type="dcterms:W3CDTF">2013-09-11T19:06:47Z</dcterms:created>
  <dcterms:modified xsi:type="dcterms:W3CDTF">2015-02-12T19:30:49Z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0x0101004033C3397119B54BA9951E0F686167AC</vt:lpwstr>
  </property>
</Properties>
</file>