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slides/slide14.xml" ContentType="application/vnd.openxmlformats-officedocument.presentationml.slide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3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84" r:id="rId2"/>
    <p:sldMasterId id="2147483696" r:id="rId3"/>
    <p:sldMasterId id="214748370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65" r:id="rId6"/>
    <p:sldId id="261" r:id="rId7"/>
    <p:sldId id="257" r:id="rId8"/>
    <p:sldId id="266" r:id="rId9"/>
    <p:sldId id="258" r:id="rId10"/>
    <p:sldId id="264" r:id="rId11"/>
    <p:sldId id="260" r:id="rId12"/>
    <p:sldId id="262" r:id="rId13"/>
    <p:sldId id="263" r:id="rId14"/>
    <p:sldId id="259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9">
          <p15:clr>
            <a:srgbClr val="A4A3A4"/>
          </p15:clr>
        </p15:guide>
        <p15:guide id="2" pos="2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79" d="100"/>
          <a:sy n="79" d="100"/>
        </p:scale>
        <p:origin x="1085" y="77"/>
      </p:cViewPr>
      <p:guideLst>
        <p:guide orient="horz" pos="2179"/>
        <p:guide pos="2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ustomXml" Target="../customXml/item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43BE5F-1630-664E-AB2F-3B7BE939A105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04D0C-D0D1-1045-A42F-424D48210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236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1C86B7-DEA1-C74C-BB57-ADDE15CC916A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39863-B97C-284A-9939-1FB075405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976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ESP%20DESIGN%20STUDIO/Troika/000_Master%20Slides%20PPT/Troika_1.jpg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ESP%20DESIGN%20STUDIO/Troika/000_Master%20Slides%20PPT/Troika_1.jpg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Troika_1.jpg" descr="/ESP DESIGN STUDIO/Troika/000_Master Slides PPT/Troika_1.jpg"/>
          <p:cNvPicPr>
            <a:picLocks noChangeAspect="1"/>
          </p:cNvPicPr>
          <p:nvPr/>
        </p:nvPicPr>
        <p:blipFill>
          <a:blip r:embed="rId2" r:link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3365" name="Rectangle 1029"/>
          <p:cNvSpPr>
            <a:spLocks noChangeArrowheads="1"/>
          </p:cNvSpPr>
          <p:nvPr/>
        </p:nvSpPr>
        <p:spPr bwMode="auto">
          <a:xfrm>
            <a:off x="1587015" y="1295403"/>
            <a:ext cx="7019192" cy="511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3366" name="Rectangle 1030"/>
          <p:cNvSpPr>
            <a:spLocks noGrp="1" noChangeArrowheads="1"/>
          </p:cNvSpPr>
          <p:nvPr>
            <p:ph type="subTitle" idx="1"/>
          </p:nvPr>
        </p:nvSpPr>
        <p:spPr>
          <a:xfrm>
            <a:off x="1765882" y="2505076"/>
            <a:ext cx="5631356" cy="2111733"/>
          </a:xfrm>
          <a:prstGeom prst="rect">
            <a:avLst/>
          </a:prstGeom>
        </p:spPr>
        <p:txBody>
          <a:bodyPr/>
          <a:lstStyle>
            <a:lvl1pPr marL="0" indent="0">
              <a:defRPr sz="2800"/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 dirty="0"/>
          </a:p>
        </p:txBody>
      </p:sp>
      <p:sp>
        <p:nvSpPr>
          <p:cNvPr id="143372" name="Rectangle 1036"/>
          <p:cNvSpPr>
            <a:spLocks noChangeArrowheads="1"/>
          </p:cNvSpPr>
          <p:nvPr/>
        </p:nvSpPr>
        <p:spPr bwMode="auto">
          <a:xfrm>
            <a:off x="621326" y="3662363"/>
            <a:ext cx="3947746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FBBC0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4000C"/>
              </a:buClr>
              <a:buSzPct val="65000"/>
              <a:buFont typeface="Wingdings" pitchFamily="2" charset="2"/>
              <a:buNone/>
            </a:pPr>
            <a:endParaRPr lang="en-GB" sz="2400" b="1" i="1">
              <a:solidFill>
                <a:srgbClr val="CC0000"/>
              </a:solidFill>
              <a:cs typeface="Arial" charset="0"/>
            </a:endParaRPr>
          </a:p>
        </p:txBody>
      </p:sp>
      <p:sp>
        <p:nvSpPr>
          <p:cNvPr id="143376" name="Line 1040"/>
          <p:cNvSpPr>
            <a:spLocks noChangeShapeType="1"/>
          </p:cNvSpPr>
          <p:nvPr/>
        </p:nvSpPr>
        <p:spPr bwMode="auto">
          <a:xfrm flipV="1">
            <a:off x="136072" y="1768929"/>
            <a:ext cx="8858249" cy="45356"/>
          </a:xfrm>
          <a:prstGeom prst="line">
            <a:avLst/>
          </a:prstGeom>
          <a:noFill/>
          <a:ln w="57150" cmpd="thinThick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200" b="1" i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397" y="565513"/>
            <a:ext cx="5422787" cy="9641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057229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576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600205"/>
            <a:ext cx="40576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49791"/>
            <a:ext cx="2133600" cy="235857"/>
          </a:xfrm>
          <a:prstGeom prst="rect">
            <a:avLst/>
          </a:prstGeom>
        </p:spPr>
        <p:txBody>
          <a:bodyPr/>
          <a:lstStyle/>
          <a:p>
            <a:fld id="{E8772609-A7CF-F34A-BFD7-2251E944D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75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3979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39791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628" y="1535113"/>
            <a:ext cx="4042172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628" y="2174875"/>
            <a:ext cx="4042172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49791"/>
            <a:ext cx="2133600" cy="235857"/>
          </a:xfrm>
          <a:prstGeom prst="rect">
            <a:avLst/>
          </a:prstGeom>
        </p:spPr>
        <p:txBody>
          <a:bodyPr/>
          <a:lstStyle/>
          <a:p>
            <a:fld id="{E8772609-A7CF-F34A-BFD7-2251E944D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28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49791"/>
            <a:ext cx="2133600" cy="235857"/>
          </a:xfrm>
          <a:prstGeom prst="rect">
            <a:avLst/>
          </a:prstGeom>
        </p:spPr>
        <p:txBody>
          <a:bodyPr/>
          <a:lstStyle/>
          <a:p>
            <a:fld id="{E8772609-A7CF-F34A-BFD7-2251E944D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13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49791"/>
            <a:ext cx="2133600" cy="235857"/>
          </a:xfrm>
          <a:prstGeom prst="rect">
            <a:avLst/>
          </a:prstGeom>
        </p:spPr>
        <p:txBody>
          <a:bodyPr/>
          <a:lstStyle/>
          <a:p>
            <a:fld id="{E8772609-A7CF-F34A-BFD7-2251E944D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952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710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450" y="273055"/>
            <a:ext cx="5111353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710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49791"/>
            <a:ext cx="2133600" cy="235857"/>
          </a:xfrm>
          <a:prstGeom prst="rect">
            <a:avLst/>
          </a:prstGeom>
        </p:spPr>
        <p:txBody>
          <a:bodyPr/>
          <a:lstStyle/>
          <a:p>
            <a:fld id="{E8772609-A7CF-F34A-BFD7-2251E944D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089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891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891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891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49791"/>
            <a:ext cx="2133600" cy="235857"/>
          </a:xfrm>
          <a:prstGeom prst="rect">
            <a:avLst/>
          </a:prstGeom>
        </p:spPr>
        <p:txBody>
          <a:bodyPr/>
          <a:lstStyle/>
          <a:p>
            <a:fld id="{E8772609-A7CF-F34A-BFD7-2251E944D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946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49791"/>
            <a:ext cx="2133600" cy="235857"/>
          </a:xfrm>
          <a:prstGeom prst="rect">
            <a:avLst/>
          </a:prstGeom>
        </p:spPr>
        <p:txBody>
          <a:bodyPr/>
          <a:lstStyle/>
          <a:p>
            <a:fld id="{E8772609-A7CF-F34A-BFD7-2251E944D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2349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579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49791"/>
            <a:ext cx="2133600" cy="235857"/>
          </a:xfrm>
          <a:prstGeom prst="rect">
            <a:avLst/>
          </a:prstGeom>
        </p:spPr>
        <p:txBody>
          <a:bodyPr/>
          <a:lstStyle/>
          <a:p>
            <a:fld id="{E8772609-A7CF-F34A-BFD7-2251E944D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2535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2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37DE-BF2F-764A-9F4B-F785C6B02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9532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37DE-BF2F-764A-9F4B-F785C6B02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7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926160" y="6313711"/>
            <a:ext cx="1217840" cy="6259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30455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710" y="440690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710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37DE-BF2F-764A-9F4B-F785C6B02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5617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576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600206"/>
            <a:ext cx="40576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37DE-BF2F-764A-9F4B-F785C6B02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8882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397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397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628" y="1535113"/>
            <a:ext cx="404217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628" y="2174875"/>
            <a:ext cx="404217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37DE-BF2F-764A-9F4B-F785C6B02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104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37DE-BF2F-764A-9F4B-F785C6B02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19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37DE-BF2F-764A-9F4B-F785C6B02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064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71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451" y="273057"/>
            <a:ext cx="511135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71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37DE-BF2F-764A-9F4B-F785C6B02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6429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891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891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891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37DE-BF2F-764A-9F4B-F785C6B02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340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37DE-BF2F-764A-9F4B-F785C6B02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7630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5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5"/>
            <a:ext cx="60579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37DE-BF2F-764A-9F4B-F785C6B02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2392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Troika_1.jpg" descr="/ESP DESIGN STUDIO/Troika/000_Master Slides PPT/Troika_1.jpg"/>
          <p:cNvPicPr>
            <a:picLocks noChangeAspect="1"/>
          </p:cNvPicPr>
          <p:nvPr userDrawn="1"/>
        </p:nvPicPr>
        <p:blipFill>
          <a:blip r:embed="rId2" r:link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3365" name="Rectangle 1029"/>
          <p:cNvSpPr>
            <a:spLocks noChangeArrowheads="1"/>
          </p:cNvSpPr>
          <p:nvPr/>
        </p:nvSpPr>
        <p:spPr bwMode="auto">
          <a:xfrm>
            <a:off x="1587016" y="1295403"/>
            <a:ext cx="7019192" cy="511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3366" name="Rectangle 1030"/>
          <p:cNvSpPr>
            <a:spLocks noGrp="1" noChangeArrowheads="1"/>
          </p:cNvSpPr>
          <p:nvPr>
            <p:ph type="subTitle" idx="1"/>
          </p:nvPr>
        </p:nvSpPr>
        <p:spPr>
          <a:xfrm>
            <a:off x="1765882" y="2505083"/>
            <a:ext cx="5631356" cy="2111733"/>
          </a:xfrm>
          <a:prstGeom prst="rect">
            <a:avLst/>
          </a:prstGeom>
        </p:spPr>
        <p:txBody>
          <a:bodyPr/>
          <a:lstStyle>
            <a:lvl1pPr marL="0" indent="0">
              <a:defRPr sz="2800"/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 dirty="0"/>
          </a:p>
        </p:txBody>
      </p:sp>
      <p:sp>
        <p:nvSpPr>
          <p:cNvPr id="143372" name="Rectangle 1036"/>
          <p:cNvSpPr>
            <a:spLocks noChangeArrowheads="1"/>
          </p:cNvSpPr>
          <p:nvPr/>
        </p:nvSpPr>
        <p:spPr bwMode="auto">
          <a:xfrm>
            <a:off x="621327" y="3662363"/>
            <a:ext cx="3947746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FBBC0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4000C"/>
              </a:buClr>
              <a:buSzPct val="65000"/>
              <a:buFont typeface="Wingdings" pitchFamily="2" charset="2"/>
              <a:buNone/>
            </a:pPr>
            <a:endParaRPr lang="en-GB" sz="2400" b="1" i="1">
              <a:solidFill>
                <a:srgbClr val="CC0000"/>
              </a:solidFill>
              <a:cs typeface="Arial" charset="0"/>
            </a:endParaRPr>
          </a:p>
        </p:txBody>
      </p:sp>
      <p:sp>
        <p:nvSpPr>
          <p:cNvPr id="143376" name="Line 1040"/>
          <p:cNvSpPr>
            <a:spLocks noChangeShapeType="1"/>
          </p:cNvSpPr>
          <p:nvPr userDrawn="1"/>
        </p:nvSpPr>
        <p:spPr bwMode="auto">
          <a:xfrm flipV="1">
            <a:off x="136076" y="1768929"/>
            <a:ext cx="8858249" cy="45356"/>
          </a:xfrm>
          <a:prstGeom prst="line">
            <a:avLst/>
          </a:prstGeom>
          <a:noFill/>
          <a:ln w="57150" cmpd="thinThick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200" b="1" i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401" y="565515"/>
            <a:ext cx="5422787" cy="9641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10804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40062" y="6459538"/>
            <a:ext cx="1899138" cy="3984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4108" y="6600830"/>
            <a:ext cx="2813538" cy="257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70600"/>
      </p:ext>
    </p:extLst>
  </p:cSld>
  <p:clrMapOvr>
    <a:masterClrMapping/>
  </p:clrMapOvr>
  <p:transition spd="slow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926160" y="6313719"/>
            <a:ext cx="1217840" cy="6259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5322021"/>
      </p:ext>
    </p:extLst>
  </p:cSld>
  <p:clrMapOvr>
    <a:masterClrMapping/>
  </p:clrMapOvr>
  <p:transition spd="slow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1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40062" y="6459538"/>
            <a:ext cx="1899138" cy="3984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6E1FEDE-225C-437C-905F-22F52D183A7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4108" y="6600838"/>
            <a:ext cx="2813538" cy="257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624717"/>
      </p:ext>
    </p:extLst>
  </p:cSld>
  <p:clrMapOvr>
    <a:masterClrMapping/>
  </p:clrMapOvr>
  <p:transition spd="slow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9198" y="131763"/>
            <a:ext cx="7071946" cy="881062"/>
          </a:xfrm>
        </p:spPr>
        <p:txBody>
          <a:bodyPr/>
          <a:lstStyle/>
          <a:p>
            <a:r>
              <a:rPr lang="en-US" dirty="0"/>
              <a:t>Click to edit Mater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37943" y="1146175"/>
            <a:ext cx="4185138" cy="5011738"/>
          </a:xfrm>
          <a:prstGeom prst="rect">
            <a:avLst/>
          </a:prstGeom>
        </p:spPr>
        <p:txBody>
          <a:bodyPr/>
          <a:lstStyle>
            <a:lvl4pPr marL="1377950" indent="0">
              <a:buNone/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940062" y="6459538"/>
            <a:ext cx="1899138" cy="3984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047B827-B429-42F7-958C-CC65C5A6868D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4108" y="6600838"/>
            <a:ext cx="2813538" cy="257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840226"/>
      </p:ext>
    </p:extLst>
  </p:cSld>
  <p:clrMapOvr>
    <a:masterClrMapping/>
  </p:clrMapOvr>
  <p:transition spd="slow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940062" y="6459538"/>
            <a:ext cx="1899138" cy="398462"/>
          </a:xfrm>
          <a:prstGeom prst="rect">
            <a:avLst/>
          </a:prstGeom>
        </p:spPr>
        <p:txBody>
          <a:bodyPr/>
          <a:lstStyle/>
          <a:p>
            <a:pPr eaLnBrk="0" hangingPunct="0"/>
            <a:fld id="{D3747891-CAEF-4FDA-B9FB-FC599860D434}" type="slidenum">
              <a:rPr lang="en-GB" smtClean="0"/>
              <a:pPr eaLnBrk="0" hangingPunct="0"/>
              <a:t>‹#›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4108" y="6600838"/>
            <a:ext cx="2813538" cy="257175"/>
          </a:xfrm>
          <a:prstGeom prst="rect">
            <a:avLst/>
          </a:prstGeom>
        </p:spPr>
        <p:txBody>
          <a:bodyPr/>
          <a:lstStyle/>
          <a:p>
            <a:pPr eaLnBrk="0" hangingPunct="0"/>
            <a:endParaRPr lang="en-GB" i="1"/>
          </a:p>
        </p:txBody>
      </p:sp>
    </p:spTree>
    <p:extLst>
      <p:ext uri="{BB962C8B-B14F-4D97-AF65-F5344CB8AC3E}">
        <p14:creationId xmlns:p14="http://schemas.microsoft.com/office/powerpoint/2010/main" val="2620826692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9198" y="131763"/>
            <a:ext cx="7071946" cy="881062"/>
          </a:xfrm>
        </p:spPr>
        <p:txBody>
          <a:bodyPr/>
          <a:lstStyle/>
          <a:p>
            <a:r>
              <a:rPr lang="en-US" dirty="0"/>
              <a:t>Click to edit Mater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37943" y="1146175"/>
            <a:ext cx="4185138" cy="5011738"/>
          </a:xfrm>
          <a:prstGeom prst="rect">
            <a:avLst/>
          </a:prstGeom>
        </p:spPr>
        <p:txBody>
          <a:bodyPr/>
          <a:lstStyle>
            <a:lvl4pPr marL="1377950" indent="0">
              <a:buNone/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940062" y="6459538"/>
            <a:ext cx="1899138" cy="3984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4108" y="6600830"/>
            <a:ext cx="2813538" cy="257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31462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940062" y="6459538"/>
            <a:ext cx="1899138" cy="398462"/>
          </a:xfrm>
          <a:prstGeom prst="rect">
            <a:avLst/>
          </a:prstGeom>
        </p:spPr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4108" y="6600830"/>
            <a:ext cx="2813538" cy="2571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0931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49791"/>
            <a:ext cx="2133600" cy="235857"/>
          </a:xfrm>
          <a:prstGeom prst="rect">
            <a:avLst/>
          </a:prstGeom>
        </p:spPr>
        <p:txBody>
          <a:bodyPr/>
          <a:lstStyle/>
          <a:p>
            <a:fld id="{E8772609-A7CF-F34A-BFD7-2251E944D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408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49791"/>
            <a:ext cx="2133600" cy="235857"/>
          </a:xfrm>
          <a:prstGeom prst="rect">
            <a:avLst/>
          </a:prstGeom>
        </p:spPr>
        <p:txBody>
          <a:bodyPr/>
          <a:lstStyle/>
          <a:p>
            <a:fld id="{E8772609-A7CF-F34A-BFD7-2251E944D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26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710" y="4406905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710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49791"/>
            <a:ext cx="2133600" cy="235857"/>
          </a:xfrm>
          <a:prstGeom prst="rect">
            <a:avLst/>
          </a:prstGeom>
        </p:spPr>
        <p:txBody>
          <a:bodyPr/>
          <a:lstStyle/>
          <a:p>
            <a:fld id="{E8772609-A7CF-F34A-BFD7-2251E944D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314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file://localhost/ESP%20DESIGN%20STUDIO/Troika/000_Master%20Slides%20PPT/Troika_1.jpg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file://localhost/ESP%20DESIGN%20STUDIO/Troika/000_Master%20Slides%20PPT/Troika_1.jpg" TargetMode="External"/><Relationship Id="rId3" Type="http://schemas.openxmlformats.org/officeDocument/2006/relationships/slideLayout" Target="../slideLayouts/slideLayout31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roika_1.jpg" descr="/ESP DESIGN STUDIO/Troika/000_Master Slides PPT/Troika_1.jpg"/>
          <p:cNvPicPr>
            <a:picLocks noChangeAspect="1"/>
          </p:cNvPicPr>
          <p:nvPr/>
        </p:nvPicPr>
        <p:blipFill>
          <a:blip r:embed="rId8" r:link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963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724167" y="770751"/>
            <a:ext cx="7276958" cy="1066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9685" name="Rectangle 53"/>
          <p:cNvSpPr>
            <a:spLocks noChangeArrowheads="1"/>
          </p:cNvSpPr>
          <p:nvPr/>
        </p:nvSpPr>
        <p:spPr bwMode="auto">
          <a:xfrm>
            <a:off x="1587015" y="1295403"/>
            <a:ext cx="7019192" cy="511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9696" name="Line 64"/>
          <p:cNvSpPr>
            <a:spLocks noChangeShapeType="1"/>
          </p:cNvSpPr>
          <p:nvPr/>
        </p:nvSpPr>
        <p:spPr bwMode="auto">
          <a:xfrm flipV="1">
            <a:off x="132094" y="1797317"/>
            <a:ext cx="8850266" cy="9270"/>
          </a:xfrm>
          <a:prstGeom prst="line">
            <a:avLst/>
          </a:prstGeom>
          <a:noFill/>
          <a:ln w="57150" cmpd="thinThick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200" b="1" i="1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389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</p:sldLayoutIdLst>
  <p:transition spd="slow"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9pPr>
    </p:titleStyle>
    <p:bodyStyle>
      <a:lvl1pPr marL="292100" indent="-292100" algn="l" rtl="0" eaLnBrk="1" fontAlgn="base" hangingPunct="1">
        <a:spcBef>
          <a:spcPct val="20000"/>
        </a:spcBef>
        <a:spcAft>
          <a:spcPct val="0"/>
        </a:spcAft>
        <a:buClr>
          <a:srgbClr val="C4000C"/>
        </a:buClr>
        <a:buSzPct val="65000"/>
        <a:buFont typeface="Wingdings" pitchFamily="2" charset="2"/>
        <a:defRPr sz="2400" b="1" i="1">
          <a:solidFill>
            <a:srgbClr val="CC0000"/>
          </a:solidFill>
          <a:latin typeface="+mn-lt"/>
          <a:ea typeface="+mn-ea"/>
          <a:cs typeface="+mn-cs"/>
        </a:defRPr>
      </a:lvl1pPr>
      <a:lvl2pPr marL="768350" indent="-285750" algn="l" rtl="0" eaLnBrk="1" fontAlgn="base" hangingPunct="1">
        <a:spcBef>
          <a:spcPct val="20000"/>
        </a:spcBef>
        <a:spcAft>
          <a:spcPct val="0"/>
        </a:spcAft>
        <a:buClr>
          <a:srgbClr val="C4000C"/>
        </a:buClr>
        <a:buSzPct val="65000"/>
        <a:buFont typeface="Wingdings" pitchFamily="2" charset="2"/>
        <a:buChar char="v"/>
        <a:defRPr sz="2200" b="1" i="1">
          <a:solidFill>
            <a:srgbClr val="4D4D4D"/>
          </a:solidFill>
          <a:latin typeface="+mn-lt"/>
        </a:defRPr>
      </a:lvl2pPr>
      <a:lvl3pPr marL="1187450" indent="-228600" algn="l" rtl="0" eaLnBrk="1" fontAlgn="base" hangingPunct="1">
        <a:spcBef>
          <a:spcPct val="20000"/>
        </a:spcBef>
        <a:spcAft>
          <a:spcPct val="0"/>
        </a:spcAft>
        <a:buClr>
          <a:srgbClr val="C4000C"/>
        </a:buClr>
        <a:buSzPct val="65000"/>
        <a:buFont typeface="Wingdings" pitchFamily="2" charset="2"/>
        <a:buChar char="l"/>
        <a:defRPr i="1">
          <a:solidFill>
            <a:srgbClr val="000000"/>
          </a:solidFill>
          <a:latin typeface="+mn-lt"/>
        </a:defRPr>
      </a:lvl3pPr>
      <a:lvl4pPr marL="1606550" indent="-228600" algn="l" rtl="0" eaLnBrk="1" fontAlgn="base" hangingPunct="1">
        <a:spcBef>
          <a:spcPct val="20000"/>
        </a:spcBef>
        <a:spcAft>
          <a:spcPct val="0"/>
        </a:spcAft>
        <a:buClr>
          <a:srgbClr val="C4000C"/>
        </a:buClr>
        <a:buSzPct val="65000"/>
        <a:buFont typeface="Wingdings" pitchFamily="2" charset="2"/>
        <a:buChar char="u"/>
        <a:defRPr>
          <a:solidFill>
            <a:srgbClr val="000000"/>
          </a:solidFill>
          <a:latin typeface="+mn-lt"/>
        </a:defRPr>
      </a:lvl4pPr>
      <a:lvl5pPr marL="2025650" indent="-228600" algn="l" rtl="0" eaLnBrk="1" fontAlgn="base" hangingPunct="1">
        <a:spcBef>
          <a:spcPct val="20000"/>
        </a:spcBef>
        <a:spcAft>
          <a:spcPct val="0"/>
        </a:spcAft>
        <a:buClr>
          <a:srgbClr val="C4000C"/>
        </a:buClr>
        <a:buSzPct val="65000"/>
        <a:buFont typeface="Wingdings" pitchFamily="2" charset="2"/>
        <a:buChar char="Ø"/>
        <a:defRPr>
          <a:solidFill>
            <a:srgbClr val="000000"/>
          </a:solidFill>
          <a:latin typeface="+mn-lt"/>
        </a:defRPr>
      </a:lvl5pPr>
      <a:lvl6pPr marL="2482850" indent="-228600" algn="l" rtl="0" eaLnBrk="1" fontAlgn="base" hangingPunct="1">
        <a:spcBef>
          <a:spcPct val="20000"/>
        </a:spcBef>
        <a:spcAft>
          <a:spcPct val="0"/>
        </a:spcAft>
        <a:buClr>
          <a:srgbClr val="C4000C"/>
        </a:buClr>
        <a:buSzPct val="65000"/>
        <a:buFont typeface="Wingdings" pitchFamily="2" charset="2"/>
        <a:buChar char="Ø"/>
        <a:defRPr>
          <a:solidFill>
            <a:srgbClr val="000000"/>
          </a:solidFill>
          <a:latin typeface="+mn-lt"/>
        </a:defRPr>
      </a:lvl6pPr>
      <a:lvl7pPr marL="2940050" indent="-228600" algn="l" rtl="0" eaLnBrk="1" fontAlgn="base" hangingPunct="1">
        <a:spcBef>
          <a:spcPct val="20000"/>
        </a:spcBef>
        <a:spcAft>
          <a:spcPct val="0"/>
        </a:spcAft>
        <a:buClr>
          <a:srgbClr val="C4000C"/>
        </a:buClr>
        <a:buSzPct val="65000"/>
        <a:buFont typeface="Wingdings" pitchFamily="2" charset="2"/>
        <a:buChar char="Ø"/>
        <a:defRPr>
          <a:solidFill>
            <a:srgbClr val="000000"/>
          </a:solidFill>
          <a:latin typeface="+mn-lt"/>
        </a:defRPr>
      </a:lvl7pPr>
      <a:lvl8pPr marL="3397250" indent="-228600" algn="l" rtl="0" eaLnBrk="1" fontAlgn="base" hangingPunct="1">
        <a:spcBef>
          <a:spcPct val="20000"/>
        </a:spcBef>
        <a:spcAft>
          <a:spcPct val="0"/>
        </a:spcAft>
        <a:buClr>
          <a:srgbClr val="C4000C"/>
        </a:buClr>
        <a:buSzPct val="65000"/>
        <a:buFont typeface="Wingdings" pitchFamily="2" charset="2"/>
        <a:buChar char="Ø"/>
        <a:defRPr>
          <a:solidFill>
            <a:srgbClr val="000000"/>
          </a:solidFill>
          <a:latin typeface="+mn-lt"/>
        </a:defRPr>
      </a:lvl8pPr>
      <a:lvl9pPr marL="3854450" indent="-228600" algn="l" rtl="0" eaLnBrk="1" fontAlgn="base" hangingPunct="1">
        <a:spcBef>
          <a:spcPct val="20000"/>
        </a:spcBef>
        <a:spcAft>
          <a:spcPct val="0"/>
        </a:spcAft>
        <a:buClr>
          <a:srgbClr val="C4000C"/>
        </a:buClr>
        <a:buSzPct val="65000"/>
        <a:buFont typeface="Wingdings" pitchFamily="2" charset="2"/>
        <a:buChar char="Ø"/>
        <a:defRPr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roika_3.jpg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018" y="0"/>
            <a:ext cx="9188110" cy="6858000"/>
          </a:xfrm>
          <a:prstGeom prst="rect">
            <a:avLst/>
          </a:prstGeom>
        </p:spPr>
      </p:pic>
      <p:sp>
        <p:nvSpPr>
          <p:cNvPr id="8" name="Line 64"/>
          <p:cNvSpPr>
            <a:spLocks noChangeShapeType="1"/>
          </p:cNvSpPr>
          <p:nvPr/>
        </p:nvSpPr>
        <p:spPr bwMode="auto">
          <a:xfrm flipV="1">
            <a:off x="132094" y="1797317"/>
            <a:ext cx="8850266" cy="9270"/>
          </a:xfrm>
          <a:prstGeom prst="line">
            <a:avLst/>
          </a:prstGeom>
          <a:noFill/>
          <a:ln w="57150" cmpd="thinThick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200" b="1" i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38942" y="525824"/>
            <a:ext cx="7276958" cy="1066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810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 (body)"/>
          <a:ea typeface="+mj-ea"/>
          <a:cs typeface="Arial (body)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237DE-BF2F-764A-9F4B-F785C6B02C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945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roika_1.jpg" descr="/ESP DESIGN STUDIO/Troika/000_Master Slides PPT/Troika_1.jpg"/>
          <p:cNvPicPr>
            <a:picLocks noChangeAspect="1"/>
          </p:cNvPicPr>
          <p:nvPr/>
        </p:nvPicPr>
        <p:blipFill>
          <a:blip r:embed="rId7" r:link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963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724167" y="770751"/>
            <a:ext cx="7276958" cy="1066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9685" name="Rectangle 53"/>
          <p:cNvSpPr>
            <a:spLocks noChangeArrowheads="1"/>
          </p:cNvSpPr>
          <p:nvPr/>
        </p:nvSpPr>
        <p:spPr bwMode="auto">
          <a:xfrm>
            <a:off x="1587016" y="1295403"/>
            <a:ext cx="7019192" cy="511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9696" name="Line 64"/>
          <p:cNvSpPr>
            <a:spLocks noChangeShapeType="1"/>
          </p:cNvSpPr>
          <p:nvPr/>
        </p:nvSpPr>
        <p:spPr bwMode="auto">
          <a:xfrm flipV="1">
            <a:off x="132094" y="1797317"/>
            <a:ext cx="8850266" cy="9270"/>
          </a:xfrm>
          <a:prstGeom prst="line">
            <a:avLst/>
          </a:prstGeom>
          <a:noFill/>
          <a:ln w="57150" cmpd="thinThick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200" b="1" i="1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690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</p:sldLayoutIdLst>
  <p:transition spd="slow"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9pPr>
    </p:titleStyle>
    <p:bodyStyle>
      <a:lvl1pPr marL="292100" indent="-292100" algn="l" rtl="0" eaLnBrk="1" fontAlgn="base" hangingPunct="1">
        <a:spcBef>
          <a:spcPct val="20000"/>
        </a:spcBef>
        <a:spcAft>
          <a:spcPct val="0"/>
        </a:spcAft>
        <a:buClr>
          <a:srgbClr val="C4000C"/>
        </a:buClr>
        <a:buSzPct val="65000"/>
        <a:buFont typeface="Wingdings" pitchFamily="2" charset="2"/>
        <a:defRPr sz="2400" b="1" i="1">
          <a:solidFill>
            <a:srgbClr val="CC0000"/>
          </a:solidFill>
          <a:latin typeface="+mn-lt"/>
          <a:ea typeface="+mn-ea"/>
          <a:cs typeface="+mn-cs"/>
        </a:defRPr>
      </a:lvl1pPr>
      <a:lvl2pPr marL="768350" indent="-285750" algn="l" rtl="0" eaLnBrk="1" fontAlgn="base" hangingPunct="1">
        <a:spcBef>
          <a:spcPct val="20000"/>
        </a:spcBef>
        <a:spcAft>
          <a:spcPct val="0"/>
        </a:spcAft>
        <a:buClr>
          <a:srgbClr val="C4000C"/>
        </a:buClr>
        <a:buSzPct val="65000"/>
        <a:buFont typeface="Wingdings" pitchFamily="2" charset="2"/>
        <a:buChar char="v"/>
        <a:defRPr sz="2200" b="1" i="1">
          <a:solidFill>
            <a:srgbClr val="4D4D4D"/>
          </a:solidFill>
          <a:latin typeface="+mn-lt"/>
        </a:defRPr>
      </a:lvl2pPr>
      <a:lvl3pPr marL="1187450" indent="-228600" algn="l" rtl="0" eaLnBrk="1" fontAlgn="base" hangingPunct="1">
        <a:spcBef>
          <a:spcPct val="20000"/>
        </a:spcBef>
        <a:spcAft>
          <a:spcPct val="0"/>
        </a:spcAft>
        <a:buClr>
          <a:srgbClr val="C4000C"/>
        </a:buClr>
        <a:buSzPct val="65000"/>
        <a:buFont typeface="Wingdings" pitchFamily="2" charset="2"/>
        <a:buChar char="l"/>
        <a:defRPr i="1">
          <a:solidFill>
            <a:srgbClr val="000000"/>
          </a:solidFill>
          <a:latin typeface="+mn-lt"/>
        </a:defRPr>
      </a:lvl3pPr>
      <a:lvl4pPr marL="1606550" indent="-228600" algn="l" rtl="0" eaLnBrk="1" fontAlgn="base" hangingPunct="1">
        <a:spcBef>
          <a:spcPct val="20000"/>
        </a:spcBef>
        <a:spcAft>
          <a:spcPct val="0"/>
        </a:spcAft>
        <a:buClr>
          <a:srgbClr val="C4000C"/>
        </a:buClr>
        <a:buSzPct val="65000"/>
        <a:buFont typeface="Wingdings" pitchFamily="2" charset="2"/>
        <a:buChar char="u"/>
        <a:defRPr>
          <a:solidFill>
            <a:srgbClr val="000000"/>
          </a:solidFill>
          <a:latin typeface="+mn-lt"/>
        </a:defRPr>
      </a:lvl4pPr>
      <a:lvl5pPr marL="2025650" indent="-228600" algn="l" rtl="0" eaLnBrk="1" fontAlgn="base" hangingPunct="1">
        <a:spcBef>
          <a:spcPct val="20000"/>
        </a:spcBef>
        <a:spcAft>
          <a:spcPct val="0"/>
        </a:spcAft>
        <a:buClr>
          <a:srgbClr val="C4000C"/>
        </a:buClr>
        <a:buSzPct val="65000"/>
        <a:buFont typeface="Wingdings" pitchFamily="2" charset="2"/>
        <a:buChar char="Ø"/>
        <a:defRPr>
          <a:solidFill>
            <a:srgbClr val="000000"/>
          </a:solidFill>
          <a:latin typeface="+mn-lt"/>
        </a:defRPr>
      </a:lvl5pPr>
      <a:lvl6pPr marL="2482850" indent="-228600" algn="l" rtl="0" eaLnBrk="1" fontAlgn="base" hangingPunct="1">
        <a:spcBef>
          <a:spcPct val="20000"/>
        </a:spcBef>
        <a:spcAft>
          <a:spcPct val="0"/>
        </a:spcAft>
        <a:buClr>
          <a:srgbClr val="C4000C"/>
        </a:buClr>
        <a:buSzPct val="65000"/>
        <a:buFont typeface="Wingdings" pitchFamily="2" charset="2"/>
        <a:buChar char="Ø"/>
        <a:defRPr>
          <a:solidFill>
            <a:srgbClr val="000000"/>
          </a:solidFill>
          <a:latin typeface="+mn-lt"/>
        </a:defRPr>
      </a:lvl6pPr>
      <a:lvl7pPr marL="2940050" indent="-228600" algn="l" rtl="0" eaLnBrk="1" fontAlgn="base" hangingPunct="1">
        <a:spcBef>
          <a:spcPct val="20000"/>
        </a:spcBef>
        <a:spcAft>
          <a:spcPct val="0"/>
        </a:spcAft>
        <a:buClr>
          <a:srgbClr val="C4000C"/>
        </a:buClr>
        <a:buSzPct val="65000"/>
        <a:buFont typeface="Wingdings" pitchFamily="2" charset="2"/>
        <a:buChar char="Ø"/>
        <a:defRPr>
          <a:solidFill>
            <a:srgbClr val="000000"/>
          </a:solidFill>
          <a:latin typeface="+mn-lt"/>
        </a:defRPr>
      </a:lvl7pPr>
      <a:lvl8pPr marL="3397250" indent="-228600" algn="l" rtl="0" eaLnBrk="1" fontAlgn="base" hangingPunct="1">
        <a:spcBef>
          <a:spcPct val="20000"/>
        </a:spcBef>
        <a:spcAft>
          <a:spcPct val="0"/>
        </a:spcAft>
        <a:buClr>
          <a:srgbClr val="C4000C"/>
        </a:buClr>
        <a:buSzPct val="65000"/>
        <a:buFont typeface="Wingdings" pitchFamily="2" charset="2"/>
        <a:buChar char="Ø"/>
        <a:defRPr>
          <a:solidFill>
            <a:srgbClr val="000000"/>
          </a:solidFill>
          <a:latin typeface="+mn-lt"/>
        </a:defRPr>
      </a:lvl8pPr>
      <a:lvl9pPr marL="3854450" indent="-228600" algn="l" rtl="0" eaLnBrk="1" fontAlgn="base" hangingPunct="1">
        <a:spcBef>
          <a:spcPct val="20000"/>
        </a:spcBef>
        <a:spcAft>
          <a:spcPct val="0"/>
        </a:spcAft>
        <a:buClr>
          <a:srgbClr val="C4000C"/>
        </a:buClr>
        <a:buSzPct val="65000"/>
        <a:buFont typeface="Wingdings" pitchFamily="2" charset="2"/>
        <a:buChar char="Ø"/>
        <a:defRPr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upress.com/articles/3d-opportunity-additive-manufacturing-course/?id=gx:2el:3dc:dupMOOC:eng:dup:052114:3dopp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5834081"/>
            <a:ext cx="3001544" cy="807113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Orlando, Florida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047" y="5089685"/>
            <a:ext cx="1151158" cy="841096"/>
          </a:xfrm>
        </p:spPr>
        <p:txBody>
          <a:bodyPr/>
          <a:lstStyle/>
          <a:p>
            <a:r>
              <a:rPr lang="en-US" dirty="0"/>
              <a:t>2016</a:t>
            </a:r>
          </a:p>
        </p:txBody>
      </p:sp>
      <p:pic>
        <p:nvPicPr>
          <p:cNvPr id="4" name="Picture 3" descr="RAPD0516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749" y="1801166"/>
            <a:ext cx="5617831" cy="3770106"/>
          </a:xfrm>
          <a:prstGeom prst="rect">
            <a:avLst/>
          </a:prstGeom>
        </p:spPr>
      </p:pic>
      <p:pic>
        <p:nvPicPr>
          <p:cNvPr id="6" name="Picture 5" descr="SM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082" y="2514497"/>
            <a:ext cx="1741741" cy="82007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40913" y="4924941"/>
            <a:ext cx="2808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Bob Appleton</a:t>
            </a:r>
          </a:p>
          <a:p>
            <a:pPr algn="r"/>
            <a:r>
              <a:rPr lang="en-US" dirty="0">
                <a:solidFill>
                  <a:schemeClr val="bg1"/>
                </a:solidFill>
              </a:rPr>
              <a:t>2016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4203" y="5380589"/>
            <a:ext cx="29786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Bob Appleton</a:t>
            </a:r>
          </a:p>
          <a:p>
            <a:r>
              <a:rPr lang="en-US" sz="1200" dirty="0"/>
              <a:t>Senior Additive Manufacturing Consultant</a:t>
            </a:r>
          </a:p>
          <a:p>
            <a:r>
              <a:rPr lang="en-US" sz="1200" dirty="0"/>
              <a:t>Troika Solutions LLC</a:t>
            </a:r>
          </a:p>
          <a:p>
            <a:r>
              <a:rPr lang="en-US" sz="1200" dirty="0"/>
              <a:t>Arlington VA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60045" y="570042"/>
            <a:ext cx="69901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000" b="1" dirty="0"/>
              <a:t>Report to the AMMO Working Group</a:t>
            </a:r>
          </a:p>
        </p:txBody>
      </p:sp>
    </p:spTree>
    <p:extLst>
      <p:ext uri="{BB962C8B-B14F-4D97-AF65-F5344CB8AC3E}">
        <p14:creationId xmlns:p14="http://schemas.microsoft.com/office/powerpoint/2010/main" val="2401703614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6475" y="526520"/>
            <a:ext cx="7276958" cy="1066130"/>
          </a:xfrm>
        </p:spPr>
        <p:txBody>
          <a:bodyPr/>
          <a:lstStyle/>
          <a:p>
            <a:pPr algn="ctr"/>
            <a:r>
              <a:rPr lang="en-US" sz="5400" dirty="0"/>
              <a:t>Questions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4294967295"/>
          </p:nvPr>
        </p:nvSpPr>
        <p:spPr>
          <a:xfrm>
            <a:off x="468924" y="5179830"/>
            <a:ext cx="8020538" cy="80486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Sure it’s old, but it’s all I have.  Can you fix it?</a:t>
            </a:r>
            <a:endParaRPr lang="en-US" sz="2800" b="1" dirty="0">
              <a:solidFill>
                <a:srgbClr val="000000"/>
              </a:solidFill>
            </a:endParaRPr>
          </a:p>
        </p:txBody>
      </p:sp>
      <p:pic>
        <p:nvPicPr>
          <p:cNvPr id="7" name="Picture Placeholder 6" descr="Renault-FT-17-WWI-Tank-title.jpg"/>
          <p:cNvPicPr>
            <a:picLocks noGrp="1" noChangeAspect="1"/>
          </p:cNvPicPr>
          <p:nvPr>
            <p:ph type="pic"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3" r="10163"/>
          <a:stretch>
            <a:fillRect/>
          </a:stretch>
        </p:blipFill>
        <p:spPr>
          <a:xfrm>
            <a:off x="3610960" y="2366159"/>
            <a:ext cx="3515304" cy="2634955"/>
          </a:xfrm>
          <a:prstGeom prst="rect">
            <a:avLst/>
          </a:prstGeom>
        </p:spPr>
      </p:pic>
      <p:pic>
        <p:nvPicPr>
          <p:cNvPr id="8" name="Picture 7" descr="Soldier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9429" y="3022879"/>
            <a:ext cx="1883062" cy="197823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09703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4167" y="770751"/>
            <a:ext cx="6970448" cy="1066130"/>
          </a:xfrm>
        </p:spPr>
        <p:txBody>
          <a:bodyPr/>
          <a:lstStyle/>
          <a:p>
            <a:pPr algn="r"/>
            <a:r>
              <a:rPr lang="en-US" dirty="0"/>
              <a:t>Exhibitors (1)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9126" y="1946264"/>
            <a:ext cx="2990082" cy="5047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3D Material Technologies</a:t>
            </a:r>
          </a:p>
          <a:p>
            <a:r>
              <a:rPr lang="en-US" sz="1400" dirty="0"/>
              <a:t>3D Metal Printing Magazine</a:t>
            </a:r>
          </a:p>
          <a:p>
            <a:r>
              <a:rPr lang="en-US" sz="1400" dirty="0"/>
              <a:t>3D Platform</a:t>
            </a:r>
          </a:p>
          <a:p>
            <a:r>
              <a:rPr lang="en-US" sz="1400" dirty="0"/>
              <a:t>3D Systems</a:t>
            </a:r>
          </a:p>
          <a:p>
            <a:r>
              <a:rPr lang="en-US" sz="1400" dirty="0"/>
              <a:t>3DGENCE SP ZOO</a:t>
            </a:r>
          </a:p>
          <a:p>
            <a:r>
              <a:rPr lang="en-US" sz="1400" dirty="0"/>
              <a:t>3diligent</a:t>
            </a:r>
          </a:p>
          <a:p>
            <a:r>
              <a:rPr lang="en-US" sz="1400" dirty="0"/>
              <a:t>3Discovered</a:t>
            </a:r>
          </a:p>
          <a:p>
            <a:r>
              <a:rPr lang="en-US" sz="1400" dirty="0"/>
              <a:t>3DomFuel LLC</a:t>
            </a:r>
          </a:p>
          <a:p>
            <a:r>
              <a:rPr lang="en-US" sz="1400" dirty="0"/>
              <a:t>3DSIM</a:t>
            </a:r>
          </a:p>
          <a:p>
            <a:r>
              <a:rPr lang="en-US" sz="1400" dirty="0"/>
              <a:t>3DX Tech</a:t>
            </a:r>
          </a:p>
          <a:p>
            <a:r>
              <a:rPr lang="en-US" sz="1400" dirty="0"/>
              <a:t>3</a:t>
            </a:r>
            <a:r>
              <a:rPr lang="en-US" sz="1400" baseline="30000" dirty="0"/>
              <a:t>rd</a:t>
            </a:r>
            <a:r>
              <a:rPr lang="en-US" sz="1400" dirty="0"/>
              <a:t> Dimension Industrial 3D Printing</a:t>
            </a:r>
          </a:p>
          <a:p>
            <a:r>
              <a:rPr lang="en-US" sz="1400" dirty="0"/>
              <a:t>Additive Industries</a:t>
            </a:r>
          </a:p>
          <a:p>
            <a:r>
              <a:rPr lang="en-US" sz="1400" dirty="0"/>
              <a:t>Additive Manufacturing</a:t>
            </a:r>
          </a:p>
          <a:p>
            <a:r>
              <a:rPr lang="en-US" sz="1400" dirty="0"/>
              <a:t>Additive Metal Alloys Ltd</a:t>
            </a:r>
          </a:p>
          <a:p>
            <a:r>
              <a:rPr lang="en-US" sz="1400" dirty="0"/>
              <a:t>Additive Metal Manufacturing Inc</a:t>
            </a:r>
          </a:p>
          <a:p>
            <a:r>
              <a:rPr lang="en-US" sz="1400" dirty="0"/>
              <a:t>Additive Manufacturing Media</a:t>
            </a:r>
          </a:p>
          <a:p>
            <a:r>
              <a:rPr lang="en-US" sz="1400" dirty="0"/>
              <a:t>Advanced Powders</a:t>
            </a:r>
          </a:p>
          <a:p>
            <a:r>
              <a:rPr lang="en-US" sz="1400" dirty="0"/>
              <a:t>Advanced RP</a:t>
            </a:r>
          </a:p>
          <a:p>
            <a:r>
              <a:rPr lang="en-US" sz="1400" dirty="0" err="1"/>
              <a:t>Aerotech</a:t>
            </a:r>
            <a:r>
              <a:rPr lang="en-US" sz="1400" dirty="0"/>
              <a:t> Inc</a:t>
            </a:r>
          </a:p>
          <a:p>
            <a:r>
              <a:rPr lang="en-US" sz="1400" dirty="0" err="1"/>
              <a:t>Afformativ</a:t>
            </a:r>
            <a:endParaRPr lang="en-US" sz="1400" dirty="0"/>
          </a:p>
          <a:p>
            <a:r>
              <a:rPr lang="en-US" sz="1400" dirty="0" err="1"/>
              <a:t>Afina</a:t>
            </a:r>
            <a:r>
              <a:rPr lang="en-US" sz="1400" dirty="0"/>
              <a:t> 3D</a:t>
            </a:r>
          </a:p>
          <a:p>
            <a:r>
              <a:rPr lang="en-US" sz="1400" dirty="0" err="1"/>
              <a:t>AlCON</a:t>
            </a:r>
            <a:r>
              <a:rPr lang="en-US" sz="1400" dirty="0"/>
              <a:t> America</a:t>
            </a:r>
          </a:p>
          <a:p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3360616" y="1946264"/>
            <a:ext cx="2735384" cy="5047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Airwolf</a:t>
            </a:r>
            <a:r>
              <a:rPr lang="en-US" sz="1400" dirty="0"/>
              <a:t> 3D</a:t>
            </a:r>
          </a:p>
          <a:p>
            <a:r>
              <a:rPr lang="en-US" sz="1400" dirty="0"/>
              <a:t>Aleph Objects Inc</a:t>
            </a:r>
          </a:p>
          <a:p>
            <a:r>
              <a:rPr lang="en-US" sz="1400" dirty="0"/>
              <a:t>Alcoa</a:t>
            </a:r>
          </a:p>
          <a:p>
            <a:r>
              <a:rPr lang="en-US" sz="1400" dirty="0" err="1"/>
              <a:t>Almco</a:t>
            </a:r>
            <a:r>
              <a:rPr lang="en-US" sz="1400" dirty="0"/>
              <a:t>, Inc</a:t>
            </a:r>
          </a:p>
          <a:p>
            <a:r>
              <a:rPr lang="en-US" sz="1400" dirty="0" err="1"/>
              <a:t>Amaero</a:t>
            </a:r>
            <a:r>
              <a:rPr lang="en-US" sz="1400" dirty="0"/>
              <a:t> Additive Manufacturing</a:t>
            </a:r>
          </a:p>
          <a:p>
            <a:r>
              <a:rPr lang="en-US" sz="1400" dirty="0"/>
              <a:t>America Makes</a:t>
            </a:r>
          </a:p>
          <a:p>
            <a:r>
              <a:rPr lang="en-US" sz="1400" dirty="0" err="1"/>
              <a:t>Amereican</a:t>
            </a:r>
            <a:r>
              <a:rPr lang="en-US" sz="1400" dirty="0"/>
              <a:t> Foundry Society</a:t>
            </a:r>
          </a:p>
          <a:p>
            <a:r>
              <a:rPr lang="en-US" sz="1400" dirty="0"/>
              <a:t>AMUG</a:t>
            </a:r>
          </a:p>
          <a:p>
            <a:r>
              <a:rPr lang="en-US" sz="1400" dirty="0"/>
              <a:t>ANSYS</a:t>
            </a:r>
          </a:p>
          <a:p>
            <a:r>
              <a:rPr lang="en-US" sz="1400" dirty="0" err="1"/>
              <a:t>Arcam</a:t>
            </a:r>
            <a:r>
              <a:rPr lang="en-US" sz="1400" dirty="0"/>
              <a:t> AB</a:t>
            </a:r>
          </a:p>
          <a:p>
            <a:r>
              <a:rPr lang="en-US" sz="1400" dirty="0"/>
              <a:t>Argyle Materials</a:t>
            </a:r>
          </a:p>
          <a:p>
            <a:r>
              <a:rPr lang="en-US" sz="1400" dirty="0" err="1"/>
              <a:t>Artec</a:t>
            </a:r>
            <a:r>
              <a:rPr lang="en-US" sz="1400" dirty="0"/>
              <a:t> 3D</a:t>
            </a:r>
          </a:p>
          <a:p>
            <a:r>
              <a:rPr lang="en-US" sz="1400" dirty="0"/>
              <a:t>Atlantic Precision</a:t>
            </a:r>
          </a:p>
          <a:p>
            <a:r>
              <a:rPr lang="en-US" sz="1400" dirty="0"/>
              <a:t>Autodesk</a:t>
            </a:r>
          </a:p>
          <a:p>
            <a:r>
              <a:rPr lang="en-US" sz="1400" dirty="0"/>
              <a:t>Axis</a:t>
            </a:r>
          </a:p>
          <a:p>
            <a:r>
              <a:rPr lang="en-US" sz="1400" dirty="0"/>
              <a:t>Baker 3D Solutions</a:t>
            </a:r>
          </a:p>
          <a:p>
            <a:r>
              <a:rPr lang="en-US" sz="1400" dirty="0"/>
              <a:t>Baker Aerospace Tooling &amp; Machining Inc</a:t>
            </a:r>
          </a:p>
          <a:p>
            <a:r>
              <a:rPr lang="en-US" sz="1400" dirty="0"/>
              <a:t>Baker Machining &amp; Mold Technologies</a:t>
            </a:r>
          </a:p>
          <a:p>
            <a:r>
              <a:rPr lang="en-US" sz="1400" dirty="0"/>
              <a:t>Beam-it Spa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6213231" y="1946264"/>
            <a:ext cx="2696307" cy="5047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Becken</a:t>
            </a:r>
            <a:r>
              <a:rPr lang="en-US" sz="1400" dirty="0"/>
              <a:t> Technology Development Limited</a:t>
            </a:r>
          </a:p>
          <a:p>
            <a:r>
              <a:rPr lang="en-US" sz="1400" dirty="0"/>
              <a:t>Beijing </a:t>
            </a:r>
            <a:r>
              <a:rPr lang="en-US" sz="1400" dirty="0" err="1"/>
              <a:t>Tiertime</a:t>
            </a:r>
            <a:endParaRPr lang="en-US" sz="1400" dirty="0"/>
          </a:p>
          <a:p>
            <a:r>
              <a:rPr lang="en-US" sz="1400" dirty="0" err="1"/>
              <a:t>BigRep</a:t>
            </a:r>
            <a:r>
              <a:rPr lang="en-US" sz="1400" dirty="0"/>
              <a:t> </a:t>
            </a:r>
            <a:r>
              <a:rPr lang="en-US" sz="1400" dirty="0" err="1"/>
              <a:t>Gmbh</a:t>
            </a:r>
            <a:endParaRPr lang="en-US" sz="1400" dirty="0"/>
          </a:p>
          <a:p>
            <a:r>
              <a:rPr lang="en-US" sz="1400" dirty="0"/>
              <a:t>BJB Enterprises Inc</a:t>
            </a:r>
          </a:p>
          <a:p>
            <a:r>
              <a:rPr lang="en-US" sz="1400" dirty="0"/>
              <a:t>Blue Dragon &amp; </a:t>
            </a:r>
            <a:r>
              <a:rPr lang="en-US" sz="1400" dirty="0" err="1"/>
              <a:t>FilamentOne</a:t>
            </a:r>
            <a:endParaRPr lang="en-US" sz="1400" dirty="0"/>
          </a:p>
          <a:p>
            <a:r>
              <a:rPr lang="en-US" sz="1400" dirty="0" err="1"/>
              <a:t>Bluestar</a:t>
            </a:r>
            <a:r>
              <a:rPr lang="en-US" sz="1400" dirty="0"/>
              <a:t> Silicones</a:t>
            </a:r>
          </a:p>
          <a:p>
            <a:r>
              <a:rPr lang="en-US" sz="1400" dirty="0"/>
              <a:t>Bodycote Thermal Processing</a:t>
            </a:r>
          </a:p>
          <a:p>
            <a:r>
              <a:rPr lang="en-US" sz="1400" dirty="0" err="1"/>
              <a:t>BofA</a:t>
            </a:r>
            <a:r>
              <a:rPr lang="en-US" sz="1400" dirty="0"/>
              <a:t> Americas, Inc</a:t>
            </a:r>
          </a:p>
          <a:p>
            <a:r>
              <a:rPr lang="en-US" sz="1400" dirty="0"/>
              <a:t>C&amp;A Tool Engineering</a:t>
            </a:r>
          </a:p>
          <a:p>
            <a:r>
              <a:rPr lang="en-US" sz="1400" dirty="0"/>
              <a:t>CADBLU</a:t>
            </a:r>
          </a:p>
          <a:p>
            <a:r>
              <a:rPr lang="en-US" sz="1400" dirty="0" err="1"/>
              <a:t>CalRAM</a:t>
            </a:r>
            <a:endParaRPr lang="en-US" sz="1400" dirty="0"/>
          </a:p>
          <a:p>
            <a:r>
              <a:rPr lang="en-US" sz="1400" dirty="0"/>
              <a:t>Capture 3D Inc</a:t>
            </a:r>
          </a:p>
          <a:p>
            <a:r>
              <a:rPr lang="en-US" sz="1400" dirty="0"/>
              <a:t>Carpenter Powder Products</a:t>
            </a:r>
          </a:p>
          <a:p>
            <a:r>
              <a:rPr lang="en-US" sz="1400" dirty="0"/>
              <a:t>Catalyst Product Development Group</a:t>
            </a:r>
          </a:p>
          <a:p>
            <a:r>
              <a:rPr lang="en-US" sz="1400" dirty="0"/>
              <a:t>CIDEAS, Inc</a:t>
            </a:r>
          </a:p>
          <a:p>
            <a:r>
              <a:rPr lang="en-US" sz="1400" dirty="0"/>
              <a:t>Cincinnati, Inc</a:t>
            </a:r>
          </a:p>
          <a:p>
            <a:r>
              <a:rPr lang="en-US" sz="1400" dirty="0" err="1"/>
              <a:t>Citim</a:t>
            </a:r>
            <a:r>
              <a:rPr lang="en-US" sz="1400" dirty="0"/>
              <a:t> AM</a:t>
            </a:r>
          </a:p>
          <a:p>
            <a:r>
              <a:rPr lang="en-US" sz="1400" dirty="0" err="1"/>
              <a:t>Clemco</a:t>
            </a:r>
            <a:r>
              <a:rPr lang="en-US" sz="1400" dirty="0"/>
              <a:t> Industries Corp</a:t>
            </a:r>
          </a:p>
          <a:p>
            <a:r>
              <a:rPr lang="en-US" sz="1400" dirty="0"/>
              <a:t>Concept Laser Inc</a:t>
            </a:r>
          </a:p>
          <a:p>
            <a:r>
              <a:rPr lang="en-US" sz="1400" dirty="0" err="1"/>
              <a:t>Creaform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94212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4167" y="770751"/>
            <a:ext cx="6970448" cy="1066130"/>
          </a:xfrm>
        </p:spPr>
        <p:txBody>
          <a:bodyPr/>
          <a:lstStyle/>
          <a:p>
            <a:pPr algn="r"/>
            <a:r>
              <a:rPr lang="en-US" dirty="0"/>
              <a:t>Exhibitors (2)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9126" y="1839068"/>
            <a:ext cx="2735384" cy="5262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CRP USA LLC</a:t>
            </a:r>
          </a:p>
          <a:p>
            <a:r>
              <a:rPr lang="en-US" sz="1400" dirty="0"/>
              <a:t>Cruse Digital Equipment</a:t>
            </a:r>
          </a:p>
          <a:p>
            <a:r>
              <a:rPr lang="en-US" sz="1400" dirty="0"/>
              <a:t>DDM Systems</a:t>
            </a:r>
          </a:p>
          <a:p>
            <a:r>
              <a:rPr lang="en-US" sz="1400" dirty="0" err="1"/>
              <a:t>Delcam</a:t>
            </a:r>
            <a:endParaRPr lang="en-US" sz="1400" dirty="0"/>
          </a:p>
          <a:p>
            <a:r>
              <a:rPr lang="en-US" sz="1400" dirty="0"/>
              <a:t>Desktop Engineering</a:t>
            </a:r>
          </a:p>
          <a:p>
            <a:r>
              <a:rPr lang="en-US" sz="1400" dirty="0"/>
              <a:t>DEVELOP3D Magazine</a:t>
            </a:r>
          </a:p>
          <a:p>
            <a:r>
              <a:rPr lang="en-US" sz="1400" dirty="0"/>
              <a:t>DI Wire / </a:t>
            </a:r>
            <a:r>
              <a:rPr lang="en-US" sz="1400" dirty="0" err="1"/>
              <a:t>Pensa</a:t>
            </a:r>
            <a:r>
              <a:rPr lang="en-US" sz="1400" dirty="0"/>
              <a:t> Labs</a:t>
            </a:r>
          </a:p>
          <a:p>
            <a:r>
              <a:rPr lang="en-US" sz="1400" dirty="0" err="1"/>
              <a:t>Digifabster</a:t>
            </a:r>
            <a:endParaRPr lang="en-US" sz="1400" dirty="0"/>
          </a:p>
          <a:p>
            <a:r>
              <a:rPr lang="en-US" sz="1400" dirty="0"/>
              <a:t>Dimension Works</a:t>
            </a:r>
          </a:p>
          <a:p>
            <a:r>
              <a:rPr lang="en-US" sz="1400" dirty="0" err="1"/>
              <a:t>Dinsmore</a:t>
            </a:r>
            <a:r>
              <a:rPr lang="en-US" sz="1400" dirty="0"/>
              <a:t> &amp; Associates</a:t>
            </a:r>
          </a:p>
          <a:p>
            <a:r>
              <a:rPr lang="en-US" sz="1400" dirty="0"/>
              <a:t>Direct Dimension</a:t>
            </a:r>
          </a:p>
          <a:p>
            <a:r>
              <a:rPr lang="en-US" sz="1400" dirty="0"/>
              <a:t>DMS Co Ltd</a:t>
            </a:r>
          </a:p>
          <a:p>
            <a:r>
              <a:rPr lang="en-US" sz="1400" dirty="0"/>
              <a:t>DWS Systems</a:t>
            </a:r>
          </a:p>
          <a:p>
            <a:r>
              <a:rPr lang="en-US" sz="1400" dirty="0"/>
              <a:t>EMS Inc</a:t>
            </a:r>
          </a:p>
          <a:p>
            <a:r>
              <a:rPr lang="en-US" sz="1400" dirty="0" err="1"/>
              <a:t>EnvisionTEC</a:t>
            </a:r>
            <a:r>
              <a:rPr lang="en-US" sz="1400" dirty="0"/>
              <a:t> Inc</a:t>
            </a:r>
          </a:p>
          <a:p>
            <a:r>
              <a:rPr lang="en-US" sz="1400" dirty="0"/>
              <a:t>EOS of North America</a:t>
            </a:r>
          </a:p>
          <a:p>
            <a:r>
              <a:rPr lang="en-US" sz="1400" dirty="0" err="1"/>
              <a:t>eQuality</a:t>
            </a:r>
            <a:r>
              <a:rPr lang="en-US" sz="1400" dirty="0"/>
              <a:t> Tech Inc</a:t>
            </a:r>
          </a:p>
          <a:p>
            <a:r>
              <a:rPr lang="en-US" sz="1400" dirty="0" err="1"/>
              <a:t>Essentium</a:t>
            </a:r>
            <a:r>
              <a:rPr lang="en-US" sz="1400" dirty="0"/>
              <a:t> Materials LLC</a:t>
            </a:r>
          </a:p>
          <a:p>
            <a:r>
              <a:rPr lang="en-US" sz="1400" dirty="0"/>
              <a:t>Cosine Additive Inc</a:t>
            </a:r>
          </a:p>
          <a:p>
            <a:r>
              <a:rPr lang="en-US" sz="1400" dirty="0" err="1"/>
              <a:t>ExOne</a:t>
            </a:r>
            <a:r>
              <a:rPr lang="en-US" sz="1400" dirty="0"/>
              <a:t> Company</a:t>
            </a:r>
          </a:p>
          <a:p>
            <a:r>
              <a:rPr lang="en-US" sz="1400" dirty="0"/>
              <a:t>EXOVA Inc</a:t>
            </a:r>
          </a:p>
          <a:p>
            <a:r>
              <a:rPr lang="en-US" sz="1400" dirty="0" err="1"/>
              <a:t>Fabrisonic</a:t>
            </a:r>
            <a:r>
              <a:rPr lang="en-US" sz="1400" dirty="0"/>
              <a:t> LLC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559538" y="1878111"/>
            <a:ext cx="301869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FARO Technologies</a:t>
            </a:r>
          </a:p>
          <a:p>
            <a:r>
              <a:rPr lang="en-US" sz="1400" dirty="0"/>
              <a:t>Fathom</a:t>
            </a:r>
          </a:p>
          <a:p>
            <a:r>
              <a:rPr lang="en-US" sz="1400" dirty="0" err="1"/>
              <a:t>Formalloy</a:t>
            </a:r>
            <a:endParaRPr lang="en-US" sz="1400" dirty="0"/>
          </a:p>
          <a:p>
            <a:r>
              <a:rPr lang="en-US" sz="1400" dirty="0" err="1"/>
              <a:t>Formlabs</a:t>
            </a:r>
            <a:endParaRPr lang="en-US" sz="1400" dirty="0"/>
          </a:p>
          <a:p>
            <a:r>
              <a:rPr lang="en-US" sz="1400" dirty="0"/>
              <a:t>Freeman </a:t>
            </a:r>
            <a:r>
              <a:rPr lang="en-US" sz="1400" dirty="0" err="1"/>
              <a:t>Mfg</a:t>
            </a:r>
            <a:r>
              <a:rPr lang="en-US" sz="1400" dirty="0"/>
              <a:t> &amp; Supply</a:t>
            </a:r>
          </a:p>
          <a:p>
            <a:r>
              <a:rPr lang="en-US" sz="1400" dirty="0"/>
              <a:t>Fusion 3</a:t>
            </a:r>
          </a:p>
          <a:p>
            <a:r>
              <a:rPr lang="en-US" sz="1400" dirty="0"/>
              <a:t>General Foundry Service</a:t>
            </a:r>
          </a:p>
          <a:p>
            <a:r>
              <a:rPr lang="en-US" sz="1400" dirty="0"/>
              <a:t>German </a:t>
            </a:r>
            <a:r>
              <a:rPr lang="en-US" sz="1400" dirty="0" err="1"/>
              <a:t>RepRap</a:t>
            </a:r>
            <a:endParaRPr lang="en-US" sz="1400" dirty="0"/>
          </a:p>
          <a:p>
            <a:r>
              <a:rPr lang="en-US" sz="1400" dirty="0"/>
              <a:t>GPI Prototype &amp; Manufacturing Services Inc</a:t>
            </a:r>
          </a:p>
          <a:p>
            <a:r>
              <a:rPr lang="en-US" sz="1400" dirty="0"/>
              <a:t>Grants Design Ltd</a:t>
            </a:r>
          </a:p>
          <a:p>
            <a:r>
              <a:rPr lang="en-US" sz="1400" dirty="0"/>
              <a:t>Hangzhou Shining 3D Tech Co Ltd</a:t>
            </a:r>
          </a:p>
          <a:p>
            <a:r>
              <a:rPr lang="en-US" sz="1400" dirty="0"/>
              <a:t>HC </a:t>
            </a:r>
            <a:r>
              <a:rPr lang="en-US" sz="1400" dirty="0" err="1"/>
              <a:t>Starck</a:t>
            </a:r>
            <a:r>
              <a:rPr lang="en-US" sz="1400" dirty="0"/>
              <a:t> GmbH</a:t>
            </a:r>
          </a:p>
          <a:p>
            <a:r>
              <a:rPr lang="en-US" sz="1400" dirty="0"/>
              <a:t>Hexagon Manufacturing Intelligence</a:t>
            </a:r>
          </a:p>
          <a:p>
            <a:r>
              <a:rPr lang="en-US" sz="1400" dirty="0"/>
              <a:t>HISCO Inc</a:t>
            </a:r>
          </a:p>
          <a:p>
            <a:r>
              <a:rPr lang="en-US" sz="1400" dirty="0" err="1"/>
              <a:t>Hk</a:t>
            </a:r>
            <a:r>
              <a:rPr lang="en-US" sz="1400" dirty="0"/>
              <a:t> Technologies</a:t>
            </a:r>
          </a:p>
          <a:p>
            <a:r>
              <a:rPr lang="en-US" sz="1400" dirty="0" err="1"/>
              <a:t>Hoeganaes</a:t>
            </a:r>
            <a:r>
              <a:rPr lang="en-US" sz="1400" dirty="0"/>
              <a:t> Corporation</a:t>
            </a:r>
          </a:p>
          <a:p>
            <a:r>
              <a:rPr lang="en-US" sz="1400" dirty="0" err="1"/>
              <a:t>Hoganas</a:t>
            </a:r>
            <a:endParaRPr lang="en-US" sz="1400" dirty="0"/>
          </a:p>
          <a:p>
            <a:r>
              <a:rPr lang="en-US" sz="1400" dirty="0"/>
              <a:t>Hoosier Pattern</a:t>
            </a:r>
          </a:p>
          <a:p>
            <a:r>
              <a:rPr lang="en-US" sz="1400" dirty="0"/>
              <a:t>HP, Inc</a:t>
            </a:r>
          </a:p>
          <a:p>
            <a:r>
              <a:rPr lang="en-US" sz="1400" dirty="0"/>
              <a:t>Hybrid Manufacturing Technologies</a:t>
            </a:r>
          </a:p>
          <a:p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5890846" y="1878111"/>
            <a:ext cx="2969846" cy="5047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Hyrel</a:t>
            </a:r>
            <a:r>
              <a:rPr lang="en-US" sz="1400" dirty="0"/>
              <a:t> </a:t>
            </a:r>
            <a:r>
              <a:rPr lang="en-US" sz="1400" dirty="0" err="1"/>
              <a:t>Llc</a:t>
            </a:r>
            <a:endParaRPr lang="en-US" sz="1400" dirty="0"/>
          </a:p>
          <a:p>
            <a:r>
              <a:rPr lang="en-US" sz="1400" dirty="0"/>
              <a:t>Impossible Objects</a:t>
            </a:r>
          </a:p>
          <a:p>
            <a:r>
              <a:rPr lang="en-US" sz="1400" dirty="0"/>
              <a:t>IMR Test Labs</a:t>
            </a:r>
          </a:p>
          <a:p>
            <a:r>
              <a:rPr lang="en-US" sz="1400" dirty="0" err="1"/>
              <a:t>Incodema</a:t>
            </a:r>
            <a:endParaRPr lang="en-US" sz="1400" dirty="0"/>
          </a:p>
          <a:p>
            <a:r>
              <a:rPr lang="en-US" sz="1400" dirty="0" err="1"/>
              <a:t>Incodema</a:t>
            </a:r>
            <a:r>
              <a:rPr lang="en-US" sz="1400" dirty="0"/>
              <a:t> Group</a:t>
            </a:r>
          </a:p>
          <a:p>
            <a:r>
              <a:rPr lang="en-US" sz="1400" dirty="0"/>
              <a:t>Inert</a:t>
            </a:r>
          </a:p>
          <a:p>
            <a:r>
              <a:rPr lang="en-US" sz="1400" dirty="0"/>
              <a:t>Innovative Polymers</a:t>
            </a:r>
          </a:p>
          <a:p>
            <a:r>
              <a:rPr lang="en-US" sz="1400" dirty="0"/>
              <a:t>Integrity Ware / </a:t>
            </a:r>
            <a:r>
              <a:rPr lang="en-US" sz="1400" dirty="0" err="1"/>
              <a:t>nPower</a:t>
            </a:r>
            <a:r>
              <a:rPr lang="en-US" sz="1400" dirty="0"/>
              <a:t> Software</a:t>
            </a:r>
          </a:p>
          <a:p>
            <a:r>
              <a:rPr lang="en-US" sz="1400" dirty="0"/>
              <a:t>Jesse </a:t>
            </a:r>
            <a:r>
              <a:rPr lang="en-US" sz="1400" dirty="0" err="1"/>
              <a:t>Garant</a:t>
            </a:r>
            <a:r>
              <a:rPr lang="en-US" sz="1400" dirty="0"/>
              <a:t> Metrology Center</a:t>
            </a:r>
          </a:p>
          <a:p>
            <a:r>
              <a:rPr lang="en-US" sz="1400" dirty="0"/>
              <a:t>Keyence Corp of America</a:t>
            </a:r>
          </a:p>
          <a:p>
            <a:r>
              <a:rPr lang="en-US" sz="1400" dirty="0"/>
              <a:t>Kimura Foundry America Inc</a:t>
            </a:r>
          </a:p>
          <a:p>
            <a:r>
              <a:rPr lang="en-US" sz="1400" dirty="0" err="1"/>
              <a:t>Kittyhawk</a:t>
            </a:r>
            <a:r>
              <a:rPr lang="en-US" sz="1400" dirty="0"/>
              <a:t> Products</a:t>
            </a:r>
          </a:p>
          <a:p>
            <a:r>
              <a:rPr lang="en-US" sz="1400" dirty="0"/>
              <a:t>LAI International</a:t>
            </a:r>
          </a:p>
          <a:p>
            <a:r>
              <a:rPr lang="en-US" sz="1400" dirty="0"/>
              <a:t>Laser Design Inc</a:t>
            </a:r>
          </a:p>
          <a:p>
            <a:r>
              <a:rPr lang="en-US" sz="1400" dirty="0" err="1"/>
              <a:t>Laserline</a:t>
            </a:r>
            <a:endParaRPr lang="en-US" sz="1400" dirty="0"/>
          </a:p>
          <a:p>
            <a:r>
              <a:rPr lang="en-US" sz="1400" dirty="0" err="1"/>
              <a:t>Latta</a:t>
            </a:r>
            <a:r>
              <a:rPr lang="en-US" sz="1400" dirty="0"/>
              <a:t> Equipment co Inc</a:t>
            </a:r>
          </a:p>
          <a:p>
            <a:r>
              <a:rPr lang="en-US" sz="1400" dirty="0"/>
              <a:t>Linear AMS</a:t>
            </a:r>
          </a:p>
          <a:p>
            <a:r>
              <a:rPr lang="en-US" sz="1400" dirty="0" err="1"/>
              <a:t>Lithoz</a:t>
            </a:r>
            <a:r>
              <a:rPr lang="en-US" sz="1400" dirty="0"/>
              <a:t> GmbH</a:t>
            </a:r>
          </a:p>
          <a:p>
            <a:r>
              <a:rPr lang="en-US" sz="1400" dirty="0" err="1"/>
              <a:t>Logojet</a:t>
            </a:r>
            <a:endParaRPr lang="en-US" sz="1400" dirty="0"/>
          </a:p>
          <a:p>
            <a:r>
              <a:rPr lang="en-US" sz="1400" dirty="0"/>
              <a:t>LPW </a:t>
            </a:r>
            <a:r>
              <a:rPr lang="en-US" sz="1400" dirty="0" err="1"/>
              <a:t>Technnology</a:t>
            </a:r>
            <a:r>
              <a:rPr lang="en-US" sz="1400" dirty="0"/>
              <a:t> Inc</a:t>
            </a:r>
          </a:p>
          <a:p>
            <a:r>
              <a:rPr lang="en-US" sz="1400" dirty="0"/>
              <a:t>Material Technology Innovation Co Inc</a:t>
            </a:r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640753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4167" y="770751"/>
            <a:ext cx="6970448" cy="1066130"/>
          </a:xfrm>
        </p:spPr>
        <p:txBody>
          <a:bodyPr/>
          <a:lstStyle/>
          <a:p>
            <a:pPr algn="r"/>
            <a:r>
              <a:rPr lang="en-US" dirty="0"/>
              <a:t>Exhibitors (3)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9126" y="1839068"/>
            <a:ext cx="2735384" cy="5478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Materialize</a:t>
            </a:r>
          </a:p>
          <a:p>
            <a:r>
              <a:rPr lang="en-US" sz="1400" dirty="0"/>
              <a:t>Maxi-Blast Inc</a:t>
            </a:r>
          </a:p>
          <a:p>
            <a:r>
              <a:rPr lang="en-US" sz="1400" dirty="0"/>
              <a:t>Mazak Corporation</a:t>
            </a:r>
          </a:p>
          <a:p>
            <a:r>
              <a:rPr lang="en-US" sz="1400" dirty="0"/>
              <a:t>MC Machinery Systems Inc</a:t>
            </a:r>
          </a:p>
          <a:p>
            <a:r>
              <a:rPr lang="en-US" sz="1400" dirty="0" err="1"/>
              <a:t>Mcor</a:t>
            </a:r>
            <a:r>
              <a:rPr lang="en-US" sz="1400" dirty="0"/>
              <a:t> Technologies</a:t>
            </a:r>
          </a:p>
          <a:p>
            <a:r>
              <a:rPr lang="en-US" sz="1400" dirty="0"/>
              <a:t>Met-L-Flo</a:t>
            </a:r>
          </a:p>
          <a:p>
            <a:r>
              <a:rPr lang="en-US" sz="1400" dirty="0" err="1"/>
              <a:t>Microtek</a:t>
            </a:r>
            <a:r>
              <a:rPr lang="en-US" sz="1400" dirty="0"/>
              <a:t> Finishing</a:t>
            </a:r>
          </a:p>
          <a:p>
            <a:r>
              <a:rPr lang="en-US" sz="1400" dirty="0" err="1"/>
              <a:t>Microtrac</a:t>
            </a:r>
            <a:endParaRPr lang="en-US" sz="1400" dirty="0"/>
          </a:p>
          <a:p>
            <a:r>
              <a:rPr lang="en-US" sz="1400" dirty="0"/>
              <a:t>Midwest Composite Technologies</a:t>
            </a:r>
          </a:p>
          <a:p>
            <a:r>
              <a:rPr lang="en-US" sz="1400" dirty="0"/>
              <a:t>MLC CAD Systems</a:t>
            </a:r>
          </a:p>
          <a:p>
            <a:r>
              <a:rPr lang="en-US" sz="1400" dirty="0" err="1"/>
              <a:t>NeoMatrix</a:t>
            </a:r>
            <a:r>
              <a:rPr lang="en-US" sz="1400" dirty="0"/>
              <a:t> Technologies</a:t>
            </a:r>
          </a:p>
          <a:p>
            <a:r>
              <a:rPr lang="en-US" sz="1400" dirty="0" err="1"/>
              <a:t>Newcut</a:t>
            </a:r>
            <a:endParaRPr lang="en-US" sz="1400" dirty="0"/>
          </a:p>
          <a:p>
            <a:r>
              <a:rPr lang="en-US" sz="1400" dirty="0"/>
              <a:t>Nikon Metrology</a:t>
            </a:r>
          </a:p>
          <a:p>
            <a:r>
              <a:rPr lang="en-US" sz="1400" dirty="0" err="1"/>
              <a:t>NinjaTek</a:t>
            </a:r>
            <a:r>
              <a:rPr lang="en-US" sz="1400" dirty="0"/>
              <a:t>, a division of </a:t>
            </a:r>
            <a:r>
              <a:rPr lang="en-US" sz="1400" dirty="0" err="1"/>
              <a:t>Fenner</a:t>
            </a:r>
            <a:r>
              <a:rPr lang="en-US" sz="1400" dirty="0"/>
              <a:t> Drives</a:t>
            </a:r>
          </a:p>
          <a:p>
            <a:r>
              <a:rPr lang="en-US" sz="1400" dirty="0"/>
              <a:t>North Star imaging</a:t>
            </a:r>
          </a:p>
          <a:p>
            <a:r>
              <a:rPr lang="en-US" sz="1400" dirty="0" err="1"/>
              <a:t>nScrypt</a:t>
            </a:r>
            <a:r>
              <a:rPr lang="en-US" sz="1400" dirty="0"/>
              <a:t> Inc</a:t>
            </a:r>
          </a:p>
          <a:p>
            <a:r>
              <a:rPr lang="en-US" sz="1400" dirty="0"/>
              <a:t>NSL Analytical Services Inc</a:t>
            </a:r>
          </a:p>
          <a:p>
            <a:r>
              <a:rPr lang="en-US" sz="1400" dirty="0" err="1"/>
              <a:t>Ntopology</a:t>
            </a:r>
            <a:endParaRPr lang="en-US" sz="1400" dirty="0"/>
          </a:p>
          <a:p>
            <a:r>
              <a:rPr lang="en-US" sz="1400" dirty="0"/>
              <a:t>Oak Ridge National Laboratory</a:t>
            </a:r>
          </a:p>
          <a:p>
            <a:r>
              <a:rPr lang="en-US" sz="1400" dirty="0" err="1"/>
              <a:t>Onu</a:t>
            </a:r>
            <a:r>
              <a:rPr lang="en-US" sz="1400" dirty="0"/>
              <a:t> </a:t>
            </a:r>
            <a:r>
              <a:rPr lang="en-US" sz="1400" dirty="0" err="1"/>
              <a:t>Llc</a:t>
            </a:r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3155462" y="1848837"/>
            <a:ext cx="2979615" cy="5047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Optomec</a:t>
            </a:r>
            <a:endParaRPr lang="en-US" sz="1400" dirty="0"/>
          </a:p>
          <a:p>
            <a:r>
              <a:rPr lang="en-US" sz="1400" dirty="0"/>
              <a:t>Oriental Motor USA Corp</a:t>
            </a:r>
          </a:p>
          <a:p>
            <a:r>
              <a:rPr lang="en-US" sz="1400" dirty="0" err="1"/>
              <a:t>Pensa</a:t>
            </a:r>
            <a:r>
              <a:rPr lang="en-US" sz="1400" dirty="0"/>
              <a:t> Labs / Di Wire</a:t>
            </a:r>
          </a:p>
          <a:p>
            <a:r>
              <a:rPr lang="en-US" sz="1400" dirty="0" err="1"/>
              <a:t>Permabond</a:t>
            </a:r>
            <a:r>
              <a:rPr lang="en-US" sz="1400" dirty="0"/>
              <a:t> Engineering Adhesives</a:t>
            </a:r>
          </a:p>
          <a:p>
            <a:r>
              <a:rPr lang="en-US" sz="1400" dirty="0"/>
              <a:t>Point Grey Research Inc</a:t>
            </a:r>
          </a:p>
          <a:p>
            <a:r>
              <a:rPr lang="en-US" sz="1400" dirty="0"/>
              <a:t>Polar 3D</a:t>
            </a:r>
          </a:p>
          <a:p>
            <a:r>
              <a:rPr lang="en-US" sz="1400" dirty="0" err="1"/>
              <a:t>Postprocess</a:t>
            </a:r>
            <a:r>
              <a:rPr lang="en-US" sz="1400" dirty="0"/>
              <a:t> Technologies</a:t>
            </a:r>
          </a:p>
          <a:p>
            <a:r>
              <a:rPr lang="en-US" sz="1400" dirty="0"/>
              <a:t>Praxair Surface Technologies</a:t>
            </a:r>
          </a:p>
          <a:p>
            <a:r>
              <a:rPr lang="en-US" sz="1400" dirty="0"/>
              <a:t>Precision ADM</a:t>
            </a:r>
          </a:p>
          <a:p>
            <a:r>
              <a:rPr lang="en-US" sz="1400" dirty="0"/>
              <a:t>Pressure Technology Inc</a:t>
            </a:r>
          </a:p>
          <a:p>
            <a:r>
              <a:rPr lang="en-US" sz="1400" dirty="0" err="1"/>
              <a:t>Prodways</a:t>
            </a:r>
            <a:endParaRPr lang="en-US" sz="1400" dirty="0"/>
          </a:p>
          <a:p>
            <a:r>
              <a:rPr lang="en-US" sz="1400" dirty="0"/>
              <a:t>Profound 3D</a:t>
            </a:r>
          </a:p>
          <a:p>
            <a:r>
              <a:rPr lang="en-US" sz="1400" dirty="0"/>
              <a:t>Proto Labs Inc</a:t>
            </a:r>
          </a:p>
          <a:p>
            <a:r>
              <a:rPr lang="en-US" sz="1400" dirty="0"/>
              <a:t>PTM&amp;W Industries Inc</a:t>
            </a:r>
          </a:p>
          <a:p>
            <a:r>
              <a:rPr lang="en-US" sz="1400" dirty="0" err="1"/>
              <a:t>Puris</a:t>
            </a:r>
            <a:r>
              <a:rPr lang="en-US" sz="1400" dirty="0"/>
              <a:t> LLC</a:t>
            </a:r>
          </a:p>
          <a:p>
            <a:r>
              <a:rPr lang="en-US" sz="1400" dirty="0" err="1"/>
              <a:t>QuintusTechnologies</a:t>
            </a:r>
            <a:r>
              <a:rPr lang="en-US" sz="1400" dirty="0"/>
              <a:t> LLC</a:t>
            </a:r>
          </a:p>
          <a:p>
            <a:r>
              <a:rPr lang="en-US" sz="1400" dirty="0"/>
              <a:t>R&amp;D Prototype</a:t>
            </a:r>
          </a:p>
          <a:p>
            <a:r>
              <a:rPr lang="en-US" sz="1400" dirty="0"/>
              <a:t>Rapid Prototyping Services</a:t>
            </a:r>
          </a:p>
          <a:p>
            <a:r>
              <a:rPr lang="en-US" sz="1400" dirty="0"/>
              <a:t>REM Surface Engineering</a:t>
            </a:r>
          </a:p>
          <a:p>
            <a:r>
              <a:rPr lang="en-US" sz="1400" dirty="0" err="1"/>
              <a:t>Renishaw</a:t>
            </a:r>
            <a:endParaRPr lang="en-US" sz="1400" dirty="0"/>
          </a:p>
          <a:p>
            <a:r>
              <a:rPr lang="en-US" sz="1400" dirty="0" err="1"/>
              <a:t>RePliForm</a:t>
            </a:r>
            <a:r>
              <a:rPr lang="en-US" sz="1400" dirty="0"/>
              <a:t> Inc</a:t>
            </a:r>
          </a:p>
          <a:p>
            <a:r>
              <a:rPr lang="en-US" sz="1400" dirty="0" err="1"/>
              <a:t>Rize</a:t>
            </a:r>
            <a:r>
              <a:rPr lang="en-US" sz="1400" dirty="0"/>
              <a:t> Inc</a:t>
            </a:r>
          </a:p>
          <a:p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6350000" y="1963615"/>
            <a:ext cx="256930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ROBO 3D</a:t>
            </a:r>
          </a:p>
          <a:p>
            <a:r>
              <a:rPr lang="en-US" sz="1400" dirty="0"/>
              <a:t>Roland DGA</a:t>
            </a:r>
          </a:p>
          <a:p>
            <a:r>
              <a:rPr lang="en-US" sz="1400" dirty="0"/>
              <a:t>Romanoff West</a:t>
            </a:r>
          </a:p>
          <a:p>
            <a:r>
              <a:rPr lang="en-US" sz="1400" dirty="0" err="1"/>
              <a:t>Rousch</a:t>
            </a:r>
            <a:endParaRPr lang="en-US" sz="1400" dirty="0"/>
          </a:p>
          <a:p>
            <a:r>
              <a:rPr lang="en-US" sz="1400" dirty="0"/>
              <a:t>RP Support America</a:t>
            </a:r>
          </a:p>
          <a:p>
            <a:r>
              <a:rPr lang="en-US" sz="1400" dirty="0" err="1"/>
              <a:t>rp+m</a:t>
            </a:r>
            <a:endParaRPr lang="en-US" sz="1400" dirty="0"/>
          </a:p>
          <a:p>
            <a:r>
              <a:rPr lang="en-US" sz="1400" dirty="0"/>
              <a:t>RPM Innovations</a:t>
            </a:r>
          </a:p>
          <a:p>
            <a:r>
              <a:rPr lang="en-US" sz="1400" dirty="0" err="1"/>
              <a:t>Sandvik</a:t>
            </a:r>
            <a:r>
              <a:rPr lang="en-US" sz="1400" dirty="0"/>
              <a:t> osprey Ltd</a:t>
            </a:r>
          </a:p>
          <a:p>
            <a:r>
              <a:rPr lang="en-US" sz="1400" dirty="0" err="1"/>
              <a:t>Sciaky</a:t>
            </a:r>
            <a:endParaRPr lang="en-US" sz="1400" dirty="0"/>
          </a:p>
          <a:p>
            <a:r>
              <a:rPr lang="en-US" sz="1400" dirty="0" err="1"/>
              <a:t>Scicon</a:t>
            </a:r>
            <a:r>
              <a:rPr lang="en-US" sz="1400" dirty="0"/>
              <a:t> Technologies Corp</a:t>
            </a:r>
          </a:p>
          <a:p>
            <a:r>
              <a:rPr lang="en-US" sz="1400" dirty="0" err="1"/>
              <a:t>Sculpteo</a:t>
            </a:r>
            <a:endParaRPr lang="en-US" sz="1400" dirty="0"/>
          </a:p>
          <a:p>
            <a:r>
              <a:rPr lang="en-US" sz="1400" dirty="0"/>
              <a:t>Seaway Plastics Engineering Inc</a:t>
            </a:r>
          </a:p>
          <a:p>
            <a:r>
              <a:rPr lang="en-US" sz="1400" dirty="0"/>
              <a:t>Senvol</a:t>
            </a:r>
          </a:p>
          <a:p>
            <a:r>
              <a:rPr lang="en-US" sz="1400" dirty="0"/>
              <a:t>Shanghai Fusion Tech Ltd</a:t>
            </a:r>
          </a:p>
          <a:p>
            <a:r>
              <a:rPr lang="en-US" sz="1400" dirty="0"/>
              <a:t>Shanghai Union Technology Co Inc</a:t>
            </a:r>
          </a:p>
          <a:p>
            <a:r>
              <a:rPr lang="en-US" sz="1400" dirty="0" err="1"/>
              <a:t>ShapeGrabber</a:t>
            </a:r>
            <a:r>
              <a:rPr lang="en-US" sz="1400" dirty="0"/>
              <a:t> Inc</a:t>
            </a:r>
          </a:p>
          <a:p>
            <a:r>
              <a:rPr lang="en-US" sz="1400" dirty="0"/>
              <a:t>Shenzhen </a:t>
            </a:r>
            <a:r>
              <a:rPr lang="en-US" sz="1400" dirty="0" err="1"/>
              <a:t>Esun</a:t>
            </a:r>
            <a:r>
              <a:rPr lang="en-US" sz="1400" dirty="0"/>
              <a:t> Industrial Co Ltd</a:t>
            </a:r>
          </a:p>
          <a:p>
            <a:r>
              <a:rPr lang="en-US" sz="1400" dirty="0"/>
              <a:t>Sigma Labs Inc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22840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4167" y="770751"/>
            <a:ext cx="6970448" cy="1066130"/>
          </a:xfrm>
        </p:spPr>
        <p:txBody>
          <a:bodyPr/>
          <a:lstStyle/>
          <a:p>
            <a:pPr algn="r"/>
            <a:r>
              <a:rPr lang="en-US"/>
              <a:t>Exhibitors (4)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9126" y="1839068"/>
            <a:ext cx="273538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Sintavia</a:t>
            </a:r>
            <a:r>
              <a:rPr lang="en-US" sz="1400" dirty="0"/>
              <a:t> LLC</a:t>
            </a:r>
          </a:p>
          <a:p>
            <a:r>
              <a:rPr lang="en-US" sz="1400" dirty="0"/>
              <a:t>SLM Solution NA Inc</a:t>
            </a:r>
          </a:p>
          <a:p>
            <a:r>
              <a:rPr lang="en-US" sz="1400" dirty="0" err="1"/>
              <a:t>SmarTech</a:t>
            </a:r>
            <a:r>
              <a:rPr lang="en-US" sz="1400" dirty="0"/>
              <a:t> Markets Publishing LLC</a:t>
            </a:r>
          </a:p>
          <a:p>
            <a:r>
              <a:rPr lang="en-US" sz="1400" dirty="0"/>
              <a:t>SME</a:t>
            </a:r>
          </a:p>
          <a:p>
            <a:r>
              <a:rPr lang="en-US" sz="1400" dirty="0" err="1"/>
              <a:t>Smit</a:t>
            </a:r>
            <a:r>
              <a:rPr lang="en-US" sz="1400" dirty="0"/>
              <a:t> Rontgen</a:t>
            </a:r>
          </a:p>
          <a:p>
            <a:r>
              <a:rPr lang="en-US" sz="1400" dirty="0"/>
              <a:t>Smooth-On </a:t>
            </a:r>
            <a:r>
              <a:rPr lang="en-US" sz="1400" dirty="0" err="1"/>
              <a:t>inc</a:t>
            </a:r>
            <a:endParaRPr lang="en-US" sz="1400" dirty="0"/>
          </a:p>
          <a:p>
            <a:r>
              <a:rPr lang="en-US" sz="1400" dirty="0"/>
              <a:t>Solar Manufacturing</a:t>
            </a:r>
          </a:p>
          <a:p>
            <a:r>
              <a:rPr lang="en-US" sz="1400" dirty="0" err="1"/>
              <a:t>Solidreams</a:t>
            </a:r>
            <a:r>
              <a:rPr lang="en-US" sz="1400" dirty="0"/>
              <a:t> Inc</a:t>
            </a:r>
          </a:p>
          <a:p>
            <a:r>
              <a:rPr lang="en-US" sz="1400" dirty="0" err="1"/>
              <a:t>Solidscape</a:t>
            </a:r>
            <a:r>
              <a:rPr lang="en-US" sz="1400" dirty="0"/>
              <a:t> Inc</a:t>
            </a:r>
          </a:p>
          <a:p>
            <a:r>
              <a:rPr lang="en-US" sz="1400" dirty="0"/>
              <a:t>Solid Thinking </a:t>
            </a:r>
            <a:r>
              <a:rPr lang="en-US" sz="1400" dirty="0" err="1"/>
              <a:t>inc</a:t>
            </a:r>
            <a:endParaRPr lang="en-US" sz="1400" dirty="0"/>
          </a:p>
          <a:p>
            <a:r>
              <a:rPr lang="en-US" sz="1400" dirty="0" err="1"/>
              <a:t>Somos</a:t>
            </a:r>
            <a:r>
              <a:rPr lang="en-US" sz="1400" dirty="0"/>
              <a:t> Materials</a:t>
            </a:r>
          </a:p>
          <a:p>
            <a:r>
              <a:rPr lang="en-US" sz="1400" dirty="0"/>
              <a:t>SPI Lasers</a:t>
            </a:r>
          </a:p>
          <a:p>
            <a:r>
              <a:rPr lang="en-US" sz="1400" dirty="0" err="1"/>
              <a:t>Strangpresse</a:t>
            </a:r>
            <a:r>
              <a:rPr lang="en-US" sz="1400" dirty="0"/>
              <a:t> LLC</a:t>
            </a:r>
          </a:p>
          <a:p>
            <a:r>
              <a:rPr lang="en-US" sz="1400" dirty="0"/>
              <a:t>Stratasys Direct Manufacturing</a:t>
            </a:r>
          </a:p>
          <a:p>
            <a:r>
              <a:rPr lang="en-US" sz="1400" dirty="0"/>
              <a:t>Stratasys Inc</a:t>
            </a:r>
          </a:p>
          <a:p>
            <a:r>
              <a:rPr lang="en-US" sz="1400" dirty="0" err="1"/>
              <a:t>Stratoonnics</a:t>
            </a:r>
            <a:endParaRPr lang="en-US" sz="1400" dirty="0"/>
          </a:p>
          <a:p>
            <a:r>
              <a:rPr lang="en-US" sz="1400" dirty="0" err="1"/>
              <a:t>Synergeering</a:t>
            </a:r>
            <a:r>
              <a:rPr lang="en-US" sz="1400" dirty="0"/>
              <a:t> </a:t>
            </a:r>
            <a:r>
              <a:rPr lang="en-US" sz="1400" dirty="0" err="1"/>
              <a:t>Grou</a:t>
            </a:r>
            <a:r>
              <a:rPr lang="en-US" sz="1400" dirty="0"/>
              <a:t>[</a:t>
            </a:r>
          </a:p>
          <a:p>
            <a:r>
              <a:rPr lang="en-US" sz="1400" dirty="0" err="1"/>
              <a:t>Synthene</a:t>
            </a:r>
            <a:r>
              <a:rPr lang="en-US" sz="1400" dirty="0"/>
              <a:t> SAS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3302000" y="1924538"/>
            <a:ext cx="2735385" cy="4401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TCT Group</a:t>
            </a:r>
          </a:p>
          <a:p>
            <a:r>
              <a:rPr lang="en-US" sz="1400" dirty="0"/>
              <a:t>Tech Briefs Media Group</a:t>
            </a:r>
          </a:p>
          <a:p>
            <a:r>
              <a:rPr lang="en-US" sz="1400" dirty="0"/>
              <a:t>Technic </a:t>
            </a:r>
            <a:r>
              <a:rPr lang="en-US" sz="1400" dirty="0" err="1"/>
              <a:t>inc</a:t>
            </a:r>
            <a:endParaRPr lang="en-US" sz="1400" dirty="0"/>
          </a:p>
          <a:p>
            <a:r>
              <a:rPr lang="en-US" sz="1400" dirty="0" err="1"/>
              <a:t>Teckna</a:t>
            </a:r>
            <a:r>
              <a:rPr lang="en-US" sz="1400" dirty="0"/>
              <a:t> Plasma Systems</a:t>
            </a:r>
          </a:p>
          <a:p>
            <a:r>
              <a:rPr lang="en-US" sz="1400" dirty="0"/>
              <a:t>The </a:t>
            </a:r>
            <a:r>
              <a:rPr lang="en-US" sz="1400" dirty="0" err="1"/>
              <a:t>SolidExperts</a:t>
            </a:r>
            <a:r>
              <a:rPr lang="en-US" sz="1400" dirty="0"/>
              <a:t> Inc</a:t>
            </a:r>
          </a:p>
          <a:p>
            <a:r>
              <a:rPr lang="en-US" sz="1400" dirty="0"/>
              <a:t>TIMET Titanium Metals Corp</a:t>
            </a:r>
          </a:p>
          <a:p>
            <a:r>
              <a:rPr lang="en-US" sz="1400" dirty="0"/>
              <a:t>Titan Robotics</a:t>
            </a:r>
          </a:p>
          <a:p>
            <a:r>
              <a:rPr lang="en-US" sz="1400" dirty="0"/>
              <a:t>Toner Plastics Inc</a:t>
            </a:r>
          </a:p>
          <a:p>
            <a:r>
              <a:rPr lang="en-US" sz="1400" dirty="0"/>
              <a:t>Tooling U – SME</a:t>
            </a:r>
          </a:p>
          <a:p>
            <a:r>
              <a:rPr lang="en-US" sz="1400" dirty="0"/>
              <a:t>TPM, TIMET Powder Metals</a:t>
            </a:r>
          </a:p>
          <a:p>
            <a:r>
              <a:rPr lang="en-US" sz="1400" dirty="0" err="1"/>
              <a:t>Trimech</a:t>
            </a:r>
            <a:endParaRPr lang="en-US" sz="1400" dirty="0"/>
          </a:p>
          <a:p>
            <a:r>
              <a:rPr lang="en-US" sz="1400" dirty="0"/>
              <a:t>UL LLCC</a:t>
            </a:r>
          </a:p>
          <a:p>
            <a:r>
              <a:rPr lang="en-US" sz="1400" dirty="0" err="1"/>
              <a:t>Ultimaker</a:t>
            </a:r>
            <a:endParaRPr lang="en-US" sz="1400" dirty="0"/>
          </a:p>
          <a:p>
            <a:r>
              <a:rPr lang="en-US" sz="1400" dirty="0"/>
              <a:t>Ultimate 3D Printing Store</a:t>
            </a:r>
          </a:p>
          <a:p>
            <a:r>
              <a:rPr lang="en-US" sz="1400" dirty="0"/>
              <a:t>University of Cincinnati Research Institute</a:t>
            </a:r>
          </a:p>
          <a:p>
            <a:r>
              <a:rPr lang="en-US" sz="1400" dirty="0" err="1"/>
              <a:t>Vacucoat</a:t>
            </a:r>
            <a:r>
              <a:rPr lang="en-US" sz="1400" dirty="0"/>
              <a:t> Technologies</a:t>
            </a:r>
          </a:p>
          <a:p>
            <a:r>
              <a:rPr lang="en-US" sz="1400" dirty="0"/>
              <a:t>VAC-U-MAX</a:t>
            </a:r>
          </a:p>
          <a:p>
            <a:r>
              <a:rPr lang="en-US" sz="1400" dirty="0"/>
              <a:t>Verbatim Americas LLC</a:t>
            </a:r>
          </a:p>
          <a:p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6437923" y="1924538"/>
            <a:ext cx="25400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Verisurf</a:t>
            </a:r>
            <a:endParaRPr lang="en-US" sz="1400" dirty="0"/>
          </a:p>
          <a:p>
            <a:r>
              <a:rPr lang="en-US" sz="1400" dirty="0" err="1"/>
              <a:t>Visser</a:t>
            </a:r>
            <a:r>
              <a:rPr lang="en-US" sz="1400" dirty="0"/>
              <a:t> Precision</a:t>
            </a:r>
          </a:p>
          <a:p>
            <a:r>
              <a:rPr lang="en-US" sz="1400" dirty="0"/>
              <a:t>Vista Technologies LLC</a:t>
            </a:r>
          </a:p>
          <a:p>
            <a:r>
              <a:rPr lang="en-US" sz="1400" dirty="0" err="1"/>
              <a:t>Vorti-Siv</a:t>
            </a:r>
            <a:endParaRPr lang="en-US" sz="1400" dirty="0"/>
          </a:p>
          <a:p>
            <a:r>
              <a:rPr lang="en-US" sz="1400" dirty="0"/>
              <a:t>Voxel8</a:t>
            </a:r>
          </a:p>
          <a:p>
            <a:r>
              <a:rPr lang="en-US" sz="1400" dirty="0"/>
              <a:t>Voxeljet</a:t>
            </a:r>
          </a:p>
          <a:p>
            <a:r>
              <a:rPr lang="en-US" sz="1400" dirty="0"/>
              <a:t>Washington Mills Ceramics</a:t>
            </a:r>
          </a:p>
          <a:p>
            <a:r>
              <a:rPr lang="en-US" sz="1400" dirty="0"/>
              <a:t>Waters Corp</a:t>
            </a:r>
          </a:p>
          <a:p>
            <a:r>
              <a:rPr lang="en-US" sz="1400" dirty="0"/>
              <a:t>Wenzel America Ltd</a:t>
            </a:r>
          </a:p>
          <a:p>
            <a:r>
              <a:rPr lang="en-US" sz="1400" dirty="0"/>
              <a:t>Wipro Ltd</a:t>
            </a:r>
          </a:p>
          <a:p>
            <a:r>
              <a:rPr lang="en-US" sz="1400" dirty="0"/>
              <a:t>Wisconsin Precision Casting Corp</a:t>
            </a:r>
          </a:p>
          <a:p>
            <a:r>
              <a:rPr lang="en-US" sz="1400" dirty="0"/>
              <a:t>WTWH Media</a:t>
            </a:r>
          </a:p>
          <a:p>
            <a:r>
              <a:rPr lang="en-US" sz="1400" dirty="0" err="1"/>
              <a:t>Xcentric</a:t>
            </a:r>
            <a:r>
              <a:rPr lang="en-US" sz="1400" dirty="0"/>
              <a:t> Mold &amp; Engineering</a:t>
            </a:r>
          </a:p>
          <a:p>
            <a:r>
              <a:rPr lang="en-US" sz="1400" dirty="0" err="1"/>
              <a:t>Xjet</a:t>
            </a:r>
            <a:r>
              <a:rPr lang="en-US" sz="1400" dirty="0"/>
              <a:t> Ltd</a:t>
            </a:r>
          </a:p>
          <a:p>
            <a:r>
              <a:rPr lang="en-US" sz="1400" dirty="0"/>
              <a:t>XYZ Printing</a:t>
            </a:r>
          </a:p>
          <a:p>
            <a:r>
              <a:rPr lang="en-US" sz="1400" dirty="0"/>
              <a:t>Zeiss Industrial Metrology LCC &amp; </a:t>
            </a:r>
            <a:r>
              <a:rPr lang="en-US" sz="1400" dirty="0" err="1"/>
              <a:t>Zeriss</a:t>
            </a:r>
            <a:r>
              <a:rPr lang="en-US" sz="1400" dirty="0"/>
              <a:t> Microscopy LLC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941236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4167" y="770751"/>
            <a:ext cx="6638783" cy="1066130"/>
          </a:xfrm>
        </p:spPr>
        <p:txBody>
          <a:bodyPr/>
          <a:lstStyle/>
          <a:p>
            <a:pPr algn="r"/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088819"/>
            <a:ext cx="7973768" cy="4208930"/>
          </a:xfrm>
        </p:spPr>
        <p:txBody>
          <a:bodyPr/>
          <a:lstStyle/>
          <a:p>
            <a:pPr marL="342900" indent="-342900">
              <a:spcAft>
                <a:spcPts val="600"/>
              </a:spcAft>
              <a:buClrTx/>
              <a:buFont typeface="Arial"/>
              <a:buChar char="•"/>
            </a:pPr>
            <a:r>
              <a:rPr lang="en-US" sz="2200" b="0" i="0" dirty="0">
                <a:solidFill>
                  <a:schemeClr val="tx1"/>
                </a:solidFill>
              </a:rPr>
              <a:t>157 Exhibitors – Complete list at the end of the presentation</a:t>
            </a:r>
          </a:p>
          <a:p>
            <a:pPr marL="342900" indent="-342900">
              <a:spcAft>
                <a:spcPts val="600"/>
              </a:spcAft>
              <a:buClrTx/>
              <a:buFont typeface="Arial"/>
              <a:buChar char="•"/>
            </a:pPr>
            <a:r>
              <a:rPr lang="en-US" sz="2200" b="0" i="0" dirty="0">
                <a:solidFill>
                  <a:schemeClr val="tx1"/>
                </a:solidFill>
              </a:rPr>
              <a:t>8 Workshops</a:t>
            </a:r>
          </a:p>
          <a:p>
            <a:pPr marL="342900" indent="-342900">
              <a:spcAft>
                <a:spcPts val="600"/>
              </a:spcAft>
              <a:buClrTx/>
              <a:buFont typeface="Arial"/>
              <a:buChar char="•"/>
            </a:pPr>
            <a:r>
              <a:rPr lang="en-US" sz="2200" b="0" i="0" dirty="0">
                <a:solidFill>
                  <a:schemeClr val="tx1"/>
                </a:solidFill>
              </a:rPr>
              <a:t>15 Tracks</a:t>
            </a:r>
          </a:p>
          <a:p>
            <a:pPr marL="819150" lvl="1" indent="-342900">
              <a:spcAft>
                <a:spcPts val="600"/>
              </a:spcAft>
              <a:buClrTx/>
              <a:buFont typeface="Arial"/>
              <a:buChar char="•"/>
            </a:pPr>
            <a:r>
              <a:rPr lang="en-US" sz="2000" b="0" i="0" dirty="0">
                <a:solidFill>
                  <a:schemeClr val="tx1"/>
                </a:solidFill>
              </a:rPr>
              <a:t>134 Breakout Sessions / Briefings</a:t>
            </a:r>
          </a:p>
          <a:p>
            <a:pPr marL="342900" indent="-342900">
              <a:spcAft>
                <a:spcPts val="600"/>
              </a:spcAft>
              <a:buClrTx/>
              <a:buFont typeface="Arial"/>
              <a:buChar char="•"/>
            </a:pPr>
            <a:r>
              <a:rPr lang="en-US" sz="2200" b="0" i="0" dirty="0">
                <a:solidFill>
                  <a:schemeClr val="tx1"/>
                </a:solidFill>
              </a:rPr>
              <a:t>America Makes Theater</a:t>
            </a:r>
          </a:p>
          <a:p>
            <a:pPr marL="819150" lvl="1" indent="-342900">
              <a:spcAft>
                <a:spcPts val="600"/>
              </a:spcAft>
              <a:buClrTx/>
              <a:buFont typeface="Arial"/>
              <a:buChar char="•"/>
            </a:pPr>
            <a:r>
              <a:rPr lang="en-US" sz="2000" b="0" i="0" dirty="0">
                <a:solidFill>
                  <a:schemeClr val="tx1"/>
                </a:solidFill>
              </a:rPr>
              <a:t>Frequent Presentations on the Show Floor</a:t>
            </a:r>
          </a:p>
          <a:p>
            <a:pPr marL="342900" indent="-342900">
              <a:spcAft>
                <a:spcPts val="600"/>
              </a:spcAft>
              <a:buClrTx/>
              <a:buFont typeface="Arial"/>
              <a:buChar char="•"/>
            </a:pPr>
            <a:r>
              <a:rPr lang="en-US" sz="2200" b="0" i="0" dirty="0">
                <a:solidFill>
                  <a:schemeClr val="tx1"/>
                </a:solidFill>
              </a:rPr>
              <a:t>Additive Manufacturing Certificate Review &amp; Exam</a:t>
            </a:r>
          </a:p>
          <a:p>
            <a:pPr marL="342900" indent="-342900">
              <a:spcAft>
                <a:spcPts val="600"/>
              </a:spcAft>
              <a:buClrTx/>
              <a:buFont typeface="Arial"/>
              <a:buChar char="•"/>
            </a:pPr>
            <a:r>
              <a:rPr lang="en-US" sz="2200" b="0" i="0" dirty="0">
                <a:solidFill>
                  <a:schemeClr val="tx1"/>
                </a:solidFill>
              </a:rPr>
              <a:t>Excellent Networking Opportunities</a:t>
            </a:r>
          </a:p>
          <a:p>
            <a:pPr marL="342900" indent="-342900">
              <a:buClrTx/>
              <a:buFont typeface="Arial"/>
              <a:buChar char="•"/>
            </a:pPr>
            <a:endParaRPr lang="en-US" sz="2200" b="0" i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58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4167" y="770751"/>
            <a:ext cx="6836067" cy="1066130"/>
          </a:xfrm>
        </p:spPr>
        <p:txBody>
          <a:bodyPr/>
          <a:lstStyle/>
          <a:p>
            <a:pPr algn="r"/>
            <a:r>
              <a:rPr lang="en-US" dirty="0"/>
              <a:t>Monday Workshops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Aft>
                <a:spcPts val="600"/>
              </a:spcAft>
              <a:buClrTx/>
              <a:buFont typeface="Wingdings" charset="2"/>
              <a:buChar char="§"/>
            </a:pPr>
            <a:r>
              <a:rPr lang="en-US" sz="2000" b="0" i="0" dirty="0">
                <a:solidFill>
                  <a:schemeClr val="tx1"/>
                </a:solidFill>
              </a:rPr>
              <a:t>Additive Manufacturing with Metals &amp; its Impact on Plastic Injection Molding</a:t>
            </a:r>
          </a:p>
          <a:p>
            <a:pPr marL="342900" indent="-342900">
              <a:spcAft>
                <a:spcPts val="600"/>
              </a:spcAft>
              <a:buClrTx/>
              <a:buFont typeface="Wingdings" charset="2"/>
              <a:buChar char="§"/>
            </a:pPr>
            <a:r>
              <a:rPr lang="en-US" sz="2000" b="0" i="0" dirty="0">
                <a:solidFill>
                  <a:schemeClr val="tx1"/>
                </a:solidFill>
              </a:rPr>
              <a:t>Fundamentals of Additive Manufacturing</a:t>
            </a:r>
          </a:p>
          <a:p>
            <a:pPr marL="342900" indent="-342900">
              <a:spcAft>
                <a:spcPts val="600"/>
              </a:spcAft>
              <a:buClrTx/>
              <a:buFont typeface="Wingdings" charset="2"/>
              <a:buChar char="§"/>
            </a:pPr>
            <a:r>
              <a:rPr lang="en-US" sz="2000" b="0" i="0" dirty="0">
                <a:solidFill>
                  <a:schemeClr val="tx1"/>
                </a:solidFill>
              </a:rPr>
              <a:t>Metal Part Fabrication Using Additive Manufacturing Technologies</a:t>
            </a:r>
          </a:p>
          <a:p>
            <a:pPr marL="342900" indent="-342900">
              <a:spcAft>
                <a:spcPts val="600"/>
              </a:spcAft>
              <a:buClrTx/>
              <a:buFont typeface="Wingdings" charset="2"/>
              <a:buChar char="§"/>
            </a:pPr>
            <a:r>
              <a:rPr lang="en-US" sz="2000" b="0" i="0" dirty="0">
                <a:solidFill>
                  <a:schemeClr val="tx1"/>
                </a:solidFill>
              </a:rPr>
              <a:t>Regulatory &amp; Quality System Considerations for 3D Printed Medical Devices</a:t>
            </a:r>
          </a:p>
          <a:p>
            <a:pPr marL="342900" indent="-342900">
              <a:spcAft>
                <a:spcPts val="600"/>
              </a:spcAft>
              <a:buClrTx/>
              <a:buFont typeface="Wingdings" charset="2"/>
              <a:buChar char="§"/>
            </a:pPr>
            <a:r>
              <a:rPr lang="en-US" sz="2000" b="0" i="0" dirty="0">
                <a:solidFill>
                  <a:schemeClr val="tx1"/>
                </a:solidFill>
              </a:rPr>
              <a:t>3D Printing in Hospitals: What You Need to Know</a:t>
            </a:r>
          </a:p>
          <a:p>
            <a:pPr marL="342900" indent="-342900">
              <a:spcAft>
                <a:spcPts val="600"/>
              </a:spcAft>
              <a:buClrTx/>
              <a:buFont typeface="Wingdings" charset="2"/>
              <a:buChar char="§"/>
            </a:pPr>
            <a:r>
              <a:rPr lang="en-US" sz="2000" b="0" i="0" dirty="0">
                <a:solidFill>
                  <a:schemeClr val="tx1"/>
                </a:solidFill>
              </a:rPr>
              <a:t>Fundamentals of 3D Scanning and 3D Modeling</a:t>
            </a:r>
          </a:p>
          <a:p>
            <a:pPr marL="342900" indent="-342900">
              <a:spcAft>
                <a:spcPts val="600"/>
              </a:spcAft>
              <a:buClrTx/>
              <a:buFont typeface="Wingdings" charset="2"/>
              <a:buChar char="§"/>
            </a:pPr>
            <a:r>
              <a:rPr lang="en-US" sz="2000" b="0" i="0" dirty="0">
                <a:solidFill>
                  <a:schemeClr val="tx1"/>
                </a:solidFill>
              </a:rPr>
              <a:t>Making the Business Case for Additive Manufacturing</a:t>
            </a:r>
          </a:p>
          <a:p>
            <a:pPr marL="342900" indent="-342900">
              <a:spcAft>
                <a:spcPts val="600"/>
              </a:spcAft>
              <a:buClrTx/>
              <a:buFont typeface="Wingdings" charset="2"/>
              <a:buChar char="§"/>
            </a:pPr>
            <a:r>
              <a:rPr lang="en-US" sz="2000" b="0" i="0" dirty="0">
                <a:solidFill>
                  <a:schemeClr val="tx1"/>
                </a:solidFill>
              </a:rPr>
              <a:t>Casting Processes and Materials</a:t>
            </a:r>
          </a:p>
          <a:p>
            <a:pPr marL="342900" indent="-342900">
              <a:buClrTx/>
              <a:buFont typeface="Wingdings" charset="2"/>
              <a:buChar char="§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323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308" y="381000"/>
            <a:ext cx="6174642" cy="1044388"/>
          </a:xfrm>
        </p:spPr>
        <p:txBody>
          <a:bodyPr/>
          <a:lstStyle/>
          <a:p>
            <a:pPr algn="r"/>
            <a:r>
              <a:rPr lang="en-US" dirty="0"/>
              <a:t>Deloitte Tutorial</a:t>
            </a:r>
            <a:br>
              <a:rPr lang="en-US" dirty="0"/>
            </a:br>
            <a:r>
              <a:rPr lang="en-US" sz="1600" b="0" dirty="0"/>
              <a:t>“</a:t>
            </a:r>
            <a:r>
              <a:rPr lang="en-US" sz="1800" b="0" i="1" dirty="0"/>
              <a:t>Making the Business Case  for Additive Manufacturing”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256" y="1860839"/>
            <a:ext cx="8169989" cy="3961623"/>
          </a:xfrm>
        </p:spPr>
        <p:txBody>
          <a:bodyPr/>
          <a:lstStyle/>
          <a:p>
            <a:pPr marL="342900" indent="-342900">
              <a:spcAft>
                <a:spcPts val="1200"/>
              </a:spcAft>
              <a:buClrTx/>
              <a:buFont typeface="Wingdings" charset="2"/>
              <a:buChar char="§"/>
            </a:pPr>
            <a:r>
              <a:rPr lang="en-US" b="0" i="0" dirty="0">
                <a:solidFill>
                  <a:srgbClr val="000000"/>
                </a:solidFill>
              </a:rPr>
              <a:t>Introduction &amp; Basics</a:t>
            </a:r>
          </a:p>
          <a:p>
            <a:pPr marL="342900" indent="-342900">
              <a:spcAft>
                <a:spcPts val="1200"/>
              </a:spcAft>
              <a:buClrTx/>
              <a:buFont typeface="Wingdings" charset="2"/>
              <a:buChar char="§"/>
            </a:pPr>
            <a:r>
              <a:rPr lang="en-US" b="0" i="0" dirty="0">
                <a:solidFill>
                  <a:srgbClr val="000000"/>
                </a:solidFill>
              </a:rPr>
              <a:t>Return on Investment</a:t>
            </a:r>
          </a:p>
          <a:p>
            <a:pPr marL="342900" indent="-342900">
              <a:spcAft>
                <a:spcPts val="1200"/>
              </a:spcAft>
              <a:buClrTx/>
              <a:buFont typeface="Wingdings" charset="2"/>
              <a:buChar char="§"/>
            </a:pPr>
            <a:r>
              <a:rPr lang="en-US" b="0" i="0" dirty="0">
                <a:solidFill>
                  <a:srgbClr val="000000"/>
                </a:solidFill>
              </a:rPr>
              <a:t>Workforce Development</a:t>
            </a:r>
          </a:p>
          <a:p>
            <a:pPr marL="342900" indent="-342900">
              <a:spcAft>
                <a:spcPts val="1200"/>
              </a:spcAft>
              <a:buClrTx/>
              <a:buFont typeface="Wingdings" charset="2"/>
              <a:buChar char="§"/>
            </a:pPr>
            <a:r>
              <a:rPr lang="en-US" b="0" i="0" dirty="0">
                <a:solidFill>
                  <a:srgbClr val="000000"/>
                </a:solidFill>
              </a:rPr>
              <a:t>Quality</a:t>
            </a:r>
          </a:p>
          <a:p>
            <a:pPr marL="342900" indent="-342900">
              <a:spcAft>
                <a:spcPts val="1200"/>
              </a:spcAft>
              <a:buClrTx/>
              <a:buFont typeface="Wingdings" charset="2"/>
              <a:buChar char="§"/>
            </a:pPr>
            <a:r>
              <a:rPr lang="en-US" b="0" i="0" dirty="0">
                <a:solidFill>
                  <a:srgbClr val="000000"/>
                </a:solidFill>
              </a:rPr>
              <a:t>Intellectual Property</a:t>
            </a:r>
          </a:p>
          <a:p>
            <a:pPr marL="342900" indent="-342900">
              <a:spcAft>
                <a:spcPts val="1200"/>
              </a:spcAft>
              <a:buClrTx/>
              <a:buFont typeface="Wingdings" charset="2"/>
              <a:buChar char="§"/>
            </a:pPr>
            <a:r>
              <a:rPr lang="en-US" b="0" i="0" dirty="0">
                <a:solidFill>
                  <a:srgbClr val="000000"/>
                </a:solidFill>
              </a:rPr>
              <a:t>Digital Thread</a:t>
            </a:r>
          </a:p>
          <a:p>
            <a:pPr marL="342900" indent="-342900">
              <a:spcAft>
                <a:spcPts val="1200"/>
              </a:spcAft>
              <a:buClrTx/>
              <a:buFont typeface="Wingdings" charset="2"/>
              <a:buChar char="§"/>
            </a:pPr>
            <a:r>
              <a:rPr lang="en-US" b="0" i="0" dirty="0">
                <a:solidFill>
                  <a:srgbClr val="000000"/>
                </a:solidFill>
              </a:rPr>
              <a:t>Principal Instructor Mark </a:t>
            </a:r>
            <a:r>
              <a:rPr lang="en-US" b="0" i="0" dirty="0" err="1">
                <a:solidFill>
                  <a:srgbClr val="000000"/>
                </a:solidFill>
              </a:rPr>
              <a:t>Cotteleer</a:t>
            </a:r>
            <a:endParaRPr lang="en-US" b="0" i="0" dirty="0">
              <a:solidFill>
                <a:srgbClr val="000000"/>
              </a:solidFill>
            </a:endParaRPr>
          </a:p>
          <a:p>
            <a:pPr marL="342900" indent="-342900">
              <a:spcAft>
                <a:spcPts val="1200"/>
              </a:spcAft>
              <a:buClrTx/>
              <a:buFont typeface="Wingdings" charset="2"/>
              <a:buChar char="§"/>
            </a:pPr>
            <a:endParaRPr lang="en-US" sz="2800" b="0" i="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4538" y="5822462"/>
            <a:ext cx="8176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http://dupress.com/articles/3d-opportunity-additive-manufacturing-course/?id=gx:2el:3dc:dupMOOC:eng:dup:052114:3dopp</a:t>
            </a:r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29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4167" y="770751"/>
            <a:ext cx="6638783" cy="1066130"/>
          </a:xfrm>
        </p:spPr>
        <p:txBody>
          <a:bodyPr/>
          <a:lstStyle/>
          <a:p>
            <a:pPr algn="r"/>
            <a:r>
              <a:rPr lang="en-US" dirty="0"/>
              <a:t>Keynote Speakers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02" y="1758795"/>
            <a:ext cx="8980245" cy="4208930"/>
          </a:xfrm>
        </p:spPr>
        <p:txBody>
          <a:bodyPr/>
          <a:lstStyle/>
          <a:p>
            <a:pPr marL="819150" lvl="1" indent="-342900">
              <a:buClrTx/>
              <a:buFont typeface="Arial"/>
              <a:buChar char="•"/>
            </a:pPr>
            <a:r>
              <a:rPr lang="en-US" sz="1800" b="0" i="0" dirty="0">
                <a:solidFill>
                  <a:schemeClr val="tx1"/>
                </a:solidFill>
              </a:rPr>
              <a:t>What’s New: Roundup of the Latest 3D Printing &amp; Scanning Products</a:t>
            </a:r>
          </a:p>
          <a:p>
            <a:pPr marL="1238250" lvl="2" indent="-342900">
              <a:buClrTx/>
              <a:buFont typeface="Arial"/>
              <a:buChar char="•"/>
            </a:pPr>
            <a:r>
              <a:rPr lang="en-US" sz="1400" i="0" dirty="0">
                <a:solidFill>
                  <a:schemeClr val="tx1"/>
                </a:solidFill>
              </a:rPr>
              <a:t>Todd Grimm – T.A. Grimm &amp; Associates</a:t>
            </a:r>
          </a:p>
          <a:p>
            <a:pPr marL="819150" lvl="1" indent="-342900">
              <a:buClrTx/>
              <a:buFont typeface="Arial"/>
              <a:buChar char="•"/>
            </a:pPr>
            <a:r>
              <a:rPr lang="en-US" sz="1800" b="0" i="0" dirty="0">
                <a:solidFill>
                  <a:schemeClr val="tx1"/>
                </a:solidFill>
              </a:rPr>
              <a:t>The Role of a Public-Private Partnership in Advancing Additive Manufacturing</a:t>
            </a:r>
          </a:p>
          <a:p>
            <a:pPr marL="1238250" lvl="2" indent="-342900">
              <a:buClrTx/>
              <a:buFont typeface="Arial"/>
              <a:buChar char="•"/>
            </a:pPr>
            <a:r>
              <a:rPr lang="en-US" sz="1400" i="0" dirty="0">
                <a:solidFill>
                  <a:schemeClr val="tx1"/>
                </a:solidFill>
              </a:rPr>
              <a:t>Ed Morris</a:t>
            </a:r>
          </a:p>
          <a:p>
            <a:pPr marL="819150" lvl="1" indent="-342900">
              <a:buClrTx/>
              <a:buFont typeface="Arial"/>
              <a:buChar char="•"/>
            </a:pPr>
            <a:r>
              <a:rPr lang="en-US" sz="1800" b="0" i="0" dirty="0">
                <a:solidFill>
                  <a:schemeClr val="tx1"/>
                </a:solidFill>
              </a:rPr>
              <a:t>Panel Discussion: Transition to Production</a:t>
            </a:r>
          </a:p>
          <a:p>
            <a:pPr marL="1238250" lvl="2" indent="-342900">
              <a:buClrTx/>
              <a:buFont typeface="Arial"/>
              <a:buChar char="•"/>
            </a:pPr>
            <a:r>
              <a:rPr lang="en-US" sz="1400" i="0" dirty="0">
                <a:solidFill>
                  <a:schemeClr val="tx1"/>
                </a:solidFill>
              </a:rPr>
              <a:t>Kevin </a:t>
            </a:r>
            <a:r>
              <a:rPr lang="en-US" sz="1400" i="0" dirty="0" err="1">
                <a:solidFill>
                  <a:schemeClr val="tx1"/>
                </a:solidFill>
              </a:rPr>
              <a:t>Creehan</a:t>
            </a:r>
            <a:r>
              <a:rPr lang="en-US" sz="1400" i="0" dirty="0">
                <a:solidFill>
                  <a:schemeClr val="tx1"/>
                </a:solidFill>
              </a:rPr>
              <a:t> – America Makes</a:t>
            </a:r>
          </a:p>
          <a:p>
            <a:pPr marL="1238250" lvl="2" indent="-342900">
              <a:buClrTx/>
              <a:buFont typeface="Arial"/>
              <a:buChar char="•"/>
            </a:pPr>
            <a:r>
              <a:rPr lang="en-US" sz="1400" b="0" i="0" dirty="0">
                <a:solidFill>
                  <a:schemeClr val="tx1"/>
                </a:solidFill>
              </a:rPr>
              <a:t>Dr. Lee Christodoulou – Boeing</a:t>
            </a:r>
          </a:p>
          <a:p>
            <a:pPr marL="1238250" lvl="2" indent="-342900">
              <a:buClrTx/>
              <a:buFont typeface="Arial"/>
              <a:buChar char="•"/>
            </a:pPr>
            <a:r>
              <a:rPr lang="en-US" sz="1400" i="0" dirty="0">
                <a:solidFill>
                  <a:schemeClr val="tx1"/>
                </a:solidFill>
              </a:rPr>
              <a:t>Barbara </a:t>
            </a:r>
            <a:r>
              <a:rPr lang="en-US" sz="1400" i="0" dirty="0" err="1">
                <a:solidFill>
                  <a:schemeClr val="tx1"/>
                </a:solidFill>
              </a:rPr>
              <a:t>Negroe</a:t>
            </a:r>
            <a:r>
              <a:rPr lang="en-US" sz="1400" i="0" dirty="0">
                <a:solidFill>
                  <a:schemeClr val="tx1"/>
                </a:solidFill>
              </a:rPr>
              <a:t> - GE</a:t>
            </a:r>
            <a:endParaRPr lang="en-US" sz="1400" b="0" i="0" dirty="0">
              <a:solidFill>
                <a:schemeClr val="tx1"/>
              </a:solidFill>
            </a:endParaRPr>
          </a:p>
          <a:p>
            <a:pPr marL="819150" lvl="1" indent="-342900">
              <a:buClrTx/>
              <a:buFont typeface="Arial"/>
              <a:buChar char="•"/>
            </a:pPr>
            <a:r>
              <a:rPr lang="en-US" sz="1800" b="0" i="0" dirty="0">
                <a:solidFill>
                  <a:schemeClr val="tx1"/>
                </a:solidFill>
              </a:rPr>
              <a:t>Next Generation Manufacturing: Leveraging the Digital Thread</a:t>
            </a:r>
          </a:p>
          <a:p>
            <a:pPr marL="1238250" lvl="2" indent="-342900">
              <a:buClrTx/>
              <a:buFont typeface="Arial"/>
              <a:buChar char="•"/>
            </a:pPr>
            <a:r>
              <a:rPr lang="en-US" sz="1400" i="0" dirty="0">
                <a:solidFill>
                  <a:schemeClr val="tx1"/>
                </a:solidFill>
              </a:rPr>
              <a:t>Dr. Dean </a:t>
            </a:r>
            <a:r>
              <a:rPr lang="en-US" sz="1400" i="0" dirty="0" err="1">
                <a:solidFill>
                  <a:schemeClr val="tx1"/>
                </a:solidFill>
              </a:rPr>
              <a:t>Bartles</a:t>
            </a:r>
            <a:r>
              <a:rPr lang="en-US" sz="1400" i="0" dirty="0">
                <a:solidFill>
                  <a:schemeClr val="tx1"/>
                </a:solidFill>
              </a:rPr>
              <a:t> – DMDII</a:t>
            </a:r>
          </a:p>
          <a:p>
            <a:pPr marL="1238250" lvl="2" indent="-342900">
              <a:buClrTx/>
              <a:buFont typeface="Arial"/>
              <a:buChar char="•"/>
            </a:pPr>
            <a:r>
              <a:rPr lang="en-US" sz="1400" b="0" i="0" dirty="0">
                <a:solidFill>
                  <a:schemeClr val="tx1"/>
                </a:solidFill>
              </a:rPr>
              <a:t>Stephen </a:t>
            </a:r>
            <a:r>
              <a:rPr lang="en-US" sz="1400" b="0" i="0" dirty="0" err="1">
                <a:solidFill>
                  <a:schemeClr val="tx1"/>
                </a:solidFill>
              </a:rPr>
              <a:t>Nigro</a:t>
            </a:r>
            <a:r>
              <a:rPr lang="en-US" sz="1400" b="0" i="0" dirty="0">
                <a:solidFill>
                  <a:schemeClr val="tx1"/>
                </a:solidFill>
              </a:rPr>
              <a:t> – HP, Inc</a:t>
            </a:r>
          </a:p>
          <a:p>
            <a:pPr marL="1238250" lvl="2" indent="-342900">
              <a:buClrTx/>
              <a:buFont typeface="Arial"/>
              <a:buChar char="•"/>
            </a:pPr>
            <a:r>
              <a:rPr lang="en-US" sz="1400" i="0" dirty="0">
                <a:solidFill>
                  <a:schemeClr val="tx1"/>
                </a:solidFill>
              </a:rPr>
              <a:t>John Vickers – NASA</a:t>
            </a:r>
          </a:p>
          <a:p>
            <a:pPr marL="819150" lvl="1" indent="-342900">
              <a:buClrTx/>
              <a:buFont typeface="Arial"/>
              <a:buChar char="•"/>
            </a:pPr>
            <a:r>
              <a:rPr lang="en-US" sz="1800" b="0" i="0" dirty="0">
                <a:solidFill>
                  <a:schemeClr val="tx1"/>
                </a:solidFill>
              </a:rPr>
              <a:t>4D Printing in Medicine: Developing Medical Devices for the Growing Patient</a:t>
            </a:r>
          </a:p>
          <a:p>
            <a:pPr marL="1238250" lvl="2" indent="-342900">
              <a:buClrTx/>
              <a:buFont typeface="Arial"/>
              <a:buChar char="•"/>
            </a:pPr>
            <a:r>
              <a:rPr lang="en-US" sz="1400" i="0" dirty="0">
                <a:solidFill>
                  <a:schemeClr val="tx1"/>
                </a:solidFill>
              </a:rPr>
              <a:t>Dr. Scott Hollister – University of Michigan</a:t>
            </a:r>
          </a:p>
          <a:p>
            <a:pPr marL="1238250" lvl="2" indent="-342900">
              <a:buClrTx/>
              <a:buFont typeface="Arial"/>
              <a:buChar char="•"/>
            </a:pPr>
            <a:r>
              <a:rPr lang="en-US" sz="1400" b="0" i="0" dirty="0">
                <a:solidFill>
                  <a:schemeClr val="tx1"/>
                </a:solidFill>
              </a:rPr>
              <a:t>Dr. Robert Morrison – University of Michigan</a:t>
            </a:r>
          </a:p>
          <a:p>
            <a:pPr marL="819150" lvl="1" indent="-342900">
              <a:buClrTx/>
              <a:buFont typeface="Arial"/>
              <a:buChar char="•"/>
            </a:pPr>
            <a:r>
              <a:rPr lang="en-US" sz="1800" b="0" i="0" dirty="0">
                <a:solidFill>
                  <a:schemeClr val="tx1"/>
                </a:solidFill>
              </a:rPr>
              <a:t>The Future of Additive Manufacturing and 3D Printing</a:t>
            </a:r>
          </a:p>
          <a:p>
            <a:pPr marL="1238250" lvl="2" indent="-342900">
              <a:buClrTx/>
              <a:buFont typeface="Arial"/>
              <a:buChar char="•"/>
            </a:pPr>
            <a:r>
              <a:rPr lang="en-US" sz="1400" i="0" dirty="0">
                <a:solidFill>
                  <a:schemeClr val="tx1"/>
                </a:solidFill>
              </a:rPr>
              <a:t>Terry Wohlers – Wohlers Associates</a:t>
            </a:r>
            <a:endParaRPr lang="en-US" sz="1400" b="0" i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60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308" y="381000"/>
            <a:ext cx="6174642" cy="1044388"/>
          </a:xfrm>
        </p:spPr>
        <p:txBody>
          <a:bodyPr/>
          <a:lstStyle/>
          <a:p>
            <a:pPr algn="r"/>
            <a:r>
              <a:rPr lang="en-US" dirty="0"/>
              <a:t>15 Tracks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256" y="1738793"/>
            <a:ext cx="7583487" cy="4208930"/>
          </a:xfrm>
        </p:spPr>
        <p:txBody>
          <a:bodyPr/>
          <a:lstStyle/>
          <a:p>
            <a:pPr marL="342900" indent="-342900">
              <a:buClr>
                <a:schemeClr val="tx1"/>
              </a:buClr>
              <a:buFont typeface="Arial"/>
              <a:buChar char="•"/>
            </a:pPr>
            <a:r>
              <a:rPr lang="en-US" sz="1800" b="0" i="0" dirty="0">
                <a:solidFill>
                  <a:schemeClr val="tx1"/>
                </a:solidFill>
              </a:rPr>
              <a:t>A/M Applications</a:t>
            </a:r>
          </a:p>
          <a:p>
            <a:pPr marL="342900" indent="-342900">
              <a:buClr>
                <a:schemeClr val="tx1"/>
              </a:buClr>
              <a:buFont typeface="Arial"/>
              <a:buChar char="•"/>
            </a:pPr>
            <a:r>
              <a:rPr lang="en-US" sz="1800" b="0" i="0" dirty="0">
                <a:solidFill>
                  <a:schemeClr val="tx1"/>
                </a:solidFill>
              </a:rPr>
              <a:t>Business &amp; Economic Considerations for A/M</a:t>
            </a:r>
          </a:p>
          <a:p>
            <a:pPr marL="342900" indent="-342900">
              <a:buClr>
                <a:schemeClr val="tx1"/>
              </a:buClr>
              <a:buFont typeface="Arial"/>
              <a:buChar char="•"/>
            </a:pPr>
            <a:r>
              <a:rPr lang="en-US" sz="1800" b="0" i="0" dirty="0">
                <a:solidFill>
                  <a:schemeClr val="tx1"/>
                </a:solidFill>
              </a:rPr>
              <a:t>Casting</a:t>
            </a:r>
          </a:p>
          <a:p>
            <a:pPr marL="342900" indent="-342900">
              <a:buClr>
                <a:schemeClr val="tx1"/>
              </a:buClr>
              <a:buFont typeface="Arial"/>
              <a:buChar char="•"/>
            </a:pPr>
            <a:r>
              <a:rPr lang="en-US" sz="1800" b="0" i="0" dirty="0">
                <a:solidFill>
                  <a:schemeClr val="tx1"/>
                </a:solidFill>
              </a:rPr>
              <a:t>Materials &amp; Technologies to Enable Multi-functionality</a:t>
            </a:r>
          </a:p>
          <a:p>
            <a:pPr marL="342900" indent="-342900">
              <a:buClr>
                <a:schemeClr val="tx1"/>
              </a:buClr>
              <a:buFont typeface="Arial"/>
              <a:buChar char="•"/>
            </a:pPr>
            <a:r>
              <a:rPr lang="en-US" sz="1800" b="0" i="0" dirty="0">
                <a:solidFill>
                  <a:schemeClr val="tx1"/>
                </a:solidFill>
              </a:rPr>
              <a:t>Materials for A/M</a:t>
            </a:r>
          </a:p>
          <a:p>
            <a:pPr marL="342900" indent="-342900">
              <a:buClr>
                <a:schemeClr val="tx1"/>
              </a:buClr>
              <a:buFont typeface="Arial"/>
              <a:buChar char="•"/>
            </a:pPr>
            <a:r>
              <a:rPr lang="en-US" sz="1800" b="0" i="0" dirty="0">
                <a:solidFill>
                  <a:schemeClr val="tx1"/>
                </a:solidFill>
              </a:rPr>
              <a:t>Medical Manufacturing Innovations</a:t>
            </a:r>
          </a:p>
          <a:p>
            <a:pPr marL="342900" indent="-342900">
              <a:buClr>
                <a:schemeClr val="tx1"/>
              </a:buClr>
              <a:buFont typeface="Arial"/>
              <a:buChar char="•"/>
            </a:pPr>
            <a:r>
              <a:rPr lang="en-US" sz="1800" b="0" i="0" dirty="0">
                <a:solidFill>
                  <a:schemeClr val="tx1"/>
                </a:solidFill>
              </a:rPr>
              <a:t>Quality &amp; Inspection</a:t>
            </a:r>
          </a:p>
          <a:p>
            <a:pPr marL="342900" indent="-342900">
              <a:buClr>
                <a:schemeClr val="tx1"/>
              </a:buClr>
              <a:buFont typeface="Arial"/>
              <a:buChar char="•"/>
            </a:pPr>
            <a:r>
              <a:rPr lang="en-US" sz="1800" b="0" i="0" dirty="0">
                <a:solidFill>
                  <a:schemeClr val="tx1"/>
                </a:solidFill>
              </a:rPr>
              <a:t>3D Scanning &amp; Imaging</a:t>
            </a:r>
          </a:p>
          <a:p>
            <a:pPr marL="342900" indent="-342900">
              <a:buClr>
                <a:schemeClr val="tx1"/>
              </a:buClr>
              <a:buFont typeface="Arial"/>
              <a:buChar char="•"/>
            </a:pPr>
            <a:r>
              <a:rPr lang="en-US" sz="1800" b="0" i="0" dirty="0">
                <a:solidFill>
                  <a:schemeClr val="tx1"/>
                </a:solidFill>
              </a:rPr>
              <a:t>Advances in Post Processing</a:t>
            </a:r>
          </a:p>
          <a:p>
            <a:pPr marL="342900" indent="-342900">
              <a:buClr>
                <a:schemeClr val="tx1"/>
              </a:buClr>
              <a:buFont typeface="Arial"/>
              <a:buChar char="•"/>
            </a:pPr>
            <a:r>
              <a:rPr lang="en-US" sz="1800" b="0" i="0" dirty="0">
                <a:solidFill>
                  <a:schemeClr val="tx1"/>
                </a:solidFill>
              </a:rPr>
              <a:t>Design Considerations</a:t>
            </a:r>
          </a:p>
          <a:p>
            <a:pPr marL="342900" indent="-342900">
              <a:buClr>
                <a:schemeClr val="tx1"/>
              </a:buClr>
              <a:buFont typeface="Arial"/>
              <a:buChar char="•"/>
            </a:pPr>
            <a:r>
              <a:rPr lang="en-US" sz="1800" b="0" i="0" dirty="0">
                <a:solidFill>
                  <a:schemeClr val="tx1"/>
                </a:solidFill>
              </a:rPr>
              <a:t>R&amp;D New Processes</a:t>
            </a:r>
          </a:p>
          <a:p>
            <a:pPr marL="342900" indent="-342900">
              <a:buClr>
                <a:schemeClr val="tx1"/>
              </a:buClr>
              <a:buFont typeface="Arial"/>
              <a:buChar char="•"/>
            </a:pPr>
            <a:r>
              <a:rPr lang="en-US" sz="1800" b="0" i="0" dirty="0">
                <a:solidFill>
                  <a:schemeClr val="tx1"/>
                </a:solidFill>
              </a:rPr>
              <a:t>R&amp;D Applications</a:t>
            </a:r>
          </a:p>
          <a:p>
            <a:pPr marL="342900" indent="-342900">
              <a:buClr>
                <a:schemeClr val="tx1"/>
              </a:buClr>
              <a:buFont typeface="Arial"/>
              <a:buChar char="•"/>
            </a:pPr>
            <a:r>
              <a:rPr lang="en-US" sz="1800" b="0" i="0" dirty="0">
                <a:solidFill>
                  <a:schemeClr val="tx1"/>
                </a:solidFill>
              </a:rPr>
              <a:t>Direct Write Printed Materials / Electronics</a:t>
            </a:r>
          </a:p>
          <a:p>
            <a:pPr marL="342900" indent="-342900">
              <a:buClr>
                <a:schemeClr val="tx1"/>
              </a:buClr>
              <a:buFont typeface="Arial"/>
              <a:buChar char="•"/>
            </a:pPr>
            <a:r>
              <a:rPr lang="en-US" sz="1800" b="0" i="0" dirty="0">
                <a:solidFill>
                  <a:schemeClr val="tx1"/>
                </a:solidFill>
              </a:rPr>
              <a:t>R&amp;D Material Properties</a:t>
            </a:r>
          </a:p>
          <a:p>
            <a:pPr marL="342900" indent="-342900">
              <a:buClr>
                <a:schemeClr val="tx1"/>
              </a:buClr>
              <a:buFont typeface="Arial"/>
              <a:buChar char="•"/>
            </a:pPr>
            <a:r>
              <a:rPr lang="en-US" sz="1800" b="0" i="0" dirty="0">
                <a:solidFill>
                  <a:schemeClr val="tx1"/>
                </a:solidFill>
              </a:rPr>
              <a:t>R&amp;D Software &amp; Modeling</a:t>
            </a:r>
          </a:p>
          <a:p>
            <a:pPr marL="342900" indent="-342900">
              <a:buClr>
                <a:schemeClr val="tx1"/>
              </a:buClr>
              <a:buFont typeface="Arial"/>
              <a:buChar char="•"/>
            </a:pPr>
            <a:endParaRPr lang="en-US" b="0" i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091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308" y="381000"/>
            <a:ext cx="6174642" cy="1044388"/>
          </a:xfrm>
        </p:spPr>
        <p:txBody>
          <a:bodyPr/>
          <a:lstStyle/>
          <a:p>
            <a:pPr algn="r"/>
            <a:r>
              <a:rPr lang="en-US" sz="2800" dirty="0"/>
              <a:t>Technology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178825"/>
            <a:ext cx="7583487" cy="4208930"/>
          </a:xfrm>
        </p:spPr>
        <p:txBody>
          <a:bodyPr/>
          <a:lstStyle/>
          <a:p>
            <a:pPr marL="342900" indent="-342900">
              <a:spcAft>
                <a:spcPts val="1200"/>
              </a:spcAft>
              <a:buClrTx/>
              <a:buFont typeface="Wingdings" charset="2"/>
              <a:buChar char="§"/>
            </a:pPr>
            <a:r>
              <a:rPr lang="en-US" sz="2800" b="0" i="0" dirty="0">
                <a:solidFill>
                  <a:srgbClr val="000000"/>
                </a:solidFill>
              </a:rPr>
              <a:t>Hewlett Packard </a:t>
            </a:r>
          </a:p>
          <a:p>
            <a:pPr marL="819150" lvl="1" indent="-342900">
              <a:spcAft>
                <a:spcPts val="1200"/>
              </a:spcAft>
              <a:buClrTx/>
              <a:buFont typeface="Wingdings" charset="2"/>
              <a:buChar char="§"/>
            </a:pPr>
            <a:r>
              <a:rPr lang="en-US" b="0" i="0" dirty="0">
                <a:solidFill>
                  <a:srgbClr val="000000"/>
                </a:solidFill>
              </a:rPr>
              <a:t>Multi-Jet Fusion Printing</a:t>
            </a:r>
          </a:p>
          <a:p>
            <a:pPr marL="342900" indent="-342900">
              <a:spcAft>
                <a:spcPts val="1200"/>
              </a:spcAft>
              <a:buClrTx/>
              <a:buFont typeface="Wingdings" charset="2"/>
              <a:buChar char="§"/>
            </a:pPr>
            <a:r>
              <a:rPr lang="en-US" sz="2600" b="0" i="0" dirty="0" err="1">
                <a:solidFill>
                  <a:srgbClr val="000000"/>
                </a:solidFill>
              </a:rPr>
              <a:t>Envisiontec</a:t>
            </a:r>
            <a:endParaRPr lang="en-US" sz="2600" b="0" i="0" dirty="0">
              <a:solidFill>
                <a:srgbClr val="000000"/>
              </a:solidFill>
            </a:endParaRPr>
          </a:p>
          <a:p>
            <a:pPr marL="819150" lvl="1" indent="-342900">
              <a:spcAft>
                <a:spcPts val="1200"/>
              </a:spcAft>
              <a:buClrTx/>
              <a:buFont typeface="Wingdings" charset="2"/>
              <a:buChar char="§"/>
            </a:pPr>
            <a:r>
              <a:rPr lang="en-US" b="0" i="0" dirty="0">
                <a:solidFill>
                  <a:srgbClr val="000000"/>
                </a:solidFill>
              </a:rPr>
              <a:t>Selective Lamination Composite Object Manufacturing</a:t>
            </a:r>
          </a:p>
          <a:p>
            <a:pPr marL="342900" indent="-342900">
              <a:spcAft>
                <a:spcPts val="1200"/>
              </a:spcAft>
              <a:buClrTx/>
              <a:buFont typeface="Wingdings" charset="2"/>
              <a:buChar char="§"/>
            </a:pPr>
            <a:r>
              <a:rPr lang="en-US" b="0" i="0" dirty="0" err="1">
                <a:solidFill>
                  <a:srgbClr val="000000"/>
                </a:solidFill>
              </a:rPr>
              <a:t>Xjet</a:t>
            </a:r>
            <a:endParaRPr lang="en-US" b="0" i="0" dirty="0">
              <a:solidFill>
                <a:srgbClr val="000000"/>
              </a:solidFill>
            </a:endParaRPr>
          </a:p>
          <a:p>
            <a:pPr marL="819150" lvl="1" indent="-342900">
              <a:spcAft>
                <a:spcPts val="1200"/>
              </a:spcAft>
              <a:buClrTx/>
              <a:buFont typeface="Wingdings" charset="2"/>
              <a:buChar char="§"/>
            </a:pPr>
            <a:r>
              <a:rPr lang="en-US" b="0" i="0" dirty="0">
                <a:solidFill>
                  <a:srgbClr val="000000"/>
                </a:solidFill>
              </a:rPr>
              <a:t>Inkjet Metal printing</a:t>
            </a:r>
          </a:p>
          <a:p>
            <a:pPr marL="819150" lvl="1" indent="-342900">
              <a:spcAft>
                <a:spcPts val="1200"/>
              </a:spcAft>
              <a:buClrTx/>
              <a:buFont typeface="Wingdings" charset="2"/>
              <a:buChar char="§"/>
            </a:pPr>
            <a:endParaRPr lang="en-US" b="0" i="0" dirty="0">
              <a:solidFill>
                <a:srgbClr val="000000"/>
              </a:solidFill>
            </a:endParaRPr>
          </a:p>
          <a:p>
            <a:pPr marL="819150" lvl="1" indent="-342900">
              <a:spcAft>
                <a:spcPts val="1200"/>
              </a:spcAft>
              <a:buClrTx/>
              <a:buFont typeface="Wingdings" charset="2"/>
              <a:buChar char="§"/>
            </a:pPr>
            <a:endParaRPr lang="en-US" sz="2400" b="0" i="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26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Thoughts &amp; Highlights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79462" y="1828800"/>
            <a:ext cx="7983537" cy="4208930"/>
          </a:xfrm>
        </p:spPr>
        <p:txBody>
          <a:bodyPr/>
          <a:lstStyle/>
          <a:p>
            <a:pPr marL="342900" indent="-342900">
              <a:buClr>
                <a:schemeClr val="tx1"/>
              </a:buClr>
              <a:buFont typeface="Wingdings" charset="2"/>
              <a:buChar char="§"/>
            </a:pPr>
            <a:r>
              <a:rPr lang="en-US" b="0" i="0" dirty="0">
                <a:solidFill>
                  <a:srgbClr val="000000"/>
                </a:solidFill>
              </a:rPr>
              <a:t>Heavy Emphasis on the Digital thread</a:t>
            </a:r>
          </a:p>
          <a:p>
            <a:pPr marL="342900" indent="-342900">
              <a:buClr>
                <a:schemeClr val="tx1"/>
              </a:buClr>
              <a:buFont typeface="Wingdings" charset="2"/>
              <a:buChar char="§"/>
            </a:pPr>
            <a:r>
              <a:rPr lang="en-US" b="0" i="0" dirty="0">
                <a:solidFill>
                  <a:srgbClr val="000000"/>
                </a:solidFill>
              </a:rPr>
              <a:t>More Government /DoD attendance than recent years</a:t>
            </a:r>
          </a:p>
          <a:p>
            <a:pPr marL="342900" indent="-342900">
              <a:buClr>
                <a:schemeClr val="tx1"/>
              </a:buClr>
              <a:buFont typeface="Wingdings" charset="2"/>
              <a:buChar char="§"/>
            </a:pPr>
            <a:r>
              <a:rPr lang="en-US" b="0" i="0" dirty="0">
                <a:solidFill>
                  <a:srgbClr val="000000"/>
                </a:solidFill>
              </a:rPr>
              <a:t>Notable Briefs – All on the last day</a:t>
            </a:r>
          </a:p>
          <a:p>
            <a:pPr marL="819150" lvl="1" indent="-342900">
              <a:buClr>
                <a:schemeClr val="tx1"/>
              </a:buClr>
              <a:buFont typeface="Wingdings" charset="2"/>
              <a:buChar char="§"/>
            </a:pPr>
            <a:r>
              <a:rPr lang="en-US" b="0" i="0" dirty="0">
                <a:solidFill>
                  <a:srgbClr val="000000"/>
                </a:solidFill>
              </a:rPr>
              <a:t>Terry Wohlers </a:t>
            </a:r>
          </a:p>
          <a:p>
            <a:pPr marL="1238250" lvl="2" indent="-342900">
              <a:buClr>
                <a:schemeClr val="tx1"/>
              </a:buClr>
              <a:buFont typeface="Wingdings" charset="2"/>
              <a:buChar char="§"/>
            </a:pPr>
            <a:r>
              <a:rPr lang="en-US" b="0" i="0" dirty="0">
                <a:solidFill>
                  <a:srgbClr val="000000"/>
                </a:solidFill>
              </a:rPr>
              <a:t>Recent Developments / State of the Industry</a:t>
            </a:r>
          </a:p>
          <a:p>
            <a:pPr marL="819150" lvl="1" indent="-342900">
              <a:buClr>
                <a:schemeClr val="tx1"/>
              </a:buClr>
              <a:buFont typeface="Wingdings" charset="2"/>
              <a:buChar char="§"/>
            </a:pPr>
            <a:r>
              <a:rPr lang="en-US" b="0" i="0" dirty="0">
                <a:solidFill>
                  <a:srgbClr val="000000"/>
                </a:solidFill>
              </a:rPr>
              <a:t>Rick Neff – Cincinnati Inc</a:t>
            </a:r>
          </a:p>
          <a:p>
            <a:pPr marL="1238250" lvl="2" indent="-342900">
              <a:buClr>
                <a:schemeClr val="tx1"/>
              </a:buClr>
              <a:buFont typeface="Wingdings" charset="2"/>
              <a:buChar char="§"/>
            </a:pPr>
            <a:r>
              <a:rPr lang="en-US" i="0" dirty="0"/>
              <a:t>Adventures with the BAAM</a:t>
            </a:r>
            <a:endParaRPr lang="en-US" b="0" i="0" dirty="0">
              <a:solidFill>
                <a:srgbClr val="000000"/>
              </a:solidFill>
            </a:endParaRPr>
          </a:p>
          <a:p>
            <a:pPr marL="819150" lvl="1" indent="-342900">
              <a:buClr>
                <a:schemeClr val="tx1"/>
              </a:buClr>
              <a:buFont typeface="Wingdings" charset="2"/>
              <a:buChar char="§"/>
            </a:pPr>
            <a:r>
              <a:rPr lang="en-US" b="0" i="0" dirty="0">
                <a:solidFill>
                  <a:srgbClr val="000000"/>
                </a:solidFill>
              </a:rPr>
              <a:t>Brett Conner - Youngstown State University</a:t>
            </a:r>
          </a:p>
          <a:p>
            <a:pPr marL="1238250" lvl="2" indent="-342900">
              <a:buClr>
                <a:schemeClr val="tx1"/>
              </a:buClr>
              <a:buFont typeface="Wingdings" charset="2"/>
              <a:buChar char="§"/>
            </a:pPr>
            <a:r>
              <a:rPr lang="en-US" i="0" dirty="0"/>
              <a:t>Case Studies in Aerospace  M&amp;S</a:t>
            </a:r>
            <a:endParaRPr lang="en-US" b="0" i="0" dirty="0">
              <a:solidFill>
                <a:srgbClr val="000000"/>
              </a:solidFill>
            </a:endParaRPr>
          </a:p>
          <a:p>
            <a:pPr marL="819150" lvl="1" indent="-342900">
              <a:buClr>
                <a:schemeClr val="tx1"/>
              </a:buClr>
              <a:buFont typeface="Wingdings" charset="2"/>
              <a:buChar char="§"/>
            </a:pPr>
            <a:r>
              <a:rPr lang="en-US" b="0" i="0" dirty="0">
                <a:solidFill>
                  <a:srgbClr val="000000"/>
                </a:solidFill>
              </a:rPr>
              <a:t>Stephen Cox – SPAWAR</a:t>
            </a:r>
          </a:p>
          <a:p>
            <a:pPr marL="1238250" lvl="2" indent="-342900">
              <a:buClr>
                <a:schemeClr val="tx1"/>
              </a:buClr>
              <a:buFont typeface="Wingdings" charset="2"/>
              <a:buChar char="§"/>
            </a:pPr>
            <a:r>
              <a:rPr lang="en-US" i="0" dirty="0"/>
              <a:t>Case Studies in scanning for Reverse Engineering</a:t>
            </a:r>
            <a:endParaRPr lang="en-US" b="0" i="0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208086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24167" y="770751"/>
            <a:ext cx="6687141" cy="1066130"/>
          </a:xfrm>
        </p:spPr>
        <p:txBody>
          <a:bodyPr/>
          <a:lstStyle/>
          <a:p>
            <a:pPr algn="r"/>
            <a:r>
              <a:rPr lang="en-US" dirty="0"/>
              <a:t>Next Year</a:t>
            </a:r>
          </a:p>
        </p:txBody>
      </p:sp>
      <p:pic>
        <p:nvPicPr>
          <p:cNvPr id="5" name="Picture 4" descr="RAPD0516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7147" y="3699607"/>
            <a:ext cx="3822700" cy="2565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0" y="2188308"/>
            <a:ext cx="463061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8-11 May 2017</a:t>
            </a:r>
          </a:p>
          <a:p>
            <a:r>
              <a:rPr lang="en-US" sz="2000" dirty="0"/>
              <a:t>David L. Lawrence Convention Center</a:t>
            </a:r>
          </a:p>
          <a:p>
            <a:r>
              <a:rPr lang="en-US" sz="2000" dirty="0"/>
              <a:t>Pittsburg, Pennsylvania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34023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Troika preso">
  <a:themeElements>
    <a:clrScheme name="MES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M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BBC05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BBC05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M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MES">
  <a:themeElements>
    <a:clrScheme name="MES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M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BBC05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BBC05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M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33C3397119B54BA9951E0F686167AC" ma:contentTypeVersion="2" ma:contentTypeDescription="Create a new document." ma:contentTypeScope="" ma:versionID="cbf7d485eee1cb7fbacbceaf2b82e359">
  <xsd:schema xmlns:xsd="http://www.w3.org/2001/XMLSchema" xmlns:xs="http://www.w3.org/2001/XMLSchema" xmlns:p="http://schemas.microsoft.com/office/2006/metadata/properties" xmlns:ns2="66ff65ea-bfd1-4a55-82f2-2eabee1bfc02" targetNamespace="http://schemas.microsoft.com/office/2006/metadata/properties" ma:root="true" ma:fieldsID="ae02ac1ca2a86f0ae061cd454e228b89" ns2:_="">
    <xsd:import namespace="66ff65ea-bfd1-4a55-82f2-2eabee1bfc0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ff65ea-bfd1-4a55-82f2-2eabee1bfc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23A918-E527-4A69-B790-662F2ECAB87D}"/>
</file>

<file path=customXml/itemProps2.xml><?xml version="1.0" encoding="utf-8"?>
<ds:datastoreItem xmlns:ds="http://schemas.openxmlformats.org/officeDocument/2006/customXml" ds:itemID="{96D3E6A4-CFA9-4CF3-AFDF-3C7222C1DC79}"/>
</file>

<file path=customXml/itemProps3.xml><?xml version="1.0" encoding="utf-8"?>
<ds:datastoreItem xmlns:ds="http://schemas.openxmlformats.org/officeDocument/2006/customXml" ds:itemID="{CBAA5B42-958D-4645-932D-828397F71C88}"/>
</file>

<file path=docProps/app.xml><?xml version="1.0" encoding="utf-8"?>
<Properties xmlns="http://schemas.openxmlformats.org/officeDocument/2006/extended-properties" xmlns:vt="http://schemas.openxmlformats.org/officeDocument/2006/docPropsVTypes">
  <Template>Troika preso.thmx</Template>
  <TotalTime>3441</TotalTime>
  <Words>1058</Words>
  <Application>Microsoft Office PowerPoint</Application>
  <PresentationFormat>On-screen Show (4:3)</PresentationFormat>
  <Paragraphs>350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Arial (body)</vt:lpstr>
      <vt:lpstr>Calibri</vt:lpstr>
      <vt:lpstr>Wingdings</vt:lpstr>
      <vt:lpstr>Troika preso</vt:lpstr>
      <vt:lpstr>1_Custom Design</vt:lpstr>
      <vt:lpstr>Custom Design</vt:lpstr>
      <vt:lpstr>2_MES</vt:lpstr>
      <vt:lpstr>2016</vt:lpstr>
      <vt:lpstr>Overview</vt:lpstr>
      <vt:lpstr>Monday Workshops</vt:lpstr>
      <vt:lpstr>Deloitte Tutorial “Making the Business Case  for Additive Manufacturing”</vt:lpstr>
      <vt:lpstr>Keynote Speakers</vt:lpstr>
      <vt:lpstr>15 Tracks</vt:lpstr>
      <vt:lpstr>Technology Announcements</vt:lpstr>
      <vt:lpstr>Thoughts &amp; Highlights</vt:lpstr>
      <vt:lpstr>Next Year</vt:lpstr>
      <vt:lpstr>Questions</vt:lpstr>
      <vt:lpstr>Exhibitors (1)</vt:lpstr>
      <vt:lpstr>Exhibitors (2)</vt:lpstr>
      <vt:lpstr>Exhibitors (3)</vt:lpstr>
      <vt:lpstr>Exhibitors (4)</vt:lpstr>
    </vt:vector>
  </TitlesOfParts>
  <Company>R W Appleton &amp; Co,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</dc:title>
  <dc:creator>Bob Appleton</dc:creator>
  <cp:lastModifiedBy>Lilu, Debra</cp:lastModifiedBy>
  <cp:revision>60</cp:revision>
  <dcterms:created xsi:type="dcterms:W3CDTF">2016-05-24T19:32:44Z</dcterms:created>
  <dcterms:modified xsi:type="dcterms:W3CDTF">2016-05-31T14:03:22Z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0x0101004033C3397119B54BA9951E0F686167AC</vt:lpwstr>
  </property>
</Properties>
</file>