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1"/>
  </p:notesMasterIdLst>
  <p:sldIdLst>
    <p:sldId id="275" r:id="rId5"/>
    <p:sldId id="278" r:id="rId6"/>
    <p:sldId id="277" r:id="rId7"/>
    <p:sldId id="273" r:id="rId8"/>
    <p:sldId id="271" r:id="rId9"/>
    <p:sldId id="27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05" d="100"/>
          <a:sy n="105" d="100"/>
        </p:scale>
        <p:origin x="70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C8FF2F-3AEA-4AD8-BAE1-A60EFD101CD8}" type="datetimeFigureOut">
              <a:rPr lang="en-US" smtClean="0"/>
              <a:t>6/21/2021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CA4B34-8B64-4CED-A52E-C0B09E9B49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08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09BD7EC-0F76-4126-B5B1-9CB233C544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21561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09BD7EC-0F76-4126-B5B1-9CB233C544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22278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09BD7EC-0F76-4126-B5B1-9CB233C544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54865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09BD7EC-0F76-4126-B5B1-9CB233C544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3326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04020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37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87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31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75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188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625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063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501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90766" y="6356355"/>
            <a:ext cx="2133600" cy="365125"/>
          </a:xfrm>
        </p:spPr>
        <p:txBody>
          <a:bodyPr/>
          <a:lstStyle/>
          <a:p>
            <a:fld id="{2726C2F5-E77D-45D7-8DF9-278139FB18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051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6C2F5-E77D-45D7-8DF9-278139FB18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776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6C2F5-E77D-45D7-8DF9-278139FB18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310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6C2F5-E77D-45D7-8DF9-278139FB18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23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4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487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79635" y="6535588"/>
            <a:ext cx="184731" cy="271613"/>
          </a:xfrm>
          <a:prstGeom prst="rect">
            <a:avLst/>
          </a:prstGeom>
        </p:spPr>
        <p:txBody>
          <a:bodyPr vert="horz" wrap="none" lIns="91440" tIns="45720" rIns="91440" bIns="45720" rtlCol="0" anchor="b" anchorCtr="1">
            <a:spAutoFit/>
          </a:bodyPr>
          <a:lstStyle>
            <a:lvl1pPr algn="ctr">
              <a:defRPr sz="11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60368"/>
            <a:ext cx="8229600" cy="9770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28782"/>
            <a:ext cx="8229600" cy="39973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47B6F-AE45-46CF-BC7E-163A9D0DCD6A}" type="datetime1">
              <a:rPr lang="en-US" smtClean="0"/>
              <a:t>6/21/2021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6C2F5-E77D-45D7-8DF9-278139FB18E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10" descr="AM_brand_header_43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415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 algn="l" defTabSz="443766" rtl="0" eaLnBrk="1" latinLnBrk="0" hangingPunct="1">
        <a:spcBef>
          <a:spcPct val="0"/>
        </a:spcBef>
        <a:buNone/>
        <a:defRPr sz="3883" kern="1200">
          <a:solidFill>
            <a:srgbClr val="101643"/>
          </a:solidFill>
          <a:latin typeface="+mj-lt"/>
          <a:ea typeface="+mj-ea"/>
          <a:cs typeface="+mj-cs"/>
        </a:defRPr>
      </a:lvl1pPr>
    </p:titleStyle>
    <p:bodyStyle>
      <a:lvl1pPr marL="332824" indent="-332824" algn="l" defTabSz="443766" rtl="0" eaLnBrk="1" latinLnBrk="0" hangingPunct="1">
        <a:spcBef>
          <a:spcPct val="20000"/>
        </a:spcBef>
        <a:buFont typeface="Arial"/>
        <a:buChar char="•"/>
        <a:defRPr sz="3106" kern="1200">
          <a:solidFill>
            <a:srgbClr val="101643"/>
          </a:solidFill>
          <a:latin typeface="+mn-lt"/>
          <a:ea typeface="+mn-ea"/>
          <a:cs typeface="+mn-cs"/>
        </a:defRPr>
      </a:lvl1pPr>
      <a:lvl2pPr marL="721119" indent="-277354" algn="l" defTabSz="443766" rtl="0" eaLnBrk="1" latinLnBrk="0" hangingPunct="1">
        <a:spcBef>
          <a:spcPct val="20000"/>
        </a:spcBef>
        <a:buFont typeface="Arial"/>
        <a:buChar char="–"/>
        <a:defRPr sz="2718" kern="1200">
          <a:solidFill>
            <a:srgbClr val="101643"/>
          </a:solidFill>
          <a:latin typeface="+mn-lt"/>
          <a:ea typeface="+mn-ea"/>
          <a:cs typeface="+mn-cs"/>
        </a:defRPr>
      </a:lvl2pPr>
      <a:lvl3pPr marL="1109413" indent="-221882" algn="l" defTabSz="443766" rtl="0" eaLnBrk="1" latinLnBrk="0" hangingPunct="1">
        <a:spcBef>
          <a:spcPct val="20000"/>
        </a:spcBef>
        <a:buFont typeface="Arial"/>
        <a:buChar char="•"/>
        <a:defRPr sz="2330" kern="1200">
          <a:solidFill>
            <a:srgbClr val="101643"/>
          </a:solidFill>
          <a:latin typeface="+mn-lt"/>
          <a:ea typeface="+mn-ea"/>
          <a:cs typeface="+mn-cs"/>
        </a:defRPr>
      </a:lvl3pPr>
      <a:lvl4pPr marL="1553179" indent="-221882" algn="l" defTabSz="443766" rtl="0" eaLnBrk="1" latinLnBrk="0" hangingPunct="1">
        <a:spcBef>
          <a:spcPct val="20000"/>
        </a:spcBef>
        <a:buFont typeface="Arial"/>
        <a:buChar char="–"/>
        <a:defRPr sz="1941" kern="1200">
          <a:solidFill>
            <a:srgbClr val="101643"/>
          </a:solidFill>
          <a:latin typeface="+mn-lt"/>
          <a:ea typeface="+mn-ea"/>
          <a:cs typeface="+mn-cs"/>
        </a:defRPr>
      </a:lvl4pPr>
      <a:lvl5pPr marL="1996945" indent="-221882" algn="l" defTabSz="443766" rtl="0" eaLnBrk="1" latinLnBrk="0" hangingPunct="1">
        <a:spcBef>
          <a:spcPct val="20000"/>
        </a:spcBef>
        <a:buFont typeface="Arial"/>
        <a:buChar char="»"/>
        <a:defRPr sz="1941" kern="1200">
          <a:solidFill>
            <a:srgbClr val="101643"/>
          </a:solidFill>
          <a:latin typeface="+mn-lt"/>
          <a:ea typeface="+mn-ea"/>
          <a:cs typeface="+mn-cs"/>
        </a:defRPr>
      </a:lvl5pPr>
      <a:lvl6pPr marL="2440710" indent="-221882" algn="l" defTabSz="443766" rtl="0" eaLnBrk="1" latinLnBrk="0" hangingPunct="1">
        <a:spcBef>
          <a:spcPct val="20000"/>
        </a:spcBef>
        <a:buFont typeface="Arial"/>
        <a:buChar char="•"/>
        <a:defRPr sz="1941" kern="1200">
          <a:solidFill>
            <a:schemeClr val="tx1"/>
          </a:solidFill>
          <a:latin typeface="+mn-lt"/>
          <a:ea typeface="+mn-ea"/>
          <a:cs typeface="+mn-cs"/>
        </a:defRPr>
      </a:lvl6pPr>
      <a:lvl7pPr marL="2884476" indent="-221882" algn="l" defTabSz="443766" rtl="0" eaLnBrk="1" latinLnBrk="0" hangingPunct="1">
        <a:spcBef>
          <a:spcPct val="20000"/>
        </a:spcBef>
        <a:buFont typeface="Arial"/>
        <a:buChar char="•"/>
        <a:defRPr sz="1941" kern="1200">
          <a:solidFill>
            <a:schemeClr val="tx1"/>
          </a:solidFill>
          <a:latin typeface="+mn-lt"/>
          <a:ea typeface="+mn-ea"/>
          <a:cs typeface="+mn-cs"/>
        </a:defRPr>
      </a:lvl7pPr>
      <a:lvl8pPr marL="3328241" indent="-221882" algn="l" defTabSz="443766" rtl="0" eaLnBrk="1" latinLnBrk="0" hangingPunct="1">
        <a:spcBef>
          <a:spcPct val="20000"/>
        </a:spcBef>
        <a:buFont typeface="Arial"/>
        <a:buChar char="•"/>
        <a:defRPr sz="1941" kern="1200">
          <a:solidFill>
            <a:schemeClr val="tx1"/>
          </a:solidFill>
          <a:latin typeface="+mn-lt"/>
          <a:ea typeface="+mn-ea"/>
          <a:cs typeface="+mn-cs"/>
        </a:defRPr>
      </a:lvl8pPr>
      <a:lvl9pPr marL="3772007" indent="-221882" algn="l" defTabSz="443766" rtl="0" eaLnBrk="1" latinLnBrk="0" hangingPunct="1">
        <a:spcBef>
          <a:spcPct val="20000"/>
        </a:spcBef>
        <a:buFont typeface="Arial"/>
        <a:buChar char="•"/>
        <a:defRPr sz="194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43766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1pPr>
      <a:lvl2pPr marL="443766" algn="l" defTabSz="443766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2pPr>
      <a:lvl3pPr marL="887531" algn="l" defTabSz="443766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3pPr>
      <a:lvl4pPr marL="1331297" algn="l" defTabSz="443766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4pPr>
      <a:lvl5pPr marL="1775061" algn="l" defTabSz="443766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5pPr>
      <a:lvl6pPr marL="2218827" algn="l" defTabSz="443766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6pPr>
      <a:lvl7pPr marL="2662593" algn="l" defTabSz="443766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7pPr>
      <a:lvl8pPr marL="3106359" algn="l" defTabSz="443766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8pPr>
      <a:lvl9pPr marL="3550125" algn="l" defTabSz="443766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1219200"/>
            <a:ext cx="8991600" cy="5502280"/>
          </a:xfrm>
        </p:spPr>
        <p:txBody>
          <a:bodyPr>
            <a:normAutofit fontScale="90000"/>
          </a:bodyPr>
          <a:lstStyle/>
          <a:p>
            <a:pPr lvl="0" algn="ctr" defTabSz="914400">
              <a:spcBef>
                <a:spcPts val="0"/>
              </a:spcBef>
              <a:defRPr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2021 Additive Manufacturing </a:t>
            </a:r>
            <a:b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Workshop</a:t>
            </a:r>
            <a:b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Final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Outbrief</a:t>
            </a:r>
            <a:b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Education and Workforce Development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1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 Leads:</a:t>
            </a:r>
            <a:br>
              <a:rPr lang="en-US" sz="31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Josh Cramer (josh.cramer@ncdmm.org)</a:t>
            </a:r>
            <a:br>
              <a:rPr lang="en-US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Michael Britt-Crane (michael.d.britt-crane.civ@mail.mil)</a:t>
            </a:r>
            <a:br>
              <a:rPr lang="en-US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Karla O’Conner (Karla.OConnor@dau.mil)</a:t>
            </a:r>
            <a:br>
              <a:rPr lang="en-US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47" y="178998"/>
            <a:ext cx="3114609" cy="554066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80686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726C2F5-E77D-45D7-8DF9-278139FB18E6}" type="slidenum">
              <a:rPr kumimoji="0" lang="en-US" sz="116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80686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165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1536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630416-92D0-4354-9F38-2283E9614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6C2F5-E77D-45D7-8DF9-278139FB18E6}" type="slidenum">
              <a:rPr lang="en-US" smtClean="0"/>
              <a:t>2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CC9B99-74BF-43D9-A9D1-1739A086505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33316" y="1789915"/>
            <a:ext cx="8229600" cy="4763285"/>
          </a:xfrm>
        </p:spPr>
        <p:txBody>
          <a:bodyPr>
            <a:normAutofit fontScale="62500" lnSpcReduction="20000"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Objectives:</a:t>
            </a:r>
            <a:endParaRPr lang="en-US" sz="32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58115" lvl="1" indent="-514350">
              <a:buFont typeface="+mj-lt"/>
              <a:buAutoNum type="arabicPeriod"/>
            </a:pPr>
            <a:r>
              <a:rPr lang="en-US" sz="2812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Instructor led training on the utilization of Additive MFG technologies in various manufacturing settings. </a:t>
            </a:r>
          </a:p>
          <a:p>
            <a:pPr marL="958115" lvl="1" indent="-514350">
              <a:buFont typeface="+mj-lt"/>
              <a:buAutoNum type="arabicPeriod"/>
            </a:pPr>
            <a:r>
              <a:rPr lang="en-US" sz="2812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Participants will engage in an interactive training session exploring streamline the manufacturing process, improve product life cycles, and allow for mass customization, which can lead to improved profitability</a:t>
            </a:r>
          </a:p>
          <a:p>
            <a:pPr marL="958115" lvl="1" indent="-514350">
              <a:buFont typeface="+mj-lt"/>
              <a:buAutoNum type="arabicPeriod"/>
            </a:pPr>
            <a:r>
              <a:rPr lang="en-US" sz="2812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Participants will work collaboratively and with a virtual coach to build business case scenarios specific to their roles, technologies, and facilities</a:t>
            </a:r>
          </a:p>
          <a:p>
            <a:endParaRPr lang="en-US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Planned Deliverables:</a:t>
            </a:r>
            <a:endParaRPr lang="en-US" sz="32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58115" lvl="1" indent="-514350">
              <a:buFont typeface="+mj-lt"/>
              <a:buAutoNum type="arabicPeriod"/>
            </a:pPr>
            <a:r>
              <a:rPr lang="en-US" sz="2812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Participants will build detailed action plans leading to business case scenarios to deploy within their roles/companies in successful integration of additive manufacturing</a:t>
            </a:r>
          </a:p>
          <a:p>
            <a:pPr marL="0" indent="0">
              <a:buNone/>
            </a:pP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E85FC4B-3694-4E2F-B231-F4149F81A579}"/>
              </a:ext>
            </a:extLst>
          </p:cNvPr>
          <p:cNvSpPr/>
          <p:nvPr/>
        </p:nvSpPr>
        <p:spPr>
          <a:xfrm>
            <a:off x="304800" y="1070760"/>
            <a:ext cx="838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Education and Workforce Development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A033E36-81DE-4783-AD7C-D266FC6FD3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47" y="178998"/>
            <a:ext cx="3114609" cy="554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635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630416-92D0-4354-9F38-2283E9614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6C2F5-E77D-45D7-8DF9-278139FB18E6}" type="slidenum">
              <a:rPr lang="en-US" smtClean="0"/>
              <a:t>3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CC9B99-74BF-43D9-A9D1-1739A086505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81000" y="1828800"/>
            <a:ext cx="8229600" cy="5029200"/>
          </a:xfrm>
        </p:spPr>
        <p:txBody>
          <a:bodyPr>
            <a:normAutofit fontScale="62500" lnSpcReduction="20000"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Accomplishments and Deliverables</a:t>
            </a:r>
            <a:endParaRPr lang="en-US" sz="32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58115" lvl="1" indent="-514350">
              <a:buFont typeface="+mj-lt"/>
              <a:buAutoNum type="arabicPeriod"/>
            </a:pPr>
            <a:r>
              <a:rPr lang="en-US" sz="2812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Deployed a pilot of the “Optimizing for Additive MFG” Instructor Led Training </a:t>
            </a:r>
          </a:p>
          <a:p>
            <a:pPr marL="1346409" lvl="2" indent="-514350">
              <a:buFont typeface="+mj-lt"/>
              <a:buAutoNum type="arabicPeriod"/>
            </a:pPr>
            <a:r>
              <a:rPr lang="en-US" sz="2424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Mix of DoD (6), Industry (4), Academia (3) and Workforce Organizations (4)</a:t>
            </a:r>
          </a:p>
          <a:p>
            <a:pPr marL="832059" lvl="2" indent="0">
              <a:buNone/>
            </a:pPr>
            <a:endParaRPr lang="en-US" sz="2424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58115" lvl="1" indent="-514350">
              <a:buFont typeface="+mj-lt"/>
              <a:buAutoNum type="arabicPeriod"/>
            </a:pPr>
            <a:r>
              <a:rPr lang="en-US" sz="2812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Gathered feedback of the participants for full modification and amended full scale version deployment </a:t>
            </a:r>
          </a:p>
          <a:p>
            <a:pPr marL="1346409" lvl="2" indent="-514350">
              <a:lnSpc>
                <a:spcPct val="170000"/>
              </a:lnSpc>
              <a:buFont typeface="+mj-lt"/>
              <a:buAutoNum type="arabicPeriod"/>
            </a:pPr>
            <a:r>
              <a:rPr lang="en-US" sz="2424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Broad engagement of engineering/engineering techs/fabrication techs in the adoption and understanding of AM integration into traditional settings</a:t>
            </a:r>
          </a:p>
          <a:p>
            <a:pPr marL="1346409" lvl="2" indent="-514350">
              <a:lnSpc>
                <a:spcPct val="170000"/>
              </a:lnSpc>
              <a:buFont typeface="+mj-lt"/>
              <a:buAutoNum type="arabicPeriod"/>
            </a:pPr>
            <a:r>
              <a:rPr lang="en-US" sz="2424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Logistics – Supply Chain considerations “Just because you have a printer doesn’t mean you can start printing parts” – consideration for additional content</a:t>
            </a:r>
          </a:p>
          <a:p>
            <a:pPr marL="1346409" lvl="2" indent="-514350">
              <a:lnSpc>
                <a:spcPct val="170000"/>
              </a:lnSpc>
              <a:buFont typeface="+mj-lt"/>
              <a:buAutoNum type="arabicPeriod"/>
            </a:pPr>
            <a:r>
              <a:rPr lang="en-US" sz="2424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Safety considerations was more of a gap that initially thought</a:t>
            </a:r>
          </a:p>
          <a:p>
            <a:pPr marL="1346409" lvl="2" indent="-514350">
              <a:lnSpc>
                <a:spcPct val="170000"/>
              </a:lnSpc>
              <a:buFont typeface="+mj-lt"/>
              <a:buAutoNum type="arabicPeriod"/>
            </a:pPr>
            <a:r>
              <a:rPr lang="en-US" sz="2424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Disposal Chains was suggested as additional content as well </a:t>
            </a:r>
          </a:p>
          <a:p>
            <a:pPr marL="1346409" lvl="2" indent="-514350">
              <a:lnSpc>
                <a:spcPct val="170000"/>
              </a:lnSpc>
              <a:buFont typeface="+mj-lt"/>
              <a:buAutoNum type="arabicPeriod"/>
            </a:pPr>
            <a:r>
              <a:rPr lang="en-US" sz="2424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opportunity highlighted that in AM we are still a very diverse group and that many of the folks engaged are part of the “club” </a:t>
            </a:r>
            <a:endParaRPr lang="en-US" sz="2812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E85FC4B-3694-4E2F-B231-F4149F81A579}"/>
              </a:ext>
            </a:extLst>
          </p:cNvPr>
          <p:cNvSpPr/>
          <p:nvPr/>
        </p:nvSpPr>
        <p:spPr>
          <a:xfrm>
            <a:off x="228600" y="1070760"/>
            <a:ext cx="8686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Education and Workforce Development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CD2A2D3-72B7-4CAC-ABDC-4B8FA41CE4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47" y="178998"/>
            <a:ext cx="3114609" cy="554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552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47" y="178998"/>
            <a:ext cx="3114609" cy="55406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1447" y="1828800"/>
            <a:ext cx="84582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Key Takeaways – Some snapshots…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38400" y="1066800"/>
            <a:ext cx="50919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Working Group Name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4C48E0D-1002-488E-8B30-0E6273DD4F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" y="2362200"/>
            <a:ext cx="2337853" cy="2946814"/>
          </a:xfrm>
          <a:prstGeom prst="rect">
            <a:avLst/>
          </a:prstGeom>
        </p:spPr>
      </p:pic>
      <p:pic>
        <p:nvPicPr>
          <p:cNvPr id="8" name="Picture 7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00A8715E-37B4-4BD3-98F7-102BE8E7340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3835607"/>
            <a:ext cx="2077162" cy="276550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FD59C79-AD63-4A8C-A333-3F20B62C178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76588" y="2565259"/>
            <a:ext cx="2077161" cy="265310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84B8888-DD2F-4501-9D7D-EE301E44E3A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02828" y="4191000"/>
            <a:ext cx="2011860" cy="2583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521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47" y="178998"/>
            <a:ext cx="3114609" cy="55406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1447" y="1828800"/>
            <a:ext cx="84582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Recommendations and Next Steps: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Further engagement with core team subject matter experts to review and assess feedback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Deploy suggested amendments through continuous improvement for full scale deployment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team would be open to working with interested groups in future deployments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next Instructor Led Training will be on “Managing a Digital MFG Facility” – reach out to engage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38400" y="1066800"/>
            <a:ext cx="50919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Working Group Name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1709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47" y="178998"/>
            <a:ext cx="3114609" cy="55406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7498" y="3581400"/>
            <a:ext cx="813915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Questions?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38400" y="1066800"/>
            <a:ext cx="50919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Working Group Name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4224273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FEE07064181544AD874F2C90148ECE" ma:contentTypeVersion="10" ma:contentTypeDescription="Create a new document." ma:contentTypeScope="" ma:versionID="30e199105cffe130af78e2a19ff61441">
  <xsd:schema xmlns:xsd="http://www.w3.org/2001/XMLSchema" xmlns:xs="http://www.w3.org/2001/XMLSchema" xmlns:p="http://schemas.microsoft.com/office/2006/metadata/properties" xmlns:ns3="6bd89f97-cb89-4ee1-b88c-b4b001dc2d96" targetNamespace="http://schemas.microsoft.com/office/2006/metadata/properties" ma:root="true" ma:fieldsID="392eecce1491b470e01c86f81c0e05f3" ns3:_="">
    <xsd:import namespace="6bd89f97-cb89-4ee1-b88c-b4b001dc2d9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d89f97-cb89-4ee1-b88c-b4b001dc2d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2A4171E-257F-4690-B6A4-D09A95109F0E}">
  <ds:schemaRefs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6bd89f97-cb89-4ee1-b88c-b4b001dc2d96"/>
    <ds:schemaRef ds:uri="http://www.w3.org/XML/1998/namespace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5A7A33C3-6B7B-4C2D-A7DA-FFCE1ED20A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bd89f97-cb89-4ee1-b88c-b4b001dc2d9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59DA494-6A45-4133-9910-4CE19288B73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409</TotalTime>
  <Words>397</Words>
  <Application>Microsoft Office PowerPoint</Application>
  <PresentationFormat>On-screen Show (4:3)</PresentationFormat>
  <Paragraphs>39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2_Office Theme</vt:lpstr>
      <vt:lpstr>2021 Additive Manufacturing  Workshop  Final Outbrief  Education and Workforce Development  Co Leads: Josh Cramer (josh.cramer@ncdmm.org) Michael Britt-Crane (michael.d.britt-crane.civ@mail.mil) Karla O’Conner (Karla.OConnor@dau.mil)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LMI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Group Name   Additive Manufacturing  Workshop Outbrief  Day 1</dc:title>
  <dc:creator>LANGLAIS, Raymond R.</dc:creator>
  <cp:lastModifiedBy>Josh Cramer</cp:lastModifiedBy>
  <cp:revision>22</cp:revision>
  <dcterms:created xsi:type="dcterms:W3CDTF">2019-05-29T13:28:54Z</dcterms:created>
  <dcterms:modified xsi:type="dcterms:W3CDTF">2021-06-21T15:25:07Z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0x0101001EFEE07064181544AD874F2C90148ECE</vt:lpwstr>
  </property>
</Properties>
</file>