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75" r:id="rId5"/>
    <p:sldId id="269" r:id="rId6"/>
    <p:sldId id="277" r:id="rId7"/>
    <p:sldId id="278" r:id="rId8"/>
    <p:sldId id="279" r:id="rId9"/>
    <p:sldId id="280" r:id="rId10"/>
    <p:sldId id="273" r:id="rId11"/>
    <p:sldId id="271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60" d="100"/>
          <a:sy n="60" d="100"/>
        </p:scale>
        <p:origin x="208" y="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8FF2F-3AEA-4AD8-BAE1-A60EFD101CD8}" type="datetimeFigureOut">
              <a:rPr lang="en-US" smtClean="0"/>
              <a:t>6/17/2021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A4B34-8B64-4CED-A52E-C0B09E9B4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15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22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8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32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402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1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0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0766" y="6356355"/>
            <a:ext cx="2133600" cy="365125"/>
          </a:xfrm>
        </p:spPr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5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7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1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3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9635" y="6535588"/>
            <a:ext cx="184731" cy="271613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0368"/>
            <a:ext cx="8229600" cy="977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28782"/>
            <a:ext cx="8229600" cy="3997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7B6F-AE45-46CF-BC7E-163A9D0DCD6A}" type="datetime1">
              <a:rPr lang="en-US" smtClean="0"/>
              <a:t>6/17/2021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M_brand_header_4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443766" rtl="0" eaLnBrk="1" latinLnBrk="0" hangingPunct="1">
        <a:spcBef>
          <a:spcPct val="0"/>
        </a:spcBef>
        <a:buNone/>
        <a:defRPr sz="3883" kern="1200">
          <a:solidFill>
            <a:srgbClr val="101643"/>
          </a:solidFill>
          <a:latin typeface="+mj-lt"/>
          <a:ea typeface="+mj-ea"/>
          <a:cs typeface="+mj-cs"/>
        </a:defRPr>
      </a:lvl1pPr>
    </p:titleStyle>
    <p:bodyStyle>
      <a:lvl1pPr marL="332824" indent="-332824" algn="l" defTabSz="443766" rtl="0" eaLnBrk="1" latinLnBrk="0" hangingPunct="1">
        <a:spcBef>
          <a:spcPct val="20000"/>
        </a:spcBef>
        <a:buFont typeface="Arial"/>
        <a:buChar char="•"/>
        <a:defRPr sz="3106" kern="1200">
          <a:solidFill>
            <a:srgbClr val="101643"/>
          </a:solidFill>
          <a:latin typeface="+mn-lt"/>
          <a:ea typeface="+mn-ea"/>
          <a:cs typeface="+mn-cs"/>
        </a:defRPr>
      </a:lvl1pPr>
      <a:lvl2pPr marL="721119" indent="-277354" algn="l" defTabSz="443766" rtl="0" eaLnBrk="1" latinLnBrk="0" hangingPunct="1">
        <a:spcBef>
          <a:spcPct val="20000"/>
        </a:spcBef>
        <a:buFont typeface="Arial"/>
        <a:buChar char="–"/>
        <a:defRPr sz="2718" kern="1200">
          <a:solidFill>
            <a:srgbClr val="101643"/>
          </a:solidFill>
          <a:latin typeface="+mn-lt"/>
          <a:ea typeface="+mn-ea"/>
          <a:cs typeface="+mn-cs"/>
        </a:defRPr>
      </a:lvl2pPr>
      <a:lvl3pPr marL="1109413" indent="-221882" algn="l" defTabSz="443766" rtl="0" eaLnBrk="1" latinLnBrk="0" hangingPunct="1">
        <a:spcBef>
          <a:spcPct val="20000"/>
        </a:spcBef>
        <a:buFont typeface="Arial"/>
        <a:buChar char="•"/>
        <a:defRPr sz="2330" kern="1200">
          <a:solidFill>
            <a:srgbClr val="101643"/>
          </a:solidFill>
          <a:latin typeface="+mn-lt"/>
          <a:ea typeface="+mn-ea"/>
          <a:cs typeface="+mn-cs"/>
        </a:defRPr>
      </a:lvl3pPr>
      <a:lvl4pPr marL="1553179" indent="-221882" algn="l" defTabSz="443766" rtl="0" eaLnBrk="1" latinLnBrk="0" hangingPunct="1">
        <a:spcBef>
          <a:spcPct val="20000"/>
        </a:spcBef>
        <a:buFont typeface="Arial"/>
        <a:buChar char="–"/>
        <a:defRPr sz="1941" kern="1200">
          <a:solidFill>
            <a:srgbClr val="101643"/>
          </a:solidFill>
          <a:latin typeface="+mn-lt"/>
          <a:ea typeface="+mn-ea"/>
          <a:cs typeface="+mn-cs"/>
        </a:defRPr>
      </a:lvl4pPr>
      <a:lvl5pPr marL="1996945" indent="-221882" algn="l" defTabSz="443766" rtl="0" eaLnBrk="1" latinLnBrk="0" hangingPunct="1">
        <a:spcBef>
          <a:spcPct val="20000"/>
        </a:spcBef>
        <a:buFont typeface="Arial"/>
        <a:buChar char="»"/>
        <a:defRPr sz="1941" kern="1200">
          <a:solidFill>
            <a:srgbClr val="101643"/>
          </a:solidFill>
          <a:latin typeface="+mn-lt"/>
          <a:ea typeface="+mn-ea"/>
          <a:cs typeface="+mn-cs"/>
        </a:defRPr>
      </a:lvl5pPr>
      <a:lvl6pPr marL="2440710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476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241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007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66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3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9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06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2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593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359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125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5502280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2021 Additive Manufacturing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Outbrief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Decision Making: AM Business Case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Leads:</a:t>
            </a:r>
            <a:b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Kuhn-Hendricks, PhD (stephen.kuhn-hendric@navy.mil)</a:t>
            </a:r>
            <a:b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Peterson (william.t.peterson2@navy.mil)</a:t>
            </a:r>
            <a:b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Ernesto Ureta (ernesto.ureta@navy.mil)</a:t>
            </a:r>
            <a:b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Timothy Vorakoumane (timothy.vorakoumane@navy.mil)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6C2F5-E77D-45D7-8DF9-278139FB18E6}" type="slidenum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3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30416-92D0-4354-9F38-2283E961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FE8C5-3A92-4836-82E9-BAE16018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CC9B99-74BF-43D9-A9D1-1739A0865050}"/>
              </a:ext>
            </a:extLst>
          </p:cNvPr>
          <p:cNvSpPr txBox="1">
            <a:spLocks/>
          </p:cNvSpPr>
          <p:nvPr/>
        </p:nvSpPr>
        <p:spPr>
          <a:xfrm>
            <a:off x="457200" y="2136248"/>
            <a:ext cx="8229600" cy="3997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32824" indent="-332824" algn="l" defTabSz="443766" rtl="0" eaLnBrk="1" latinLnBrk="0" hangingPunct="1">
              <a:spcBef>
                <a:spcPct val="20000"/>
              </a:spcBef>
              <a:buFont typeface="Arial"/>
              <a:buChar char="•"/>
              <a:defRPr sz="3106" kern="1200">
                <a:solidFill>
                  <a:srgbClr val="101643"/>
                </a:solidFill>
                <a:latin typeface="+mn-lt"/>
                <a:ea typeface="+mn-ea"/>
                <a:cs typeface="+mn-cs"/>
              </a:defRPr>
            </a:lvl1pPr>
            <a:lvl2pPr marL="721119" indent="-277354" algn="l" defTabSz="443766" rtl="0" eaLnBrk="1" latinLnBrk="0" hangingPunct="1">
              <a:spcBef>
                <a:spcPct val="20000"/>
              </a:spcBef>
              <a:buFont typeface="Arial"/>
              <a:buChar char="–"/>
              <a:defRPr sz="2718" kern="1200">
                <a:solidFill>
                  <a:srgbClr val="101643"/>
                </a:solidFill>
                <a:latin typeface="+mn-lt"/>
                <a:ea typeface="+mn-ea"/>
                <a:cs typeface="+mn-cs"/>
              </a:defRPr>
            </a:lvl2pPr>
            <a:lvl3pPr marL="1109413" indent="-221882" algn="l" defTabSz="443766" rtl="0" eaLnBrk="1" latinLnBrk="0" hangingPunct="1">
              <a:spcBef>
                <a:spcPct val="20000"/>
              </a:spcBef>
              <a:buFont typeface="Arial"/>
              <a:buChar char="•"/>
              <a:defRPr sz="2330" kern="1200">
                <a:solidFill>
                  <a:srgbClr val="101643"/>
                </a:solidFill>
                <a:latin typeface="+mn-lt"/>
                <a:ea typeface="+mn-ea"/>
                <a:cs typeface="+mn-cs"/>
              </a:defRPr>
            </a:lvl3pPr>
            <a:lvl4pPr marL="1553179" indent="-221882" algn="l" defTabSz="443766" rtl="0" eaLnBrk="1" latinLnBrk="0" hangingPunct="1">
              <a:spcBef>
                <a:spcPct val="20000"/>
              </a:spcBef>
              <a:buFont typeface="Arial"/>
              <a:buChar char="–"/>
              <a:defRPr sz="1941" kern="1200">
                <a:solidFill>
                  <a:srgbClr val="101643"/>
                </a:solidFill>
                <a:latin typeface="+mn-lt"/>
                <a:ea typeface="+mn-ea"/>
                <a:cs typeface="+mn-cs"/>
              </a:defRPr>
            </a:lvl4pPr>
            <a:lvl5pPr marL="1996945" indent="-221882" algn="l" defTabSz="443766" rtl="0" eaLnBrk="1" latinLnBrk="0" hangingPunct="1">
              <a:spcBef>
                <a:spcPct val="20000"/>
              </a:spcBef>
              <a:buFont typeface="Arial"/>
              <a:buChar char="»"/>
              <a:defRPr sz="1941" kern="1200">
                <a:solidFill>
                  <a:srgbClr val="101643"/>
                </a:solidFill>
                <a:latin typeface="+mn-lt"/>
                <a:ea typeface="+mn-ea"/>
                <a:cs typeface="+mn-cs"/>
              </a:defRPr>
            </a:lvl5pPr>
            <a:lvl6pPr marL="2440710" indent="-221882" algn="l" defTabSz="443766" rtl="0" eaLnBrk="1" latinLnBrk="0" hangingPunct="1">
              <a:spcBef>
                <a:spcPct val="20000"/>
              </a:spcBef>
              <a:buFont typeface="Arial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76" indent="-221882" algn="l" defTabSz="443766" rtl="0" eaLnBrk="1" latinLnBrk="0" hangingPunct="1">
              <a:spcBef>
                <a:spcPct val="20000"/>
              </a:spcBef>
              <a:buFont typeface="Arial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41" indent="-221882" algn="l" defTabSz="443766" rtl="0" eaLnBrk="1" latinLnBrk="0" hangingPunct="1">
              <a:spcBef>
                <a:spcPct val="20000"/>
              </a:spcBef>
              <a:buFont typeface="Arial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2007" indent="-221882" algn="l" defTabSz="443766" rtl="0" eaLnBrk="1" latinLnBrk="0" hangingPunct="1">
              <a:spcBef>
                <a:spcPct val="20000"/>
              </a:spcBef>
              <a:buFont typeface="Arial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US" sz="32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8115" lvl="1" indent="-514350">
              <a:buFont typeface="+mj-lt"/>
              <a:buAutoNum type="arabicPeriod"/>
            </a:pPr>
            <a:r>
              <a:rPr lang="en-US" sz="2812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equations of the AM business case</a:t>
            </a:r>
          </a:p>
          <a:p>
            <a:pPr marL="958115" lvl="1" indent="-514350">
              <a:buFont typeface="+mj-lt"/>
              <a:buAutoNum type="arabicPeriod"/>
            </a:pPr>
            <a:r>
              <a:rPr lang="en-US" sz="2812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business data opportunities and challenges </a:t>
            </a:r>
          </a:p>
          <a:p>
            <a:pPr marL="958115" lvl="1" indent="-514350">
              <a:buFont typeface="+mj-lt"/>
              <a:buAutoNum type="arabicPeriod"/>
            </a:pPr>
            <a:r>
              <a:rPr lang="en-US" sz="2812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the influence of AM use cases on the business case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Deliverables:</a:t>
            </a:r>
          </a:p>
          <a:p>
            <a:pPr marL="958115" lvl="1" indent="-514350">
              <a:buFont typeface="+mj-lt"/>
              <a:buAutoNum type="arabicPeriod"/>
            </a:pPr>
            <a:r>
              <a:rPr lang="en-US" sz="2812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business case equations</a:t>
            </a:r>
          </a:p>
          <a:p>
            <a:pPr marL="958115" lvl="1" indent="-514350">
              <a:buFont typeface="+mj-lt"/>
              <a:buAutoNum type="arabicPeriod"/>
            </a:pPr>
            <a:r>
              <a:rPr lang="en-US" sz="2812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frameworks for objective evaluation of business case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85FC4B-3694-4E2F-B231-F4149F81A579}"/>
              </a:ext>
            </a:extLst>
          </p:cNvPr>
          <p:cNvSpPr/>
          <p:nvPr/>
        </p:nvSpPr>
        <p:spPr>
          <a:xfrm>
            <a:off x="457200" y="107076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Decision Making: AM Business Case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57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30416-92D0-4354-9F38-2283E961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2A2D3-72B7-4CAC-ABDC-4B8FA41C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85FC4B-3694-4E2F-B231-F4149F81A579}"/>
              </a:ext>
            </a:extLst>
          </p:cNvPr>
          <p:cNvSpPr/>
          <p:nvPr/>
        </p:nvSpPr>
        <p:spPr>
          <a:xfrm>
            <a:off x="457200" y="107076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Decision Making: AM Business Case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048000" y="2754868"/>
                <a:ext cx="241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754868"/>
                <a:ext cx="24116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-1" y="3962400"/>
                <a:ext cx="9144001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𝑆𝑡𝑎𝑟𝑡</m:t>
                          </m:r>
                          <m: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𝑈𝑝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𝑃𝑢𝑟𝑐h𝑎𝑠𝑒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𝑆h𝑖𝑝𝑝𝑖𝑛𝑔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𝑆𝑡𝑜𝑟𝑎𝑔𝑒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𝐶𝑜𝑛𝑡𝑟𝑎𝑐𝑡𝑖𝑛𝑔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𝑅𝑒𝑎𝑑𝑖𝑛𝑒𝑠𝑠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962400"/>
                <a:ext cx="9144001" cy="47295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-1" y="5242050"/>
                <a:ext cx="9144001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𝑁𝑅𝐸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𝑃𝑟𝑜𝑑𝑢𝑐𝑡𝑖𝑜𝑛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𝑆h𝑖𝑝𝑝𝑖𝑛𝑔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𝑆𝑡𝑜𝑟𝑎𝑔𝑒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𝐶𝑜𝑛𝑡𝑟𝑎𝑐𝑡𝑖𝑛𝑔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𝑅𝑒𝑎𝑑𝑖𝑛𝑒𝑠𝑠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242050"/>
                <a:ext cx="9144001" cy="47295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1" y="3435770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Traditional Manufacturing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6201" y="2268695"/>
            <a:ext cx="929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Governing Equation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07484"/>
            <a:ext cx="929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Additive Manufacturing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5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30416-92D0-4354-9F38-2283E961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2A2D3-72B7-4CAC-ABDC-4B8FA41C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85FC4B-3694-4E2F-B231-F4149F81A579}"/>
              </a:ext>
            </a:extLst>
          </p:cNvPr>
          <p:cNvSpPr/>
          <p:nvPr/>
        </p:nvSpPr>
        <p:spPr>
          <a:xfrm>
            <a:off x="457200" y="107076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Decision Making: AM Business Case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81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Part Costs Only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0574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Non-Zero Start-Up, AM </a:t>
            </a:r>
            <a:r>
              <a:rPr lang="en-US" sz="14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NRE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,</a:t>
            </a:r>
            <a:r>
              <a:rPr lang="en-US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 Equal Quantity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09600" y="2583357"/>
                <a:ext cx="1989840" cy="551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𝑠𝑡𝑎𝑟𝑡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𝑠𝑡𝑎𝑟𝑡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83357"/>
                <a:ext cx="1989840" cy="551561"/>
              </a:xfrm>
              <a:prstGeom prst="rect">
                <a:avLst/>
              </a:prstGeom>
              <a:blipFill>
                <a:blip r:embed="rId3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28192"/>
            <a:ext cx="2068675" cy="1477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71447" y="34290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Zero Start-Up, AM </a:t>
            </a:r>
            <a:r>
              <a:rPr lang="en-US" sz="14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NRE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,</a:t>
            </a:r>
            <a:r>
              <a:rPr lang="en-US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 Equal Quantity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57200" y="3810000"/>
                <a:ext cx="2654561" cy="66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0"/>
                <a:ext cx="2654561" cy="6674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800110" y="4457890"/>
                <a:ext cx="1799330" cy="571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0" y="4457890"/>
                <a:ext cx="1799330" cy="571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599387"/>
            <a:ext cx="2068675" cy="150601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990600" y="5540679"/>
                <a:ext cx="1698670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540679"/>
                <a:ext cx="1698670" cy="5670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71447" y="50292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Zero Start-Up, AM </a:t>
            </a:r>
            <a:r>
              <a:rPr lang="en-US" sz="14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NRE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,</a:t>
            </a:r>
            <a:r>
              <a:rPr lang="en-US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 Unequal Quantity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9" y="5181600"/>
            <a:ext cx="2068675" cy="154188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4469" y="2477924"/>
                <a:ext cx="1376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number of parts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69" y="2477924"/>
                <a:ext cx="1376852" cy="215444"/>
              </a:xfrm>
              <a:prstGeom prst="rect">
                <a:avLst/>
              </a:prstGeom>
              <a:blipFill>
                <a:blip r:embed="rId10"/>
                <a:stretch>
                  <a:fillRect l="-3097" t="-25000" r="-6637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044469" y="2805003"/>
                <a:ext cx="21855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ratio of start-up to AM </a:t>
                </a:r>
                <a:r>
                  <a:rPr lang="en-US" sz="1400" dirty="0" err="1" smtClean="0">
                    <a:solidFill>
                      <a:srgbClr val="002060"/>
                    </a:solidFill>
                  </a:rPr>
                  <a:t>NRE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69" y="2805003"/>
                <a:ext cx="2185535" cy="215444"/>
              </a:xfrm>
              <a:prstGeom prst="rect">
                <a:avLst/>
              </a:prstGeom>
              <a:blipFill>
                <a:blip r:embed="rId11"/>
                <a:stretch>
                  <a:fillRect l="-1950" t="-25714" r="-3900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044469" y="3137356"/>
                <a:ext cx="27020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ratio of per part cost </a:t>
                </a:r>
                <a:r>
                  <a:rPr lang="en-US" sz="1400" dirty="0" err="1" smtClean="0">
                    <a:solidFill>
                      <a:srgbClr val="002060"/>
                    </a:solidFill>
                  </a:rPr>
                  <a:t>trad</a:t>
                </a:r>
                <a:r>
                  <a:rPr lang="en-US" sz="1400" dirty="0" smtClean="0">
                    <a:solidFill>
                      <a:srgbClr val="002060"/>
                    </a:solidFill>
                  </a:rPr>
                  <a:t>. and AM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69" y="3137356"/>
                <a:ext cx="2702086" cy="215444"/>
              </a:xfrm>
              <a:prstGeom prst="rect">
                <a:avLst/>
              </a:prstGeom>
              <a:blipFill>
                <a:blip r:embed="rId12"/>
                <a:stretch>
                  <a:fillRect l="-2928" t="-28571" r="-2928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044469" y="4038600"/>
                <a:ext cx="1376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number of parts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69" y="4038600"/>
                <a:ext cx="1376852" cy="215444"/>
              </a:xfrm>
              <a:prstGeom prst="rect">
                <a:avLst/>
              </a:prstGeom>
              <a:blipFill>
                <a:blip r:embed="rId10"/>
                <a:stretch>
                  <a:fillRect l="-3097" t="-28571" r="-663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044469" y="4365679"/>
                <a:ext cx="10746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1-%AM </a:t>
                </a:r>
                <a:r>
                  <a:rPr lang="en-US" sz="1400" dirty="0" err="1" smtClean="0">
                    <a:solidFill>
                      <a:srgbClr val="002060"/>
                    </a:solidFill>
                  </a:rPr>
                  <a:t>NRE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69" y="4365679"/>
                <a:ext cx="1074653" cy="215444"/>
              </a:xfrm>
              <a:prstGeom prst="rect">
                <a:avLst/>
              </a:prstGeom>
              <a:blipFill>
                <a:blip r:embed="rId13"/>
                <a:stretch>
                  <a:fillRect l="-3955" t="-25714" r="-8475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044469" y="4698032"/>
                <a:ext cx="27020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ratio of per part cost </a:t>
                </a:r>
                <a:r>
                  <a:rPr lang="en-US" sz="1400" dirty="0" err="1" smtClean="0">
                    <a:solidFill>
                      <a:srgbClr val="002060"/>
                    </a:solidFill>
                  </a:rPr>
                  <a:t>trad</a:t>
                </a:r>
                <a:r>
                  <a:rPr lang="en-US" sz="1400" dirty="0" smtClean="0">
                    <a:solidFill>
                      <a:srgbClr val="002060"/>
                    </a:solidFill>
                  </a:rPr>
                  <a:t>. and AM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69" y="4698032"/>
                <a:ext cx="2702086" cy="215444"/>
              </a:xfrm>
              <a:prstGeom prst="rect">
                <a:avLst/>
              </a:prstGeom>
              <a:blipFill>
                <a:blip r:embed="rId12"/>
                <a:stretch>
                  <a:fillRect l="-2928" t="-28571" r="-2928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044469" y="5433288"/>
                <a:ext cx="17627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number of </a:t>
                </a:r>
                <a:r>
                  <a:rPr lang="en-US" sz="1400" dirty="0" err="1" smtClean="0">
                    <a:solidFill>
                      <a:srgbClr val="002060"/>
                    </a:solidFill>
                  </a:rPr>
                  <a:t>trad</a:t>
                </a:r>
                <a:r>
                  <a:rPr lang="en-US" sz="1400" dirty="0" smtClean="0">
                    <a:solidFill>
                      <a:srgbClr val="002060"/>
                    </a:solidFill>
                  </a:rPr>
                  <a:t>. parts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69" y="5433288"/>
                <a:ext cx="1762727" cy="215444"/>
              </a:xfrm>
              <a:prstGeom prst="rect">
                <a:avLst/>
              </a:prstGeom>
              <a:blipFill>
                <a:blip r:embed="rId14"/>
                <a:stretch>
                  <a:fillRect l="-2414" t="-25000" r="-4483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044469" y="6019800"/>
                <a:ext cx="10746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1-%AM </a:t>
                </a:r>
                <a:r>
                  <a:rPr lang="en-US" sz="1400" dirty="0" err="1" smtClean="0">
                    <a:solidFill>
                      <a:srgbClr val="002060"/>
                    </a:solidFill>
                  </a:rPr>
                  <a:t>NRE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69" y="6019800"/>
                <a:ext cx="1074653" cy="215444"/>
              </a:xfrm>
              <a:prstGeom prst="rect">
                <a:avLst/>
              </a:prstGeom>
              <a:blipFill>
                <a:blip r:embed="rId15"/>
                <a:stretch>
                  <a:fillRect l="-3955" t="-28571" r="-8475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3044469" y="6352153"/>
                <a:ext cx="27020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ratio of per part cost </a:t>
                </a:r>
                <a:r>
                  <a:rPr lang="en-US" sz="1400" dirty="0" err="1" smtClean="0">
                    <a:solidFill>
                      <a:srgbClr val="002060"/>
                    </a:solidFill>
                  </a:rPr>
                  <a:t>trad</a:t>
                </a:r>
                <a:r>
                  <a:rPr lang="en-US" sz="1400" dirty="0" smtClean="0">
                    <a:solidFill>
                      <a:srgbClr val="002060"/>
                    </a:solidFill>
                  </a:rPr>
                  <a:t>. and AM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69" y="6352153"/>
                <a:ext cx="2702086" cy="215444"/>
              </a:xfrm>
              <a:prstGeom prst="rect">
                <a:avLst/>
              </a:prstGeom>
              <a:blipFill>
                <a:blip r:embed="rId16"/>
                <a:stretch>
                  <a:fillRect l="-2928" t="-25714" r="-2928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3037873" y="5726544"/>
                <a:ext cx="17231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number of AM parts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73" y="5726544"/>
                <a:ext cx="1723100" cy="215444"/>
              </a:xfrm>
              <a:prstGeom prst="rect">
                <a:avLst/>
              </a:prstGeom>
              <a:blipFill>
                <a:blip r:embed="rId17"/>
                <a:stretch>
                  <a:fillRect l="-2473" t="-25000" r="-4947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5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2A2D3-72B7-4CAC-ABDC-4B8FA41C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85FC4B-3694-4E2F-B231-F4149F81A579}"/>
              </a:ext>
            </a:extLst>
          </p:cNvPr>
          <p:cNvSpPr/>
          <p:nvPr/>
        </p:nvSpPr>
        <p:spPr>
          <a:xfrm>
            <a:off x="457200" y="107076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Decision Making: AM Business Case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81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Cost Time Trade-Off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667481" y="2590800"/>
                <a:ext cx="1742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81" y="2590800"/>
                <a:ext cx="174233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480391" y="3056777"/>
                <a:ext cx="7473713" cy="467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𝑆𝑡𝑎𝑟𝑡</m:t>
                          </m:r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𝑈𝑝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e>
                          </m:d>
                        </m:sup>
                      </m:sSubSup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𝑃𝑢𝑟𝑐h𝑎𝑠𝑒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e>
                          </m:d>
                        </m:sup>
                      </m:sSubSup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𝑅𝑒𝑎𝑑𝑖𝑛𝑒𝑠𝑠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𝑁𝑅𝐸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𝑃𝑟𝑜𝑑𝑢𝑐𝑡𝑖𝑜𝑛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𝑅𝑒𝑎𝑑𝑖𝑛𝑒𝑠𝑠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p>
                      </m:sSubSup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91" y="3056777"/>
                <a:ext cx="7473713" cy="467757"/>
              </a:xfrm>
              <a:prstGeom prst="rect">
                <a:avLst/>
              </a:prstGeom>
              <a:blipFill>
                <a:blip r:embed="rId4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645518" y="3732638"/>
                <a:ext cx="6308586" cy="467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𝑆𝑡𝑎𝑟𝑡</m:t>
                        </m:r>
                        <m: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𝑈𝑝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𝑇𝑅</m:t>
                            </m:r>
                          </m:e>
                        </m:d>
                      </m:sup>
                    </m:sSubSup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𝑃𝑢𝑟𝑐h𝑎𝑠𝑒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𝑇𝑅</m:t>
                            </m:r>
                          </m:e>
                        </m:d>
                      </m:sup>
                    </m:sSubSup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𝑇𝑅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𝐴𝑀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𝑁𝑅𝐸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𝑃𝑟𝑜𝑑𝑢𝑐𝑡𝑖𝑜𝑛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e>
                        </m:d>
                      </m:sup>
                    </m:sSubSup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18" y="3732638"/>
                <a:ext cx="6308586" cy="467757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-76201" y="2133600"/>
            <a:ext cx="929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Derivation </a:t>
            </a:r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from </a:t>
            </a:r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Governing Equation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37536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Implementation Equation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112122" y="4924117"/>
                <a:ext cx="384087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22" y="4924117"/>
                <a:ext cx="3840878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80391" y="5867400"/>
                <a:ext cx="82064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Arial Bold" panose="020B0704020202020204" pitchFamily="34" charset="0"/>
                      </a:rPr>
                      <m:t>𝜏</m:t>
                    </m:r>
                  </m:oMath>
                </a14:m>
                <a:r>
                  <a:rPr lang="en-US" sz="1600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 Bold" panose="020B0704020202020204" pitchFamily="34" charset="0"/>
                  </a:rPr>
                  <a:t> is the cost in dollars per day that the DoD is willing to pay save time with an AM solution</a:t>
                </a:r>
                <a:endParaRPr lang="en-US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 panose="020B0704020202020204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91" y="5867400"/>
                <a:ext cx="8206410" cy="584775"/>
              </a:xfrm>
              <a:prstGeom prst="rect">
                <a:avLst/>
              </a:prstGeom>
              <a:blipFill>
                <a:blip r:embed="rId7"/>
                <a:stretch>
                  <a:fillRect t="-3158" r="-1189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146514" y="4800600"/>
                <a:ext cx="1376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number of parts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14" y="4800600"/>
                <a:ext cx="1376852" cy="215444"/>
              </a:xfrm>
              <a:prstGeom prst="rect">
                <a:avLst/>
              </a:prstGeom>
              <a:blipFill>
                <a:blip r:embed="rId8"/>
                <a:stretch>
                  <a:fillRect l="-3097" t="-28571" r="-663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146514" y="4991223"/>
                <a:ext cx="10746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1-%AM </a:t>
                </a:r>
                <a:r>
                  <a:rPr lang="en-US" sz="1400" dirty="0" err="1" smtClean="0">
                    <a:solidFill>
                      <a:srgbClr val="002060"/>
                    </a:solidFill>
                  </a:rPr>
                  <a:t>NRE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14" y="4991223"/>
                <a:ext cx="1074653" cy="215444"/>
              </a:xfrm>
              <a:prstGeom prst="rect">
                <a:avLst/>
              </a:prstGeom>
              <a:blipFill>
                <a:blip r:embed="rId9"/>
                <a:stretch>
                  <a:fillRect l="-3955" t="-25714" r="-8475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146514" y="5206667"/>
                <a:ext cx="27020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ratio of per part cost </a:t>
                </a:r>
                <a:r>
                  <a:rPr lang="en-US" sz="1400" dirty="0" err="1" smtClean="0">
                    <a:solidFill>
                      <a:srgbClr val="002060"/>
                    </a:solidFill>
                  </a:rPr>
                  <a:t>trad</a:t>
                </a:r>
                <a:r>
                  <a:rPr lang="en-US" sz="1400" dirty="0" smtClean="0">
                    <a:solidFill>
                      <a:srgbClr val="002060"/>
                    </a:solidFill>
                  </a:rPr>
                  <a:t>. and AM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14" y="5206667"/>
                <a:ext cx="2702086" cy="215444"/>
              </a:xfrm>
              <a:prstGeom prst="rect">
                <a:avLst/>
              </a:prstGeom>
              <a:blipFill>
                <a:blip r:embed="rId10"/>
                <a:stretch>
                  <a:fillRect l="-2928" t="-25714" r="-2928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146514" y="5408875"/>
                <a:ext cx="25215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number of days saved per order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14" y="5408875"/>
                <a:ext cx="2521524" cy="215444"/>
              </a:xfrm>
              <a:prstGeom prst="rect">
                <a:avLst/>
              </a:prstGeom>
              <a:blipFill>
                <a:blip r:embed="rId11"/>
                <a:stretch>
                  <a:fillRect l="-2415" t="-25000" r="-3140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146514" y="5624319"/>
                <a:ext cx="14752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number of orders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14" y="5624319"/>
                <a:ext cx="1475212" cy="215444"/>
              </a:xfrm>
              <a:prstGeom prst="rect">
                <a:avLst/>
              </a:prstGeom>
              <a:blipFill>
                <a:blip r:embed="rId12"/>
                <a:stretch>
                  <a:fillRect l="-2893" t="-28571" r="-6198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88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2A2D3-72B7-4CAC-ABDC-4B8FA41C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85FC4B-3694-4E2F-B231-F4149F81A579}"/>
              </a:ext>
            </a:extLst>
          </p:cNvPr>
          <p:cNvSpPr/>
          <p:nvPr/>
        </p:nvSpPr>
        <p:spPr>
          <a:xfrm>
            <a:off x="457200" y="107076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Decision Making: AM Business Case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205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Shipping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27488" y="2629863"/>
                <a:ext cx="2112951" cy="30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𝚿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88" y="2629863"/>
                <a:ext cx="2112951" cy="303288"/>
              </a:xfrm>
              <a:prstGeom prst="rect">
                <a:avLst/>
              </a:prstGeom>
              <a:blipFill>
                <a:blip r:embed="rId3"/>
                <a:stretch>
                  <a:fillRect l="-2305" r="-2017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352" y="2296528"/>
            <a:ext cx="3446248" cy="16004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27488" y="3140193"/>
                <a:ext cx="2174185" cy="30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𝚿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88" y="3140193"/>
                <a:ext cx="2174185" cy="303288"/>
              </a:xfrm>
              <a:prstGeom prst="rect">
                <a:avLst/>
              </a:prstGeom>
              <a:blipFill>
                <a:blip r:embed="rId5"/>
                <a:stretch>
                  <a:fillRect l="-1681" r="-1401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0" y="39977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Storage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143000" y="4565341"/>
                <a:ext cx="3081228" cy="616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𝑆𝑡𝑜𝑟𝑎𝑔𝑒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𝑟𝑡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𝑟𝑡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65341"/>
                <a:ext cx="3081228" cy="6162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0" y="5486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</a:rPr>
              <a:t>Contracting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917049" y="5891981"/>
                <a:ext cx="2174250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𝐶𝑜𝑛𝑡𝑟𝑎𝑐𝑡𝑖𝑛𝑔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049" y="5891981"/>
                <a:ext cx="2174250" cy="756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330273" y="2556800"/>
                <a:ext cx="1443087" cy="2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distance matrix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273" y="2556800"/>
                <a:ext cx="1443087" cy="232756"/>
              </a:xfrm>
              <a:prstGeom prst="rect">
                <a:avLst/>
              </a:prstGeom>
              <a:blipFill>
                <a:blip r:embed="rId8"/>
                <a:stretch>
                  <a:fillRect l="-4219" t="-20513" r="-6751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330273" y="2883879"/>
                <a:ext cx="1592937" cy="2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travel rate matrix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273" y="2883879"/>
                <a:ext cx="1592937" cy="232756"/>
              </a:xfrm>
              <a:prstGeom prst="rect">
                <a:avLst/>
              </a:prstGeom>
              <a:blipFill>
                <a:blip r:embed="rId9"/>
                <a:stretch>
                  <a:fillRect l="-3817" t="-21053" r="-5725" b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330273" y="3216232"/>
                <a:ext cx="1698927" cy="2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Queue time matrix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273" y="3216232"/>
                <a:ext cx="1698927" cy="232756"/>
              </a:xfrm>
              <a:prstGeom prst="rect">
                <a:avLst/>
              </a:prstGeom>
              <a:blipFill>
                <a:blip r:embed="rId10"/>
                <a:stretch>
                  <a:fillRect l="-4659" t="-23684" r="-5376" b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330272" y="3583762"/>
                <a:ext cx="1482329" cy="2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Cost rate matrix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272" y="3583762"/>
                <a:ext cx="1482329" cy="232756"/>
              </a:xfrm>
              <a:prstGeom prst="rect">
                <a:avLst/>
              </a:prstGeom>
              <a:blipFill>
                <a:blip r:embed="rId11"/>
                <a:stretch>
                  <a:fillRect l="-4115" t="-21053" r="-6584" b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876800" y="4371037"/>
                <a:ext cx="8299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Cost rate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371037"/>
                <a:ext cx="829907" cy="215444"/>
              </a:xfrm>
              <a:prstGeom prst="rect">
                <a:avLst/>
              </a:prstGeom>
              <a:blipFill>
                <a:blip r:embed="rId12"/>
                <a:stretch>
                  <a:fillRect l="-5147" t="-25714" r="-11765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876800" y="4561660"/>
                <a:ext cx="10923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Storage time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561660"/>
                <a:ext cx="1092350" cy="215444"/>
              </a:xfrm>
              <a:prstGeom prst="rect">
                <a:avLst/>
              </a:prstGeom>
              <a:blipFill>
                <a:blip r:embed="rId13"/>
                <a:stretch>
                  <a:fillRect l="-5028" t="-25000" r="-8939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4876800" y="4777104"/>
                <a:ext cx="11476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Part volume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777104"/>
                <a:ext cx="1147622" cy="215444"/>
              </a:xfrm>
              <a:prstGeom prst="rect">
                <a:avLst/>
              </a:prstGeom>
              <a:blipFill>
                <a:blip r:embed="rId14"/>
                <a:stretch>
                  <a:fillRect l="-5319" t="-28571" r="-7979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4876800" y="4979312"/>
                <a:ext cx="12280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Cube volume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979312"/>
                <a:ext cx="1228093" cy="215444"/>
              </a:xfrm>
              <a:prstGeom prst="rect">
                <a:avLst/>
              </a:prstGeom>
              <a:blipFill>
                <a:blip r:embed="rId15"/>
                <a:stretch>
                  <a:fillRect l="-4975" t="-25714" r="-746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876800" y="5194756"/>
                <a:ext cx="23471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Number of </a:t>
                </a:r>
                <a:r>
                  <a:rPr lang="en-US" sz="1400" dirty="0" err="1" smtClean="0">
                    <a:solidFill>
                      <a:srgbClr val="002060"/>
                    </a:solidFill>
                  </a:rPr>
                  <a:t>trad</a:t>
                </a:r>
                <a:r>
                  <a:rPr lang="en-US" sz="1400" dirty="0" smtClean="0">
                    <a:solidFill>
                      <a:srgbClr val="002060"/>
                    </a:solidFill>
                  </a:rPr>
                  <a:t>., AM parts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194756"/>
                <a:ext cx="2347181" cy="215444"/>
              </a:xfrm>
              <a:prstGeom prst="rect">
                <a:avLst/>
              </a:prstGeom>
              <a:blipFill>
                <a:blip r:embed="rId16"/>
                <a:stretch>
                  <a:fillRect l="-1818" t="-25000" r="-3377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923210" y="6011774"/>
                <a:ext cx="9232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Labor rate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210" y="6011774"/>
                <a:ext cx="923266" cy="215444"/>
              </a:xfrm>
              <a:prstGeom prst="rect">
                <a:avLst/>
              </a:prstGeom>
              <a:blipFill>
                <a:blip r:embed="rId17"/>
                <a:stretch>
                  <a:fillRect l="-5298" t="-25000" r="-10596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4923210" y="6338853"/>
                <a:ext cx="13856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: Contracting time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210" y="6338853"/>
                <a:ext cx="1385636" cy="215444"/>
              </a:xfrm>
              <a:prstGeom prst="rect">
                <a:avLst/>
              </a:prstGeom>
              <a:blipFill>
                <a:blip r:embed="rId18"/>
                <a:stretch>
                  <a:fillRect l="-4405" t="-25714" r="-7048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33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47" y="1752600"/>
            <a:ext cx="8458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Potential Use Cases for 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AM Designs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Prototyping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Obsolescence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performance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Entirely replace the traditional part supply with AM supply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Lifecycle economics/value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lang="en-US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Supplement supply chain for traditional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part with AM supply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(integration with supply chain logic)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4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 time replacements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Operational/expeditionary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85FC4B-3694-4E2F-B231-F4149F81A579}"/>
              </a:ext>
            </a:extLst>
          </p:cNvPr>
          <p:cNvSpPr/>
          <p:nvPr/>
        </p:nvSpPr>
        <p:spPr>
          <a:xfrm>
            <a:off x="457200" y="107076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Decision Making: AM Business Case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52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47" y="18288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Recommendations and Next Steps: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paper of overarching AM business case equations and analysis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to decide on overarching business goals for 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 lower level equations (e.g. how to calculate AM cost, how to estimate costs) across DoD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 and require in policy the collection of data necessary to evaluate the AM business case across the DoD</a:t>
            </a:r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85FC4B-3694-4E2F-B231-F4149F81A579}"/>
              </a:ext>
            </a:extLst>
          </p:cNvPr>
          <p:cNvSpPr/>
          <p:nvPr/>
        </p:nvSpPr>
        <p:spPr>
          <a:xfrm>
            <a:off x="457200" y="107076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Decision Making: AM Business Case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70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498" y="3581400"/>
            <a:ext cx="81391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85FC4B-3694-4E2F-B231-F4149F81A579}"/>
              </a:ext>
            </a:extLst>
          </p:cNvPr>
          <p:cNvSpPr/>
          <p:nvPr/>
        </p:nvSpPr>
        <p:spPr>
          <a:xfrm>
            <a:off x="457200" y="107076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Decision Making: AM Business Case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22427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EE07064181544AD874F2C90148ECE" ma:contentTypeVersion="10" ma:contentTypeDescription="Create a new document." ma:contentTypeScope="" ma:versionID="30e199105cffe130af78e2a19ff61441">
  <xsd:schema xmlns:xsd="http://www.w3.org/2001/XMLSchema" xmlns:xs="http://www.w3.org/2001/XMLSchema" xmlns:p="http://schemas.microsoft.com/office/2006/metadata/properties" xmlns:ns3="6bd89f97-cb89-4ee1-b88c-b4b001dc2d96" targetNamespace="http://schemas.microsoft.com/office/2006/metadata/properties" ma:root="true" ma:fieldsID="392eecce1491b470e01c86f81c0e05f3" ns3:_="">
    <xsd:import namespace="6bd89f97-cb89-4ee1-b88c-b4b001dc2d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89f97-cb89-4ee1-b88c-b4b001dc2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A4171E-257F-4690-B6A4-D09A95109F0E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6bd89f97-cb89-4ee1-b88c-b4b001dc2d9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7A33C3-6B7B-4C2D-A7DA-FFCE1ED20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d89f97-cb89-4ee1-b88c-b4b001dc2d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9DA494-6A45-4133-9910-4CE19288B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1734</TotalTime>
  <Words>1041</Words>
  <Application>Microsoft Office PowerPoint</Application>
  <PresentationFormat>On-screen Show (4:3)</PresentationFormat>
  <Paragraphs>105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Bold</vt:lpstr>
      <vt:lpstr>Calibri</vt:lpstr>
      <vt:lpstr>Cambria Math</vt:lpstr>
      <vt:lpstr>Verdana</vt:lpstr>
      <vt:lpstr>2_Office Theme</vt:lpstr>
      <vt:lpstr>2021 Additive Manufacturing  Workshop  Final Outbrief  AM Decision Making: AM Business Case  Co Leads: Stephen Kuhn-Hendricks, PhD (stephen.kuhn-hendric@navy.mil) William Peterson (william.t.peterson2@navy.mil) Ernesto Ureta (ernesto.ureta@navy.mil) Timothy Vorakoumane (timothy.vorakoumane@navy.mil)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Name   Additive Manufacturing  Workshop Outbrief  Day 1</dc:title>
  <dc:creator>LANGLAIS, Raymond R.</dc:creator>
  <cp:lastModifiedBy>Kuhn-Hendricks, Stephen M CIV NAVSUP WSS - NRFK, N25</cp:lastModifiedBy>
  <cp:revision>26</cp:revision>
  <dcterms:created xsi:type="dcterms:W3CDTF">2019-05-29T13:28:54Z</dcterms:created>
  <dcterms:modified xsi:type="dcterms:W3CDTF">2021-06-18T14:12:13Z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0x0101001EFEE07064181544AD874F2C90148ECE</vt:lpwstr>
  </property>
</Properties>
</file>