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706" r:id="rId2"/>
    <p:sldId id="696" r:id="rId3"/>
    <p:sldId id="708" r:id="rId4"/>
    <p:sldId id="707" r:id="rId5"/>
    <p:sldId id="710" r:id="rId6"/>
    <p:sldId id="699" r:id="rId7"/>
    <p:sldId id="700" r:id="rId8"/>
    <p:sldId id="711" r:id="rId9"/>
    <p:sldId id="299" r:id="rId10"/>
    <p:sldId id="70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8CF"/>
    <a:srgbClr val="73B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35"/>
    <p:restoredTop sz="92361"/>
  </p:normalViewPr>
  <p:slideViewPr>
    <p:cSldViewPr snapToGrid="0" snapToObjects="1">
      <p:cViewPr varScale="1">
        <p:scale>
          <a:sx n="86" d="100"/>
          <a:sy n="86" d="100"/>
        </p:scale>
        <p:origin x="27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2706B-DE60-E244-8977-3C236646BE7C}" type="datetimeFigureOut">
              <a:rPr lang="en-US" smtClean="0"/>
              <a:t>4/6/22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EC916-04E0-084A-89B3-36CC7698DF9D}" type="slidenum">
              <a:rPr lang="en-US" smtClean="0"/>
              <a:t>‹#›</a:t>
            </a:fld>
            <a:endParaRPr lang="en-US"/>
          </a:p>
        </p:txBody>
      </p:sp>
    </p:spTree>
    <p:extLst>
      <p:ext uri="{BB962C8B-B14F-4D97-AF65-F5344CB8AC3E}">
        <p14:creationId xmlns:p14="http://schemas.microsoft.com/office/powerpoint/2010/main" val="183225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2</a:t>
            </a:fld>
            <a:endParaRPr lang="en-US"/>
          </a:p>
        </p:txBody>
      </p:sp>
    </p:spTree>
    <p:extLst>
      <p:ext uri="{BB962C8B-B14F-4D97-AF65-F5344CB8AC3E}">
        <p14:creationId xmlns:p14="http://schemas.microsoft.com/office/powerpoint/2010/main" val="48311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3</a:t>
            </a:fld>
            <a:endParaRPr lang="en-US"/>
          </a:p>
        </p:txBody>
      </p:sp>
    </p:spTree>
    <p:extLst>
      <p:ext uri="{BB962C8B-B14F-4D97-AF65-F5344CB8AC3E}">
        <p14:creationId xmlns:p14="http://schemas.microsoft.com/office/powerpoint/2010/main" val="212985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4</a:t>
            </a:fld>
            <a:endParaRPr lang="en-US"/>
          </a:p>
        </p:txBody>
      </p:sp>
    </p:spTree>
    <p:extLst>
      <p:ext uri="{BB962C8B-B14F-4D97-AF65-F5344CB8AC3E}">
        <p14:creationId xmlns:p14="http://schemas.microsoft.com/office/powerpoint/2010/main" val="122818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Replacing hu</a:t>
            </a:r>
          </a:p>
        </p:txBody>
      </p:sp>
      <p:sp>
        <p:nvSpPr>
          <p:cNvPr id="4" name="Slide Number Placeholder 3"/>
          <p:cNvSpPr>
            <a:spLocks noGrp="1"/>
          </p:cNvSpPr>
          <p:nvPr>
            <p:ph type="sldNum" sz="quarter" idx="10"/>
          </p:nvPr>
        </p:nvSpPr>
        <p:spPr/>
        <p:txBody>
          <a:bodyPr/>
          <a:lstStyle/>
          <a:p>
            <a:fld id="{1A48F0F5-F801-7848-9533-0DA2DADC7D0A}" type="slidenum">
              <a:rPr lang="en-US" smtClean="0"/>
              <a:t>5</a:t>
            </a:fld>
            <a:endParaRPr lang="en-US"/>
          </a:p>
        </p:txBody>
      </p:sp>
    </p:spTree>
    <p:extLst>
      <p:ext uri="{BB962C8B-B14F-4D97-AF65-F5344CB8AC3E}">
        <p14:creationId xmlns:p14="http://schemas.microsoft.com/office/powerpoint/2010/main" val="150716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billion dollar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covid</a:t>
            </a:r>
            <a:r>
              <a:rPr lang="en-US" dirty="0"/>
              <a:t> pandemic shed a bright light on the challenges that the American supply chain faces. Technologies like 3D Printing are a promising track for US manufactures to bring high tech products back. But at the moment, the machines are only part of the solution, our product Trace will provide a foundation for manufactures of all sizes be more competitive in a wide range of critical industries.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Entrepreneurship opportunity in the 3D Printing space – won’t be an industry that requires a four year degree. We’re putting our money where our mouth is and running this summer program</a:t>
            </a:r>
          </a:p>
          <a:p>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6</a:t>
            </a:fld>
            <a:endParaRPr lang="en-US"/>
          </a:p>
        </p:txBody>
      </p:sp>
    </p:spTree>
    <p:extLst>
      <p:ext uri="{BB962C8B-B14F-4D97-AF65-F5344CB8AC3E}">
        <p14:creationId xmlns:p14="http://schemas.microsoft.com/office/powerpoint/2010/main" val="354322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out clients in government, commercial, and academic sectors</a:t>
            </a:r>
          </a:p>
        </p:txBody>
      </p:sp>
      <p:sp>
        <p:nvSpPr>
          <p:cNvPr id="4" name="Slide Number Placeholder 3"/>
          <p:cNvSpPr>
            <a:spLocks noGrp="1"/>
          </p:cNvSpPr>
          <p:nvPr>
            <p:ph type="sldNum" sz="quarter" idx="10"/>
          </p:nvPr>
        </p:nvSpPr>
        <p:spPr/>
        <p:txBody>
          <a:bodyPr/>
          <a:lstStyle/>
          <a:p>
            <a:fld id="{1A48F0F5-F801-7848-9533-0DA2DADC7D0A}" type="slidenum">
              <a:rPr lang="en-US" smtClean="0"/>
              <a:t>7</a:t>
            </a:fld>
            <a:endParaRPr lang="en-US"/>
          </a:p>
        </p:txBody>
      </p:sp>
    </p:spTree>
    <p:extLst>
      <p:ext uri="{BB962C8B-B14F-4D97-AF65-F5344CB8AC3E}">
        <p14:creationId xmlns:p14="http://schemas.microsoft.com/office/powerpoint/2010/main" val="167622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out clients in government, commercial, and academic sectors</a:t>
            </a:r>
          </a:p>
        </p:txBody>
      </p:sp>
      <p:sp>
        <p:nvSpPr>
          <p:cNvPr id="4" name="Slide Number Placeholder 3"/>
          <p:cNvSpPr>
            <a:spLocks noGrp="1"/>
          </p:cNvSpPr>
          <p:nvPr>
            <p:ph type="sldNum" sz="quarter" idx="10"/>
          </p:nvPr>
        </p:nvSpPr>
        <p:spPr/>
        <p:txBody>
          <a:bodyPr/>
          <a:lstStyle/>
          <a:p>
            <a:fld id="{1A48F0F5-F801-7848-9533-0DA2DADC7D0A}" type="slidenum">
              <a:rPr lang="en-US" smtClean="0"/>
              <a:t>8</a:t>
            </a:fld>
            <a:endParaRPr lang="en-US"/>
          </a:p>
        </p:txBody>
      </p:sp>
    </p:spTree>
    <p:extLst>
      <p:ext uri="{BB962C8B-B14F-4D97-AF65-F5344CB8AC3E}">
        <p14:creationId xmlns:p14="http://schemas.microsoft.com/office/powerpoint/2010/main" val="426070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1A48F0F5-F801-7848-9533-0DA2DADC7D0A}" type="slidenum">
              <a:rPr lang="en-US" smtClean="0"/>
              <a:t>10</a:t>
            </a:fld>
            <a:endParaRPr lang="en-US"/>
          </a:p>
        </p:txBody>
      </p:sp>
    </p:spTree>
    <p:extLst>
      <p:ext uri="{BB962C8B-B14F-4D97-AF65-F5344CB8AC3E}">
        <p14:creationId xmlns:p14="http://schemas.microsoft.com/office/powerpoint/2010/main" val="49012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816874-DD32-2941-8C08-81FB44E18CD1}" type="datetimeFigureOut">
              <a:rPr lang="en-US" smtClean="0"/>
              <a:t>4/6/22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419509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16874-DD32-2941-8C08-81FB44E18CD1}" type="datetimeFigureOut">
              <a:rPr lang="en-US" smtClean="0"/>
              <a:t>4/6/22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350807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16874-DD32-2941-8C08-81FB44E18CD1}" type="datetimeFigureOut">
              <a:rPr lang="en-US" smtClean="0"/>
              <a:t>4/6/22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347993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16874-DD32-2941-8C08-81FB44E18CD1}" type="datetimeFigureOut">
              <a:rPr lang="en-US" smtClean="0"/>
              <a:t>4/6/22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148153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816874-DD32-2941-8C08-81FB44E18CD1}" type="datetimeFigureOut">
              <a:rPr lang="en-US" smtClean="0"/>
              <a:t>4/6/22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191603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16874-DD32-2941-8C08-81FB44E18CD1}" type="datetimeFigureOut">
              <a:rPr lang="en-US" smtClean="0"/>
              <a:t>4/6/22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39034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816874-DD32-2941-8C08-81FB44E18CD1}" type="datetimeFigureOut">
              <a:rPr lang="en-US" smtClean="0"/>
              <a:t>4/6/22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43739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16874-DD32-2941-8C08-81FB44E18CD1}" type="datetimeFigureOut">
              <a:rPr lang="en-US" smtClean="0"/>
              <a:t>4/6/22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190275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16874-DD32-2941-8C08-81FB44E18CD1}" type="datetimeFigureOut">
              <a:rPr lang="en-US" smtClean="0"/>
              <a:t>4/6/22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211113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816874-DD32-2941-8C08-81FB44E18CD1}" type="datetimeFigureOut">
              <a:rPr lang="en-US" smtClean="0"/>
              <a:t>4/6/22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372346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816874-DD32-2941-8C08-81FB44E18CD1}" type="datetimeFigureOut">
              <a:rPr lang="en-US" smtClean="0"/>
              <a:t>4/6/22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F0618-0DB3-864B-9EB8-3253D2B7BD8D}" type="slidenum">
              <a:rPr lang="en-US" smtClean="0"/>
              <a:t>‹#›</a:t>
            </a:fld>
            <a:endParaRPr lang="en-US"/>
          </a:p>
        </p:txBody>
      </p:sp>
    </p:spTree>
    <p:extLst>
      <p:ext uri="{BB962C8B-B14F-4D97-AF65-F5344CB8AC3E}">
        <p14:creationId xmlns:p14="http://schemas.microsoft.com/office/powerpoint/2010/main" val="397057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6874-DD32-2941-8C08-81FB44E18CD1}" type="datetimeFigureOut">
              <a:rPr lang="en-US" smtClean="0"/>
              <a:t>4/6/22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F0618-0DB3-864B-9EB8-3253D2B7BD8D}" type="slidenum">
              <a:rPr lang="en-US" smtClean="0"/>
              <a:t>‹#›</a:t>
            </a:fld>
            <a:endParaRPr lang="en-US"/>
          </a:p>
        </p:txBody>
      </p:sp>
    </p:spTree>
    <p:extLst>
      <p:ext uri="{BB962C8B-B14F-4D97-AF65-F5344CB8AC3E}">
        <p14:creationId xmlns:p14="http://schemas.microsoft.com/office/powerpoint/2010/main" val="3554341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2.jpeg"/><Relationship Id="rId7"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tiff"/><Relationship Id="rId5" Type="http://schemas.openxmlformats.org/officeDocument/2006/relationships/image" Target="../media/image7.png"/><Relationship Id="rId10" Type="http://schemas.openxmlformats.org/officeDocument/2006/relationships/image" Target="../media/image12.tiff"/><Relationship Id="rId4" Type="http://schemas.openxmlformats.org/officeDocument/2006/relationships/image" Target="../media/image6.png"/><Relationship Id="rId9" Type="http://schemas.openxmlformats.org/officeDocument/2006/relationships/image" Target="../media/image11.tiff"/></Relationships>
</file>

<file path=ppt/slides/_rels/slide7.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tif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tiff"/><Relationship Id="rId11" Type="http://schemas.openxmlformats.org/officeDocument/2006/relationships/image" Target="../media/image21.tiff"/><Relationship Id="rId5" Type="http://schemas.openxmlformats.org/officeDocument/2006/relationships/image" Target="../media/image15.tiff"/><Relationship Id="rId10" Type="http://schemas.openxmlformats.org/officeDocument/2006/relationships/image" Target="../media/image20.tiff"/><Relationship Id="rId4" Type="http://schemas.openxmlformats.org/officeDocument/2006/relationships/image" Target="../media/image14.tiff"/><Relationship Id="rId9"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4633"/>
          </a:xfrm>
          <a:prstGeom prst="rect">
            <a:avLst/>
          </a:prstGeom>
        </p:spPr>
      </p:pic>
      <p:sp>
        <p:nvSpPr>
          <p:cNvPr id="6" name="TextBox 5"/>
          <p:cNvSpPr txBox="1"/>
          <p:nvPr/>
        </p:nvSpPr>
        <p:spPr>
          <a:xfrm>
            <a:off x="317526" y="2438985"/>
            <a:ext cx="8826474" cy="990015"/>
          </a:xfrm>
          <a:prstGeom prst="rect">
            <a:avLst/>
          </a:prstGeom>
          <a:noFill/>
        </p:spPr>
        <p:txBody>
          <a:bodyPr wrap="square" rtlCol="0">
            <a:spAutoFit/>
          </a:bodyPr>
          <a:lstStyle/>
          <a:p>
            <a:pPr>
              <a:lnSpc>
                <a:spcPts val="7000"/>
              </a:lnSpc>
            </a:pPr>
            <a:r>
              <a:rPr lang="en-US" sz="7000" spc="-600" dirty="0">
                <a:solidFill>
                  <a:schemeClr val="bg1"/>
                </a:solidFill>
                <a:latin typeface="Gotham Light"/>
                <a:cs typeface="Gotham Black"/>
              </a:rPr>
              <a:t>3Degrees</a:t>
            </a:r>
          </a:p>
        </p:txBody>
      </p:sp>
      <p:sp>
        <p:nvSpPr>
          <p:cNvPr id="7" name="Rectangle 6"/>
          <p:cNvSpPr/>
          <p:nvPr/>
        </p:nvSpPr>
        <p:spPr>
          <a:xfrm>
            <a:off x="317526" y="3237366"/>
            <a:ext cx="5456420" cy="1089529"/>
          </a:xfrm>
          <a:prstGeom prst="rect">
            <a:avLst/>
          </a:prstGeom>
        </p:spPr>
        <p:txBody>
          <a:bodyPr wrap="square">
            <a:spAutoFit/>
          </a:bodyPr>
          <a:lstStyle/>
          <a:p>
            <a:pPr>
              <a:lnSpc>
                <a:spcPct val="130000"/>
              </a:lnSpc>
            </a:pPr>
            <a:r>
              <a:rPr lang="en-US" i="1" spc="-100" dirty="0">
                <a:solidFill>
                  <a:schemeClr val="bg1"/>
                </a:solidFill>
                <a:latin typeface="Gotham Light"/>
                <a:cs typeface="Gotham Light"/>
              </a:rPr>
              <a:t>Implementing winning 3D Printing Solutions through practical insights and materials expertise</a:t>
            </a:r>
          </a:p>
          <a:p>
            <a:endParaRPr lang="en-US" spc="-100" dirty="0">
              <a:solidFill>
                <a:schemeClr val="bg1"/>
              </a:solidFill>
              <a:latin typeface="Gotham Light"/>
              <a:cs typeface="Century Gothic"/>
            </a:endParaRPr>
          </a:p>
        </p:txBody>
      </p:sp>
      <p:sp>
        <p:nvSpPr>
          <p:cNvPr id="2" name="TextBox 1">
            <a:extLst>
              <a:ext uri="{FF2B5EF4-FFF2-40B4-BE49-F238E27FC236}">
                <a16:creationId xmlns:a16="http://schemas.microsoft.com/office/drawing/2014/main" id="{1B78EFB1-5236-CC42-B8B9-47CEB1FB648F}"/>
              </a:ext>
            </a:extLst>
          </p:cNvPr>
          <p:cNvSpPr txBox="1"/>
          <p:nvPr/>
        </p:nvSpPr>
        <p:spPr>
          <a:xfrm>
            <a:off x="4730763" y="6041036"/>
            <a:ext cx="4107306" cy="646331"/>
          </a:xfrm>
          <a:prstGeom prst="rect">
            <a:avLst/>
          </a:prstGeom>
          <a:noFill/>
        </p:spPr>
        <p:txBody>
          <a:bodyPr wrap="square" rtlCol="0">
            <a:spAutoFit/>
          </a:bodyPr>
          <a:lstStyle/>
          <a:p>
            <a:pPr algn="r"/>
            <a:r>
              <a:rPr lang="en-US" dirty="0">
                <a:solidFill>
                  <a:schemeClr val="bg1"/>
                </a:solidFill>
                <a:latin typeface="Gotham Medium" pitchFamily="2" charset="0"/>
                <a:cs typeface="Gotham Medium" pitchFamily="2" charset="0"/>
              </a:rPr>
              <a:t>Mike Vasquez, PhD</a:t>
            </a:r>
          </a:p>
          <a:p>
            <a:pPr algn="r"/>
            <a:r>
              <a:rPr lang="en-US" dirty="0">
                <a:solidFill>
                  <a:schemeClr val="bg1"/>
                </a:solidFill>
                <a:latin typeface="Gotham Medium" pitchFamily="2" charset="0"/>
                <a:cs typeface="Gotham Medium" pitchFamily="2" charset="0"/>
              </a:rPr>
              <a:t>mike@3degreescompany.com</a:t>
            </a:r>
          </a:p>
        </p:txBody>
      </p:sp>
    </p:spTree>
    <p:extLst>
      <p:ext uri="{BB962C8B-B14F-4D97-AF65-F5344CB8AC3E}">
        <p14:creationId xmlns:p14="http://schemas.microsoft.com/office/powerpoint/2010/main" val="261249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550"/>
            <a:ext cx="9144000" cy="6858000"/>
          </a:xfrm>
          <a:prstGeom prst="rect">
            <a:avLst/>
          </a:prstGeom>
        </p:spPr>
      </p:pic>
      <p:sp>
        <p:nvSpPr>
          <p:cNvPr id="8" name="TextBox 7">
            <a:extLst>
              <a:ext uri="{FF2B5EF4-FFF2-40B4-BE49-F238E27FC236}">
                <a16:creationId xmlns:a16="http://schemas.microsoft.com/office/drawing/2014/main" id="{5D7468F5-E301-1C47-B730-45A9D2754E03}"/>
              </a:ext>
            </a:extLst>
          </p:cNvPr>
          <p:cNvSpPr txBox="1"/>
          <p:nvPr/>
        </p:nvSpPr>
        <p:spPr>
          <a:xfrm>
            <a:off x="-668757" y="25549"/>
            <a:ext cx="3717561" cy="1200329"/>
          </a:xfrm>
          <a:prstGeom prst="rect">
            <a:avLst/>
          </a:prstGeom>
          <a:noFill/>
        </p:spPr>
        <p:txBody>
          <a:bodyPr wrap="square" rtlCol="0">
            <a:spAutoFit/>
          </a:bodyPr>
          <a:lstStyle/>
          <a:p>
            <a:pPr algn="ctr"/>
            <a:r>
              <a:rPr lang="en-US" sz="7200" dirty="0">
                <a:solidFill>
                  <a:srgbClr val="FFC000"/>
                </a:solidFill>
                <a:latin typeface="JetBrains Mono Light" panose="02000009000000000000" pitchFamily="49" charset="0"/>
                <a:ea typeface="JetBrains Mono Light" panose="02000009000000000000" pitchFamily="49" charset="0"/>
                <a:cs typeface="JetBrains Mono Light" panose="02000009000000000000" pitchFamily="49" charset="0"/>
              </a:rPr>
              <a:t>AMx</a:t>
            </a:r>
          </a:p>
        </p:txBody>
      </p:sp>
      <p:pic>
        <p:nvPicPr>
          <p:cNvPr id="6" name="Picture 5">
            <a:extLst>
              <a:ext uri="{FF2B5EF4-FFF2-40B4-BE49-F238E27FC236}">
                <a16:creationId xmlns:a16="http://schemas.microsoft.com/office/drawing/2014/main" id="{84E7FA8F-0D58-3648-9765-9B9C81EFD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25" y="1558775"/>
            <a:ext cx="5025214" cy="3768911"/>
          </a:xfrm>
          <a:prstGeom prst="rect">
            <a:avLst/>
          </a:prstGeom>
        </p:spPr>
      </p:pic>
      <p:sp>
        <p:nvSpPr>
          <p:cNvPr id="10" name="TextBox 9">
            <a:extLst>
              <a:ext uri="{FF2B5EF4-FFF2-40B4-BE49-F238E27FC236}">
                <a16:creationId xmlns:a16="http://schemas.microsoft.com/office/drawing/2014/main" id="{B7913F5D-C61E-5B43-9C84-C19AF2FFFDC2}"/>
              </a:ext>
            </a:extLst>
          </p:cNvPr>
          <p:cNvSpPr txBox="1"/>
          <p:nvPr/>
        </p:nvSpPr>
        <p:spPr>
          <a:xfrm>
            <a:off x="5489909" y="1077311"/>
            <a:ext cx="3654091" cy="4816703"/>
          </a:xfrm>
          <a:prstGeom prst="rect">
            <a:avLst/>
          </a:prstGeom>
          <a:noFill/>
        </p:spPr>
        <p:txBody>
          <a:bodyPr wrap="square" rtlCol="0">
            <a:spAutoFit/>
          </a:bodyPr>
          <a:lstStyle/>
          <a:p>
            <a:endParaRPr lang="en-US" sz="1050" dirty="0">
              <a:latin typeface="Gotham Light" pitchFamily="2" charset="0"/>
              <a:cs typeface="Gotham Light" pitchFamily="2" charset="0"/>
            </a:endParaRPr>
          </a:p>
          <a:p>
            <a:endParaRPr lang="en-US" sz="1050" dirty="0">
              <a:latin typeface="Gotham Light" pitchFamily="2" charset="0"/>
              <a:cs typeface="Gotham Light" pitchFamily="2" charset="0"/>
            </a:endParaRPr>
          </a:p>
          <a:p>
            <a:pPr marL="285750" indent="-285750">
              <a:spcAft>
                <a:spcPts val="1200"/>
              </a:spcAft>
              <a:buFont typeface="Arial" panose="020B0604020202020204" pitchFamily="34" charset="0"/>
              <a:buChar char="•"/>
            </a:pPr>
            <a:endParaRPr lang="en-US" sz="1400" dirty="0">
              <a:latin typeface="Gotham Light" pitchFamily="2" charset="0"/>
              <a:cs typeface="Gotham Light" pitchFamily="2" charset="0"/>
            </a:endParaRPr>
          </a:p>
          <a:p>
            <a:pPr marL="285750" indent="-285750">
              <a:spcAft>
                <a:spcPts val="1200"/>
              </a:spcAft>
              <a:buFont typeface="Arial" panose="020B0604020202020204" pitchFamily="34" charset="0"/>
              <a:buChar char="•"/>
            </a:pPr>
            <a:r>
              <a:rPr lang="en-US" sz="1400" dirty="0">
                <a:latin typeface="Gotham Light" pitchFamily="2" charset="0"/>
                <a:cs typeface="Gotham Light" pitchFamily="2" charset="0"/>
              </a:rPr>
              <a:t>Closing the workforce gap in 3D Printing</a:t>
            </a:r>
          </a:p>
          <a:p>
            <a:pPr marL="285750" indent="-285750">
              <a:spcAft>
                <a:spcPts val="1200"/>
              </a:spcAft>
              <a:buFont typeface="Arial" panose="020B0604020202020204" pitchFamily="34" charset="0"/>
              <a:buChar char="•"/>
            </a:pPr>
            <a:r>
              <a:rPr lang="en-US" sz="1400" dirty="0">
                <a:latin typeface="Gotham Light" pitchFamily="2" charset="0"/>
                <a:cs typeface="Gotham Light" pitchFamily="2" charset="0"/>
              </a:rPr>
              <a:t>Practical skills and advanced content for Advanced Manufacturing in underserved areas </a:t>
            </a:r>
          </a:p>
          <a:p>
            <a:pPr marL="285750" indent="-285750">
              <a:spcAft>
                <a:spcPts val="1200"/>
              </a:spcAft>
              <a:buFont typeface="Arial" panose="020B0604020202020204" pitchFamily="34" charset="0"/>
              <a:buChar char="•"/>
            </a:pPr>
            <a:r>
              <a:rPr lang="en-US" sz="1400" dirty="0">
                <a:latin typeface="Gotham Light" pitchFamily="2" charset="0"/>
                <a:cs typeface="Gotham Light" pitchFamily="2" charset="0"/>
              </a:rPr>
              <a:t>Training, mentorship, and funding through a 4-week intensive additive training program, students will gain a comprehensive understanding of machine operation, build prep, post processing, software, and more.</a:t>
            </a:r>
          </a:p>
          <a:p>
            <a:pPr marL="285750" indent="-285750">
              <a:spcAft>
                <a:spcPts val="1200"/>
              </a:spcAft>
              <a:buFont typeface="Arial" panose="020B0604020202020204" pitchFamily="34" charset="0"/>
              <a:buChar char="•"/>
            </a:pPr>
            <a:r>
              <a:rPr lang="en-US" sz="1400" dirty="0">
                <a:latin typeface="Gotham Light" pitchFamily="2" charset="0"/>
                <a:cs typeface="Gotham Light" pitchFamily="2" charset="0"/>
              </a:rPr>
              <a:t>Cohort 1 focused on the West Side of Chicago in 2021</a:t>
            </a:r>
          </a:p>
          <a:p>
            <a:pPr marL="285750" indent="-285750">
              <a:spcAft>
                <a:spcPts val="1200"/>
              </a:spcAft>
              <a:buFont typeface="Arial" panose="020B0604020202020204" pitchFamily="34" charset="0"/>
              <a:buChar char="•"/>
            </a:pPr>
            <a:endParaRPr lang="en-US" sz="1400" dirty="0">
              <a:solidFill>
                <a:schemeClr val="tx1">
                  <a:lumMod val="85000"/>
                  <a:lumOff val="15000"/>
                </a:schemeClr>
              </a:solidFill>
              <a:latin typeface="Gotham Light" pitchFamily="2" charset="0"/>
              <a:cs typeface="Gotham Light" pitchFamily="2" charset="0"/>
            </a:endParaRPr>
          </a:p>
          <a:p>
            <a:pPr marL="285750" indent="-285750">
              <a:spcAft>
                <a:spcPts val="1200"/>
              </a:spcAft>
              <a:buFont typeface="Arial" panose="020B0604020202020204" pitchFamily="34" charset="0"/>
              <a:buChar char="•"/>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DDD780E-4E85-7C49-864B-F8D38680C1F5}"/>
              </a:ext>
            </a:extLst>
          </p:cNvPr>
          <p:cNvSpPr txBox="1"/>
          <p:nvPr/>
        </p:nvSpPr>
        <p:spPr>
          <a:xfrm>
            <a:off x="258341" y="997307"/>
            <a:ext cx="5231568" cy="646331"/>
          </a:xfrm>
          <a:prstGeom prst="rect">
            <a:avLst/>
          </a:prstGeom>
          <a:noFill/>
        </p:spPr>
        <p:txBody>
          <a:bodyPr wrap="square" rtlCol="0">
            <a:spAutoFit/>
          </a:bodyPr>
          <a:lstStyle/>
          <a:p>
            <a:r>
              <a:rPr lang="en-US" dirty="0">
                <a:latin typeface="Gotham Light" pitchFamily="2" charset="0"/>
                <a:cs typeface="Gotham Light" pitchFamily="2" charset="0"/>
              </a:rPr>
              <a:t>Advanced Manufacturing Experience</a:t>
            </a:r>
          </a:p>
          <a:p>
            <a:endParaRPr lang="en-US" dirty="0"/>
          </a:p>
        </p:txBody>
      </p:sp>
    </p:spTree>
    <p:extLst>
      <p:ext uri="{BB962C8B-B14F-4D97-AF65-F5344CB8AC3E}">
        <p14:creationId xmlns:p14="http://schemas.microsoft.com/office/powerpoint/2010/main" val="396813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914"/>
            <a:ext cx="9144000" cy="6858000"/>
          </a:xfrm>
          <a:prstGeom prst="rect">
            <a:avLst/>
          </a:prstGeom>
        </p:spPr>
      </p:pic>
      <p:sp>
        <p:nvSpPr>
          <p:cNvPr id="3" name="TextBox 2"/>
          <p:cNvSpPr txBox="1"/>
          <p:nvPr/>
        </p:nvSpPr>
        <p:spPr>
          <a:xfrm>
            <a:off x="131523" y="188388"/>
            <a:ext cx="8712673" cy="1077218"/>
          </a:xfrm>
          <a:prstGeom prst="rect">
            <a:avLst/>
          </a:prstGeom>
          <a:noFill/>
        </p:spPr>
        <p:txBody>
          <a:bodyPr wrap="square" rtlCol="0">
            <a:spAutoFit/>
          </a:bodyPr>
          <a:lstStyle/>
          <a:p>
            <a:r>
              <a:rPr lang="en-US" sz="3200" spc="-150" dirty="0">
                <a:solidFill>
                  <a:srgbClr val="72B343"/>
                </a:solidFill>
                <a:latin typeface="Gotham Light" pitchFamily="2" charset="0"/>
                <a:cs typeface="Gotham Light" pitchFamily="2" charset="0"/>
              </a:rPr>
              <a:t>Helping the world’s top manufacturers develop solutions, materials and strategies</a:t>
            </a:r>
          </a:p>
        </p:txBody>
      </p:sp>
      <p:pic>
        <p:nvPicPr>
          <p:cNvPr id="7" name="Picture 6">
            <a:extLst>
              <a:ext uri="{FF2B5EF4-FFF2-40B4-BE49-F238E27FC236}">
                <a16:creationId xmlns:a16="http://schemas.microsoft.com/office/drawing/2014/main" id="{67581C26-695E-9041-9079-D3ABD9CA2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0538" y="1738270"/>
            <a:ext cx="5709454" cy="1337644"/>
          </a:xfrm>
          <a:prstGeom prst="rect">
            <a:avLst/>
          </a:prstGeom>
        </p:spPr>
      </p:pic>
      <p:sp>
        <p:nvSpPr>
          <p:cNvPr id="2" name="TextBox 1">
            <a:extLst>
              <a:ext uri="{FF2B5EF4-FFF2-40B4-BE49-F238E27FC236}">
                <a16:creationId xmlns:a16="http://schemas.microsoft.com/office/drawing/2014/main" id="{43505EFD-006F-6C47-88AA-377C6E8FA0E7}"/>
              </a:ext>
            </a:extLst>
          </p:cNvPr>
          <p:cNvSpPr txBox="1"/>
          <p:nvPr/>
        </p:nvSpPr>
        <p:spPr>
          <a:xfrm>
            <a:off x="449372" y="3491881"/>
            <a:ext cx="5099117" cy="1292662"/>
          </a:xfrm>
          <a:prstGeom prst="rect">
            <a:avLst/>
          </a:prstGeom>
          <a:noFill/>
        </p:spPr>
        <p:txBody>
          <a:bodyPr wrap="square" rtlCol="0">
            <a:spAutoFit/>
          </a:bodyPr>
          <a:lstStyle/>
          <a:p>
            <a:pPr algn="ctr"/>
            <a:r>
              <a:rPr lang="en-US" sz="6000" dirty="0" err="1">
                <a:solidFill>
                  <a:srgbClr val="1F98CF"/>
                </a:solidFill>
                <a:latin typeface="Gotham Light" pitchFamily="2" charset="0"/>
                <a:cs typeface="Gotham Light" pitchFamily="2" charset="0"/>
              </a:rPr>
              <a:t>TraceAM</a:t>
            </a:r>
            <a:endParaRPr lang="en-US" sz="6000" dirty="0">
              <a:solidFill>
                <a:srgbClr val="1F98CF"/>
              </a:solidFill>
              <a:latin typeface="Gotham Light" pitchFamily="2" charset="0"/>
              <a:cs typeface="Gotham Light" pitchFamily="2" charset="0"/>
            </a:endParaRPr>
          </a:p>
          <a:p>
            <a:r>
              <a:rPr lang="en-US" sz="1100" dirty="0">
                <a:solidFill>
                  <a:srgbClr val="1F98CF"/>
                </a:solidFill>
                <a:latin typeface="Gotham Light" pitchFamily="2" charset="0"/>
                <a:cs typeface="Gotham Light" pitchFamily="2" charset="0"/>
              </a:rPr>
              <a:t>	</a:t>
            </a:r>
            <a:r>
              <a:rPr lang="en-US" b="1" dirty="0">
                <a:solidFill>
                  <a:srgbClr val="1F98CF"/>
                </a:solidFill>
                <a:latin typeface="Gotham Light" pitchFamily="2" charset="0"/>
                <a:cs typeface="Gotham Light" pitchFamily="2" charset="0"/>
              </a:rPr>
              <a:t>        </a:t>
            </a:r>
            <a:r>
              <a:rPr lang="en-US" sz="1400" b="1" dirty="0">
                <a:latin typeface="Gotham Light" pitchFamily="2" charset="0"/>
                <a:cs typeface="Gotham Light" pitchFamily="2" charset="0"/>
              </a:rPr>
              <a:t> A   	    Company</a:t>
            </a:r>
            <a:endParaRPr lang="en-US" sz="1100" b="1" dirty="0">
              <a:latin typeface="Gotham Light" pitchFamily="2" charset="0"/>
              <a:cs typeface="Gotham Light" pitchFamily="2" charset="0"/>
            </a:endParaRPr>
          </a:p>
        </p:txBody>
      </p:sp>
      <p:sp>
        <p:nvSpPr>
          <p:cNvPr id="8" name="TextBox 7">
            <a:extLst>
              <a:ext uri="{FF2B5EF4-FFF2-40B4-BE49-F238E27FC236}">
                <a16:creationId xmlns:a16="http://schemas.microsoft.com/office/drawing/2014/main" id="{5D7468F5-E301-1C47-B730-45A9D2754E03}"/>
              </a:ext>
            </a:extLst>
          </p:cNvPr>
          <p:cNvSpPr txBox="1"/>
          <p:nvPr/>
        </p:nvSpPr>
        <p:spPr>
          <a:xfrm>
            <a:off x="4905897" y="3404729"/>
            <a:ext cx="3717561" cy="1415772"/>
          </a:xfrm>
          <a:prstGeom prst="rect">
            <a:avLst/>
          </a:prstGeom>
          <a:noFill/>
        </p:spPr>
        <p:txBody>
          <a:bodyPr wrap="square" rtlCol="0">
            <a:spAutoFit/>
          </a:bodyPr>
          <a:lstStyle/>
          <a:p>
            <a:pPr algn="ctr"/>
            <a:r>
              <a:rPr lang="en-US" sz="7200" dirty="0" err="1">
                <a:solidFill>
                  <a:srgbClr val="FFC000"/>
                </a:solidFill>
                <a:latin typeface="JetBrains Mono Light" panose="02000009000000000000" pitchFamily="49" charset="0"/>
                <a:ea typeface="JetBrains Mono Light" panose="02000009000000000000" pitchFamily="49" charset="0"/>
                <a:cs typeface="JetBrains Mono Light" panose="02000009000000000000" pitchFamily="49" charset="0"/>
              </a:rPr>
              <a:t>AMx</a:t>
            </a:r>
            <a:endParaRPr lang="en-US" sz="7200" dirty="0">
              <a:solidFill>
                <a:srgbClr val="FFC000"/>
              </a:solidFill>
              <a:latin typeface="JetBrains Mono Light" panose="02000009000000000000" pitchFamily="49" charset="0"/>
              <a:ea typeface="JetBrains Mono Light" panose="02000009000000000000" pitchFamily="49" charset="0"/>
              <a:cs typeface="JetBrains Mono Light" panose="02000009000000000000" pitchFamily="49" charset="0"/>
            </a:endParaRPr>
          </a:p>
          <a:p>
            <a:pPr algn="ctr"/>
            <a:r>
              <a:rPr lang="en-US" sz="1000" b="1" dirty="0">
                <a:solidFill>
                  <a:srgbClr val="1F98CF"/>
                </a:solidFill>
                <a:latin typeface="Gotham Light" pitchFamily="2" charset="0"/>
                <a:cs typeface="Gotham Light" pitchFamily="2" charset="0"/>
              </a:rPr>
              <a:t>      </a:t>
            </a:r>
            <a:r>
              <a:rPr lang="en-US" sz="1400" b="1" dirty="0">
                <a:latin typeface="Gotham Light" pitchFamily="2" charset="0"/>
                <a:cs typeface="Gotham Light" pitchFamily="2" charset="0"/>
              </a:rPr>
              <a:t>A	              Non-Profit</a:t>
            </a:r>
            <a:endParaRPr lang="en-US" sz="1000" dirty="0">
              <a:solidFill>
                <a:srgbClr val="FFC000"/>
              </a:solidFill>
              <a:latin typeface="JetBrains Mono Light" panose="02000009000000000000" pitchFamily="49" charset="0"/>
              <a:ea typeface="JetBrains Mono Light" panose="02000009000000000000" pitchFamily="49" charset="0"/>
              <a:cs typeface="JetBrains Mono Light" panose="02000009000000000000" pitchFamily="49" charset="0"/>
            </a:endParaRPr>
          </a:p>
        </p:txBody>
      </p:sp>
      <p:pic>
        <p:nvPicPr>
          <p:cNvPr id="5" name="Picture 4">
            <a:extLst>
              <a:ext uri="{FF2B5EF4-FFF2-40B4-BE49-F238E27FC236}">
                <a16:creationId xmlns:a16="http://schemas.microsoft.com/office/drawing/2014/main" id="{812F9379-F300-5E4A-8B85-32FFE3999EB8}"/>
              </a:ext>
            </a:extLst>
          </p:cNvPr>
          <p:cNvPicPr>
            <a:picLocks noChangeAspect="1"/>
          </p:cNvPicPr>
          <p:nvPr/>
        </p:nvPicPr>
        <p:blipFill>
          <a:blip r:embed="rId5"/>
          <a:stretch>
            <a:fillRect/>
          </a:stretch>
        </p:blipFill>
        <p:spPr>
          <a:xfrm>
            <a:off x="2323475" y="4515485"/>
            <a:ext cx="1145942" cy="222121"/>
          </a:xfrm>
          <a:prstGeom prst="rect">
            <a:avLst/>
          </a:prstGeom>
        </p:spPr>
      </p:pic>
      <p:pic>
        <p:nvPicPr>
          <p:cNvPr id="11" name="Picture 10">
            <a:extLst>
              <a:ext uri="{FF2B5EF4-FFF2-40B4-BE49-F238E27FC236}">
                <a16:creationId xmlns:a16="http://schemas.microsoft.com/office/drawing/2014/main" id="{7C3BC203-BED1-7A48-A62D-F19100D2F378}"/>
              </a:ext>
            </a:extLst>
          </p:cNvPr>
          <p:cNvPicPr>
            <a:picLocks noChangeAspect="1"/>
          </p:cNvPicPr>
          <p:nvPr/>
        </p:nvPicPr>
        <p:blipFill>
          <a:blip r:embed="rId5"/>
          <a:stretch>
            <a:fillRect/>
          </a:stretch>
        </p:blipFill>
        <p:spPr>
          <a:xfrm>
            <a:off x="5916197" y="4546215"/>
            <a:ext cx="1145942" cy="222121"/>
          </a:xfrm>
          <a:prstGeom prst="rect">
            <a:avLst/>
          </a:prstGeom>
        </p:spPr>
      </p:pic>
    </p:spTree>
    <p:extLst>
      <p:ext uri="{BB962C8B-B14F-4D97-AF65-F5344CB8AC3E}">
        <p14:creationId xmlns:p14="http://schemas.microsoft.com/office/powerpoint/2010/main" val="37486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550"/>
            <a:ext cx="9144000" cy="6858000"/>
          </a:xfrm>
          <a:prstGeom prst="rect">
            <a:avLst/>
          </a:prstGeom>
        </p:spPr>
      </p:pic>
      <p:pic>
        <p:nvPicPr>
          <p:cNvPr id="7" name="Picture 6">
            <a:extLst>
              <a:ext uri="{FF2B5EF4-FFF2-40B4-BE49-F238E27FC236}">
                <a16:creationId xmlns:a16="http://schemas.microsoft.com/office/drawing/2014/main" id="{67581C26-695E-9041-9079-D3ABD9CA2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263" y="342947"/>
            <a:ext cx="4502659" cy="1054909"/>
          </a:xfrm>
          <a:prstGeom prst="rect">
            <a:avLst/>
          </a:prstGeom>
        </p:spPr>
      </p:pic>
      <p:sp>
        <p:nvSpPr>
          <p:cNvPr id="9" name="TextBox 8">
            <a:extLst>
              <a:ext uri="{FF2B5EF4-FFF2-40B4-BE49-F238E27FC236}">
                <a16:creationId xmlns:a16="http://schemas.microsoft.com/office/drawing/2014/main" id="{EEAE4453-3588-7C47-8024-1BDC8E3470B1}"/>
              </a:ext>
            </a:extLst>
          </p:cNvPr>
          <p:cNvSpPr txBox="1"/>
          <p:nvPr/>
        </p:nvSpPr>
        <p:spPr>
          <a:xfrm>
            <a:off x="449765" y="1562748"/>
            <a:ext cx="4199067" cy="4401205"/>
          </a:xfrm>
          <a:prstGeom prst="rect">
            <a:avLst/>
          </a:prstGeom>
          <a:noFill/>
        </p:spPr>
        <p:txBody>
          <a:bodyPr wrap="square" rtlCol="0">
            <a:spAutoFit/>
          </a:bodyPr>
          <a:lstStyle/>
          <a:p>
            <a:pPr marL="285750" indent="-285750">
              <a:buFont typeface="Arial"/>
              <a:buChar char="•"/>
            </a:pPr>
            <a:r>
              <a:rPr lang="en-US" sz="1400" dirty="0">
                <a:latin typeface="Gotham Light" pitchFamily="2" charset="0"/>
                <a:cs typeface="Gotham Light" pitchFamily="2" charset="0"/>
              </a:rPr>
              <a:t>Founded in 2012 in Chicago, IL</a:t>
            </a:r>
          </a:p>
          <a:p>
            <a:endParaRPr lang="en-US" sz="1400" dirty="0">
              <a:latin typeface="Gotham Light" pitchFamily="2" charset="0"/>
              <a:cs typeface="Gotham Light" pitchFamily="2" charset="0"/>
            </a:endParaRPr>
          </a:p>
          <a:p>
            <a:pPr marL="285750" indent="-285750">
              <a:buFont typeface="Arial"/>
              <a:buChar char="•"/>
            </a:pPr>
            <a:r>
              <a:rPr lang="en-US" sz="1400" dirty="0">
                <a:latin typeface="Gotham Light" pitchFamily="2" charset="0"/>
                <a:cs typeface="Gotham Light" pitchFamily="2" charset="0"/>
              </a:rPr>
              <a:t>Independent, technology-agnostic 3D Printing and Materials Science consulting company. </a:t>
            </a:r>
          </a:p>
          <a:p>
            <a:endParaRPr lang="en-US" sz="1400" dirty="0">
              <a:latin typeface="Gotham Light" pitchFamily="2" charset="0"/>
              <a:cs typeface="Gotham Light" pitchFamily="2" charset="0"/>
            </a:endParaRPr>
          </a:p>
          <a:p>
            <a:pPr marL="285750" indent="-285750">
              <a:buFont typeface="Arial"/>
              <a:buChar char="•"/>
            </a:pPr>
            <a:r>
              <a:rPr lang="en-US" sz="1400" dirty="0">
                <a:latin typeface="Gotham Light" pitchFamily="2" charset="0"/>
                <a:cs typeface="Gotham Light" pitchFamily="2" charset="0"/>
              </a:rPr>
              <a:t>Partner to 3D Printing end users, original equipment manufactures (OEMS), and material suppliers helping them implement winning 3D Printing Solutions through practical insights and materials expertise. </a:t>
            </a:r>
          </a:p>
          <a:p>
            <a:pPr marL="285750" indent="-285750">
              <a:buFont typeface="Arial"/>
              <a:buChar char="•"/>
            </a:pPr>
            <a:endParaRPr lang="en-US" sz="1400" dirty="0">
              <a:latin typeface="Gotham Light" pitchFamily="2" charset="0"/>
              <a:cs typeface="Gotham Light" pitchFamily="2" charset="0"/>
            </a:endParaRPr>
          </a:p>
          <a:p>
            <a:pPr marL="285750" indent="-285750">
              <a:buFont typeface="Arial"/>
              <a:buChar char="•"/>
            </a:pPr>
            <a:r>
              <a:rPr lang="en-US" sz="1400" dirty="0">
                <a:latin typeface="Gotham Light" pitchFamily="2" charset="0"/>
                <a:cs typeface="Gotham Light" pitchFamily="2" charset="0"/>
              </a:rPr>
              <a:t>Host of 3Degrees Discussions Podcast a weekly podcast where we speak with the innovators, entrepreneurs, and leaders in the 3D Printing industry. Currently the show has 75 episodes including interviews from leaders at NASA, Ford and Boeing</a:t>
            </a:r>
          </a:p>
          <a:p>
            <a:endParaRPr lang="en-US" sz="1400" dirty="0">
              <a:latin typeface="Gotham Light" pitchFamily="2" charset="0"/>
              <a:cs typeface="Gotham Light" pitchFamily="2" charset="0"/>
            </a:endParaRPr>
          </a:p>
        </p:txBody>
      </p:sp>
      <p:grpSp>
        <p:nvGrpSpPr>
          <p:cNvPr id="10" name="Group 9">
            <a:extLst>
              <a:ext uri="{FF2B5EF4-FFF2-40B4-BE49-F238E27FC236}">
                <a16:creationId xmlns:a16="http://schemas.microsoft.com/office/drawing/2014/main" id="{5BB36D86-4785-544D-9AA1-FA82CD124FAD}"/>
              </a:ext>
            </a:extLst>
          </p:cNvPr>
          <p:cNvGrpSpPr/>
          <p:nvPr/>
        </p:nvGrpSpPr>
        <p:grpSpPr>
          <a:xfrm>
            <a:off x="5030181" y="1862184"/>
            <a:ext cx="3598547" cy="3184732"/>
            <a:chOff x="2593810" y="1398165"/>
            <a:chExt cx="4055590" cy="3927217"/>
          </a:xfrm>
        </p:grpSpPr>
        <p:grpSp>
          <p:nvGrpSpPr>
            <p:cNvPr id="11" name="Group 10">
              <a:extLst>
                <a:ext uri="{FF2B5EF4-FFF2-40B4-BE49-F238E27FC236}">
                  <a16:creationId xmlns:a16="http://schemas.microsoft.com/office/drawing/2014/main" id="{1906D164-ADED-0140-A4AD-62B17C435751}"/>
                </a:ext>
              </a:extLst>
            </p:cNvPr>
            <p:cNvGrpSpPr/>
            <p:nvPr/>
          </p:nvGrpSpPr>
          <p:grpSpPr>
            <a:xfrm>
              <a:off x="2593810" y="1398165"/>
              <a:ext cx="4055590" cy="3927217"/>
              <a:chOff x="2593810" y="1398165"/>
              <a:chExt cx="4055590" cy="3927217"/>
            </a:xfrm>
          </p:grpSpPr>
          <p:sp>
            <p:nvSpPr>
              <p:cNvPr id="13" name="Rectangle 12">
                <a:extLst>
                  <a:ext uri="{FF2B5EF4-FFF2-40B4-BE49-F238E27FC236}">
                    <a16:creationId xmlns:a16="http://schemas.microsoft.com/office/drawing/2014/main" id="{84707686-8564-DD48-BEEB-4C66B8E805DB}"/>
                  </a:ext>
                </a:extLst>
              </p:cNvPr>
              <p:cNvSpPr/>
              <p:nvPr/>
            </p:nvSpPr>
            <p:spPr>
              <a:xfrm>
                <a:off x="2593810" y="1398165"/>
                <a:ext cx="1983920" cy="1924377"/>
              </a:xfrm>
              <a:prstGeom prst="rect">
                <a:avLst/>
              </a:prstGeom>
              <a:solidFill>
                <a:srgbClr val="2B99CE"/>
              </a:solidFill>
              <a:ln w="12700" cap="flat" cmpd="sng" algn="ctr">
                <a:solidFill>
                  <a:schemeClr val="accent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Gotham Light" pitchFamily="2" charset="0"/>
                    <a:cs typeface="Gotham Light" pitchFamily="2" charset="0"/>
                  </a:rPr>
                  <a:t>Economics and Strategy</a:t>
                </a:r>
              </a:p>
            </p:txBody>
          </p:sp>
          <p:sp>
            <p:nvSpPr>
              <p:cNvPr id="14" name="Rectangle 13">
                <a:extLst>
                  <a:ext uri="{FF2B5EF4-FFF2-40B4-BE49-F238E27FC236}">
                    <a16:creationId xmlns:a16="http://schemas.microsoft.com/office/drawing/2014/main" id="{39E3BD4C-74EB-8C45-A147-DFD86F7D6C8F}"/>
                  </a:ext>
                </a:extLst>
              </p:cNvPr>
              <p:cNvSpPr/>
              <p:nvPr/>
            </p:nvSpPr>
            <p:spPr>
              <a:xfrm>
                <a:off x="4665480" y="1398165"/>
                <a:ext cx="1983920" cy="1924377"/>
              </a:xfrm>
              <a:prstGeom prst="rect">
                <a:avLst/>
              </a:prstGeom>
              <a:solidFill>
                <a:srgbClr val="2B99CE"/>
              </a:solidFill>
              <a:ln w="12700" cap="flat" cmpd="sng" algn="ctr">
                <a:solidFill>
                  <a:schemeClr val="accent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Gotham Light" pitchFamily="2" charset="0"/>
                    <a:cs typeface="Gotham Light" pitchFamily="2" charset="0"/>
                  </a:rPr>
                  <a:t>Materials and Systems</a:t>
                </a:r>
              </a:p>
              <a:p>
                <a:pPr algn="ctr"/>
                <a:r>
                  <a:rPr lang="en-US" sz="1600" dirty="0">
                    <a:solidFill>
                      <a:schemeClr val="bg1"/>
                    </a:solidFill>
                    <a:latin typeface="Gotham Light" pitchFamily="2" charset="0"/>
                    <a:cs typeface="Gotham Light" pitchFamily="2" charset="0"/>
                  </a:rPr>
                  <a:t>Expertise</a:t>
                </a:r>
              </a:p>
            </p:txBody>
          </p:sp>
          <p:sp>
            <p:nvSpPr>
              <p:cNvPr id="15" name="Rectangle 14">
                <a:extLst>
                  <a:ext uri="{FF2B5EF4-FFF2-40B4-BE49-F238E27FC236}">
                    <a16:creationId xmlns:a16="http://schemas.microsoft.com/office/drawing/2014/main" id="{362A73D6-DDF5-8049-B8E2-708E1A4F6034}"/>
                  </a:ext>
                </a:extLst>
              </p:cNvPr>
              <p:cNvSpPr/>
              <p:nvPr/>
            </p:nvSpPr>
            <p:spPr>
              <a:xfrm>
                <a:off x="2593810" y="3401005"/>
                <a:ext cx="1983920" cy="1924377"/>
              </a:xfrm>
              <a:prstGeom prst="rect">
                <a:avLst/>
              </a:prstGeom>
              <a:solidFill>
                <a:srgbClr val="2B99CE"/>
              </a:solidFill>
              <a:ln w="12700" cap="flat" cmpd="sng" algn="ctr">
                <a:solidFill>
                  <a:schemeClr val="accent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Gotham Light" pitchFamily="2" charset="0"/>
                    <a:cs typeface="Gotham Light" pitchFamily="2" charset="0"/>
                  </a:rPr>
                  <a:t>Production Qualification</a:t>
                </a:r>
              </a:p>
            </p:txBody>
          </p:sp>
        </p:grpSp>
        <p:sp>
          <p:nvSpPr>
            <p:cNvPr id="12" name="Rectangle 11">
              <a:extLst>
                <a:ext uri="{FF2B5EF4-FFF2-40B4-BE49-F238E27FC236}">
                  <a16:creationId xmlns:a16="http://schemas.microsoft.com/office/drawing/2014/main" id="{3B57BCEF-3F93-8A4B-87DB-7A967413105B}"/>
                </a:ext>
              </a:extLst>
            </p:cNvPr>
            <p:cNvSpPr/>
            <p:nvPr/>
          </p:nvSpPr>
          <p:spPr>
            <a:xfrm>
              <a:off x="4665480" y="3401005"/>
              <a:ext cx="1983920" cy="1924377"/>
            </a:xfrm>
            <a:prstGeom prst="rect">
              <a:avLst/>
            </a:prstGeom>
            <a:solidFill>
              <a:srgbClr val="2B99CE"/>
            </a:solidFill>
            <a:ln w="12700" cap="flat" cmpd="sng" algn="ctr">
              <a:solidFill>
                <a:schemeClr val="accent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Gotham Light" pitchFamily="2" charset="0"/>
                  <a:cs typeface="Gotham Light" pitchFamily="2" charset="0"/>
                </a:rPr>
                <a:t>Workforce Development &amp; Training</a:t>
              </a:r>
            </a:p>
          </p:txBody>
        </p:sp>
      </p:grpSp>
    </p:spTree>
    <p:extLst>
      <p:ext uri="{BB962C8B-B14F-4D97-AF65-F5344CB8AC3E}">
        <p14:creationId xmlns:p14="http://schemas.microsoft.com/office/powerpoint/2010/main" val="383420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550"/>
            <a:ext cx="9144000" cy="6858000"/>
          </a:xfrm>
          <a:prstGeom prst="rect">
            <a:avLst/>
          </a:prstGeom>
        </p:spPr>
      </p:pic>
      <p:sp>
        <p:nvSpPr>
          <p:cNvPr id="2" name="TextBox 1">
            <a:extLst>
              <a:ext uri="{FF2B5EF4-FFF2-40B4-BE49-F238E27FC236}">
                <a16:creationId xmlns:a16="http://schemas.microsoft.com/office/drawing/2014/main" id="{43505EFD-006F-6C47-88AA-377C6E8FA0E7}"/>
              </a:ext>
            </a:extLst>
          </p:cNvPr>
          <p:cNvSpPr txBox="1"/>
          <p:nvPr/>
        </p:nvSpPr>
        <p:spPr>
          <a:xfrm>
            <a:off x="0" y="25550"/>
            <a:ext cx="3795900" cy="1015663"/>
          </a:xfrm>
          <a:prstGeom prst="rect">
            <a:avLst/>
          </a:prstGeom>
          <a:noFill/>
        </p:spPr>
        <p:txBody>
          <a:bodyPr wrap="square" rtlCol="0">
            <a:spAutoFit/>
          </a:bodyPr>
          <a:lstStyle/>
          <a:p>
            <a:r>
              <a:rPr lang="en-US" sz="6000" dirty="0">
                <a:solidFill>
                  <a:srgbClr val="1F98CF"/>
                </a:solidFill>
                <a:latin typeface="Gotham Light" pitchFamily="2" charset="0"/>
                <a:cs typeface="Gotham Light" pitchFamily="2" charset="0"/>
              </a:rPr>
              <a:t>TraceAM</a:t>
            </a:r>
          </a:p>
        </p:txBody>
      </p:sp>
      <p:pic>
        <p:nvPicPr>
          <p:cNvPr id="9" name="Picture 8">
            <a:extLst>
              <a:ext uri="{FF2B5EF4-FFF2-40B4-BE49-F238E27FC236}">
                <a16:creationId xmlns:a16="http://schemas.microsoft.com/office/drawing/2014/main" id="{641EB053-7C7E-9B47-9BB8-594DA0CF6C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2216" y="1661100"/>
            <a:ext cx="4782532" cy="3586899"/>
          </a:xfrm>
          <a:prstGeom prst="rect">
            <a:avLst/>
          </a:prstGeom>
        </p:spPr>
      </p:pic>
      <p:sp>
        <p:nvSpPr>
          <p:cNvPr id="10" name="TextBox 9">
            <a:extLst>
              <a:ext uri="{FF2B5EF4-FFF2-40B4-BE49-F238E27FC236}">
                <a16:creationId xmlns:a16="http://schemas.microsoft.com/office/drawing/2014/main" id="{D4D11B8B-C16D-B640-AA84-0B98BC216AFF}"/>
              </a:ext>
            </a:extLst>
          </p:cNvPr>
          <p:cNvSpPr txBox="1"/>
          <p:nvPr/>
        </p:nvSpPr>
        <p:spPr>
          <a:xfrm>
            <a:off x="0" y="1276753"/>
            <a:ext cx="4364206" cy="4755148"/>
          </a:xfrm>
          <a:prstGeom prst="rect">
            <a:avLst/>
          </a:prstGeom>
          <a:noFill/>
        </p:spPr>
        <p:txBody>
          <a:bodyPr wrap="square" rtlCol="0">
            <a:spAutoFit/>
          </a:bodyPr>
          <a:lstStyle/>
          <a:p>
            <a:endParaRPr lang="en-US" sz="1050" dirty="0">
              <a:latin typeface="Gotham Light" pitchFamily="2" charset="0"/>
              <a:cs typeface="Gotham Light" pitchFamily="2" charset="0"/>
            </a:endParaRPr>
          </a:p>
          <a:p>
            <a:endParaRPr lang="en-US" sz="1050" dirty="0">
              <a:latin typeface="Gotham Light" pitchFamily="2" charset="0"/>
              <a:cs typeface="Gotham Light" pitchFamily="2" charset="0"/>
            </a:endParaRPr>
          </a:p>
          <a:p>
            <a:pPr marL="285750" indent="-285750">
              <a:spcAft>
                <a:spcPts val="1200"/>
              </a:spcAft>
              <a:buFont typeface="Arial" panose="020B0604020202020204" pitchFamily="34" charset="0"/>
              <a:buChar char="•"/>
            </a:pPr>
            <a:r>
              <a:rPr lang="en-US" sz="1400" dirty="0">
                <a:latin typeface="Gotham Light" pitchFamily="2" charset="0"/>
                <a:cs typeface="Gotham Light" pitchFamily="2" charset="0"/>
              </a:rPr>
              <a:t>3D Printing technical data has become unmanageable due to the quantity, speed, and variety of information coming through the AM workflow.</a:t>
            </a:r>
            <a:endParaRPr lang="en-US" sz="1200" dirty="0">
              <a:latin typeface="Gotham Light" pitchFamily="2" charset="0"/>
              <a:cs typeface="Gotham Light" pitchFamily="2" charset="0"/>
            </a:endParaRPr>
          </a:p>
          <a:p>
            <a:pPr marL="285750" indent="-285750">
              <a:buFont typeface="Arial" panose="020B0604020202020204" pitchFamily="34" charset="0"/>
              <a:buChar char="•"/>
            </a:pPr>
            <a:r>
              <a:rPr lang="en-US" sz="1400" dirty="0">
                <a:latin typeface="Gotham Light" pitchFamily="2" charset="0"/>
                <a:cs typeface="Gotham Light" pitchFamily="2" charset="0"/>
              </a:rPr>
              <a:t>Research, production improvements and technology adoption are limited by disparate data sources, little coordination, no reproducibility</a:t>
            </a:r>
          </a:p>
          <a:p>
            <a:endParaRPr lang="en-US" sz="1400" dirty="0">
              <a:latin typeface="Gotham Light" pitchFamily="2" charset="0"/>
              <a:cs typeface="Gotham Light" pitchFamily="2" charset="0"/>
            </a:endParaRPr>
          </a:p>
          <a:p>
            <a:pPr marL="285750" indent="-285750">
              <a:spcAft>
                <a:spcPts val="1200"/>
              </a:spcAft>
              <a:buFont typeface="Arial" panose="020B0604020202020204" pitchFamily="34" charset="0"/>
              <a:buChar char="•"/>
            </a:pPr>
            <a:r>
              <a:rPr lang="en-US" sz="1400" dirty="0">
                <a:latin typeface="Gotham Light" pitchFamily="2" charset="0"/>
                <a:cs typeface="Gotham Light" pitchFamily="2" charset="0"/>
              </a:rPr>
              <a:t>Centralizing the collection and storage of this data improves data reliability and frees up engineers time for higher impact activities</a:t>
            </a:r>
          </a:p>
          <a:p>
            <a:pPr marL="285750" indent="-285750">
              <a:spcAft>
                <a:spcPts val="1200"/>
              </a:spcAft>
              <a:buFont typeface="Arial" panose="020B0604020202020204" pitchFamily="34" charset="0"/>
              <a:buChar char="•"/>
            </a:pPr>
            <a:r>
              <a:rPr lang="en-US" sz="1400" dirty="0">
                <a:latin typeface="Gotham Light" pitchFamily="2" charset="0"/>
                <a:cs typeface="Gotham Light" pitchFamily="2" charset="0"/>
              </a:rPr>
              <a:t>We want to enable rapid qualification for small and medium sized companies</a:t>
            </a:r>
          </a:p>
          <a:p>
            <a:pPr marL="285750" indent="-285750">
              <a:spcAft>
                <a:spcPts val="1200"/>
              </a:spcAft>
              <a:buFont typeface="Arial" panose="020B0604020202020204" pitchFamily="34" charset="0"/>
              <a:buChar char="•"/>
            </a:pPr>
            <a:endParaRPr lang="en-US" sz="16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089E265-F204-424C-ADC4-806CEB937420}"/>
              </a:ext>
            </a:extLst>
          </p:cNvPr>
          <p:cNvSpPr txBox="1"/>
          <p:nvPr/>
        </p:nvSpPr>
        <p:spPr>
          <a:xfrm>
            <a:off x="194872" y="870219"/>
            <a:ext cx="7435122" cy="369332"/>
          </a:xfrm>
          <a:prstGeom prst="rect">
            <a:avLst/>
          </a:prstGeom>
          <a:noFill/>
        </p:spPr>
        <p:txBody>
          <a:bodyPr wrap="square" rtlCol="0">
            <a:spAutoFit/>
          </a:bodyPr>
          <a:lstStyle/>
          <a:p>
            <a:r>
              <a:rPr lang="en-US" i="1" dirty="0">
                <a:latin typeface="Gotham Light" pitchFamily="2" charset="0"/>
                <a:cs typeface="Gotham Light" pitchFamily="2" charset="0"/>
              </a:rPr>
              <a:t>Smart and effective technical data management for 3D Printing</a:t>
            </a:r>
          </a:p>
        </p:txBody>
      </p:sp>
    </p:spTree>
    <p:extLst>
      <p:ext uri="{BB962C8B-B14F-4D97-AF65-F5344CB8AC3E}">
        <p14:creationId xmlns:p14="http://schemas.microsoft.com/office/powerpoint/2010/main" val="366394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550"/>
            <a:ext cx="9144000" cy="6858000"/>
          </a:xfrm>
          <a:prstGeom prst="rect">
            <a:avLst/>
          </a:prstGeom>
        </p:spPr>
      </p:pic>
      <p:sp>
        <p:nvSpPr>
          <p:cNvPr id="3" name="TextBox 2"/>
          <p:cNvSpPr txBox="1"/>
          <p:nvPr/>
        </p:nvSpPr>
        <p:spPr>
          <a:xfrm>
            <a:off x="150311" y="163698"/>
            <a:ext cx="8993689" cy="1384995"/>
          </a:xfrm>
          <a:prstGeom prst="rect">
            <a:avLst/>
          </a:prstGeom>
          <a:noFill/>
        </p:spPr>
        <p:txBody>
          <a:bodyPr wrap="square" rtlCol="0">
            <a:spAutoFit/>
          </a:bodyPr>
          <a:lstStyle/>
          <a:p>
            <a:r>
              <a:rPr lang="en-US" sz="2800" spc="-150" dirty="0">
                <a:solidFill>
                  <a:srgbClr val="72B343"/>
                </a:solidFill>
                <a:latin typeface="Gotham Light" pitchFamily="2" charset="0"/>
                <a:cs typeface="Gotham Light" pitchFamily="2" charset="0"/>
              </a:rPr>
              <a:t>TraceAM tracks hundreds of manufacturing variables every time a part is made with step by step directions and  analysis tools.</a:t>
            </a:r>
          </a:p>
        </p:txBody>
      </p:sp>
      <p:sp>
        <p:nvSpPr>
          <p:cNvPr id="8" name="Rectangle 7">
            <a:extLst>
              <a:ext uri="{FF2B5EF4-FFF2-40B4-BE49-F238E27FC236}">
                <a16:creationId xmlns:a16="http://schemas.microsoft.com/office/drawing/2014/main" id="{B18A329F-0690-1744-9A1B-A4C022FFF8BF}"/>
              </a:ext>
            </a:extLst>
          </p:cNvPr>
          <p:cNvSpPr/>
          <p:nvPr/>
        </p:nvSpPr>
        <p:spPr>
          <a:xfrm>
            <a:off x="558493" y="1801924"/>
            <a:ext cx="4253282" cy="879639"/>
          </a:xfrm>
          <a:prstGeom prst="rect">
            <a:avLst/>
          </a:prstGeom>
          <a:solidFill>
            <a:srgbClr val="3C3E54"/>
          </a:solidFill>
          <a:ln>
            <a:solidFill>
              <a:srgbClr val="3C3E5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Gotham Light" pitchFamily="2" charset="0"/>
                <a:cs typeface="Gotham Light" pitchFamily="2" charset="0"/>
              </a:rPr>
              <a:t>Project/Customer Information</a:t>
            </a:r>
          </a:p>
        </p:txBody>
      </p:sp>
      <p:sp>
        <p:nvSpPr>
          <p:cNvPr id="9" name="Rectangle 8">
            <a:extLst>
              <a:ext uri="{FF2B5EF4-FFF2-40B4-BE49-F238E27FC236}">
                <a16:creationId xmlns:a16="http://schemas.microsoft.com/office/drawing/2014/main" id="{A937EF8A-4A6C-4E4F-BA6D-058D6804765B}"/>
              </a:ext>
            </a:extLst>
          </p:cNvPr>
          <p:cNvSpPr/>
          <p:nvPr/>
        </p:nvSpPr>
        <p:spPr>
          <a:xfrm>
            <a:off x="558493" y="3336482"/>
            <a:ext cx="4253282" cy="879639"/>
          </a:xfrm>
          <a:prstGeom prst="rect">
            <a:avLst/>
          </a:prstGeom>
          <a:solidFill>
            <a:srgbClr val="3C3E54"/>
          </a:solidFill>
          <a:ln>
            <a:solidFill>
              <a:srgbClr val="3C3E5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Gotham Light" pitchFamily="2" charset="0"/>
                <a:cs typeface="Gotham Light" pitchFamily="2" charset="0"/>
              </a:rPr>
              <a:t>Build Information</a:t>
            </a:r>
          </a:p>
        </p:txBody>
      </p:sp>
      <p:sp>
        <p:nvSpPr>
          <p:cNvPr id="10" name="Rectangle 9">
            <a:extLst>
              <a:ext uri="{FF2B5EF4-FFF2-40B4-BE49-F238E27FC236}">
                <a16:creationId xmlns:a16="http://schemas.microsoft.com/office/drawing/2014/main" id="{7F350012-960F-C649-8273-EDE5B3722559}"/>
              </a:ext>
            </a:extLst>
          </p:cNvPr>
          <p:cNvSpPr/>
          <p:nvPr/>
        </p:nvSpPr>
        <p:spPr>
          <a:xfrm>
            <a:off x="558493" y="4871040"/>
            <a:ext cx="4253282" cy="879639"/>
          </a:xfrm>
          <a:prstGeom prst="rect">
            <a:avLst/>
          </a:prstGeom>
          <a:solidFill>
            <a:srgbClr val="3C3E54"/>
          </a:solidFill>
          <a:ln>
            <a:solidFill>
              <a:srgbClr val="3C3E5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Gotham Light" pitchFamily="2" charset="0"/>
                <a:cs typeface="Gotham Light" pitchFamily="2" charset="0"/>
              </a:rPr>
              <a:t>Part Information</a:t>
            </a:r>
          </a:p>
        </p:txBody>
      </p:sp>
      <p:cxnSp>
        <p:nvCxnSpPr>
          <p:cNvPr id="11" name="Straight Arrow Connector 10">
            <a:extLst>
              <a:ext uri="{FF2B5EF4-FFF2-40B4-BE49-F238E27FC236}">
                <a16:creationId xmlns:a16="http://schemas.microsoft.com/office/drawing/2014/main" id="{33AA79ED-20E6-5C4F-B7CF-460B8331CB26}"/>
              </a:ext>
            </a:extLst>
          </p:cNvPr>
          <p:cNvCxnSpPr>
            <a:cxnSpLocks/>
          </p:cNvCxnSpPr>
          <p:nvPr/>
        </p:nvCxnSpPr>
        <p:spPr>
          <a:xfrm>
            <a:off x="4836827" y="2237689"/>
            <a:ext cx="1132282"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A4FF532-F472-1C49-A36C-D0F44874D208}"/>
              </a:ext>
            </a:extLst>
          </p:cNvPr>
          <p:cNvCxnSpPr>
            <a:cxnSpLocks/>
          </p:cNvCxnSpPr>
          <p:nvPr/>
        </p:nvCxnSpPr>
        <p:spPr>
          <a:xfrm>
            <a:off x="4811775" y="3801433"/>
            <a:ext cx="1182386"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D601091-7C42-834D-9C65-35816DACDE96}"/>
              </a:ext>
            </a:extLst>
          </p:cNvPr>
          <p:cNvCxnSpPr>
            <a:cxnSpLocks/>
          </p:cNvCxnSpPr>
          <p:nvPr/>
        </p:nvCxnSpPr>
        <p:spPr>
          <a:xfrm flipV="1">
            <a:off x="4814559" y="5335991"/>
            <a:ext cx="1179602" cy="11856"/>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AF8E4E9-0E1E-2C4A-B99A-853DB931FE8C}"/>
              </a:ext>
            </a:extLst>
          </p:cNvPr>
          <p:cNvSpPr/>
          <p:nvPr/>
        </p:nvSpPr>
        <p:spPr>
          <a:xfrm>
            <a:off x="5994161" y="1928348"/>
            <a:ext cx="2912574" cy="717078"/>
          </a:xfrm>
          <a:prstGeom prst="rect">
            <a:avLst/>
          </a:prstGeom>
          <a:solidFill>
            <a:schemeClr val="bg1">
              <a:lumMod val="85000"/>
            </a:schemeClr>
          </a:solidFill>
          <a:ln>
            <a:solidFill>
              <a:srgbClr val="3C3E5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Gotham Light" pitchFamily="2" charset="0"/>
                <a:cs typeface="Gotham Light" pitchFamily="2" charset="0"/>
              </a:rPr>
              <a:t>Project Name, Lead Investigator, Organizations, Completion Date, Final Report, Project Number</a:t>
            </a:r>
          </a:p>
        </p:txBody>
      </p:sp>
      <p:sp>
        <p:nvSpPr>
          <p:cNvPr id="15" name="Rectangle 14">
            <a:extLst>
              <a:ext uri="{FF2B5EF4-FFF2-40B4-BE49-F238E27FC236}">
                <a16:creationId xmlns:a16="http://schemas.microsoft.com/office/drawing/2014/main" id="{F9D46EA8-FD73-3043-B9F7-BD70B4DCA5F1}"/>
              </a:ext>
            </a:extLst>
          </p:cNvPr>
          <p:cNvSpPr/>
          <p:nvPr/>
        </p:nvSpPr>
        <p:spPr>
          <a:xfrm>
            <a:off x="5994161" y="3386682"/>
            <a:ext cx="2912574" cy="717078"/>
          </a:xfrm>
          <a:prstGeom prst="rect">
            <a:avLst/>
          </a:prstGeom>
          <a:solidFill>
            <a:schemeClr val="bg1">
              <a:lumMod val="85000"/>
            </a:schemeClr>
          </a:solidFill>
          <a:ln>
            <a:solidFill>
              <a:srgbClr val="3C3E5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Gotham Light" pitchFamily="2" charset="0"/>
                <a:cs typeface="Gotham Light" pitchFamily="2" charset="0"/>
              </a:rPr>
              <a:t>File and Design Information, Materials Feedstock, Process Details, Post-Process, Inspection</a:t>
            </a:r>
          </a:p>
        </p:txBody>
      </p:sp>
      <p:sp>
        <p:nvSpPr>
          <p:cNvPr id="16" name="Rectangle 15">
            <a:extLst>
              <a:ext uri="{FF2B5EF4-FFF2-40B4-BE49-F238E27FC236}">
                <a16:creationId xmlns:a16="http://schemas.microsoft.com/office/drawing/2014/main" id="{9A981F12-8FBF-0844-9EEA-29BD5EAC9D84}"/>
              </a:ext>
            </a:extLst>
          </p:cNvPr>
          <p:cNvSpPr/>
          <p:nvPr/>
        </p:nvSpPr>
        <p:spPr>
          <a:xfrm>
            <a:off x="5994161" y="4950425"/>
            <a:ext cx="2912574" cy="717078"/>
          </a:xfrm>
          <a:prstGeom prst="rect">
            <a:avLst/>
          </a:prstGeom>
          <a:solidFill>
            <a:schemeClr val="bg1">
              <a:lumMod val="85000"/>
            </a:schemeClr>
          </a:solidFill>
          <a:ln>
            <a:solidFill>
              <a:srgbClr val="3C3E5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Gotham Light" pitchFamily="2" charset="0"/>
                <a:cs typeface="Gotham Light" pitchFamily="2" charset="0"/>
              </a:rPr>
              <a:t>Process Parameters, Non-Destructive and Destructive Testing</a:t>
            </a:r>
          </a:p>
        </p:txBody>
      </p:sp>
    </p:spTree>
    <p:extLst>
      <p:ext uri="{BB962C8B-B14F-4D97-AF65-F5344CB8AC3E}">
        <p14:creationId xmlns:p14="http://schemas.microsoft.com/office/powerpoint/2010/main" val="106885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48" y="0"/>
            <a:ext cx="9144000" cy="6858000"/>
          </a:xfrm>
          <a:prstGeom prst="rect">
            <a:avLst/>
          </a:prstGeom>
        </p:spPr>
      </p:pic>
      <p:sp>
        <p:nvSpPr>
          <p:cNvPr id="3" name="TextBox 2"/>
          <p:cNvSpPr txBox="1"/>
          <p:nvPr/>
        </p:nvSpPr>
        <p:spPr>
          <a:xfrm>
            <a:off x="178420" y="190656"/>
            <a:ext cx="8681801" cy="830997"/>
          </a:xfrm>
          <a:prstGeom prst="rect">
            <a:avLst/>
          </a:prstGeom>
          <a:noFill/>
        </p:spPr>
        <p:txBody>
          <a:bodyPr wrap="square" rtlCol="0">
            <a:spAutoFit/>
          </a:bodyPr>
          <a:lstStyle/>
          <a:p>
            <a:r>
              <a:rPr lang="en-US" sz="2400" spc="-150" dirty="0">
                <a:solidFill>
                  <a:srgbClr val="72B343"/>
                </a:solidFill>
                <a:latin typeface="Gotham Light" pitchFamily="2" charset="0"/>
                <a:cs typeface="Gotham Light" pitchFamily="2" charset="0"/>
              </a:rPr>
              <a:t>TraceAM for America Makes</a:t>
            </a:r>
          </a:p>
          <a:p>
            <a:endParaRPr lang="en-US" sz="2400" spc="-150" dirty="0">
              <a:solidFill>
                <a:srgbClr val="72B343"/>
              </a:solidFill>
              <a:latin typeface="Gotham Light" pitchFamily="2" charset="0"/>
              <a:cs typeface="Gotham Light" pitchFamily="2" charset="0"/>
            </a:endParaRPr>
          </a:p>
        </p:txBody>
      </p:sp>
      <p:sp>
        <p:nvSpPr>
          <p:cNvPr id="5" name="TextBox 4">
            <a:extLst>
              <a:ext uri="{FF2B5EF4-FFF2-40B4-BE49-F238E27FC236}">
                <a16:creationId xmlns:a16="http://schemas.microsoft.com/office/drawing/2014/main" id="{A4178399-D8C5-F046-8641-80E5DF0ED2A9}"/>
              </a:ext>
            </a:extLst>
          </p:cNvPr>
          <p:cNvSpPr txBox="1"/>
          <p:nvPr/>
        </p:nvSpPr>
        <p:spPr>
          <a:xfrm>
            <a:off x="178420" y="997697"/>
            <a:ext cx="4202825" cy="3308598"/>
          </a:xfrm>
          <a:prstGeom prst="rect">
            <a:avLst/>
          </a:prstGeom>
          <a:noFill/>
        </p:spPr>
        <p:txBody>
          <a:bodyPr wrap="square" rtlCol="0">
            <a:spAutoFit/>
          </a:bodyPr>
          <a:lstStyle/>
          <a:p>
            <a:pPr marL="171450" indent="-171450">
              <a:buFont typeface="Arial" panose="020B0604020202020204" pitchFamily="34" charset="0"/>
              <a:buChar char="•"/>
            </a:pPr>
            <a:endParaRPr lang="en-US" sz="1100" dirty="0">
              <a:solidFill>
                <a:schemeClr val="tx1">
                  <a:lumMod val="85000"/>
                  <a:lumOff val="15000"/>
                </a:schemeClr>
              </a:solidFill>
              <a:latin typeface="Gotham Light" pitchFamily="2" charset="0"/>
              <a:cs typeface="Gotham Light" pitchFamily="2" charset="0"/>
            </a:endParaRPr>
          </a:p>
          <a:p>
            <a:r>
              <a:rPr lang="en-US" sz="1100" b="1" dirty="0">
                <a:solidFill>
                  <a:schemeClr val="tx1">
                    <a:lumMod val="85000"/>
                    <a:lumOff val="15000"/>
                  </a:schemeClr>
                </a:solidFill>
                <a:latin typeface="Gotham Light" pitchFamily="2" charset="0"/>
                <a:ea typeface="Arial" charset="0"/>
                <a:cs typeface="Gotham Light" pitchFamily="2" charset="0"/>
              </a:rPr>
              <a:t>Problem Statement: </a:t>
            </a:r>
          </a:p>
          <a:p>
            <a:r>
              <a:rPr lang="en-US" sz="1100" dirty="0">
                <a:solidFill>
                  <a:schemeClr val="tx1">
                    <a:lumMod val="85000"/>
                    <a:lumOff val="15000"/>
                  </a:schemeClr>
                </a:solidFill>
                <a:latin typeface="Gotham Light" pitchFamily="2" charset="0"/>
                <a:cs typeface="Gotham Light" pitchFamily="2" charset="0"/>
              </a:rPr>
              <a:t>Currently, when users log into the America Makes Digital Storefront they see a text-heavy dashboard listing historical projects, with project data is stored in a variety of formats (e.g., Word, Excel, PDF). Although this is perfectly suitable for accessing certain types of data (e.g., project final reports, TRX PPT presentations), it makes it difficult for a member to see comparative data or trend analysis.  </a:t>
            </a:r>
          </a:p>
          <a:p>
            <a:pPr marL="171450" indent="-171450">
              <a:buFont typeface="Arial" panose="020B0604020202020204" pitchFamily="34" charset="0"/>
              <a:buChar char="•"/>
            </a:pPr>
            <a:endParaRPr lang="en-US" sz="1100" b="1" dirty="0">
              <a:solidFill>
                <a:schemeClr val="tx1">
                  <a:lumMod val="85000"/>
                  <a:lumOff val="15000"/>
                </a:schemeClr>
              </a:solidFill>
              <a:latin typeface="Gotham Light" pitchFamily="2" charset="0"/>
              <a:ea typeface="Arial" charset="0"/>
              <a:cs typeface="Gotham Light" pitchFamily="2" charset="0"/>
            </a:endParaRPr>
          </a:p>
          <a:p>
            <a:r>
              <a:rPr lang="en-US" sz="1100" b="1" dirty="0">
                <a:solidFill>
                  <a:schemeClr val="tx1">
                    <a:lumMod val="85000"/>
                    <a:lumOff val="15000"/>
                  </a:schemeClr>
                </a:solidFill>
                <a:latin typeface="Gotham Light" pitchFamily="2" charset="0"/>
                <a:ea typeface="Arial" charset="0"/>
                <a:cs typeface="Gotham Light" pitchFamily="2" charset="0"/>
              </a:rPr>
              <a:t>Objectives: </a:t>
            </a:r>
          </a:p>
          <a:p>
            <a:r>
              <a:rPr lang="en-US" sz="1100" dirty="0">
                <a:solidFill>
                  <a:schemeClr val="tx1">
                    <a:lumMod val="85000"/>
                    <a:lumOff val="15000"/>
                  </a:schemeClr>
                </a:solidFill>
                <a:latin typeface="Gotham Light" pitchFamily="2" charset="0"/>
                <a:cs typeface="Gotham Light" pitchFamily="2" charset="0"/>
              </a:rPr>
              <a:t>We proposed to build a functional database utilizing 3Degrees’ TraceAM software, which is specifically designed to collate 3D Printing data according to the workflows of the 3D Printing process </a:t>
            </a:r>
          </a:p>
          <a:p>
            <a:endParaRPr lang="en-US" sz="1100" dirty="0">
              <a:solidFill>
                <a:schemeClr val="tx1">
                  <a:lumMod val="85000"/>
                  <a:lumOff val="15000"/>
                </a:schemeClr>
              </a:solidFill>
              <a:latin typeface="Gotham Light" pitchFamily="2" charset="0"/>
              <a:cs typeface="Gotham Light" pitchFamily="2" charset="0"/>
            </a:endParaRPr>
          </a:p>
          <a:p>
            <a:endParaRPr lang="en-US" sz="1100" dirty="0">
              <a:solidFill>
                <a:schemeClr val="tx1">
                  <a:lumMod val="85000"/>
                  <a:lumOff val="15000"/>
                </a:schemeClr>
              </a:solidFill>
              <a:latin typeface="Gotham Light" pitchFamily="2" charset="0"/>
              <a:cs typeface="Gotham Light" pitchFamily="2" charset="0"/>
            </a:endParaRPr>
          </a:p>
          <a:p>
            <a:r>
              <a:rPr lang="en-US" sz="1100" b="1" dirty="0">
                <a:solidFill>
                  <a:schemeClr val="tx1">
                    <a:lumMod val="85000"/>
                    <a:lumOff val="15000"/>
                  </a:schemeClr>
                </a:solidFill>
                <a:latin typeface="Gotham Light" pitchFamily="2" charset="0"/>
                <a:cs typeface="Gotham Light" pitchFamily="2" charset="0"/>
              </a:rPr>
              <a:t>Team:</a:t>
            </a:r>
          </a:p>
        </p:txBody>
      </p:sp>
      <p:pic>
        <p:nvPicPr>
          <p:cNvPr id="6" name="Picture 5">
            <a:extLst>
              <a:ext uri="{FF2B5EF4-FFF2-40B4-BE49-F238E27FC236}">
                <a16:creationId xmlns:a16="http://schemas.microsoft.com/office/drawing/2014/main" id="{4DEA2DD8-221B-EE46-9BA0-FD3B14A43F52}"/>
              </a:ext>
            </a:extLst>
          </p:cNvPr>
          <p:cNvPicPr/>
          <p:nvPr/>
        </p:nvPicPr>
        <p:blipFill>
          <a:blip r:embed="rId4" cstate="email">
            <a:extLst>
              <a:ext uri="{28A0092B-C50C-407E-A947-70E740481C1C}">
                <a14:useLocalDpi xmlns:a14="http://schemas.microsoft.com/office/drawing/2010/main"/>
              </a:ext>
            </a:extLst>
          </a:blip>
          <a:stretch>
            <a:fillRect/>
          </a:stretch>
        </p:blipFill>
        <p:spPr>
          <a:xfrm>
            <a:off x="4560552" y="3201430"/>
            <a:ext cx="4404141" cy="2553063"/>
          </a:xfrm>
          <a:prstGeom prst="rect">
            <a:avLst/>
          </a:prstGeom>
        </p:spPr>
      </p:pic>
      <p:pic>
        <p:nvPicPr>
          <p:cNvPr id="8" name="Picture 7">
            <a:extLst>
              <a:ext uri="{FF2B5EF4-FFF2-40B4-BE49-F238E27FC236}">
                <a16:creationId xmlns:a16="http://schemas.microsoft.com/office/drawing/2014/main" id="{BC18AF2C-662A-6D42-92D6-4EF62EFDBB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0552" y="816627"/>
            <a:ext cx="4404141" cy="2192391"/>
          </a:xfrm>
          <a:prstGeom prst="rect">
            <a:avLst/>
          </a:prstGeom>
        </p:spPr>
      </p:pic>
      <p:pic>
        <p:nvPicPr>
          <p:cNvPr id="9" name="Picture 8">
            <a:extLst>
              <a:ext uri="{FF2B5EF4-FFF2-40B4-BE49-F238E27FC236}">
                <a16:creationId xmlns:a16="http://schemas.microsoft.com/office/drawing/2014/main" id="{75AAC229-2F74-DC43-888E-1BE8910AF2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9017" y="4416168"/>
            <a:ext cx="779149" cy="623319"/>
          </a:xfrm>
          <a:prstGeom prst="rect">
            <a:avLst/>
          </a:prstGeom>
        </p:spPr>
      </p:pic>
      <p:pic>
        <p:nvPicPr>
          <p:cNvPr id="10" name="Picture 9">
            <a:extLst>
              <a:ext uri="{FF2B5EF4-FFF2-40B4-BE49-F238E27FC236}">
                <a16:creationId xmlns:a16="http://schemas.microsoft.com/office/drawing/2014/main" id="{84B03F0C-2D9D-E944-B3D7-F9FFAFBA79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11143" y="4460686"/>
            <a:ext cx="1369949" cy="534280"/>
          </a:xfrm>
          <a:prstGeom prst="rect">
            <a:avLst/>
          </a:prstGeom>
        </p:spPr>
      </p:pic>
      <p:pic>
        <p:nvPicPr>
          <p:cNvPr id="11" name="Picture 10">
            <a:extLst>
              <a:ext uri="{FF2B5EF4-FFF2-40B4-BE49-F238E27FC236}">
                <a16:creationId xmlns:a16="http://schemas.microsoft.com/office/drawing/2014/main" id="{639FE26F-9B3A-8C4C-8F14-EA39597407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63529" y="5155038"/>
            <a:ext cx="1079897" cy="402852"/>
          </a:xfrm>
          <a:prstGeom prst="rect">
            <a:avLst/>
          </a:prstGeom>
        </p:spPr>
      </p:pic>
      <p:pic>
        <p:nvPicPr>
          <p:cNvPr id="12" name="Picture 11">
            <a:extLst>
              <a:ext uri="{FF2B5EF4-FFF2-40B4-BE49-F238E27FC236}">
                <a16:creationId xmlns:a16="http://schemas.microsoft.com/office/drawing/2014/main" id="{F9E688A5-478B-4042-8E6D-0021380E5B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6329" y="5047196"/>
            <a:ext cx="1531247" cy="520624"/>
          </a:xfrm>
          <a:prstGeom prst="rect">
            <a:avLst/>
          </a:prstGeom>
        </p:spPr>
      </p:pic>
      <p:pic>
        <p:nvPicPr>
          <p:cNvPr id="13" name="Picture 12">
            <a:extLst>
              <a:ext uri="{FF2B5EF4-FFF2-40B4-BE49-F238E27FC236}">
                <a16:creationId xmlns:a16="http://schemas.microsoft.com/office/drawing/2014/main" id="{A938042F-883B-314F-B05C-5C071AE98F8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41849" y="4584733"/>
            <a:ext cx="1240770" cy="286187"/>
          </a:xfrm>
          <a:prstGeom prst="rect">
            <a:avLst/>
          </a:prstGeom>
        </p:spPr>
      </p:pic>
    </p:spTree>
    <p:extLst>
      <p:ext uri="{BB962C8B-B14F-4D97-AF65-F5344CB8AC3E}">
        <p14:creationId xmlns:p14="http://schemas.microsoft.com/office/powerpoint/2010/main" val="45953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46"/>
            <a:ext cx="9144000" cy="6858000"/>
          </a:xfrm>
          <a:prstGeom prst="rect">
            <a:avLst/>
          </a:prstGeom>
        </p:spPr>
      </p:pic>
      <p:sp>
        <p:nvSpPr>
          <p:cNvPr id="3" name="TextBox 2"/>
          <p:cNvSpPr txBox="1"/>
          <p:nvPr/>
        </p:nvSpPr>
        <p:spPr>
          <a:xfrm>
            <a:off x="132976" y="309082"/>
            <a:ext cx="8561540" cy="830997"/>
          </a:xfrm>
          <a:prstGeom prst="rect">
            <a:avLst/>
          </a:prstGeom>
          <a:noFill/>
        </p:spPr>
        <p:txBody>
          <a:bodyPr wrap="square" rtlCol="0">
            <a:spAutoFit/>
          </a:bodyPr>
          <a:lstStyle/>
          <a:p>
            <a:r>
              <a:rPr lang="en-US" sz="2400" spc="-150" dirty="0">
                <a:solidFill>
                  <a:srgbClr val="72B343"/>
                </a:solidFill>
                <a:latin typeface="Gotham Light"/>
                <a:cs typeface="Gotham Light"/>
              </a:rPr>
              <a:t>Multiple use cases and customers including research, data warehousing, and technical data package dissemination </a:t>
            </a:r>
          </a:p>
        </p:txBody>
      </p:sp>
      <p:pic>
        <p:nvPicPr>
          <p:cNvPr id="11" name="Picture 10">
            <a:extLst>
              <a:ext uri="{FF2B5EF4-FFF2-40B4-BE49-F238E27FC236}">
                <a16:creationId xmlns:a16="http://schemas.microsoft.com/office/drawing/2014/main" id="{C2512A8A-D9CF-B54C-9407-BA2EE055D6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990" y="3828418"/>
            <a:ext cx="1676317" cy="679588"/>
          </a:xfrm>
          <a:prstGeom prst="rect">
            <a:avLst/>
          </a:prstGeom>
        </p:spPr>
      </p:pic>
      <p:pic>
        <p:nvPicPr>
          <p:cNvPr id="12" name="Picture 11">
            <a:extLst>
              <a:ext uri="{FF2B5EF4-FFF2-40B4-BE49-F238E27FC236}">
                <a16:creationId xmlns:a16="http://schemas.microsoft.com/office/drawing/2014/main" id="{1E22A116-D536-B84A-8A4A-E592DC5D7B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268" y="4803682"/>
            <a:ext cx="1149056" cy="428652"/>
          </a:xfrm>
          <a:prstGeom prst="rect">
            <a:avLst/>
          </a:prstGeom>
        </p:spPr>
      </p:pic>
      <p:pic>
        <p:nvPicPr>
          <p:cNvPr id="13" name="Picture 12">
            <a:extLst>
              <a:ext uri="{FF2B5EF4-FFF2-40B4-BE49-F238E27FC236}">
                <a16:creationId xmlns:a16="http://schemas.microsoft.com/office/drawing/2014/main" id="{E05F6788-0E69-9846-AAC2-9AD07F1AD0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82791" y="1816330"/>
            <a:ext cx="1551686" cy="562486"/>
          </a:xfrm>
          <a:prstGeom prst="rect">
            <a:avLst/>
          </a:prstGeom>
        </p:spPr>
      </p:pic>
      <p:pic>
        <p:nvPicPr>
          <p:cNvPr id="14" name="Picture 13">
            <a:extLst>
              <a:ext uri="{FF2B5EF4-FFF2-40B4-BE49-F238E27FC236}">
                <a16:creationId xmlns:a16="http://schemas.microsoft.com/office/drawing/2014/main" id="{2DA5A2A5-64C4-CB49-AAA9-F68114CF39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04615" y="1537595"/>
            <a:ext cx="3933253" cy="3546087"/>
          </a:xfrm>
          <a:prstGeom prst="rect">
            <a:avLst/>
          </a:prstGeom>
        </p:spPr>
      </p:pic>
      <p:sp>
        <p:nvSpPr>
          <p:cNvPr id="5" name="TextBox 4">
            <a:extLst>
              <a:ext uri="{FF2B5EF4-FFF2-40B4-BE49-F238E27FC236}">
                <a16:creationId xmlns:a16="http://schemas.microsoft.com/office/drawing/2014/main" id="{EFAACABC-F461-3746-AF83-F7EAAE30BC13}"/>
              </a:ext>
            </a:extLst>
          </p:cNvPr>
          <p:cNvSpPr txBox="1"/>
          <p:nvPr/>
        </p:nvSpPr>
        <p:spPr>
          <a:xfrm>
            <a:off x="436441" y="5590698"/>
            <a:ext cx="8401427" cy="369332"/>
          </a:xfrm>
          <a:prstGeom prst="rect">
            <a:avLst/>
          </a:prstGeom>
          <a:noFill/>
        </p:spPr>
        <p:txBody>
          <a:bodyPr wrap="square" rtlCol="0">
            <a:spAutoFit/>
          </a:bodyPr>
          <a:lstStyle/>
          <a:p>
            <a:pPr algn="ctr"/>
            <a:r>
              <a:rPr lang="en-US" i="1" dirty="0" err="1">
                <a:solidFill>
                  <a:schemeClr val="tx1">
                    <a:lumMod val="50000"/>
                    <a:lumOff val="50000"/>
                  </a:schemeClr>
                </a:solidFill>
                <a:latin typeface="Gotham Light" pitchFamily="2" charset="0"/>
                <a:cs typeface="Gotham Light" pitchFamily="2" charset="0"/>
              </a:rPr>
              <a:t>TraceAM</a:t>
            </a:r>
            <a:r>
              <a:rPr lang="en-US" i="1" dirty="0">
                <a:solidFill>
                  <a:schemeClr val="tx1">
                    <a:lumMod val="50000"/>
                    <a:lumOff val="50000"/>
                  </a:schemeClr>
                </a:solidFill>
                <a:latin typeface="Gotham Light" pitchFamily="2" charset="0"/>
                <a:cs typeface="Gotham Light" pitchFamily="2" charset="0"/>
              </a:rPr>
              <a:t> already has thousands of 3D Printing data points in the system</a:t>
            </a:r>
          </a:p>
        </p:txBody>
      </p:sp>
      <p:pic>
        <p:nvPicPr>
          <p:cNvPr id="6" name="Picture 5">
            <a:extLst>
              <a:ext uri="{FF2B5EF4-FFF2-40B4-BE49-F238E27FC236}">
                <a16:creationId xmlns:a16="http://schemas.microsoft.com/office/drawing/2014/main" id="{BF7DEE4C-4938-5444-BA4D-15BADDF32A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90090" y="2409576"/>
            <a:ext cx="1638300" cy="1231900"/>
          </a:xfrm>
          <a:prstGeom prst="rect">
            <a:avLst/>
          </a:prstGeom>
        </p:spPr>
      </p:pic>
      <p:pic>
        <p:nvPicPr>
          <p:cNvPr id="7" name="Picture 6">
            <a:extLst>
              <a:ext uri="{FF2B5EF4-FFF2-40B4-BE49-F238E27FC236}">
                <a16:creationId xmlns:a16="http://schemas.microsoft.com/office/drawing/2014/main" id="{834AB93B-9F34-D049-AA34-43C5E810A07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58005" y="4361481"/>
            <a:ext cx="1134774" cy="1134774"/>
          </a:xfrm>
          <a:prstGeom prst="rect">
            <a:avLst/>
          </a:prstGeom>
        </p:spPr>
      </p:pic>
      <p:pic>
        <p:nvPicPr>
          <p:cNvPr id="9" name="Picture 8">
            <a:extLst>
              <a:ext uri="{FF2B5EF4-FFF2-40B4-BE49-F238E27FC236}">
                <a16:creationId xmlns:a16="http://schemas.microsoft.com/office/drawing/2014/main" id="{28CF633F-F2C2-8B43-BFE1-C682255BF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4426" y="2815550"/>
            <a:ext cx="1230705" cy="764383"/>
          </a:xfrm>
          <a:prstGeom prst="rect">
            <a:avLst/>
          </a:prstGeom>
        </p:spPr>
      </p:pic>
      <p:pic>
        <p:nvPicPr>
          <p:cNvPr id="10" name="Picture 9">
            <a:extLst>
              <a:ext uri="{FF2B5EF4-FFF2-40B4-BE49-F238E27FC236}">
                <a16:creationId xmlns:a16="http://schemas.microsoft.com/office/drawing/2014/main" id="{62DC351B-5D01-1E4D-914F-E0FDDEB52A8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2289" y="1897166"/>
            <a:ext cx="2435363" cy="570788"/>
          </a:xfrm>
          <a:prstGeom prst="rect">
            <a:avLst/>
          </a:prstGeom>
        </p:spPr>
      </p:pic>
      <p:pic>
        <p:nvPicPr>
          <p:cNvPr id="15" name="Picture 14">
            <a:extLst>
              <a:ext uri="{FF2B5EF4-FFF2-40B4-BE49-F238E27FC236}">
                <a16:creationId xmlns:a16="http://schemas.microsoft.com/office/drawing/2014/main" id="{73595F07-C95D-874B-A653-B4BA1E7F2F9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24071" y="3579933"/>
            <a:ext cx="1657385" cy="561094"/>
          </a:xfrm>
          <a:prstGeom prst="rect">
            <a:avLst/>
          </a:prstGeom>
        </p:spPr>
      </p:pic>
    </p:spTree>
    <p:extLst>
      <p:ext uri="{BB962C8B-B14F-4D97-AF65-F5344CB8AC3E}">
        <p14:creationId xmlns:p14="http://schemas.microsoft.com/office/powerpoint/2010/main" val="403683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0" y="0"/>
            <a:ext cx="9144000" cy="6858000"/>
          </a:xfrm>
          <a:prstGeom prst="rect">
            <a:avLst/>
          </a:prstGeom>
        </p:spPr>
      </p:pic>
      <p:sp>
        <p:nvSpPr>
          <p:cNvPr id="3" name="TextBox 2"/>
          <p:cNvSpPr txBox="1"/>
          <p:nvPr/>
        </p:nvSpPr>
        <p:spPr>
          <a:xfrm>
            <a:off x="132976" y="309082"/>
            <a:ext cx="8561540" cy="646331"/>
          </a:xfrm>
          <a:prstGeom prst="rect">
            <a:avLst/>
          </a:prstGeom>
          <a:noFill/>
        </p:spPr>
        <p:txBody>
          <a:bodyPr wrap="square" rtlCol="0">
            <a:spAutoFit/>
          </a:bodyPr>
          <a:lstStyle/>
          <a:p>
            <a:r>
              <a:rPr lang="en-US" sz="3600" spc="-150" dirty="0">
                <a:solidFill>
                  <a:srgbClr val="72B343"/>
                </a:solidFill>
                <a:latin typeface="Gotham Light"/>
                <a:cs typeface="Gotham Light"/>
              </a:rPr>
              <a:t>Ongoing Activities</a:t>
            </a:r>
          </a:p>
        </p:txBody>
      </p:sp>
      <p:pic>
        <p:nvPicPr>
          <p:cNvPr id="17" name="Picture 16">
            <a:extLst>
              <a:ext uri="{FF2B5EF4-FFF2-40B4-BE49-F238E27FC236}">
                <a16:creationId xmlns:a16="http://schemas.microsoft.com/office/drawing/2014/main" id="{59C8699E-FEF8-A34B-AA77-9D35C78B892A}"/>
              </a:ext>
            </a:extLst>
          </p:cNvPr>
          <p:cNvPicPr>
            <a:picLocks noChangeAspect="1"/>
          </p:cNvPicPr>
          <p:nvPr/>
        </p:nvPicPr>
        <p:blipFill rotWithShape="1">
          <a:blip r:embed="rId4"/>
          <a:srcRect r="17816"/>
          <a:stretch/>
        </p:blipFill>
        <p:spPr>
          <a:xfrm>
            <a:off x="132976" y="1481003"/>
            <a:ext cx="5503326" cy="3238887"/>
          </a:xfrm>
          <a:prstGeom prst="rect">
            <a:avLst/>
          </a:prstGeom>
        </p:spPr>
      </p:pic>
      <p:sp>
        <p:nvSpPr>
          <p:cNvPr id="20" name="TextBox 19">
            <a:extLst>
              <a:ext uri="{FF2B5EF4-FFF2-40B4-BE49-F238E27FC236}">
                <a16:creationId xmlns:a16="http://schemas.microsoft.com/office/drawing/2014/main" id="{14C04185-6607-E24A-8BDD-7D2DEFA15E04}"/>
              </a:ext>
            </a:extLst>
          </p:cNvPr>
          <p:cNvSpPr txBox="1"/>
          <p:nvPr/>
        </p:nvSpPr>
        <p:spPr>
          <a:xfrm>
            <a:off x="5677041" y="1546174"/>
            <a:ext cx="3396240"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Gotham Light" pitchFamily="2" charset="0"/>
                <a:cs typeface="Gotham Light" pitchFamily="2" charset="0"/>
              </a:rPr>
              <a:t>Partners on multiple America Makes projects ranging on material </a:t>
            </a:r>
            <a:r>
              <a:rPr lang="en-US" sz="1400" dirty="0" err="1">
                <a:latin typeface="Gotham Light" pitchFamily="2" charset="0"/>
                <a:cs typeface="Gotham Light" pitchFamily="2" charset="0"/>
              </a:rPr>
              <a:t>allowables</a:t>
            </a:r>
            <a:r>
              <a:rPr lang="en-US" sz="1400" dirty="0">
                <a:latin typeface="Gotham Light" pitchFamily="2" charset="0"/>
                <a:cs typeface="Gotham Light" pitchFamily="2" charset="0"/>
              </a:rPr>
              <a:t> and characterizing the mechanical properties of lattice structures</a:t>
            </a:r>
          </a:p>
          <a:p>
            <a:pPr marL="285750" indent="-285750">
              <a:buFont typeface="Arial" panose="020B0604020202020204" pitchFamily="34" charset="0"/>
              <a:buChar char="•"/>
            </a:pPr>
            <a:endParaRPr lang="en-US" sz="1400" dirty="0">
              <a:latin typeface="Gotham Light" pitchFamily="2" charset="0"/>
              <a:cs typeface="Gotham Light" pitchFamily="2" charset="0"/>
            </a:endParaRPr>
          </a:p>
          <a:p>
            <a:pPr marL="285750" indent="-285750">
              <a:buFont typeface="Arial" panose="020B0604020202020204" pitchFamily="34" charset="0"/>
              <a:buChar char="•"/>
            </a:pPr>
            <a:r>
              <a:rPr lang="en-US" sz="1400" dirty="0">
                <a:latin typeface="Gotham Light" pitchFamily="2" charset="0"/>
                <a:cs typeface="Gotham Light" pitchFamily="2" charset="0"/>
              </a:rPr>
              <a:t>Pending SBIR Direct to Phase II with AFWERX</a:t>
            </a:r>
          </a:p>
          <a:p>
            <a:pPr marL="285750" indent="-285750">
              <a:buFont typeface="Arial" panose="020B0604020202020204" pitchFamily="34" charset="0"/>
              <a:buChar char="•"/>
            </a:pPr>
            <a:endParaRPr lang="en-US" sz="1400" dirty="0">
              <a:latin typeface="Gotham Light" pitchFamily="2" charset="0"/>
              <a:cs typeface="Gotham Light" pitchFamily="2" charset="0"/>
            </a:endParaRPr>
          </a:p>
          <a:p>
            <a:pPr marL="285750" indent="-285750">
              <a:buFont typeface="Arial" panose="020B0604020202020204" pitchFamily="34" charset="0"/>
              <a:buChar char="•"/>
            </a:pPr>
            <a:r>
              <a:rPr lang="en-US" sz="1400" dirty="0">
                <a:latin typeface="Gotham Light" pitchFamily="2" charset="0"/>
                <a:cs typeface="Gotham Light" pitchFamily="2" charset="0"/>
              </a:rPr>
              <a:t>Engaged with the Common Data Model Working Group </a:t>
            </a:r>
          </a:p>
          <a:p>
            <a:pPr marL="285750" indent="-285750">
              <a:buFont typeface="Arial" panose="020B0604020202020204" pitchFamily="34" charset="0"/>
              <a:buChar char="•"/>
            </a:pPr>
            <a:endParaRPr lang="en-US" sz="1400" dirty="0">
              <a:latin typeface="Gotham Light" pitchFamily="2" charset="0"/>
              <a:cs typeface="Gotham Light" pitchFamily="2" charset="0"/>
            </a:endParaRPr>
          </a:p>
          <a:p>
            <a:pPr marL="285750" indent="-285750">
              <a:buFont typeface="Arial" panose="020B0604020202020204" pitchFamily="34" charset="0"/>
              <a:buChar char="•"/>
            </a:pPr>
            <a:r>
              <a:rPr lang="en-US" sz="1400" dirty="0">
                <a:latin typeface="Gotham Light" pitchFamily="2" charset="0"/>
                <a:cs typeface="Gotham Light" pitchFamily="2" charset="0"/>
              </a:rPr>
              <a:t>Members of the SAE Additive Manufacturing Data Consortium</a:t>
            </a:r>
          </a:p>
        </p:txBody>
      </p:sp>
    </p:spTree>
    <p:extLst>
      <p:ext uri="{BB962C8B-B14F-4D97-AF65-F5344CB8AC3E}">
        <p14:creationId xmlns:p14="http://schemas.microsoft.com/office/powerpoint/2010/main" val="373823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317526" y="2603635"/>
            <a:ext cx="8826474" cy="1019937"/>
          </a:xfrm>
          <a:prstGeom prst="rect">
            <a:avLst/>
          </a:prstGeom>
          <a:noFill/>
        </p:spPr>
        <p:txBody>
          <a:bodyPr wrap="square" rtlCol="0">
            <a:spAutoFit/>
          </a:bodyPr>
          <a:lstStyle/>
          <a:p>
            <a:pPr>
              <a:lnSpc>
                <a:spcPts val="7000"/>
              </a:lnSpc>
            </a:pPr>
            <a:r>
              <a:rPr lang="en-US" sz="7000" spc="-150" dirty="0">
                <a:solidFill>
                  <a:schemeClr val="bg1"/>
                </a:solidFill>
                <a:latin typeface="Gotham Light"/>
                <a:cs typeface="Gotham Black"/>
              </a:rPr>
              <a:t>Contact</a:t>
            </a:r>
          </a:p>
        </p:txBody>
      </p:sp>
      <p:sp>
        <p:nvSpPr>
          <p:cNvPr id="7" name="Rectangle 6"/>
          <p:cNvSpPr/>
          <p:nvPr/>
        </p:nvSpPr>
        <p:spPr>
          <a:xfrm>
            <a:off x="4572000" y="4061039"/>
            <a:ext cx="4572000" cy="2669962"/>
          </a:xfrm>
          <a:prstGeom prst="rect">
            <a:avLst/>
          </a:prstGeom>
        </p:spPr>
        <p:txBody>
          <a:bodyPr>
            <a:spAutoFit/>
          </a:bodyPr>
          <a:lstStyle/>
          <a:p>
            <a:r>
              <a:rPr lang="en-US" sz="2800" spc="-100" dirty="0">
                <a:solidFill>
                  <a:schemeClr val="bg1"/>
                </a:solidFill>
                <a:latin typeface="Gotham Light"/>
                <a:cs typeface="Gotham Light"/>
              </a:rPr>
              <a:t>Mike Vasquez, PhD</a:t>
            </a:r>
            <a:endParaRPr lang="en-US" spc="-100" dirty="0">
              <a:solidFill>
                <a:schemeClr val="bg1"/>
              </a:solidFill>
              <a:latin typeface="Gotham Light"/>
              <a:cs typeface="Gotham Light"/>
            </a:endParaRPr>
          </a:p>
          <a:p>
            <a:pPr>
              <a:lnSpc>
                <a:spcPct val="130000"/>
              </a:lnSpc>
            </a:pPr>
            <a:r>
              <a:rPr lang="en-US" spc="-100" dirty="0">
                <a:solidFill>
                  <a:schemeClr val="bg1"/>
                </a:solidFill>
                <a:latin typeface="Gotham Light"/>
                <a:cs typeface="Gotham Light"/>
              </a:rPr>
              <a:t>Email: mike@3degreescompany.com</a:t>
            </a:r>
          </a:p>
          <a:p>
            <a:pPr>
              <a:lnSpc>
                <a:spcPct val="130000"/>
              </a:lnSpc>
            </a:pPr>
            <a:r>
              <a:rPr lang="en-US" spc="-100" dirty="0">
                <a:solidFill>
                  <a:schemeClr val="bg1"/>
                </a:solidFill>
                <a:latin typeface="Gotham Light"/>
                <a:cs typeface="Gotham Light"/>
              </a:rPr>
              <a:t>Phone: +1.651.503.9085</a:t>
            </a:r>
          </a:p>
          <a:p>
            <a:pPr>
              <a:lnSpc>
                <a:spcPct val="130000"/>
              </a:lnSpc>
            </a:pPr>
            <a:r>
              <a:rPr lang="en-US" spc="-100" dirty="0">
                <a:solidFill>
                  <a:schemeClr val="bg1"/>
                </a:solidFill>
                <a:latin typeface="Gotham Light"/>
                <a:cs typeface="Gotham Light"/>
              </a:rPr>
              <a:t>Website: www.3Degreescompany.com</a:t>
            </a:r>
          </a:p>
          <a:p>
            <a:pPr>
              <a:lnSpc>
                <a:spcPct val="130000"/>
              </a:lnSpc>
            </a:pPr>
            <a:r>
              <a:rPr lang="en-US" spc="-100" dirty="0">
                <a:solidFill>
                  <a:schemeClr val="bg1"/>
                </a:solidFill>
                <a:latin typeface="Gotham Light"/>
                <a:cs typeface="Gotham Light"/>
              </a:rPr>
              <a:t>Trace: www.traceam.com</a:t>
            </a:r>
          </a:p>
          <a:p>
            <a:pPr>
              <a:lnSpc>
                <a:spcPct val="130000"/>
              </a:lnSpc>
            </a:pPr>
            <a:endParaRPr lang="en-US" spc="-100" dirty="0">
              <a:solidFill>
                <a:schemeClr val="bg1"/>
              </a:solidFill>
              <a:latin typeface="Gotham Light"/>
              <a:cs typeface="Gotham Light"/>
            </a:endParaRPr>
          </a:p>
          <a:p>
            <a:endParaRPr lang="en-US" spc="-100" dirty="0">
              <a:solidFill>
                <a:schemeClr val="bg1"/>
              </a:solidFill>
              <a:latin typeface="Gotham Light"/>
              <a:cs typeface="Century Gothic"/>
            </a:endParaRPr>
          </a:p>
        </p:txBody>
      </p:sp>
    </p:spTree>
    <p:extLst>
      <p:ext uri="{BB962C8B-B14F-4D97-AF65-F5344CB8AC3E}">
        <p14:creationId xmlns:p14="http://schemas.microsoft.com/office/powerpoint/2010/main" val="252017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29481</TotalTime>
  <Words>680</Words>
  <Application>Microsoft Macintosh PowerPoint</Application>
  <PresentationFormat>On-screen Show (4:3)</PresentationFormat>
  <Paragraphs>88</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Century Gothic</vt:lpstr>
      <vt:lpstr>Gotham Black</vt:lpstr>
      <vt:lpstr>Gotham Light</vt:lpstr>
      <vt:lpstr>Gotham Medium</vt:lpstr>
      <vt:lpstr>JetBrains Mono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125</cp:revision>
  <cp:lastPrinted>2022-02-16T19:35:37Z</cp:lastPrinted>
  <dcterms:created xsi:type="dcterms:W3CDTF">2021-04-16T10:25:16Z</dcterms:created>
  <dcterms:modified xsi:type="dcterms:W3CDTF">2022-04-07T21:37:51Z</dcterms:modified>
</cp:coreProperties>
</file>