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7" r:id="rId2"/>
    <p:sldId id="259" r:id="rId3"/>
    <p:sldId id="290" r:id="rId4"/>
    <p:sldId id="291" r:id="rId5"/>
    <p:sldId id="285" r:id="rId6"/>
    <p:sldId id="261" r:id="rId7"/>
    <p:sldId id="284" r:id="rId8"/>
    <p:sldId id="286" r:id="rId9"/>
    <p:sldId id="263" r:id="rId10"/>
    <p:sldId id="300" r:id="rId11"/>
    <p:sldId id="267" r:id="rId12"/>
    <p:sldId id="276" r:id="rId13"/>
    <p:sldId id="298" r:id="rId14"/>
    <p:sldId id="270" r:id="rId15"/>
    <p:sldId id="296" r:id="rId16"/>
    <p:sldId id="299" r:id="rId17"/>
    <p:sldId id="297" r:id="rId18"/>
    <p:sldId id="292" r:id="rId19"/>
    <p:sldId id="289" r:id="rId20"/>
    <p:sldId id="306" r:id="rId21"/>
    <p:sldId id="307" r:id="rId22"/>
    <p:sldId id="304" r:id="rId23"/>
    <p:sldId id="305" r:id="rId24"/>
    <p:sldId id="303" r:id="rId25"/>
    <p:sldId id="280" r:id="rId26"/>
    <p:sldId id="283" r:id="rId27"/>
    <p:sldId id="278" r:id="rId28"/>
    <p:sldId id="279" r:id="rId29"/>
    <p:sldId id="26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741B47"/>
    <a:srgbClr val="C8E5EE"/>
    <a:srgbClr val="8FAADC"/>
    <a:srgbClr val="2A2829"/>
    <a:srgbClr val="FBA90C"/>
    <a:srgbClr val="FFFFFF"/>
    <a:srgbClr val="926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055" autoAdjust="0"/>
  </p:normalViewPr>
  <p:slideViewPr>
    <p:cSldViewPr snapToGrid="0" snapToObjects="1">
      <p:cViewPr varScale="1">
        <p:scale>
          <a:sx n="108" d="100"/>
          <a:sy n="108" d="100"/>
        </p:scale>
        <p:origin x="51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iall\AMS%20Dropbox\Finance\cost%20model%2010-11-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iall\AMS%20Dropbox\Finance\cost%20model%2010-11-2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iall\AMS%20Dropbox\Finance\AMS%20Budget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Sheet1!$D$50:$D$90</c:f>
              <c:numCache>
                <c:formatCode>General</c:formatCode>
                <c:ptCount val="41"/>
                <c:pt idx="0">
                  <c:v>0.01</c:v>
                </c:pt>
                <c:pt idx="1">
                  <c:v>0.02</c:v>
                </c:pt>
                <c:pt idx="2">
                  <c:v>0.03</c:v>
                </c:pt>
                <c:pt idx="3">
                  <c:v>0.04</c:v>
                </c:pt>
                <c:pt idx="4">
                  <c:v>0.05</c:v>
                </c:pt>
                <c:pt idx="5">
                  <c:v>0.06</c:v>
                </c:pt>
                <c:pt idx="6">
                  <c:v>7.0000000000000007E-2</c:v>
                </c:pt>
                <c:pt idx="7">
                  <c:v>0.08</c:v>
                </c:pt>
                <c:pt idx="8">
                  <c:v>0.09</c:v>
                </c:pt>
                <c:pt idx="9">
                  <c:v>0.1</c:v>
                </c:pt>
                <c:pt idx="10">
                  <c:v>0.11</c:v>
                </c:pt>
                <c:pt idx="11">
                  <c:v>0.12</c:v>
                </c:pt>
                <c:pt idx="12">
                  <c:v>0.13</c:v>
                </c:pt>
                <c:pt idx="13">
                  <c:v>0.14000000000000001</c:v>
                </c:pt>
                <c:pt idx="14">
                  <c:v>0.15</c:v>
                </c:pt>
                <c:pt idx="15">
                  <c:v>0.16</c:v>
                </c:pt>
                <c:pt idx="16">
                  <c:v>0.17</c:v>
                </c:pt>
                <c:pt idx="17">
                  <c:v>0.18</c:v>
                </c:pt>
                <c:pt idx="18">
                  <c:v>0.19</c:v>
                </c:pt>
                <c:pt idx="19">
                  <c:v>0.2</c:v>
                </c:pt>
                <c:pt idx="20">
                  <c:v>0.21</c:v>
                </c:pt>
                <c:pt idx="21">
                  <c:v>0.22</c:v>
                </c:pt>
                <c:pt idx="22">
                  <c:v>0.23</c:v>
                </c:pt>
                <c:pt idx="23">
                  <c:v>0.24</c:v>
                </c:pt>
                <c:pt idx="24">
                  <c:v>0.25</c:v>
                </c:pt>
                <c:pt idx="25">
                  <c:v>0.26</c:v>
                </c:pt>
                <c:pt idx="26">
                  <c:v>0.27</c:v>
                </c:pt>
                <c:pt idx="27">
                  <c:v>0.28000000000000003</c:v>
                </c:pt>
                <c:pt idx="28">
                  <c:v>0.28999999999999998</c:v>
                </c:pt>
                <c:pt idx="29">
                  <c:v>0.3</c:v>
                </c:pt>
                <c:pt idx="30">
                  <c:v>0.31</c:v>
                </c:pt>
                <c:pt idx="31">
                  <c:v>0.32</c:v>
                </c:pt>
                <c:pt idx="32">
                  <c:v>0.33</c:v>
                </c:pt>
                <c:pt idx="33">
                  <c:v>0.34</c:v>
                </c:pt>
                <c:pt idx="34">
                  <c:v>0.35</c:v>
                </c:pt>
                <c:pt idx="35">
                  <c:v>0.36</c:v>
                </c:pt>
                <c:pt idx="36">
                  <c:v>0.37</c:v>
                </c:pt>
                <c:pt idx="37">
                  <c:v>0.38</c:v>
                </c:pt>
                <c:pt idx="38">
                  <c:v>0.39</c:v>
                </c:pt>
                <c:pt idx="39">
                  <c:v>0.4</c:v>
                </c:pt>
              </c:numCache>
            </c:numRef>
          </c:xVal>
          <c:yVal>
            <c:numRef>
              <c:f>Sheet1!$J$50:$J$90</c:f>
              <c:numCache>
                <c:formatCode>0%</c:formatCode>
                <c:ptCount val="41"/>
                <c:pt idx="0">
                  <c:v>5.050505050504972E-3</c:v>
                </c:pt>
                <c:pt idx="1">
                  <c:v>1.0204081632652962E-2</c:v>
                </c:pt>
                <c:pt idx="2">
                  <c:v>1.5463917525773363E-2</c:v>
                </c:pt>
                <c:pt idx="3">
                  <c:v>2.0833333333333259E-2</c:v>
                </c:pt>
                <c:pt idx="4">
                  <c:v>2.6315789473684292E-2</c:v>
                </c:pt>
                <c:pt idx="5">
                  <c:v>3.1914893617021267E-2</c:v>
                </c:pt>
                <c:pt idx="6">
                  <c:v>3.7634408602150504E-2</c:v>
                </c:pt>
                <c:pt idx="7">
                  <c:v>4.347826086956541E-2</c:v>
                </c:pt>
                <c:pt idx="8">
                  <c:v>4.9450549450549497E-2</c:v>
                </c:pt>
                <c:pt idx="9">
                  <c:v>5.555555555555558E-2</c:v>
                </c:pt>
                <c:pt idx="10">
                  <c:v>6.1797752808988804E-2</c:v>
                </c:pt>
                <c:pt idx="11">
                  <c:v>6.8181818181818121E-2</c:v>
                </c:pt>
                <c:pt idx="12">
                  <c:v>7.4712643678161106E-2</c:v>
                </c:pt>
                <c:pt idx="13">
                  <c:v>8.1395348837209225E-2</c:v>
                </c:pt>
                <c:pt idx="14">
                  <c:v>8.8235294117646967E-2</c:v>
                </c:pt>
                <c:pt idx="15">
                  <c:v>9.5238095238095344E-2</c:v>
                </c:pt>
                <c:pt idx="16">
                  <c:v>0.10240963855421681</c:v>
                </c:pt>
                <c:pt idx="17">
                  <c:v>0.10975609756097571</c:v>
                </c:pt>
                <c:pt idx="18">
                  <c:v>0.11728395061728381</c:v>
                </c:pt>
                <c:pt idx="19">
                  <c:v>0.125</c:v>
                </c:pt>
                <c:pt idx="20">
                  <c:v>0.13291139240506333</c:v>
                </c:pt>
                <c:pt idx="21">
                  <c:v>0.14102564102564097</c:v>
                </c:pt>
                <c:pt idx="22">
                  <c:v>0.14935064935064957</c:v>
                </c:pt>
                <c:pt idx="23">
                  <c:v>0.15789473684210531</c:v>
                </c:pt>
                <c:pt idx="24">
                  <c:v>0.16666666666666674</c:v>
                </c:pt>
                <c:pt idx="25">
                  <c:v>0.17567567567567566</c:v>
                </c:pt>
                <c:pt idx="26">
                  <c:v>0.18493150684931492</c:v>
                </c:pt>
                <c:pt idx="27">
                  <c:v>0.19444444444444464</c:v>
                </c:pt>
                <c:pt idx="28">
                  <c:v>0.20422535211267601</c:v>
                </c:pt>
                <c:pt idx="29">
                  <c:v>0.21428571428571419</c:v>
                </c:pt>
                <c:pt idx="30">
                  <c:v>0.22463768115942018</c:v>
                </c:pt>
                <c:pt idx="31">
                  <c:v>0.23529411764705865</c:v>
                </c:pt>
                <c:pt idx="32">
                  <c:v>0.24626865671641807</c:v>
                </c:pt>
                <c:pt idx="33">
                  <c:v>0.25757575757575757</c:v>
                </c:pt>
                <c:pt idx="34">
                  <c:v>0.26923076923076916</c:v>
                </c:pt>
                <c:pt idx="35">
                  <c:v>0.28125</c:v>
                </c:pt>
                <c:pt idx="36">
                  <c:v>0.2936507936507935</c:v>
                </c:pt>
                <c:pt idx="37">
                  <c:v>0.30645161290322598</c:v>
                </c:pt>
                <c:pt idx="38">
                  <c:v>0.31967213114754101</c:v>
                </c:pt>
                <c:pt idx="39">
                  <c:v>0.33333333333333326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E35-4321-96BA-B3BB142571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0902367"/>
        <c:axId val="1750899455"/>
      </c:scatterChart>
      <c:valAx>
        <c:axId val="1750902367"/>
        <c:scaling>
          <c:orientation val="minMax"/>
          <c:max val="0.4"/>
          <c:min val="0.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/>
                  <a:t>Scrap Rate</a:t>
                </a:r>
              </a:p>
            </c:rich>
          </c:tx>
          <c:layout>
            <c:manualLayout>
              <c:xMode val="edge"/>
              <c:yMode val="edge"/>
              <c:x val="0.35018061442653658"/>
              <c:y val="0.856722391764249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0899455"/>
        <c:crosses val="autoZero"/>
        <c:crossBetween val="midCat"/>
      </c:valAx>
      <c:valAx>
        <c:axId val="17508994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/>
                  <a:t>Productivity Increase</a:t>
                </a:r>
              </a:p>
            </c:rich>
          </c:tx>
          <c:layout>
            <c:manualLayout>
              <c:xMode val="edge"/>
              <c:yMode val="edge"/>
              <c:x val="2.5792644020343123E-2"/>
              <c:y val="0.1051310150628313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09023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Sheet1!$D$50:$D$90</c:f>
              <c:numCache>
                <c:formatCode>General</c:formatCode>
                <c:ptCount val="41"/>
                <c:pt idx="0">
                  <c:v>0.01</c:v>
                </c:pt>
                <c:pt idx="1">
                  <c:v>0.02</c:v>
                </c:pt>
                <c:pt idx="2">
                  <c:v>0.03</c:v>
                </c:pt>
                <c:pt idx="3">
                  <c:v>0.04</c:v>
                </c:pt>
                <c:pt idx="4">
                  <c:v>0.05</c:v>
                </c:pt>
                <c:pt idx="5">
                  <c:v>0.06</c:v>
                </c:pt>
                <c:pt idx="6">
                  <c:v>7.0000000000000007E-2</c:v>
                </c:pt>
                <c:pt idx="7">
                  <c:v>0.08</c:v>
                </c:pt>
                <c:pt idx="8">
                  <c:v>0.09</c:v>
                </c:pt>
                <c:pt idx="9">
                  <c:v>0.1</c:v>
                </c:pt>
                <c:pt idx="10">
                  <c:v>0.11</c:v>
                </c:pt>
                <c:pt idx="11">
                  <c:v>0.12</c:v>
                </c:pt>
                <c:pt idx="12">
                  <c:v>0.13</c:v>
                </c:pt>
                <c:pt idx="13">
                  <c:v>0.14000000000000001</c:v>
                </c:pt>
                <c:pt idx="14">
                  <c:v>0.15</c:v>
                </c:pt>
                <c:pt idx="15">
                  <c:v>0.16</c:v>
                </c:pt>
                <c:pt idx="16">
                  <c:v>0.17</c:v>
                </c:pt>
                <c:pt idx="17">
                  <c:v>0.18</c:v>
                </c:pt>
                <c:pt idx="18">
                  <c:v>0.19</c:v>
                </c:pt>
                <c:pt idx="19">
                  <c:v>0.2</c:v>
                </c:pt>
                <c:pt idx="20">
                  <c:v>0.21</c:v>
                </c:pt>
                <c:pt idx="21">
                  <c:v>0.22</c:v>
                </c:pt>
                <c:pt idx="22">
                  <c:v>0.23</c:v>
                </c:pt>
                <c:pt idx="23">
                  <c:v>0.24</c:v>
                </c:pt>
                <c:pt idx="24">
                  <c:v>0.25</c:v>
                </c:pt>
                <c:pt idx="25">
                  <c:v>0.26</c:v>
                </c:pt>
                <c:pt idx="26">
                  <c:v>0.27</c:v>
                </c:pt>
                <c:pt idx="27">
                  <c:v>0.28000000000000003</c:v>
                </c:pt>
                <c:pt idx="28">
                  <c:v>0.28999999999999998</c:v>
                </c:pt>
                <c:pt idx="29">
                  <c:v>0.3</c:v>
                </c:pt>
                <c:pt idx="30">
                  <c:v>0.31</c:v>
                </c:pt>
                <c:pt idx="31">
                  <c:v>0.32</c:v>
                </c:pt>
                <c:pt idx="32">
                  <c:v>0.33</c:v>
                </c:pt>
                <c:pt idx="33">
                  <c:v>0.34</c:v>
                </c:pt>
                <c:pt idx="34">
                  <c:v>0.35</c:v>
                </c:pt>
                <c:pt idx="35">
                  <c:v>0.36</c:v>
                </c:pt>
                <c:pt idx="36">
                  <c:v>0.37</c:v>
                </c:pt>
                <c:pt idx="37">
                  <c:v>0.38</c:v>
                </c:pt>
                <c:pt idx="38">
                  <c:v>0.39</c:v>
                </c:pt>
                <c:pt idx="39">
                  <c:v>0.4</c:v>
                </c:pt>
              </c:numCache>
            </c:numRef>
          </c:xVal>
          <c:yVal>
            <c:numRef>
              <c:f>Sheet1!$J$50:$J$90</c:f>
              <c:numCache>
                <c:formatCode>0%</c:formatCode>
                <c:ptCount val="41"/>
                <c:pt idx="0">
                  <c:v>5.050505050504972E-3</c:v>
                </c:pt>
                <c:pt idx="1">
                  <c:v>1.0204081632652962E-2</c:v>
                </c:pt>
                <c:pt idx="2">
                  <c:v>1.5463917525773363E-2</c:v>
                </c:pt>
                <c:pt idx="3">
                  <c:v>2.0833333333333259E-2</c:v>
                </c:pt>
                <c:pt idx="4">
                  <c:v>2.6315789473684292E-2</c:v>
                </c:pt>
                <c:pt idx="5">
                  <c:v>3.1914893617021267E-2</c:v>
                </c:pt>
                <c:pt idx="6">
                  <c:v>3.7634408602150504E-2</c:v>
                </c:pt>
                <c:pt idx="7">
                  <c:v>4.347826086956541E-2</c:v>
                </c:pt>
                <c:pt idx="8">
                  <c:v>4.9450549450549497E-2</c:v>
                </c:pt>
                <c:pt idx="9">
                  <c:v>5.555555555555558E-2</c:v>
                </c:pt>
                <c:pt idx="10">
                  <c:v>6.1797752808988804E-2</c:v>
                </c:pt>
                <c:pt idx="11">
                  <c:v>6.8181818181818121E-2</c:v>
                </c:pt>
                <c:pt idx="12">
                  <c:v>7.4712643678161106E-2</c:v>
                </c:pt>
                <c:pt idx="13">
                  <c:v>8.1395348837209225E-2</c:v>
                </c:pt>
                <c:pt idx="14">
                  <c:v>8.8235294117646967E-2</c:v>
                </c:pt>
                <c:pt idx="15">
                  <c:v>9.5238095238095344E-2</c:v>
                </c:pt>
                <c:pt idx="16">
                  <c:v>0.10240963855421681</c:v>
                </c:pt>
                <c:pt idx="17">
                  <c:v>0.10975609756097571</c:v>
                </c:pt>
                <c:pt idx="18">
                  <c:v>0.11728395061728381</c:v>
                </c:pt>
                <c:pt idx="19">
                  <c:v>0.125</c:v>
                </c:pt>
                <c:pt idx="20">
                  <c:v>0.13291139240506333</c:v>
                </c:pt>
                <c:pt idx="21">
                  <c:v>0.14102564102564097</c:v>
                </c:pt>
                <c:pt idx="22">
                  <c:v>0.14935064935064957</c:v>
                </c:pt>
                <c:pt idx="23">
                  <c:v>0.15789473684210531</c:v>
                </c:pt>
                <c:pt idx="24">
                  <c:v>0.16666666666666674</c:v>
                </c:pt>
                <c:pt idx="25">
                  <c:v>0.17567567567567566</c:v>
                </c:pt>
                <c:pt idx="26">
                  <c:v>0.18493150684931492</c:v>
                </c:pt>
                <c:pt idx="27">
                  <c:v>0.19444444444444464</c:v>
                </c:pt>
                <c:pt idx="28">
                  <c:v>0.20422535211267601</c:v>
                </c:pt>
                <c:pt idx="29">
                  <c:v>0.21428571428571419</c:v>
                </c:pt>
                <c:pt idx="30">
                  <c:v>0.22463768115942018</c:v>
                </c:pt>
                <c:pt idx="31">
                  <c:v>0.23529411764705865</c:v>
                </c:pt>
                <c:pt idx="32">
                  <c:v>0.24626865671641807</c:v>
                </c:pt>
                <c:pt idx="33">
                  <c:v>0.25757575757575757</c:v>
                </c:pt>
                <c:pt idx="34">
                  <c:v>0.26923076923076916</c:v>
                </c:pt>
                <c:pt idx="35">
                  <c:v>0.28125</c:v>
                </c:pt>
                <c:pt idx="36">
                  <c:v>0.2936507936507935</c:v>
                </c:pt>
                <c:pt idx="37">
                  <c:v>0.30645161290322598</c:v>
                </c:pt>
                <c:pt idx="38">
                  <c:v>0.31967213114754101</c:v>
                </c:pt>
                <c:pt idx="39">
                  <c:v>0.33333333333333326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7E1-4EE5-BD25-96630B5778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0902367"/>
        <c:axId val="1750899455"/>
      </c:scatterChart>
      <c:valAx>
        <c:axId val="1750902367"/>
        <c:scaling>
          <c:orientation val="minMax"/>
          <c:max val="0.4"/>
          <c:min val="0.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/>
                  <a:t>Scrap Rate</a:t>
                </a:r>
              </a:p>
            </c:rich>
          </c:tx>
          <c:layout>
            <c:manualLayout>
              <c:xMode val="edge"/>
              <c:yMode val="edge"/>
              <c:x val="0.35018061442653658"/>
              <c:y val="0.856722391764249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0899455"/>
        <c:crosses val="autoZero"/>
        <c:crossBetween val="midCat"/>
      </c:valAx>
      <c:valAx>
        <c:axId val="17508994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/>
                  <a:t>Productivity Increase</a:t>
                </a:r>
              </a:p>
            </c:rich>
          </c:tx>
          <c:layout>
            <c:manualLayout>
              <c:xMode val="edge"/>
              <c:yMode val="edge"/>
              <c:x val="2.5792644020343123E-2"/>
              <c:y val="0.1051310150628313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09023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'Mock PF'!$E$3:$J$3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'Mock PF'!$E$3:$J$3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69-4964-8019-16E21383D4C0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6.0759700827349779E-2"/>
                  <c:y val="-9.2592592592592587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 $1M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4469-4964-8019-16E21383D4C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$3M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4469-4964-8019-16E21383D4C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$9M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4469-4964-8019-16E21383D4C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$16M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4469-4964-8019-16E21383D4C0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$25M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4469-4964-8019-16E21383D4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'Mock PF'!$E$3:$J$3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'Mock PF'!$E$11:$J$11</c:f>
              <c:numCache>
                <c:formatCode>_("$"* #,##0_);_("$"* \(#,##0\);_("$"* "-"??_);_(@_)</c:formatCode>
                <c:ptCount val="6"/>
                <c:pt idx="0" formatCode="_(&quot;$&quot;* #,##0.00_);_(&quot;$&quot;* \(#,##0.00\);_(&quot;$&quot;* &quot;-&quot;??_);_(@_)">
                  <c:v>0</c:v>
                </c:pt>
                <c:pt idx="1">
                  <c:v>744000</c:v>
                </c:pt>
                <c:pt idx="2">
                  <c:v>2790000</c:v>
                </c:pt>
                <c:pt idx="3">
                  <c:v>8460000</c:v>
                </c:pt>
                <c:pt idx="4">
                  <c:v>15390000</c:v>
                </c:pt>
                <c:pt idx="5">
                  <c:v>23940000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469-4964-8019-16E21383D4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216865744"/>
        <c:axId val="1216867408"/>
      </c:barChart>
      <c:catAx>
        <c:axId val="1216865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6867408"/>
        <c:crosses val="autoZero"/>
        <c:auto val="1"/>
        <c:lblAlgn val="ctr"/>
        <c:lblOffset val="100"/>
        <c:noMultiLvlLbl val="0"/>
      </c:catAx>
      <c:valAx>
        <c:axId val="12168674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16865744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1.2570972584968927E-2"/>
                <c:y val="0.34763888888888889"/>
              </c:manualLayout>
            </c:layout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DB9E38-BA25-A94F-8FA2-550BC1D68041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AD6A35-9639-3B46-BCB3-A992D0896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664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b1467cf52a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b1467cf52a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e608cd8fe0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e608cd8fe0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7706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e4748092e7_1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e4748092e7_1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e608cd8fe0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e608cd8fe0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2325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e608cd8fe0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e608cd8fe0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9082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e478c64df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8" name="Google Shape;388;ge478c64df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e478c64df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8" name="Google Shape;388;ge478c64df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95594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e478c64df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8" name="Google Shape;388;ge478c64df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25445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e478c64df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8" name="Google Shape;388;ge478c64df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90806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e608cd8fe0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e608cd8fe0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11693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e608cd8fe0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e608cd8fe0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002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e608cd8fe0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e608cd8fe0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e608cd8fe0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e608cd8fe0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60849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e478c64df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8" name="Google Shape;388;ge478c64df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23197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e478c64df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8" name="Google Shape;388;ge478c64df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84287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6A70F-19FC-41BA-84F3-458C2C527E9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841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e608cd8fe0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e608cd8fe0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83300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e608cd8fe0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e608cd8fe0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41580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e9188871e0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e9188871e0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e608cd8fe0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e608cd8fe0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35603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e608cd8fe0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e608cd8fe0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71178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e608cd8fe0_0_112:notes"/>
          <p:cNvSpPr txBox="1">
            <a:spLocks noGrp="1"/>
          </p:cNvSpPr>
          <p:nvPr>
            <p:ph type="body" idx="1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1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e608cd8fe0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df357f4ef0_0_121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8" name="Google Shape;198;gdf357f4ef0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3466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df357f4ef0_0_121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8" name="Google Shape;198;gdf357f4ef0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1417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df357f4ef0_0_121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8" name="Google Shape;198;gdf357f4ef0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e4748092e7_1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ge4748092e7_1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e4748092e7_1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e4748092e7_1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Sigma is spot size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 is velocity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 is laser power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4041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e4748092e7_1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e4748092e7_1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6941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e608cd8fe0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e608cd8fe0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31E77-536C-304D-A9CD-CBD36A57B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4015E5-6364-D540-AEFC-229F9CC16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ED87B8-1082-BF4F-B8D3-B9AB4A996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F9E0A-8053-124A-BBEE-A1CE4C6905B8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9B362-247E-3749-84DE-42FC47535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21F96-7131-6740-AEEB-5B365C5F9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77917-A532-134C-A3B2-2633BE27E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843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10F62-1DE2-CA40-BE3D-1D157BF21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57A86F-658A-884A-B5C4-7BFC1E1473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EC9F6D-F9AD-A342-AE73-3C4A6CF4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F9E0A-8053-124A-BBEE-A1CE4C6905B8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1290CC-B538-8F4F-BBC8-2D08D59F3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A8B1D-1FFE-F447-B81F-E0FF40789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77917-A532-134C-A3B2-2633BE27E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336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E6A588-3C9D-F347-8290-FE0488AE22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05210-C758-3343-B5BA-99451C11D9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52FE7-0BB9-B441-8573-E4B9300DC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F9E0A-8053-124A-BBEE-A1CE4C6905B8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C3CA13-8D49-0B40-A736-264F4D58F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3DB44-B9D0-FB41-8AC5-E9CB8AAEE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77917-A532-134C-A3B2-2633BE27E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398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97615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0BBB3-9723-D34B-839A-4A40FF516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23F3D-9F7D-A742-91DD-821C45269B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99AA3-F993-6E4C-9F27-85B34C360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F9E0A-8053-124A-BBEE-A1CE4C6905B8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BDF8A-B267-4645-9867-4C920B443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56912-66D6-9F44-B1B5-04DF1C067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77917-A532-134C-A3B2-2633BE27E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075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B698A-5763-8A48-A61B-6DCD7EDDE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CAC66-2357-3B43-B636-2FFD7C3A7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247B3-2D8E-4043-BBC0-8A08C5230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F9E0A-8053-124A-BBEE-A1CE4C6905B8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346D1-D928-6C4F-B1BB-8D0B0DCC4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D22DB-BBE9-764D-A079-59764B5EC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77917-A532-134C-A3B2-2633BE27E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41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F5552-A7C9-604D-9206-9DA60B244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3D7CC-5492-DE40-9F56-9E132C0CBC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4778B3-B1CF-184C-832A-D5582551F4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0724D0-DBDE-D54C-9D76-72EC587B3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F9E0A-8053-124A-BBEE-A1CE4C6905B8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550525-DD30-6349-95FD-CC28EE371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FCB78C-B0C8-5C48-BE67-5422C16B0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77917-A532-134C-A3B2-2633BE27E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817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E88A3-9471-0D4B-B943-141CAB12F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78BB3D-9F0F-6449-B278-828F3A5A4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D0401A-0E65-C14B-926B-FE3176AD91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D6C39B-BC7B-0046-911B-BDFFD19E77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9BD9FA-7137-C140-B995-2C921E6C64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F79457-6541-4642-B9BE-5C4EEA229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F9E0A-8053-124A-BBEE-A1CE4C6905B8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13160B-1C8A-2441-9589-82D5653D6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949625-72CF-EF43-8C37-F66FABF6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77917-A532-134C-A3B2-2633BE27E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789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7C5AB-1E49-3244-9C93-3E24C5D35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595152-A747-0445-ACA1-7A099C297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F9E0A-8053-124A-BBEE-A1CE4C6905B8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A18483-055C-8C42-A411-D55197E60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AC86B1-7548-2646-A348-5132BE1C7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77917-A532-134C-A3B2-2633BE27E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76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79E21F-1F2C-C243-91FB-2F08F6F28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F9E0A-8053-124A-BBEE-A1CE4C6905B8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485754-15C3-274C-B792-CA32E97FB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A0D82-81EE-AA4B-9835-CDA840D7D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77917-A532-134C-A3B2-2633BE27E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592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220F1-20D0-6548-8832-899DDC265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7E46F-81E5-2D43-B485-E7170437D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C9F386-A6A0-B94E-98CA-AEEEFEC9D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56AA9D-9634-D94D-B97D-3504223B4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F9E0A-8053-124A-BBEE-A1CE4C6905B8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A27C7A-C60F-594D-99B6-BCDE8C474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3301B-6D26-1948-B1EE-59A82DD99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77917-A532-134C-A3B2-2633BE27E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24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AF50A-AEA3-E840-8F6B-AEDAA9C65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C61578-CC34-0448-AF7F-6C0C21299F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07E40-5A85-0F46-B635-0E794CDF39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BCD3D0-E550-A546-AE99-76B0AC830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F9E0A-8053-124A-BBEE-A1CE4C6905B8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D25425-E6B2-6F4E-A6B1-A4F224F5E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BE42A5-EAFF-0E4C-83F5-ADE281027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77917-A532-134C-A3B2-2633BE27E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906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89A9B6-3A52-FD44-9758-008ABAFE5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569C02-603D-FD44-9ACA-E106FD8F8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03824-F621-764B-899E-55A1F2668E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F9E0A-8053-124A-BBEE-A1CE4C6905B8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B51959-C068-D14F-B58E-245F68FFDA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59CDA-7AE2-914F-8CCB-7AF28ED395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77917-A532-134C-A3B2-2633BE27E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47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hainreaction.anl.gov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iencedirect.com/science/article/abs/pii/S0925527319303597" TargetMode="External"/><Relationship Id="rId3" Type="http://schemas.openxmlformats.org/officeDocument/2006/relationships/image" Target="../media/image5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5.png"/><Relationship Id="rId7" Type="http://schemas.openxmlformats.org/officeDocument/2006/relationships/hyperlink" Target="https://www.sciencedirect.com/science/article/abs/pii/S0925527319303597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hyperlink" Target="https://www.tctmagazine.com/additive-manufacturing-in-aerospace-mtc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0.jpeg"/><Relationship Id="rId5" Type="http://schemas.openxmlformats.org/officeDocument/2006/relationships/image" Target="../media/image6.png"/><Relationship Id="rId10" Type="http://schemas.openxmlformats.org/officeDocument/2006/relationships/hyperlink" Target="https://www.press.bmwgroup.com/latin-america-caribbean/article/detail/T0322488EN/industrial-scale-3d-printing-continues-to-advance-at-bmw-group?language=en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opbox.com/s/libfhehryj1vrek/E_White%20Paper.pdf?dl=0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ropbox.com/s/o2h377sspau19bp/Additive_Monitoring_Systems_Deck.pdf?dl=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hyperlink" Target="https://chainreaction.anl.gov/projects/optical-in-situ-monitoring-for-metal-additive-manufacturing/" TargetMode="External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11" Type="http://schemas.openxmlformats.org/officeDocument/2006/relationships/image" Target="../media/image31.jpeg"/><Relationship Id="rId5" Type="http://schemas.openxmlformats.org/officeDocument/2006/relationships/image" Target="../media/image4.png"/><Relationship Id="rId10" Type="http://schemas.openxmlformats.org/officeDocument/2006/relationships/image" Target="../media/image30.jpeg"/><Relationship Id="rId4" Type="http://schemas.openxmlformats.org/officeDocument/2006/relationships/image" Target="../media/image1.png"/><Relationship Id="rId9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1.png"/><Relationship Id="rId9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mailto:Charles@additivemonitoring.com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niall@additivemonitoring.com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hyperlink" Target="https://www.af.mil/News/Article-Display/Article/2533432/afrl-x-ray-vision-tool-to-reduce-costs-time-for-3d-part-qualification/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hyperlink" Target="https://www.af.mil/News/Article-Display/Article/2533432/afrl-x-ray-vision-tool-to-reduce-costs-time-for-3d-part-qualification/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pure.hud.ac.uk/en/publications/in-situ-areal-inspection-of-powder-bed-for-electron-beam-fusion-a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://utw10945.utweb.utexas.edu/sites/default/files/2015/2015-24-Foster.pdf" TargetMode="Externa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sciencedirect.com/science/article/pii/S0264127518309262" TargetMode="External"/><Relationship Id="rId11" Type="http://schemas.openxmlformats.org/officeDocument/2006/relationships/hyperlink" Target="https://www.sciencedirect.com/science/article/abs/pii/S2214860418309576" TargetMode="External"/><Relationship Id="rId5" Type="http://schemas.openxmlformats.org/officeDocument/2006/relationships/image" Target="../media/image24.png"/><Relationship Id="rId10" Type="http://schemas.openxmlformats.org/officeDocument/2006/relationships/hyperlink" Target="https://onlinelibrary.wiley.com/doi/full/10.1002/mdp2.173" TargetMode="External"/><Relationship Id="rId4" Type="http://schemas.openxmlformats.org/officeDocument/2006/relationships/image" Target="../media/image4.png"/><Relationship Id="rId9" Type="http://schemas.openxmlformats.org/officeDocument/2006/relationships/hyperlink" Target="https://www.sciencedirect.com/science/article/abs/pii/S2214860418308145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 amt="66000"/>
          </a:blip>
          <a:srcRect l="14383" t="17304" r="42173" b="31363"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-1" y="1572807"/>
            <a:ext cx="12192000" cy="27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6267" b="1" i="1" dirty="0">
                <a:latin typeface="Arial" panose="020B0604020202020204" pitchFamily="34" charset="0"/>
                <a:cs typeface="Arial" panose="020B0604020202020204" pitchFamily="34" charset="0"/>
              </a:rPr>
              <a:t>Additive Monitoring Systems</a:t>
            </a:r>
            <a:br>
              <a:rPr lang="en" sz="3867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" sz="3867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2800" i="1" dirty="0">
                <a:latin typeface="Arial" panose="020B0604020202020204" pitchFamily="34" charset="0"/>
                <a:cs typeface="Arial" panose="020B0604020202020204" pitchFamily="34" charset="0"/>
              </a:rPr>
              <a:t>Niall O’Dowd,	Founder &amp; CEO</a:t>
            </a:r>
            <a:endParaRPr sz="3867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7" name="Google Shape;57;p13"/>
          <p:cNvGrpSpPr/>
          <p:nvPr/>
        </p:nvGrpSpPr>
        <p:grpSpPr>
          <a:xfrm>
            <a:off x="8242334" y="4691806"/>
            <a:ext cx="3715004" cy="1218401"/>
            <a:chOff x="958800" y="3777268"/>
            <a:chExt cx="3810000" cy="1249557"/>
          </a:xfrm>
        </p:grpSpPr>
        <p:pic>
          <p:nvPicPr>
            <p:cNvPr id="58" name="Google Shape;58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958800" y="3788575"/>
              <a:ext cx="3810000" cy="1238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59;p13"/>
            <p:cNvPicPr preferRelativeResize="0"/>
            <p:nvPr/>
          </p:nvPicPr>
          <p:blipFill rotWithShape="1">
            <a:blip r:embed="rId5">
              <a:alphaModFix/>
            </a:blip>
            <a:srcRect l="19028"/>
            <a:stretch/>
          </p:blipFill>
          <p:spPr>
            <a:xfrm>
              <a:off x="1660016" y="3777268"/>
              <a:ext cx="3085125" cy="1238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0" name="Google Shape;60;p13"/>
          <p:cNvSpPr txBox="1"/>
          <p:nvPr/>
        </p:nvSpPr>
        <p:spPr>
          <a:xfrm>
            <a:off x="8282833" y="5649201"/>
            <a:ext cx="39696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400" u="sng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2-year funded clean-tech startup runway</a:t>
            </a:r>
            <a:endParaRPr sz="2400" dirty="0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2531" y="4323670"/>
            <a:ext cx="2694301" cy="236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20"/>
          <p:cNvPicPr preferRelativeResize="0"/>
          <p:nvPr/>
        </p:nvPicPr>
        <p:blipFill rotWithShape="1">
          <a:blip r:embed="rId3">
            <a:alphaModFix/>
          </a:blip>
          <a:srcRect l="1177" t="2729" r="89372" b="83693"/>
          <a:stretch/>
        </p:blipFill>
        <p:spPr>
          <a:xfrm>
            <a:off x="0" y="2601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0"/>
          <p:cNvPicPr preferRelativeResize="0"/>
          <p:nvPr/>
        </p:nvPicPr>
        <p:blipFill rotWithShape="1">
          <a:blip r:embed="rId4">
            <a:alphaModFix/>
          </a:blip>
          <a:srcRect l="14383" t="17305" r="42173" b="75220"/>
          <a:stretch/>
        </p:blipFill>
        <p:spPr>
          <a:xfrm>
            <a:off x="133" y="0"/>
            <a:ext cx="12192000" cy="998499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0"/>
          <p:cNvSpPr txBox="1">
            <a:spLocks noGrp="1"/>
          </p:cNvSpPr>
          <p:nvPr>
            <p:ph type="title"/>
          </p:nvPr>
        </p:nvSpPr>
        <p:spPr>
          <a:xfrm>
            <a:off x="133" y="0"/>
            <a:ext cx="12192000" cy="99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r>
              <a:rPr lang="en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 Proposition</a:t>
            </a:r>
            <a:endParaRPr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3" name="Google Shape;253;p20"/>
          <p:cNvPicPr preferRelativeResize="0"/>
          <p:nvPr/>
        </p:nvPicPr>
        <p:blipFill rotWithShape="1">
          <a:blip r:embed="rId4">
            <a:alphaModFix/>
          </a:blip>
          <a:srcRect l="14383" t="62920" r="42173" b="31363"/>
          <a:stretch/>
        </p:blipFill>
        <p:spPr>
          <a:xfrm>
            <a:off x="0" y="6094401"/>
            <a:ext cx="12192000" cy="763601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5" name="Google Shape;255;p20"/>
          <p:cNvSpPr txBox="1"/>
          <p:nvPr/>
        </p:nvSpPr>
        <p:spPr>
          <a:xfrm>
            <a:off x="1784956" y="1926767"/>
            <a:ext cx="5119994" cy="11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$100-$500 / kg</a:t>
            </a:r>
            <a:endParaRPr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powder cost</a:t>
            </a:r>
            <a:endParaRPr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" name="Google Shape;256;p20"/>
          <p:cNvSpPr txBox="1"/>
          <p:nvPr/>
        </p:nvSpPr>
        <p:spPr>
          <a:xfrm>
            <a:off x="-142946" y="1283967"/>
            <a:ext cx="3261600" cy="6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66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 Lead Time</a:t>
            </a:r>
            <a:endParaRPr sz="2667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sz="1600" b="1" dirty="0">
              <a:solidFill>
                <a:srgbClr val="D9D9D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7" name="Google Shape;257;p20"/>
          <p:cNvSpPr txBox="1"/>
          <p:nvPr/>
        </p:nvSpPr>
        <p:spPr>
          <a:xfrm>
            <a:off x="2714153" y="1283967"/>
            <a:ext cx="3261600" cy="6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66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 Cost</a:t>
            </a:r>
            <a:endParaRPr sz="2667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" name="Google Shape;258;p20"/>
          <p:cNvSpPr txBox="1"/>
          <p:nvPr/>
        </p:nvSpPr>
        <p:spPr>
          <a:xfrm>
            <a:off x="8103484" y="1283967"/>
            <a:ext cx="3677433" cy="6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66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Faster AM parameter Development</a:t>
            </a:r>
            <a:endParaRPr sz="2667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9" name="Google Shape;259;p20"/>
          <p:cNvSpPr txBox="1"/>
          <p:nvPr/>
        </p:nvSpPr>
        <p:spPr>
          <a:xfrm>
            <a:off x="-250667" y="1983201"/>
            <a:ext cx="3080000" cy="11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24-168 build time</a:t>
            </a:r>
            <a:endParaRPr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0" name="Google Shape;260;p20"/>
          <p:cNvSpPr txBox="1"/>
          <p:nvPr/>
        </p:nvSpPr>
        <p:spPr>
          <a:xfrm>
            <a:off x="7809767" y="2232200"/>
            <a:ext cx="4313600" cy="11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1000s of parameters</a:t>
            </a:r>
            <a:endParaRPr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1" name="Google Shape;261;p20"/>
          <p:cNvSpPr txBox="1"/>
          <p:nvPr/>
        </p:nvSpPr>
        <p:spPr>
          <a:xfrm>
            <a:off x="-600630" y="2996720"/>
            <a:ext cx="7638400" cy="6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000" dirty="0">
                <a:solidFill>
                  <a:srgbClr val="6AA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Immediately alerting technicians of defect</a:t>
            </a:r>
          </a:p>
          <a:p>
            <a:pPr algn="ctr"/>
            <a:r>
              <a:rPr lang="en-US" sz="2000" dirty="0">
                <a:solidFill>
                  <a:srgbClr val="6AA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2000" dirty="0">
                <a:solidFill>
                  <a:srgbClr val="6AA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educing 75% of wasted time and cost of failed build   </a:t>
            </a:r>
            <a:endParaRPr sz="2000" dirty="0">
              <a:solidFill>
                <a:srgbClr val="6AA8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2" name="Google Shape;262;p20"/>
          <p:cNvSpPr txBox="1"/>
          <p:nvPr/>
        </p:nvSpPr>
        <p:spPr>
          <a:xfrm>
            <a:off x="7919700" y="2996720"/>
            <a:ext cx="4093600" cy="6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2000" dirty="0">
                <a:solidFill>
                  <a:srgbClr val="6AA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real-time data: defects, powder, thickness</a:t>
            </a:r>
            <a:endParaRPr sz="2000" dirty="0">
              <a:solidFill>
                <a:srgbClr val="6AA8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3" name="Google Shape;263;p20"/>
          <p:cNvGrpSpPr/>
          <p:nvPr/>
        </p:nvGrpSpPr>
        <p:grpSpPr>
          <a:xfrm>
            <a:off x="11296591" y="6094367"/>
            <a:ext cx="892356" cy="763685"/>
            <a:chOff x="4220575" y="3041750"/>
            <a:chExt cx="2024400" cy="1732500"/>
          </a:xfrm>
        </p:grpSpPr>
        <p:sp>
          <p:nvSpPr>
            <p:cNvPr id="264" name="Google Shape;264;p20"/>
            <p:cNvSpPr/>
            <p:nvPr/>
          </p:nvSpPr>
          <p:spPr>
            <a:xfrm>
              <a:off x="4220575" y="3041750"/>
              <a:ext cx="2024400" cy="1732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5" name="Google Shape;265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313924" y="3100874"/>
              <a:ext cx="1837701" cy="16142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Google Shape;256;p20">
            <a:extLst>
              <a:ext uri="{FF2B5EF4-FFF2-40B4-BE49-F238E27FC236}">
                <a16:creationId xmlns:a16="http://schemas.microsoft.com/office/drawing/2014/main" id="{0B9C7ACE-5C5B-4524-A174-01FF8FB48B35}"/>
              </a:ext>
            </a:extLst>
          </p:cNvPr>
          <p:cNvSpPr txBox="1"/>
          <p:nvPr/>
        </p:nvSpPr>
        <p:spPr>
          <a:xfrm>
            <a:off x="401733" y="3818105"/>
            <a:ext cx="11195734" cy="6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266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Customers: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6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contract manufacturers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6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In-house AM production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6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printer OEM </a:t>
            </a:r>
            <a:endParaRPr sz="2667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sz="1600" dirty="0">
              <a:solidFill>
                <a:srgbClr val="D9D9D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Google Shape;256;p20">
            <a:extLst>
              <a:ext uri="{FF2B5EF4-FFF2-40B4-BE49-F238E27FC236}">
                <a16:creationId xmlns:a16="http://schemas.microsoft.com/office/drawing/2014/main" id="{FFECEEE1-5158-4F8B-9AF8-8C3FCFC68D5A}"/>
              </a:ext>
            </a:extLst>
          </p:cNvPr>
          <p:cNvSpPr txBox="1"/>
          <p:nvPr/>
        </p:nvSpPr>
        <p:spPr>
          <a:xfrm>
            <a:off x="8092509" y="4254767"/>
            <a:ext cx="5138897" cy="1970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66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&amp; Fed Labs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6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Commercial AM Labs</a:t>
            </a:r>
            <a:endParaRPr sz="2667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sz="1600" b="1" dirty="0">
              <a:solidFill>
                <a:srgbClr val="D9D9D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444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24"/>
          <p:cNvPicPr preferRelativeResize="0"/>
          <p:nvPr/>
        </p:nvPicPr>
        <p:blipFill rotWithShape="1">
          <a:blip r:embed="rId3">
            <a:alphaModFix/>
          </a:blip>
          <a:srcRect l="1177" t="2729" r="89372" b="8369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4"/>
          <p:cNvPicPr preferRelativeResize="0"/>
          <p:nvPr/>
        </p:nvPicPr>
        <p:blipFill rotWithShape="1">
          <a:blip r:embed="rId4">
            <a:alphaModFix/>
          </a:blip>
          <a:srcRect l="14383" t="17304" r="42173" b="75826"/>
          <a:stretch/>
        </p:blipFill>
        <p:spPr>
          <a:xfrm>
            <a:off x="0" y="1"/>
            <a:ext cx="12192000" cy="917799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24"/>
          <p:cNvSpPr txBox="1">
            <a:spLocks noGrp="1"/>
          </p:cNvSpPr>
          <p:nvPr>
            <p:ph type="title"/>
          </p:nvPr>
        </p:nvSpPr>
        <p:spPr>
          <a:xfrm>
            <a:off x="415600" y="0"/>
            <a:ext cx="11360800" cy="91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Competitive Matrix</a:t>
            </a:r>
            <a:endParaRPr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0" name="Google Shape;350;p24"/>
          <p:cNvPicPr preferRelativeResize="0"/>
          <p:nvPr/>
        </p:nvPicPr>
        <p:blipFill rotWithShape="1">
          <a:blip r:embed="rId4">
            <a:alphaModFix/>
          </a:blip>
          <a:srcRect l="14383" t="65943" r="42173" b="31363"/>
          <a:stretch/>
        </p:blipFill>
        <p:spPr>
          <a:xfrm>
            <a:off x="0" y="6502066"/>
            <a:ext cx="12192000" cy="355933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52" name="Google Shape;352;p24"/>
          <p:cNvGraphicFramePr/>
          <p:nvPr>
            <p:extLst>
              <p:ext uri="{D42A27DB-BD31-4B8C-83A1-F6EECF244321}">
                <p14:modId xmlns:p14="http://schemas.microsoft.com/office/powerpoint/2010/main" val="3058653694"/>
              </p:ext>
            </p:extLst>
          </p:nvPr>
        </p:nvGraphicFramePr>
        <p:xfrm>
          <a:off x="163789" y="939036"/>
          <a:ext cx="11827934" cy="55470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996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54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69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74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64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7068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 dirty="0"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Additive Monitoring Systems</a:t>
                      </a:r>
                      <a:endParaRPr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Image only</a:t>
                      </a:r>
                      <a:r>
                        <a:rPr lang="en" sz="1600" dirty="0"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en" sz="1600" dirty="0"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" sz="1600" dirty="0">
                          <a:solidFill>
                            <a:srgbClr val="D9D9D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(industry standard)</a:t>
                      </a:r>
                      <a:endParaRPr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Image + neural network (Addiguru)</a:t>
                      </a:r>
                      <a:endParaRPr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Melt-pool analysis (SigmaLabs)</a:t>
                      </a:r>
                      <a:endParaRPr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Laser profilometry</a:t>
                      </a:r>
                      <a:endParaRPr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56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 layer decisions</a:t>
                      </a:r>
                      <a:endParaRPr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✔️</a:t>
                      </a:r>
                      <a:endParaRPr sz="240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>
                        <a:alpha val="608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❌</a:t>
                      </a:r>
                      <a:endParaRPr sz="240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>
                        <a:alpha val="803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✔️</a:t>
                      </a:r>
                      <a:endParaRPr sz="240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>
                        <a:alpha val="608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✔️</a:t>
                      </a:r>
                      <a:endParaRPr sz="240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>
                        <a:alpha val="608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✔️</a:t>
                      </a:r>
                      <a:endParaRPr sz="240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>
                        <a:alpha val="6089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56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Speed Requirement</a:t>
                      </a:r>
                      <a:endParaRPr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✔️</a:t>
                      </a:r>
                      <a:endParaRPr sz="240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>
                        <a:alpha val="608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✔️</a:t>
                      </a:r>
                      <a:endParaRPr sz="240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>
                        <a:alpha val="608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✔️</a:t>
                      </a:r>
                      <a:endParaRPr sz="240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>
                        <a:alpha val="608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❌</a:t>
                      </a:r>
                      <a:endParaRPr sz="240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>
                        <a:alpha val="803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❌</a:t>
                      </a:r>
                      <a:endParaRPr sz="240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>
                        <a:alpha val="8039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08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 Field</a:t>
                      </a:r>
                      <a:endParaRPr sz="1500">
                        <a:solidFill>
                          <a:schemeClr val="l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(whole design area)</a:t>
                      </a:r>
                      <a:endParaRPr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✔️</a:t>
                      </a:r>
                      <a:endParaRPr sz="240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>
                        <a:alpha val="608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✔️</a:t>
                      </a:r>
                      <a:endParaRPr sz="240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>
                        <a:alpha val="608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✔️</a:t>
                      </a:r>
                      <a:endParaRPr sz="240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>
                        <a:alpha val="608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❌</a:t>
                      </a:r>
                      <a:endParaRPr sz="240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>
                        <a:alpha val="803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❌</a:t>
                      </a:r>
                      <a:endParaRPr sz="240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>
                        <a:alpha val="8039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56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 units</a:t>
                      </a:r>
                      <a:endParaRPr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✔️</a:t>
                      </a:r>
                      <a:endParaRPr sz="240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>
                        <a:alpha val="608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❌</a:t>
                      </a:r>
                      <a:endParaRPr sz="240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>
                        <a:alpha val="803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❌</a:t>
                      </a:r>
                      <a:endParaRPr sz="240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>
                        <a:alpha val="803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❌</a:t>
                      </a:r>
                      <a:endParaRPr sz="240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>
                        <a:alpha val="803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❌</a:t>
                      </a:r>
                      <a:endParaRPr sz="240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>
                        <a:alpha val="8039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56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Quantified uncertainty</a:t>
                      </a:r>
                      <a:endParaRPr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✔️</a:t>
                      </a:r>
                      <a:endParaRPr sz="240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>
                        <a:alpha val="608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❌</a:t>
                      </a:r>
                      <a:endParaRPr sz="240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>
                        <a:alpha val="803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❌</a:t>
                      </a:r>
                      <a:endParaRPr sz="240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>
                        <a:alpha val="803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✔️</a:t>
                      </a:r>
                      <a:endParaRPr sz="240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>
                        <a:alpha val="608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✔️</a:t>
                      </a:r>
                      <a:endParaRPr sz="240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>
                        <a:alpha val="6089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56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Robust to lighting &amp; part geometry </a:t>
                      </a:r>
                      <a:endParaRPr sz="1500">
                        <a:solidFill>
                          <a:schemeClr val="l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0" marT="121900" marB="121900" anchor="ctr">
                    <a:lnL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✔️</a:t>
                      </a:r>
                      <a:endParaRPr sz="240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>
                        <a:alpha val="608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❌</a:t>
                      </a:r>
                      <a:endParaRPr sz="240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>
                        <a:alpha val="803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❌</a:t>
                      </a:r>
                      <a:endParaRPr sz="240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>
                        <a:alpha val="803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✔️</a:t>
                      </a:r>
                      <a:endParaRPr sz="240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>
                        <a:alpha val="608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✔️</a:t>
                      </a:r>
                      <a:endParaRPr sz="240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>
                        <a:alpha val="6089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353" name="Google Shape;353;p24"/>
          <p:cNvGrpSpPr/>
          <p:nvPr/>
        </p:nvGrpSpPr>
        <p:grpSpPr>
          <a:xfrm>
            <a:off x="11216233" y="76957"/>
            <a:ext cx="892356" cy="763685"/>
            <a:chOff x="4220575" y="3041750"/>
            <a:chExt cx="2024400" cy="1732500"/>
          </a:xfrm>
        </p:grpSpPr>
        <p:sp>
          <p:nvSpPr>
            <p:cNvPr id="354" name="Google Shape;354;p24"/>
            <p:cNvSpPr/>
            <p:nvPr/>
          </p:nvSpPr>
          <p:spPr>
            <a:xfrm>
              <a:off x="4220575" y="3041750"/>
              <a:ext cx="2024400" cy="1732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5" name="Google Shape;355;p2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313924" y="3100874"/>
              <a:ext cx="1837701" cy="161425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28"/>
          <p:cNvPicPr preferRelativeResize="0"/>
          <p:nvPr/>
        </p:nvPicPr>
        <p:blipFill rotWithShape="1">
          <a:blip r:embed="rId3">
            <a:alphaModFix/>
          </a:blip>
          <a:srcRect l="1177" t="2729" r="89372" b="83693"/>
          <a:stretch/>
        </p:blipFill>
        <p:spPr>
          <a:xfrm>
            <a:off x="1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28"/>
          <p:cNvPicPr preferRelativeResize="0"/>
          <p:nvPr/>
        </p:nvPicPr>
        <p:blipFill rotWithShape="1">
          <a:blip r:embed="rId4">
            <a:alphaModFix/>
          </a:blip>
          <a:srcRect l="14383" t="17305" r="42173" b="75220"/>
          <a:stretch/>
        </p:blipFill>
        <p:spPr>
          <a:xfrm>
            <a:off x="133" y="0"/>
            <a:ext cx="12192000" cy="998499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28"/>
          <p:cNvSpPr txBox="1">
            <a:spLocks noGrp="1"/>
          </p:cNvSpPr>
          <p:nvPr>
            <p:ph type="title"/>
          </p:nvPr>
        </p:nvSpPr>
        <p:spPr>
          <a:xfrm>
            <a:off x="133" y="0"/>
            <a:ext cx="12192000" cy="99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r>
              <a:rPr lang="en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Funding Status</a:t>
            </a:r>
            <a:endParaRPr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6" name="Google Shape;416;p28"/>
          <p:cNvPicPr preferRelativeResize="0"/>
          <p:nvPr/>
        </p:nvPicPr>
        <p:blipFill rotWithShape="1">
          <a:blip r:embed="rId4">
            <a:alphaModFix/>
          </a:blip>
          <a:srcRect l="14383" t="62920" r="42173" b="31363"/>
          <a:stretch/>
        </p:blipFill>
        <p:spPr>
          <a:xfrm>
            <a:off x="0" y="6094401"/>
            <a:ext cx="12192000" cy="763601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2" name="Google Shape;432;p28"/>
          <p:cNvGrpSpPr/>
          <p:nvPr/>
        </p:nvGrpSpPr>
        <p:grpSpPr>
          <a:xfrm>
            <a:off x="11296591" y="6094367"/>
            <a:ext cx="892356" cy="763685"/>
            <a:chOff x="4220575" y="3041750"/>
            <a:chExt cx="2024400" cy="1732500"/>
          </a:xfrm>
        </p:grpSpPr>
        <p:sp>
          <p:nvSpPr>
            <p:cNvPr id="433" name="Google Shape;433;p28"/>
            <p:cNvSpPr/>
            <p:nvPr/>
          </p:nvSpPr>
          <p:spPr>
            <a:xfrm>
              <a:off x="4220575" y="3041750"/>
              <a:ext cx="2024400" cy="1732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4" name="Google Shape;434;p2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313924" y="3100874"/>
              <a:ext cx="1837701" cy="16142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192902F-41F5-254D-A63F-91D6A5744065}"/>
              </a:ext>
            </a:extLst>
          </p:cNvPr>
          <p:cNvSpPr txBox="1"/>
          <p:nvPr/>
        </p:nvSpPr>
        <p:spPr>
          <a:xfrm>
            <a:off x="204415" y="1860227"/>
            <a:ext cx="6291585" cy="1806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Chain Reaction Innovation:	$750,000</a:t>
            </a:r>
          </a:p>
          <a:p>
            <a:pPr marL="457200">
              <a:lnSpc>
                <a:spcPct val="150000"/>
              </a:lnSpc>
            </a:pPr>
            <a:r>
              <a:rPr lang="en-US" sz="11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R&amp;D:				$220,000</a:t>
            </a:r>
          </a:p>
          <a:p>
            <a:pPr marL="457200">
              <a:lnSpc>
                <a:spcPct val="150000"/>
              </a:lnSpc>
            </a:pPr>
            <a:r>
              <a:rPr lang="en-US" sz="11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Salaries:			$176,000	</a:t>
            </a:r>
          </a:p>
          <a:p>
            <a:pPr marL="457200">
              <a:lnSpc>
                <a:spcPct val="150000"/>
              </a:lnSpc>
            </a:pPr>
            <a:r>
              <a:rPr lang="en-US" sz="11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 Discovery:			$30,000</a:t>
            </a:r>
          </a:p>
          <a:p>
            <a:pPr marL="457200">
              <a:lnSpc>
                <a:spcPct val="150000"/>
              </a:lnSpc>
            </a:pPr>
            <a:r>
              <a:rPr lang="en-US" sz="11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Administrative support and facility access	$223,000</a:t>
            </a:r>
          </a:p>
          <a:p>
            <a:pPr>
              <a:lnSpc>
                <a:spcPct val="150000"/>
              </a:lnSpc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F47035-2A35-44D9-A5AC-914935596AEA}"/>
              </a:ext>
            </a:extLst>
          </p:cNvPr>
          <p:cNvSpPr txBox="1"/>
          <p:nvPr/>
        </p:nvSpPr>
        <p:spPr>
          <a:xfrm>
            <a:off x="198065" y="1107502"/>
            <a:ext cx="6983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Awarded:			$815,000</a:t>
            </a:r>
          </a:p>
          <a:p>
            <a:r>
              <a:rPr lang="en-US" b="1" i="1" dirty="0">
                <a:solidFill>
                  <a:srgbClr val="926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(non-dilutive)</a:t>
            </a:r>
            <a:r>
              <a:rPr lang="en-US" sz="24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400" i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BCCA78-5773-430E-A00A-B14AC6FDF070}"/>
              </a:ext>
            </a:extLst>
          </p:cNvPr>
          <p:cNvSpPr txBox="1"/>
          <p:nvPr/>
        </p:nvSpPr>
        <p:spPr>
          <a:xfrm>
            <a:off x="204415" y="3569408"/>
            <a:ext cx="6291585" cy="1552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NSF National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-corps:		$50,000</a:t>
            </a:r>
          </a:p>
          <a:p>
            <a:pPr marL="457200">
              <a:lnSpc>
                <a:spcPct val="150000"/>
              </a:lnSpc>
            </a:pPr>
            <a:r>
              <a:rPr lang="en-US" sz="11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R&amp;D:				$5,000</a:t>
            </a:r>
          </a:p>
          <a:p>
            <a:pPr marL="457200">
              <a:lnSpc>
                <a:spcPct val="150000"/>
              </a:lnSpc>
            </a:pPr>
            <a:r>
              <a:rPr lang="en-US" sz="11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Salaries:			$35,000	</a:t>
            </a:r>
          </a:p>
          <a:p>
            <a:pPr marL="457200">
              <a:lnSpc>
                <a:spcPct val="150000"/>
              </a:lnSpc>
            </a:pPr>
            <a:r>
              <a:rPr lang="en-US" sz="11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 Discovery:			$10,000</a:t>
            </a:r>
          </a:p>
          <a:p>
            <a:pPr>
              <a:lnSpc>
                <a:spcPct val="150000"/>
              </a:lnSpc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8391C6-DC3F-4C7B-A45B-03014AF9BC96}"/>
              </a:ext>
            </a:extLst>
          </p:cNvPr>
          <p:cNvSpPr txBox="1"/>
          <p:nvPr/>
        </p:nvSpPr>
        <p:spPr>
          <a:xfrm>
            <a:off x="204415" y="5164541"/>
            <a:ext cx="6291585" cy="1044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NSF SBIR Phase 0:		$15,000</a:t>
            </a:r>
            <a:endParaRPr lang="en-US" sz="11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>
              <a:lnSpc>
                <a:spcPct val="150000"/>
              </a:lnSpc>
            </a:pPr>
            <a:r>
              <a:rPr lang="en-US" sz="11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 Discovery:			$15,000</a:t>
            </a:r>
          </a:p>
          <a:p>
            <a:pPr>
              <a:lnSpc>
                <a:spcPct val="150000"/>
              </a:lnSpc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770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28"/>
          <p:cNvPicPr preferRelativeResize="0"/>
          <p:nvPr/>
        </p:nvPicPr>
        <p:blipFill rotWithShape="1">
          <a:blip r:embed="rId3">
            <a:alphaModFix/>
          </a:blip>
          <a:srcRect l="1177" t="2729" r="89372" b="83693"/>
          <a:stretch/>
        </p:blipFill>
        <p:spPr>
          <a:xfrm>
            <a:off x="1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28"/>
          <p:cNvPicPr preferRelativeResize="0"/>
          <p:nvPr/>
        </p:nvPicPr>
        <p:blipFill rotWithShape="1">
          <a:blip r:embed="rId4">
            <a:alphaModFix/>
          </a:blip>
          <a:srcRect l="14383" t="17305" r="42173" b="75220"/>
          <a:stretch/>
        </p:blipFill>
        <p:spPr>
          <a:xfrm>
            <a:off x="133" y="0"/>
            <a:ext cx="12192000" cy="998499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28"/>
          <p:cNvSpPr txBox="1">
            <a:spLocks noGrp="1"/>
          </p:cNvSpPr>
          <p:nvPr>
            <p:ph type="title"/>
          </p:nvPr>
        </p:nvSpPr>
        <p:spPr>
          <a:xfrm>
            <a:off x="133" y="0"/>
            <a:ext cx="12192000" cy="99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r>
              <a:rPr lang="en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Funding Status</a:t>
            </a:r>
            <a:endParaRPr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6" name="Google Shape;416;p28"/>
          <p:cNvPicPr preferRelativeResize="0"/>
          <p:nvPr/>
        </p:nvPicPr>
        <p:blipFill rotWithShape="1">
          <a:blip r:embed="rId4">
            <a:alphaModFix/>
          </a:blip>
          <a:srcRect l="14383" t="62920" r="42173" b="31363"/>
          <a:stretch/>
        </p:blipFill>
        <p:spPr>
          <a:xfrm>
            <a:off x="0" y="6094401"/>
            <a:ext cx="12192000" cy="763601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2" name="Google Shape;432;p28"/>
          <p:cNvGrpSpPr/>
          <p:nvPr/>
        </p:nvGrpSpPr>
        <p:grpSpPr>
          <a:xfrm>
            <a:off x="11296591" y="6094367"/>
            <a:ext cx="892356" cy="763685"/>
            <a:chOff x="4220575" y="3041750"/>
            <a:chExt cx="2024400" cy="1732500"/>
          </a:xfrm>
        </p:grpSpPr>
        <p:sp>
          <p:nvSpPr>
            <p:cNvPr id="433" name="Google Shape;433;p28"/>
            <p:cNvSpPr/>
            <p:nvPr/>
          </p:nvSpPr>
          <p:spPr>
            <a:xfrm>
              <a:off x="4220575" y="3041750"/>
              <a:ext cx="2024400" cy="1732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4" name="Google Shape;434;p2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313924" y="3100874"/>
              <a:ext cx="1837701" cy="16142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192902F-41F5-254D-A63F-91D6A5744065}"/>
              </a:ext>
            </a:extLst>
          </p:cNvPr>
          <p:cNvSpPr txBox="1"/>
          <p:nvPr/>
        </p:nvSpPr>
        <p:spPr>
          <a:xfrm>
            <a:off x="204415" y="1860227"/>
            <a:ext cx="6291585" cy="1806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Chain Reaction Innovation:	$750,000</a:t>
            </a:r>
          </a:p>
          <a:p>
            <a:pPr marL="457200">
              <a:lnSpc>
                <a:spcPct val="150000"/>
              </a:lnSpc>
            </a:pPr>
            <a:r>
              <a:rPr lang="en-US" sz="11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R&amp;D:				$220,000</a:t>
            </a:r>
          </a:p>
          <a:p>
            <a:pPr marL="457200">
              <a:lnSpc>
                <a:spcPct val="150000"/>
              </a:lnSpc>
            </a:pPr>
            <a:r>
              <a:rPr lang="en-US" sz="11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Salaries:			$176,000	</a:t>
            </a:r>
          </a:p>
          <a:p>
            <a:pPr marL="457200">
              <a:lnSpc>
                <a:spcPct val="150000"/>
              </a:lnSpc>
            </a:pPr>
            <a:r>
              <a:rPr lang="en-US" sz="11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 Discovery:			$30,000</a:t>
            </a:r>
          </a:p>
          <a:p>
            <a:pPr marL="457200">
              <a:lnSpc>
                <a:spcPct val="150000"/>
              </a:lnSpc>
            </a:pPr>
            <a:r>
              <a:rPr lang="en-US" sz="11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Administrative support and facility access	$223,000</a:t>
            </a:r>
          </a:p>
          <a:p>
            <a:pPr>
              <a:lnSpc>
                <a:spcPct val="150000"/>
              </a:lnSpc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F47035-2A35-44D9-A5AC-914935596AEA}"/>
              </a:ext>
            </a:extLst>
          </p:cNvPr>
          <p:cNvSpPr txBox="1"/>
          <p:nvPr/>
        </p:nvSpPr>
        <p:spPr>
          <a:xfrm>
            <a:off x="198065" y="1107502"/>
            <a:ext cx="6983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Awarded:			$815,000</a:t>
            </a:r>
          </a:p>
          <a:p>
            <a:r>
              <a:rPr lang="en-US" b="1" i="1" dirty="0">
                <a:solidFill>
                  <a:srgbClr val="926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(non-dilutive)</a:t>
            </a:r>
            <a:r>
              <a:rPr lang="en-US" sz="24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400" i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BCCA78-5773-430E-A00A-B14AC6FDF070}"/>
              </a:ext>
            </a:extLst>
          </p:cNvPr>
          <p:cNvSpPr txBox="1"/>
          <p:nvPr/>
        </p:nvSpPr>
        <p:spPr>
          <a:xfrm>
            <a:off x="204415" y="3569408"/>
            <a:ext cx="6291585" cy="1552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NSF National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-corps:		$50,000</a:t>
            </a:r>
          </a:p>
          <a:p>
            <a:pPr marL="457200">
              <a:lnSpc>
                <a:spcPct val="150000"/>
              </a:lnSpc>
            </a:pPr>
            <a:r>
              <a:rPr lang="en-US" sz="11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R&amp;D:				$5,000</a:t>
            </a:r>
          </a:p>
          <a:p>
            <a:pPr marL="457200">
              <a:lnSpc>
                <a:spcPct val="150000"/>
              </a:lnSpc>
            </a:pPr>
            <a:r>
              <a:rPr lang="en-US" sz="11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Salaries:			$35,000	</a:t>
            </a:r>
          </a:p>
          <a:p>
            <a:pPr marL="457200">
              <a:lnSpc>
                <a:spcPct val="150000"/>
              </a:lnSpc>
            </a:pPr>
            <a:r>
              <a:rPr lang="en-US" sz="11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 Discovery:			$10,000</a:t>
            </a:r>
          </a:p>
          <a:p>
            <a:pPr>
              <a:lnSpc>
                <a:spcPct val="150000"/>
              </a:lnSpc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8391C6-DC3F-4C7B-A45B-03014AF9BC96}"/>
              </a:ext>
            </a:extLst>
          </p:cNvPr>
          <p:cNvSpPr txBox="1"/>
          <p:nvPr/>
        </p:nvSpPr>
        <p:spPr>
          <a:xfrm>
            <a:off x="204415" y="5164541"/>
            <a:ext cx="6291585" cy="1044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NSF SBIR Phase 0:		$15,000</a:t>
            </a:r>
            <a:endParaRPr lang="en-US" sz="11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>
              <a:lnSpc>
                <a:spcPct val="150000"/>
              </a:lnSpc>
            </a:pPr>
            <a:r>
              <a:rPr lang="en-US" sz="11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 Discovery:			$15,000</a:t>
            </a:r>
          </a:p>
          <a:p>
            <a:pPr>
              <a:lnSpc>
                <a:spcPct val="150000"/>
              </a:lnSpc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31DD66-6B5D-4DA6-A57C-180E4A72B89A}"/>
              </a:ext>
            </a:extLst>
          </p:cNvPr>
          <p:cNvSpPr txBox="1"/>
          <p:nvPr/>
        </p:nvSpPr>
        <p:spPr>
          <a:xfrm>
            <a:off x="5608359" y="1107502"/>
            <a:ext cx="69837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Pending:				$50,000</a:t>
            </a:r>
          </a:p>
          <a:p>
            <a:r>
              <a:rPr lang="en-US" b="1" i="1" dirty="0">
                <a:solidFill>
                  <a:srgbClr val="926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(non-dilutive) </a:t>
            </a:r>
            <a:r>
              <a:rPr lang="en-US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i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01ED08-682B-4382-AC2A-ED06DDC3FA2E}"/>
              </a:ext>
            </a:extLst>
          </p:cNvPr>
          <p:cNvSpPr txBox="1"/>
          <p:nvPr/>
        </p:nvSpPr>
        <p:spPr>
          <a:xfrm>
            <a:off x="5611533" y="1731400"/>
            <a:ext cx="629158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NSF SBIR phase 1:			$256,000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F5AE02-D3B4-4F6E-A861-CB05614C5EDA}"/>
              </a:ext>
            </a:extLst>
          </p:cNvPr>
          <p:cNvSpPr txBox="1"/>
          <p:nvPr/>
        </p:nvSpPr>
        <p:spPr>
          <a:xfrm>
            <a:off x="5611532" y="3629364"/>
            <a:ext cx="629158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DoD AFWERX Phase 2:			$800,000</a:t>
            </a:r>
            <a:endParaRPr lang="en-US" sz="11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280933-15A1-44C1-ABA6-EA12C0A829AA}"/>
              </a:ext>
            </a:extLst>
          </p:cNvPr>
          <p:cNvSpPr txBox="1"/>
          <p:nvPr/>
        </p:nvSpPr>
        <p:spPr>
          <a:xfrm>
            <a:off x="5608359" y="2995746"/>
            <a:ext cx="69837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In-process:		$429,000</a:t>
            </a:r>
          </a:p>
          <a:p>
            <a:r>
              <a:rPr lang="en-US" b="1" i="1" dirty="0">
                <a:solidFill>
                  <a:srgbClr val="926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(non-dilutive) </a:t>
            </a:r>
            <a:r>
              <a:rPr lang="en-US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i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35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27"/>
          <p:cNvPicPr preferRelativeResize="0"/>
          <p:nvPr/>
        </p:nvPicPr>
        <p:blipFill rotWithShape="1">
          <a:blip r:embed="rId3">
            <a:alphaModFix/>
          </a:blip>
          <a:srcRect l="1176" t="2729" r="89372" b="8369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27"/>
          <p:cNvPicPr preferRelativeResize="0"/>
          <p:nvPr/>
        </p:nvPicPr>
        <p:blipFill rotWithShape="1">
          <a:blip r:embed="rId4">
            <a:alphaModFix/>
          </a:blip>
          <a:srcRect l="14384" t="17305" r="42171" b="75219"/>
          <a:stretch/>
        </p:blipFill>
        <p:spPr>
          <a:xfrm>
            <a:off x="133" y="0"/>
            <a:ext cx="12192000" cy="998499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27"/>
          <p:cNvSpPr txBox="1">
            <a:spLocks noGrp="1"/>
          </p:cNvSpPr>
          <p:nvPr>
            <p:ph type="title"/>
          </p:nvPr>
        </p:nvSpPr>
        <p:spPr>
          <a:xfrm>
            <a:off x="133" y="0"/>
            <a:ext cx="12192000" cy="998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 Traction</a:t>
            </a:r>
            <a:endParaRPr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3" name="Google Shape;393;p27"/>
          <p:cNvPicPr preferRelativeResize="0"/>
          <p:nvPr/>
        </p:nvPicPr>
        <p:blipFill rotWithShape="1">
          <a:blip r:embed="rId4">
            <a:alphaModFix/>
          </a:blip>
          <a:srcRect l="14384" t="62920" r="42171" b="31362"/>
          <a:stretch/>
        </p:blipFill>
        <p:spPr>
          <a:xfrm>
            <a:off x="0" y="6094401"/>
            <a:ext cx="12192000" cy="763601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14</a:t>
            </a:fld>
            <a:endParaRPr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01D2E6-C7EC-41A8-913F-81193C3CCC70}"/>
              </a:ext>
            </a:extLst>
          </p:cNvPr>
          <p:cNvSpPr txBox="1"/>
          <p:nvPr/>
        </p:nvSpPr>
        <p:spPr>
          <a:xfrm>
            <a:off x="2923500" y="1107502"/>
            <a:ext cx="6983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Verbal SOWs from Each Customer Segment!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BD9937-116F-4AC7-8D38-32FD38F579BA}"/>
              </a:ext>
            </a:extLst>
          </p:cNvPr>
          <p:cNvSpPr txBox="1"/>
          <p:nvPr/>
        </p:nvSpPr>
        <p:spPr>
          <a:xfrm>
            <a:off x="198064" y="1846519"/>
            <a:ext cx="6321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3-D Printer manufacturer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dimensional monitoring systems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SOW negotiation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27"/>
          <p:cNvPicPr preferRelativeResize="0"/>
          <p:nvPr/>
        </p:nvPicPr>
        <p:blipFill rotWithShape="1">
          <a:blip r:embed="rId3">
            <a:alphaModFix/>
          </a:blip>
          <a:srcRect l="1176" t="2729" r="89372" b="8369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27"/>
          <p:cNvPicPr preferRelativeResize="0"/>
          <p:nvPr/>
        </p:nvPicPr>
        <p:blipFill rotWithShape="1">
          <a:blip r:embed="rId4">
            <a:alphaModFix/>
          </a:blip>
          <a:srcRect l="14384" t="17305" r="42171" b="75219"/>
          <a:stretch/>
        </p:blipFill>
        <p:spPr>
          <a:xfrm>
            <a:off x="133" y="0"/>
            <a:ext cx="12192000" cy="998499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27"/>
          <p:cNvSpPr txBox="1">
            <a:spLocks noGrp="1"/>
          </p:cNvSpPr>
          <p:nvPr>
            <p:ph type="title"/>
          </p:nvPr>
        </p:nvSpPr>
        <p:spPr>
          <a:xfrm>
            <a:off x="133" y="0"/>
            <a:ext cx="12192000" cy="998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 Traction</a:t>
            </a:r>
            <a:endParaRPr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3" name="Google Shape;393;p27"/>
          <p:cNvPicPr preferRelativeResize="0"/>
          <p:nvPr/>
        </p:nvPicPr>
        <p:blipFill rotWithShape="1">
          <a:blip r:embed="rId4">
            <a:alphaModFix/>
          </a:blip>
          <a:srcRect l="14384" t="62920" r="42171" b="31362"/>
          <a:stretch/>
        </p:blipFill>
        <p:spPr>
          <a:xfrm>
            <a:off x="0" y="6094401"/>
            <a:ext cx="12192000" cy="763601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15</a:t>
            </a:fld>
            <a:endParaRPr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01D2E6-C7EC-41A8-913F-81193C3CCC70}"/>
              </a:ext>
            </a:extLst>
          </p:cNvPr>
          <p:cNvSpPr txBox="1"/>
          <p:nvPr/>
        </p:nvSpPr>
        <p:spPr>
          <a:xfrm>
            <a:off x="2923500" y="1107502"/>
            <a:ext cx="6983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Verbal SOWs from Each Customer Segment!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BD9937-116F-4AC7-8D38-32FD38F579BA}"/>
              </a:ext>
            </a:extLst>
          </p:cNvPr>
          <p:cNvSpPr txBox="1"/>
          <p:nvPr/>
        </p:nvSpPr>
        <p:spPr>
          <a:xfrm>
            <a:off x="198064" y="1846519"/>
            <a:ext cx="6321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3-D Printer manufacturer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dimensional monitoring systems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SOW negotiation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2F942F-E8A2-48E0-AA60-75802FE9E49C}"/>
              </a:ext>
            </a:extLst>
          </p:cNvPr>
          <p:cNvSpPr txBox="1"/>
          <p:nvPr/>
        </p:nvSpPr>
        <p:spPr>
          <a:xfrm>
            <a:off x="198065" y="4465282"/>
            <a:ext cx="62173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Aerospace Service Bureau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 part lead time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dimensional certification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Anticipated SOW</a:t>
            </a:r>
          </a:p>
        </p:txBody>
      </p:sp>
    </p:spTree>
    <p:extLst>
      <p:ext uri="{BB962C8B-B14F-4D97-AF65-F5344CB8AC3E}">
        <p14:creationId xmlns:p14="http://schemas.microsoft.com/office/powerpoint/2010/main" val="3123512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27"/>
          <p:cNvPicPr preferRelativeResize="0"/>
          <p:nvPr/>
        </p:nvPicPr>
        <p:blipFill rotWithShape="1">
          <a:blip r:embed="rId3">
            <a:alphaModFix/>
          </a:blip>
          <a:srcRect l="1176" t="2729" r="89372" b="8369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27"/>
          <p:cNvPicPr preferRelativeResize="0"/>
          <p:nvPr/>
        </p:nvPicPr>
        <p:blipFill rotWithShape="1">
          <a:blip r:embed="rId4">
            <a:alphaModFix/>
          </a:blip>
          <a:srcRect l="14384" t="17305" r="42171" b="75219"/>
          <a:stretch/>
        </p:blipFill>
        <p:spPr>
          <a:xfrm>
            <a:off x="133" y="0"/>
            <a:ext cx="12192000" cy="998499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27"/>
          <p:cNvSpPr txBox="1">
            <a:spLocks noGrp="1"/>
          </p:cNvSpPr>
          <p:nvPr>
            <p:ph type="title"/>
          </p:nvPr>
        </p:nvSpPr>
        <p:spPr>
          <a:xfrm>
            <a:off x="133" y="0"/>
            <a:ext cx="12192000" cy="998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 Traction</a:t>
            </a:r>
            <a:endParaRPr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3" name="Google Shape;393;p27"/>
          <p:cNvPicPr preferRelativeResize="0"/>
          <p:nvPr/>
        </p:nvPicPr>
        <p:blipFill rotWithShape="1">
          <a:blip r:embed="rId4">
            <a:alphaModFix/>
          </a:blip>
          <a:srcRect l="14384" t="62920" r="42171" b="31362"/>
          <a:stretch/>
        </p:blipFill>
        <p:spPr>
          <a:xfrm>
            <a:off x="0" y="6094401"/>
            <a:ext cx="12192000" cy="763601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16</a:t>
            </a:fld>
            <a:endParaRPr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01D2E6-C7EC-41A8-913F-81193C3CCC70}"/>
              </a:ext>
            </a:extLst>
          </p:cNvPr>
          <p:cNvSpPr txBox="1"/>
          <p:nvPr/>
        </p:nvSpPr>
        <p:spPr>
          <a:xfrm>
            <a:off x="2923500" y="1107502"/>
            <a:ext cx="6983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Verbal SOWs from Each Customer Segment!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BD9937-116F-4AC7-8D38-32FD38F579BA}"/>
              </a:ext>
            </a:extLst>
          </p:cNvPr>
          <p:cNvSpPr txBox="1"/>
          <p:nvPr/>
        </p:nvSpPr>
        <p:spPr>
          <a:xfrm>
            <a:off x="198064" y="1846519"/>
            <a:ext cx="6321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3-D Printer manufacturer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dimensional monitoring systems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SOW negotiation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6F3156-7AFF-48B7-8A8E-8864F6A1B2C7}"/>
              </a:ext>
            </a:extLst>
          </p:cNvPr>
          <p:cNvSpPr txBox="1"/>
          <p:nvPr/>
        </p:nvSpPr>
        <p:spPr>
          <a:xfrm>
            <a:off x="7035947" y="1846519"/>
            <a:ext cx="50486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Argonne National Lab</a:t>
            </a:r>
          </a:p>
          <a:p>
            <a:r>
              <a:rPr lang="en-US" sz="24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Oakridge National Lab</a:t>
            </a:r>
          </a:p>
          <a:p>
            <a:r>
              <a:rPr lang="en-US" sz="24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Lawrence Livermore Lab</a:t>
            </a:r>
          </a:p>
          <a:p>
            <a:r>
              <a:rPr lang="en-US" sz="24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Alamos National Lab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Faster material development with monitoring data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Currently embedded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2F942F-E8A2-48E0-AA60-75802FE9E49C}"/>
              </a:ext>
            </a:extLst>
          </p:cNvPr>
          <p:cNvSpPr txBox="1"/>
          <p:nvPr/>
        </p:nvSpPr>
        <p:spPr>
          <a:xfrm>
            <a:off x="198065" y="4465282"/>
            <a:ext cx="62173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Aerospace Service Bureaus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 part lead time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dimensional certification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Anticipated SOW</a:t>
            </a:r>
          </a:p>
        </p:txBody>
      </p:sp>
    </p:spTree>
    <p:extLst>
      <p:ext uri="{BB962C8B-B14F-4D97-AF65-F5344CB8AC3E}">
        <p14:creationId xmlns:p14="http://schemas.microsoft.com/office/powerpoint/2010/main" val="2046325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27"/>
          <p:cNvPicPr preferRelativeResize="0"/>
          <p:nvPr/>
        </p:nvPicPr>
        <p:blipFill rotWithShape="1">
          <a:blip r:embed="rId3">
            <a:alphaModFix/>
          </a:blip>
          <a:srcRect l="1176" t="2729" r="89372" b="8369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27"/>
          <p:cNvPicPr preferRelativeResize="0"/>
          <p:nvPr/>
        </p:nvPicPr>
        <p:blipFill rotWithShape="1">
          <a:blip r:embed="rId4">
            <a:alphaModFix/>
          </a:blip>
          <a:srcRect l="14384" t="17305" r="42171" b="75219"/>
          <a:stretch/>
        </p:blipFill>
        <p:spPr>
          <a:xfrm>
            <a:off x="133" y="0"/>
            <a:ext cx="12192000" cy="998499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27"/>
          <p:cNvSpPr txBox="1">
            <a:spLocks noGrp="1"/>
          </p:cNvSpPr>
          <p:nvPr>
            <p:ph type="title"/>
          </p:nvPr>
        </p:nvSpPr>
        <p:spPr>
          <a:xfrm>
            <a:off x="133" y="0"/>
            <a:ext cx="12192000" cy="998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 Traction</a:t>
            </a:r>
            <a:endParaRPr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3" name="Google Shape;393;p27"/>
          <p:cNvPicPr preferRelativeResize="0"/>
          <p:nvPr/>
        </p:nvPicPr>
        <p:blipFill rotWithShape="1">
          <a:blip r:embed="rId4">
            <a:alphaModFix/>
          </a:blip>
          <a:srcRect l="14384" t="62920" r="42171" b="31362"/>
          <a:stretch/>
        </p:blipFill>
        <p:spPr>
          <a:xfrm>
            <a:off x="0" y="6094401"/>
            <a:ext cx="12192000" cy="763601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17</a:t>
            </a:fld>
            <a:endParaRPr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01D2E6-C7EC-41A8-913F-81193C3CCC70}"/>
              </a:ext>
            </a:extLst>
          </p:cNvPr>
          <p:cNvSpPr txBox="1"/>
          <p:nvPr/>
        </p:nvSpPr>
        <p:spPr>
          <a:xfrm>
            <a:off x="2923500" y="1107502"/>
            <a:ext cx="6983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Verbal SOWs from Each Customer Segment!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BD9937-116F-4AC7-8D38-32FD38F579BA}"/>
              </a:ext>
            </a:extLst>
          </p:cNvPr>
          <p:cNvSpPr txBox="1"/>
          <p:nvPr/>
        </p:nvSpPr>
        <p:spPr>
          <a:xfrm>
            <a:off x="198064" y="1846519"/>
            <a:ext cx="6321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3-D Printer manufacturer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dimensional monitoring systems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SOW negotiation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6D253C-C572-4330-B331-217EAB053C33}"/>
              </a:ext>
            </a:extLst>
          </p:cNvPr>
          <p:cNvSpPr txBox="1"/>
          <p:nvPr/>
        </p:nvSpPr>
        <p:spPr>
          <a:xfrm>
            <a:off x="7051692" y="4465282"/>
            <a:ext cx="51896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Sensor Company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data synergizes with current systems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SOW negotiation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6F3156-7AFF-48B7-8A8E-8864F6A1B2C7}"/>
              </a:ext>
            </a:extLst>
          </p:cNvPr>
          <p:cNvSpPr txBox="1"/>
          <p:nvPr/>
        </p:nvSpPr>
        <p:spPr>
          <a:xfrm>
            <a:off x="7035947" y="1846519"/>
            <a:ext cx="50486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Argonne National Lab</a:t>
            </a:r>
          </a:p>
          <a:p>
            <a:r>
              <a:rPr lang="en-US" sz="24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Oakridge National Lab</a:t>
            </a:r>
          </a:p>
          <a:p>
            <a:r>
              <a:rPr lang="en-US" sz="24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Lawrence Livermore Lab</a:t>
            </a:r>
          </a:p>
          <a:p>
            <a:r>
              <a:rPr lang="en-US" sz="24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Alamos National Lab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Faster material development with monitoring data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Currently embedded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2F942F-E8A2-48E0-AA60-75802FE9E49C}"/>
              </a:ext>
            </a:extLst>
          </p:cNvPr>
          <p:cNvSpPr txBox="1"/>
          <p:nvPr/>
        </p:nvSpPr>
        <p:spPr>
          <a:xfrm>
            <a:off x="198065" y="4465282"/>
            <a:ext cx="62173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Aerospace Service Bureaus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 part lead time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dimensional certification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Anticipated SOW</a:t>
            </a:r>
          </a:p>
        </p:txBody>
      </p:sp>
    </p:spTree>
    <p:extLst>
      <p:ext uri="{BB962C8B-B14F-4D97-AF65-F5344CB8AC3E}">
        <p14:creationId xmlns:p14="http://schemas.microsoft.com/office/powerpoint/2010/main" val="1864378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22"/>
          <p:cNvPicPr preferRelativeResize="0"/>
          <p:nvPr/>
        </p:nvPicPr>
        <p:blipFill rotWithShape="1">
          <a:blip r:embed="rId3">
            <a:alphaModFix/>
          </a:blip>
          <a:srcRect l="1177" t="2729" r="89372" b="83693"/>
          <a:stretch/>
        </p:blipFill>
        <p:spPr>
          <a:xfrm>
            <a:off x="-133" y="-10734"/>
            <a:ext cx="12192000" cy="6826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2"/>
          <p:cNvPicPr preferRelativeResize="0"/>
          <p:nvPr/>
        </p:nvPicPr>
        <p:blipFill rotWithShape="1">
          <a:blip r:embed="rId4">
            <a:alphaModFix/>
          </a:blip>
          <a:srcRect l="14383" t="17305" r="42173" b="75220"/>
          <a:stretch/>
        </p:blipFill>
        <p:spPr>
          <a:xfrm>
            <a:off x="-399" y="-11839"/>
            <a:ext cx="12192000" cy="998499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2"/>
          <p:cNvSpPr txBox="1">
            <a:spLocks noGrp="1"/>
          </p:cNvSpPr>
          <p:nvPr>
            <p:ph type="title"/>
          </p:nvPr>
        </p:nvSpPr>
        <p:spPr>
          <a:xfrm>
            <a:off x="133" y="0"/>
            <a:ext cx="12192000" cy="99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r>
              <a:rPr lang="en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 System Impact</a:t>
            </a:r>
            <a:endParaRPr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9" name="Google Shape;289;p22"/>
          <p:cNvPicPr preferRelativeResize="0"/>
          <p:nvPr/>
        </p:nvPicPr>
        <p:blipFill rotWithShape="1">
          <a:blip r:embed="rId4">
            <a:alphaModFix/>
          </a:blip>
          <a:srcRect l="14383" t="62920" r="42173" b="31363"/>
          <a:stretch/>
        </p:blipFill>
        <p:spPr>
          <a:xfrm>
            <a:off x="0" y="6078441"/>
            <a:ext cx="12192000" cy="795432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>
                <a:latin typeface="Arial" panose="020B0604020202020204" pitchFamily="34" charset="0"/>
                <a:cs typeface="Arial" panose="020B0604020202020204" pitchFamily="34" charset="0"/>
              </a:rPr>
              <a:pPr/>
              <a:t>18</a:t>
            </a:fld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7" name="Google Shape;307;p22"/>
          <p:cNvGrpSpPr/>
          <p:nvPr/>
        </p:nvGrpSpPr>
        <p:grpSpPr>
          <a:xfrm>
            <a:off x="11249526" y="6079773"/>
            <a:ext cx="942607" cy="795528"/>
            <a:chOff x="4220575" y="3041750"/>
            <a:chExt cx="2024400" cy="1732500"/>
          </a:xfrm>
        </p:grpSpPr>
        <p:sp>
          <p:nvSpPr>
            <p:cNvPr id="308" name="Google Shape;308;p22"/>
            <p:cNvSpPr/>
            <p:nvPr/>
          </p:nvSpPr>
          <p:spPr>
            <a:xfrm>
              <a:off x="4220575" y="3041750"/>
              <a:ext cx="2024400" cy="1732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9" name="Google Shape;309;p2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313924" y="3100874"/>
              <a:ext cx="1837701" cy="16142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6EF5DBF-086A-4FF1-90CA-D98A7F5C0D39}"/>
              </a:ext>
            </a:extLst>
          </p:cNvPr>
          <p:cNvGrpSpPr/>
          <p:nvPr/>
        </p:nvGrpSpPr>
        <p:grpSpPr>
          <a:xfrm>
            <a:off x="6263339" y="1906731"/>
            <a:ext cx="5981634" cy="3262221"/>
            <a:chOff x="4332924" y="1579889"/>
            <a:chExt cx="6966545" cy="379936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CB06BF1-3BE5-456C-B8C5-A4CC7D3F8FB8}"/>
                </a:ext>
              </a:extLst>
            </p:cNvPr>
            <p:cNvSpPr/>
            <p:nvPr/>
          </p:nvSpPr>
          <p:spPr>
            <a:xfrm>
              <a:off x="4413822" y="1579889"/>
              <a:ext cx="6605691" cy="375573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1" name="Google Shape;274;gdf357f4ef0_0_177">
              <a:extLst>
                <a:ext uri="{FF2B5EF4-FFF2-40B4-BE49-F238E27FC236}">
                  <a16:creationId xmlns:a16="http://schemas.microsoft.com/office/drawing/2014/main" id="{DE2CEC10-4964-4F3F-B4C8-726E5CC1A2D1}"/>
                </a:ext>
              </a:extLst>
            </p:cNvPr>
            <p:cNvGrpSpPr/>
            <p:nvPr/>
          </p:nvGrpSpPr>
          <p:grpSpPr>
            <a:xfrm>
              <a:off x="4332924" y="1885369"/>
              <a:ext cx="6966545" cy="3493886"/>
              <a:chOff x="5918030" y="5161799"/>
              <a:chExt cx="6966545" cy="3493886"/>
            </a:xfrm>
          </p:grpSpPr>
          <p:grpSp>
            <p:nvGrpSpPr>
              <p:cNvPr id="22" name="Google Shape;275;gdf357f4ef0_0_177">
                <a:extLst>
                  <a:ext uri="{FF2B5EF4-FFF2-40B4-BE49-F238E27FC236}">
                    <a16:creationId xmlns:a16="http://schemas.microsoft.com/office/drawing/2014/main" id="{7F59412F-CFB4-4E57-B98E-0377DF0E74EB}"/>
                  </a:ext>
                </a:extLst>
              </p:cNvPr>
              <p:cNvGrpSpPr/>
              <p:nvPr/>
            </p:nvGrpSpPr>
            <p:grpSpPr>
              <a:xfrm>
                <a:off x="5918030" y="5161799"/>
                <a:ext cx="6484597" cy="3137034"/>
                <a:chOff x="1786405" y="1247199"/>
                <a:chExt cx="6484597" cy="3137034"/>
              </a:xfrm>
            </p:grpSpPr>
            <p:grpSp>
              <p:nvGrpSpPr>
                <p:cNvPr id="36" name="Google Shape;276;gdf357f4ef0_0_177">
                  <a:extLst>
                    <a:ext uri="{FF2B5EF4-FFF2-40B4-BE49-F238E27FC236}">
                      <a16:creationId xmlns:a16="http://schemas.microsoft.com/office/drawing/2014/main" id="{5C9A94A1-DA97-433A-A09F-E843FEFD0A24}"/>
                    </a:ext>
                  </a:extLst>
                </p:cNvPr>
                <p:cNvGrpSpPr/>
                <p:nvPr/>
              </p:nvGrpSpPr>
              <p:grpSpPr>
                <a:xfrm>
                  <a:off x="2935787" y="1485913"/>
                  <a:ext cx="3009675" cy="2242900"/>
                  <a:chOff x="1183575" y="1951225"/>
                  <a:chExt cx="3009675" cy="2242900"/>
                </a:xfrm>
              </p:grpSpPr>
              <p:pic>
                <p:nvPicPr>
                  <p:cNvPr id="53" name="Google Shape;277;gdf357f4ef0_0_177">
                    <a:extLst>
                      <a:ext uri="{FF2B5EF4-FFF2-40B4-BE49-F238E27FC236}">
                        <a16:creationId xmlns:a16="http://schemas.microsoft.com/office/drawing/2014/main" id="{489D98BB-A424-413A-A51F-8A8AB1DC48B9}"/>
                      </a:ext>
                    </a:extLst>
                  </p:cNvPr>
                  <p:cNvPicPr preferRelativeResize="0"/>
                  <p:nvPr/>
                </p:nvPicPr>
                <p:blipFill rotWithShape="1">
                  <a:blip r:embed="rId6">
                    <a:alphaModFix/>
                  </a:blip>
                  <a:srcRect l="16225" t="8125" r="3012" b="13750"/>
                  <a:stretch/>
                </p:blipFill>
                <p:spPr>
                  <a:xfrm>
                    <a:off x="1183575" y="1951225"/>
                    <a:ext cx="3009675" cy="2242900"/>
                  </a:xfrm>
                  <a:prstGeom prst="rect">
                    <a:avLst/>
                  </a:pr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pic>
              <p:sp>
                <p:nvSpPr>
                  <p:cNvPr id="54" name="Google Shape;278;gdf357f4ef0_0_177">
                    <a:extLst>
                      <a:ext uri="{FF2B5EF4-FFF2-40B4-BE49-F238E27FC236}">
                        <a16:creationId xmlns:a16="http://schemas.microsoft.com/office/drawing/2014/main" id="{EBD5FF47-944E-4555-9D92-29AE1975C0A2}"/>
                      </a:ext>
                    </a:extLst>
                  </p:cNvPr>
                  <p:cNvSpPr/>
                  <p:nvPr/>
                </p:nvSpPr>
                <p:spPr>
                  <a:xfrm>
                    <a:off x="1207250" y="1968125"/>
                    <a:ext cx="54000" cy="205260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00"/>
                  </a:p>
                </p:txBody>
              </p:sp>
              <p:sp>
                <p:nvSpPr>
                  <p:cNvPr id="55" name="Google Shape;279;gdf357f4ef0_0_177">
                    <a:extLst>
                      <a:ext uri="{FF2B5EF4-FFF2-40B4-BE49-F238E27FC236}">
                        <a16:creationId xmlns:a16="http://schemas.microsoft.com/office/drawing/2014/main" id="{12EC78C7-F9DA-47CE-9D50-C5C33D8D172C}"/>
                      </a:ext>
                    </a:extLst>
                  </p:cNvPr>
                  <p:cNvSpPr/>
                  <p:nvPr/>
                </p:nvSpPr>
                <p:spPr>
                  <a:xfrm>
                    <a:off x="1224375" y="4082443"/>
                    <a:ext cx="54000" cy="10830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00"/>
                  </a:p>
                </p:txBody>
              </p:sp>
            </p:grpSp>
            <p:sp>
              <p:nvSpPr>
                <p:cNvPr id="37" name="Google Shape;280;gdf357f4ef0_0_177">
                  <a:extLst>
                    <a:ext uri="{FF2B5EF4-FFF2-40B4-BE49-F238E27FC236}">
                      <a16:creationId xmlns:a16="http://schemas.microsoft.com/office/drawing/2014/main" id="{0DE1E338-2035-4750-B2E5-9257D9A042AC}"/>
                    </a:ext>
                  </a:extLst>
                </p:cNvPr>
                <p:cNvSpPr/>
                <p:nvPr/>
              </p:nvSpPr>
              <p:spPr>
                <a:xfrm>
                  <a:off x="4801950" y="1481975"/>
                  <a:ext cx="777900" cy="2251500"/>
                </a:xfrm>
                <a:prstGeom prst="rect">
                  <a:avLst/>
                </a:prstGeom>
                <a:solidFill>
                  <a:srgbClr val="FFF2CC">
                    <a:alpha val="607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/>
                </a:p>
              </p:txBody>
            </p:sp>
            <p:sp>
              <p:nvSpPr>
                <p:cNvPr id="38" name="Google Shape;281;gdf357f4ef0_0_177">
                  <a:extLst>
                    <a:ext uri="{FF2B5EF4-FFF2-40B4-BE49-F238E27FC236}">
                      <a16:creationId xmlns:a16="http://schemas.microsoft.com/office/drawing/2014/main" id="{52BBE16F-8AB8-40E6-A4E5-E1F88A79BFD7}"/>
                    </a:ext>
                  </a:extLst>
                </p:cNvPr>
                <p:cNvSpPr txBox="1"/>
                <p:nvPr/>
              </p:nvSpPr>
              <p:spPr>
                <a:xfrm>
                  <a:off x="2087050" y="1247199"/>
                  <a:ext cx="940200" cy="272421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dirty="0"/>
                    <a:t>$1600  -</a:t>
                  </a:r>
                  <a:endParaRPr sz="1400" dirty="0"/>
                </a:p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dirty="0"/>
                </a:p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dirty="0"/>
                </a:p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dirty="0"/>
                    <a:t>$1400  -</a:t>
                  </a:r>
                  <a:endParaRPr sz="1400" dirty="0"/>
                </a:p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dirty="0"/>
                </a:p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dirty="0"/>
                </a:p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dirty="0"/>
                    <a:t>$1200  -</a:t>
                  </a:r>
                </a:p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br>
                    <a:rPr lang="en-US" sz="1400" dirty="0"/>
                  </a:br>
                  <a:endParaRPr sz="1400" dirty="0"/>
                </a:p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dirty="0"/>
                    <a:t>$1000  -</a:t>
                  </a:r>
                  <a:endParaRPr sz="1400" dirty="0"/>
                </a:p>
              </p:txBody>
            </p:sp>
            <p:cxnSp>
              <p:nvCxnSpPr>
                <p:cNvPr id="39" name="Google Shape;282;gdf357f4ef0_0_177">
                  <a:extLst>
                    <a:ext uri="{FF2B5EF4-FFF2-40B4-BE49-F238E27FC236}">
                      <a16:creationId xmlns:a16="http://schemas.microsoft.com/office/drawing/2014/main" id="{3292148F-8C48-4A89-8CE9-A8A94A90E0F9}"/>
                    </a:ext>
                  </a:extLst>
                </p:cNvPr>
                <p:cNvCxnSpPr/>
                <p:nvPr/>
              </p:nvCxnSpPr>
              <p:spPr>
                <a:xfrm>
                  <a:off x="2928788" y="2249238"/>
                  <a:ext cx="30435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CCCC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" name="Google Shape;283;gdf357f4ef0_0_177">
                  <a:extLst>
                    <a:ext uri="{FF2B5EF4-FFF2-40B4-BE49-F238E27FC236}">
                      <a16:creationId xmlns:a16="http://schemas.microsoft.com/office/drawing/2014/main" id="{D2037DFA-C499-4239-858F-9186F0CB9342}"/>
                    </a:ext>
                  </a:extLst>
                </p:cNvPr>
                <p:cNvCxnSpPr/>
                <p:nvPr/>
              </p:nvCxnSpPr>
              <p:spPr>
                <a:xfrm>
                  <a:off x="2928788" y="2966163"/>
                  <a:ext cx="30435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CCCC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1" name="Google Shape;284;gdf357f4ef0_0_177">
                  <a:extLst>
                    <a:ext uri="{FF2B5EF4-FFF2-40B4-BE49-F238E27FC236}">
                      <a16:creationId xmlns:a16="http://schemas.microsoft.com/office/drawing/2014/main" id="{08D7F613-C6E4-41FD-B221-27424BB2D896}"/>
                    </a:ext>
                  </a:extLst>
                </p:cNvPr>
                <p:cNvCxnSpPr/>
                <p:nvPr/>
              </p:nvCxnSpPr>
              <p:spPr>
                <a:xfrm rot="10800000">
                  <a:off x="3642538" y="1512138"/>
                  <a:ext cx="0" cy="2228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CCCC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" name="Google Shape;285;gdf357f4ef0_0_177">
                  <a:extLst>
                    <a:ext uri="{FF2B5EF4-FFF2-40B4-BE49-F238E27FC236}">
                      <a16:creationId xmlns:a16="http://schemas.microsoft.com/office/drawing/2014/main" id="{000D4758-FA29-4B53-A23A-33981357E184}"/>
                    </a:ext>
                  </a:extLst>
                </p:cNvPr>
                <p:cNvCxnSpPr/>
                <p:nvPr/>
              </p:nvCxnSpPr>
              <p:spPr>
                <a:xfrm rot="10800000">
                  <a:off x="4413563" y="1512138"/>
                  <a:ext cx="0" cy="2228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CCCC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3" name="Google Shape;286;gdf357f4ef0_0_177">
                  <a:extLst>
                    <a:ext uri="{FF2B5EF4-FFF2-40B4-BE49-F238E27FC236}">
                      <a16:creationId xmlns:a16="http://schemas.microsoft.com/office/drawing/2014/main" id="{BE6AE919-39FE-4FE7-9420-4158761E25A6}"/>
                    </a:ext>
                  </a:extLst>
                </p:cNvPr>
                <p:cNvCxnSpPr/>
                <p:nvPr/>
              </p:nvCxnSpPr>
              <p:spPr>
                <a:xfrm rot="10800000">
                  <a:off x="5171063" y="1512138"/>
                  <a:ext cx="0" cy="2228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CCCC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44" name="Google Shape;287;gdf357f4ef0_0_177">
                  <a:extLst>
                    <a:ext uri="{FF2B5EF4-FFF2-40B4-BE49-F238E27FC236}">
                      <a16:creationId xmlns:a16="http://schemas.microsoft.com/office/drawing/2014/main" id="{613A4613-3104-4E34-8C15-4E4C32F3F212}"/>
                    </a:ext>
                  </a:extLst>
                </p:cNvPr>
                <p:cNvSpPr txBox="1"/>
                <p:nvPr/>
              </p:nvSpPr>
              <p:spPr>
                <a:xfrm rot="16200000">
                  <a:off x="877584" y="2358822"/>
                  <a:ext cx="2248500" cy="43085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600" dirty="0"/>
                    <a:t>Production Part Cost</a:t>
                  </a:r>
                  <a:endParaRPr sz="1600" dirty="0"/>
                </a:p>
              </p:txBody>
            </p:sp>
            <p:sp>
              <p:nvSpPr>
                <p:cNvPr id="46" name="Google Shape;289;gdf357f4ef0_0_177">
                  <a:extLst>
                    <a:ext uri="{FF2B5EF4-FFF2-40B4-BE49-F238E27FC236}">
                      <a16:creationId xmlns:a16="http://schemas.microsoft.com/office/drawing/2014/main" id="{2BF4712F-7A5F-42C5-9F21-100589EDF404}"/>
                    </a:ext>
                  </a:extLst>
                </p:cNvPr>
                <p:cNvSpPr txBox="1"/>
                <p:nvPr/>
              </p:nvSpPr>
              <p:spPr>
                <a:xfrm>
                  <a:off x="6241975" y="1268588"/>
                  <a:ext cx="2029027" cy="43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 dirty="0"/>
                    <a:t>“as is” part production</a:t>
                  </a:r>
                  <a:endParaRPr sz="1200" dirty="0"/>
                </a:p>
              </p:txBody>
            </p:sp>
            <p:sp>
              <p:nvSpPr>
                <p:cNvPr id="47" name="Google Shape;290;gdf357f4ef0_0_177">
                  <a:extLst>
                    <a:ext uri="{FF2B5EF4-FFF2-40B4-BE49-F238E27FC236}">
                      <a16:creationId xmlns:a16="http://schemas.microsoft.com/office/drawing/2014/main" id="{A3A10BD6-288B-40F5-A8CC-B814DAEB390B}"/>
                    </a:ext>
                  </a:extLst>
                </p:cNvPr>
                <p:cNvSpPr txBox="1"/>
                <p:nvPr/>
              </p:nvSpPr>
              <p:spPr>
                <a:xfrm>
                  <a:off x="2928750" y="3989951"/>
                  <a:ext cx="3023101" cy="39428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0" rIns="91425" bIns="91425" anchor="t" anchorCtr="0">
                  <a:sp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Scrap rate</a:t>
                  </a:r>
                  <a:endParaRPr sz="16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" name="Google Shape;291;gdf357f4ef0_0_177">
                  <a:extLst>
                    <a:ext uri="{FF2B5EF4-FFF2-40B4-BE49-F238E27FC236}">
                      <a16:creationId xmlns:a16="http://schemas.microsoft.com/office/drawing/2014/main" id="{8CA933A8-F5C0-46A4-87C3-C6665F3604F4}"/>
                    </a:ext>
                  </a:extLst>
                </p:cNvPr>
                <p:cNvSpPr/>
                <p:nvPr/>
              </p:nvSpPr>
              <p:spPr>
                <a:xfrm>
                  <a:off x="2935538" y="1714938"/>
                  <a:ext cx="3023200" cy="189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28" h="75749" extrusionOk="0">
                      <a:moveTo>
                        <a:pt x="0" y="75749"/>
                      </a:moveTo>
                      <a:cubicBezTo>
                        <a:pt x="5230" y="73585"/>
                        <a:pt x="21327" y="67453"/>
                        <a:pt x="31382" y="62764"/>
                      </a:cubicBezTo>
                      <a:cubicBezTo>
                        <a:pt x="41437" y="58075"/>
                        <a:pt x="51266" y="52709"/>
                        <a:pt x="60329" y="47614"/>
                      </a:cubicBezTo>
                      <a:cubicBezTo>
                        <a:pt x="69392" y="42519"/>
                        <a:pt x="79266" y="36523"/>
                        <a:pt x="85759" y="32194"/>
                      </a:cubicBezTo>
                      <a:cubicBezTo>
                        <a:pt x="92252" y="27866"/>
                        <a:pt x="94146" y="25972"/>
                        <a:pt x="99286" y="21643"/>
                      </a:cubicBezTo>
                      <a:cubicBezTo>
                        <a:pt x="104426" y="17314"/>
                        <a:pt x="112993" y="9829"/>
                        <a:pt x="116600" y="6222"/>
                      </a:cubicBezTo>
                      <a:cubicBezTo>
                        <a:pt x="120207" y="2615"/>
                        <a:pt x="120207" y="1037"/>
                        <a:pt x="120928" y="0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9" name="Google Shape;292;gdf357f4ef0_0_177">
                  <a:extLst>
                    <a:ext uri="{FF2B5EF4-FFF2-40B4-BE49-F238E27FC236}">
                      <a16:creationId xmlns:a16="http://schemas.microsoft.com/office/drawing/2014/main" id="{57972288-0E26-45B4-916D-64288303F5D3}"/>
                    </a:ext>
                  </a:extLst>
                </p:cNvPr>
                <p:cNvSpPr/>
                <p:nvPr/>
              </p:nvSpPr>
              <p:spPr>
                <a:xfrm>
                  <a:off x="2935538" y="2519788"/>
                  <a:ext cx="3016450" cy="110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58" h="44367" extrusionOk="0">
                      <a:moveTo>
                        <a:pt x="0" y="44367"/>
                      </a:moveTo>
                      <a:cubicBezTo>
                        <a:pt x="9108" y="41797"/>
                        <a:pt x="39273" y="33952"/>
                        <a:pt x="54648" y="28947"/>
                      </a:cubicBezTo>
                      <a:cubicBezTo>
                        <a:pt x="70023" y="23942"/>
                        <a:pt x="81250" y="19163"/>
                        <a:pt x="92252" y="14338"/>
                      </a:cubicBezTo>
                      <a:cubicBezTo>
                        <a:pt x="103254" y="9514"/>
                        <a:pt x="115924" y="2390"/>
                        <a:pt x="120658" y="0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0078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50" name="Google Shape;293;gdf357f4ef0_0_177">
                  <a:extLst>
                    <a:ext uri="{FF2B5EF4-FFF2-40B4-BE49-F238E27FC236}">
                      <a16:creationId xmlns:a16="http://schemas.microsoft.com/office/drawing/2014/main" id="{1D78EE27-2C3F-4983-88D1-187291FD66BB}"/>
                    </a:ext>
                  </a:extLst>
                </p:cNvPr>
                <p:cNvSpPr/>
                <p:nvPr/>
              </p:nvSpPr>
              <p:spPr>
                <a:xfrm>
                  <a:off x="5951996" y="1421374"/>
                  <a:ext cx="54000" cy="231600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/>
                </a:p>
              </p:txBody>
            </p:sp>
            <p:cxnSp>
              <p:nvCxnSpPr>
                <p:cNvPr id="51" name="Google Shape;294;gdf357f4ef0_0_177">
                  <a:extLst>
                    <a:ext uri="{FF2B5EF4-FFF2-40B4-BE49-F238E27FC236}">
                      <a16:creationId xmlns:a16="http://schemas.microsoft.com/office/drawing/2014/main" id="{EDCEB980-89B4-4D14-8080-F60E195C2DED}"/>
                    </a:ext>
                  </a:extLst>
                </p:cNvPr>
                <p:cNvCxnSpPr/>
                <p:nvPr/>
              </p:nvCxnSpPr>
              <p:spPr>
                <a:xfrm rot="10800000" flipH="1">
                  <a:off x="5856163" y="1549738"/>
                  <a:ext cx="527400" cy="2976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sp>
            <p:nvSpPr>
              <p:cNvPr id="23" name="Google Shape;296;gdf357f4ef0_0_177">
                <a:extLst>
                  <a:ext uri="{FF2B5EF4-FFF2-40B4-BE49-F238E27FC236}">
                    <a16:creationId xmlns:a16="http://schemas.microsoft.com/office/drawing/2014/main" id="{3374DDD1-D568-4A7E-BF9F-DC1A9EAB75CF}"/>
                  </a:ext>
                </a:extLst>
              </p:cNvPr>
              <p:cNvSpPr txBox="1"/>
              <p:nvPr/>
            </p:nvSpPr>
            <p:spPr>
              <a:xfrm>
                <a:off x="9475974" y="8225575"/>
                <a:ext cx="3408601" cy="43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dirty="0">
                    <a:solidFill>
                      <a:srgbClr val="F1C232"/>
                    </a:solidFill>
                  </a:rPr>
                  <a:t>Common scrap rate</a:t>
                </a:r>
                <a:endParaRPr sz="1200" dirty="0">
                  <a:solidFill>
                    <a:srgbClr val="F1C232"/>
                  </a:solidFill>
                </a:endParaRPr>
              </a:p>
            </p:txBody>
          </p:sp>
          <p:cxnSp>
            <p:nvCxnSpPr>
              <p:cNvPr id="24" name="Google Shape;297;gdf357f4ef0_0_177">
                <a:extLst>
                  <a:ext uri="{FF2B5EF4-FFF2-40B4-BE49-F238E27FC236}">
                    <a16:creationId xmlns:a16="http://schemas.microsoft.com/office/drawing/2014/main" id="{3605779E-0304-451B-99F1-2BB6B54A07FB}"/>
                  </a:ext>
                </a:extLst>
              </p:cNvPr>
              <p:cNvCxnSpPr/>
              <p:nvPr/>
            </p:nvCxnSpPr>
            <p:spPr>
              <a:xfrm>
                <a:off x="9345225" y="6354900"/>
                <a:ext cx="0" cy="5151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98;gdf357f4ef0_0_177">
                <a:extLst>
                  <a:ext uri="{FF2B5EF4-FFF2-40B4-BE49-F238E27FC236}">
                    <a16:creationId xmlns:a16="http://schemas.microsoft.com/office/drawing/2014/main" id="{0DE13F48-0461-42B8-9012-58941D546630}"/>
                  </a:ext>
                </a:extLst>
              </p:cNvPr>
              <p:cNvCxnSpPr/>
              <p:nvPr/>
            </p:nvCxnSpPr>
            <p:spPr>
              <a:xfrm rot="10800000" flipH="1">
                <a:off x="9358000" y="6151050"/>
                <a:ext cx="903300" cy="33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6" name="Google Shape;299;gdf357f4ef0_0_177">
                <a:extLst>
                  <a:ext uri="{FF2B5EF4-FFF2-40B4-BE49-F238E27FC236}">
                    <a16:creationId xmlns:a16="http://schemas.microsoft.com/office/drawing/2014/main" id="{A9F16CCD-6B3F-4415-A56C-C04E8A2F800C}"/>
                  </a:ext>
                </a:extLst>
              </p:cNvPr>
              <p:cNvSpPr txBox="1"/>
              <p:nvPr/>
            </p:nvSpPr>
            <p:spPr>
              <a:xfrm>
                <a:off x="11219075" y="5985227"/>
                <a:ext cx="1459500" cy="4308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  <p:sp>
            <p:nvSpPr>
              <p:cNvPr id="27" name="Google Shape;300;gdf357f4ef0_0_177">
                <a:extLst>
                  <a:ext uri="{FF2B5EF4-FFF2-40B4-BE49-F238E27FC236}">
                    <a16:creationId xmlns:a16="http://schemas.microsoft.com/office/drawing/2014/main" id="{340DF4B5-2FE9-4C06-A0AA-14BCEA7267E4}"/>
                  </a:ext>
                </a:extLst>
              </p:cNvPr>
              <p:cNvSpPr txBox="1"/>
              <p:nvPr/>
            </p:nvSpPr>
            <p:spPr>
              <a:xfrm>
                <a:off x="10261300" y="5878500"/>
                <a:ext cx="2218543" cy="677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 dirty="0">
                    <a:solidFill>
                      <a:srgbClr val="FF0000"/>
                    </a:solidFill>
                  </a:rPr>
                  <a:t>15% savings per part </a:t>
                </a:r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</a:rPr>
                  <a:t>with</a:t>
                </a:r>
                <a:r>
                  <a:rPr lang="en-US" sz="1600" dirty="0">
                    <a:solidFill>
                      <a:srgbClr val="FF0000"/>
                    </a:solidFill>
                  </a:rPr>
                  <a:t> </a:t>
                </a:r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</a:rPr>
                  <a:t>monitoring system</a:t>
                </a:r>
              </a:p>
            </p:txBody>
          </p:sp>
          <p:cxnSp>
            <p:nvCxnSpPr>
              <p:cNvPr id="28" name="Google Shape;301;gdf357f4ef0_0_177">
                <a:extLst>
                  <a:ext uri="{FF2B5EF4-FFF2-40B4-BE49-F238E27FC236}">
                    <a16:creationId xmlns:a16="http://schemas.microsoft.com/office/drawing/2014/main" id="{B034942B-B934-4212-93EF-C86C26C4E43C}"/>
                  </a:ext>
                </a:extLst>
              </p:cNvPr>
              <p:cNvCxnSpPr/>
              <p:nvPr/>
            </p:nvCxnSpPr>
            <p:spPr>
              <a:xfrm>
                <a:off x="9521975" y="7580300"/>
                <a:ext cx="1014600" cy="771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1C23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9" name="Google Shape;302;gdf357f4ef0_0_177">
                <a:extLst>
                  <a:ext uri="{FF2B5EF4-FFF2-40B4-BE49-F238E27FC236}">
                    <a16:creationId xmlns:a16="http://schemas.microsoft.com/office/drawing/2014/main" id="{AEF08F01-757B-469A-B94A-D2AFE6A0F062}"/>
                  </a:ext>
                </a:extLst>
              </p:cNvPr>
              <p:cNvSpPr txBox="1"/>
              <p:nvPr/>
            </p:nvSpPr>
            <p:spPr>
              <a:xfrm>
                <a:off x="6970125" y="7596775"/>
                <a:ext cx="3408601" cy="50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 dirty="0"/>
                  <a:t>0         .1          .2            .3           .4</a:t>
                </a:r>
                <a:endParaRPr sz="1600" dirty="0"/>
              </a:p>
            </p:txBody>
          </p:sp>
        </p:grp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BAB766DE-267D-4762-B064-69E7E7FD05CA}"/>
              </a:ext>
            </a:extLst>
          </p:cNvPr>
          <p:cNvSpPr/>
          <p:nvPr/>
        </p:nvSpPr>
        <p:spPr>
          <a:xfrm>
            <a:off x="217892" y="1906731"/>
            <a:ext cx="5663791" cy="322476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Google Shape;280;gdf357f4ef0_0_177">
            <a:extLst>
              <a:ext uri="{FF2B5EF4-FFF2-40B4-BE49-F238E27FC236}">
                <a16:creationId xmlns:a16="http://schemas.microsoft.com/office/drawing/2014/main" id="{D6EBF015-EEBA-4FEE-890D-EA5B43DE6FE3}"/>
              </a:ext>
            </a:extLst>
          </p:cNvPr>
          <p:cNvSpPr/>
          <p:nvPr/>
        </p:nvSpPr>
        <p:spPr>
          <a:xfrm>
            <a:off x="3470412" y="2462621"/>
            <a:ext cx="667923" cy="2045473"/>
          </a:xfrm>
          <a:prstGeom prst="rect">
            <a:avLst/>
          </a:prstGeom>
          <a:solidFill>
            <a:srgbClr val="FFF2CC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101" name="Google Shape;296;gdf357f4ef0_0_177">
            <a:extLst>
              <a:ext uri="{FF2B5EF4-FFF2-40B4-BE49-F238E27FC236}">
                <a16:creationId xmlns:a16="http://schemas.microsoft.com/office/drawing/2014/main" id="{D4B44594-3C67-4E73-AF13-1CC320D03908}"/>
              </a:ext>
            </a:extLst>
          </p:cNvPr>
          <p:cNvSpPr txBox="1"/>
          <p:nvPr/>
        </p:nvSpPr>
        <p:spPr>
          <a:xfrm>
            <a:off x="3530287" y="4784111"/>
            <a:ext cx="2926702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F1C232"/>
                </a:solidFill>
              </a:rPr>
              <a:t>common scrap rate</a:t>
            </a:r>
            <a:endParaRPr sz="1200" dirty="0">
              <a:solidFill>
                <a:srgbClr val="F1C232"/>
              </a:solidFill>
            </a:endParaRPr>
          </a:p>
        </p:txBody>
      </p:sp>
      <p:cxnSp>
        <p:nvCxnSpPr>
          <p:cNvPr id="102" name="Google Shape;301;gdf357f4ef0_0_177">
            <a:extLst>
              <a:ext uri="{FF2B5EF4-FFF2-40B4-BE49-F238E27FC236}">
                <a16:creationId xmlns:a16="http://schemas.microsoft.com/office/drawing/2014/main" id="{8F4C4C93-0CC3-4179-8BEA-36FED6E803D7}"/>
              </a:ext>
            </a:extLst>
          </p:cNvPr>
          <p:cNvCxnSpPr>
            <a:cxnSpLocks/>
          </p:cNvCxnSpPr>
          <p:nvPr/>
        </p:nvCxnSpPr>
        <p:spPr>
          <a:xfrm>
            <a:off x="3975626" y="4395379"/>
            <a:ext cx="614964" cy="512221"/>
          </a:xfrm>
          <a:prstGeom prst="straightConnector1">
            <a:avLst/>
          </a:prstGeom>
          <a:noFill/>
          <a:ln w="9525" cap="flat" cmpd="sng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108" name="Chart 107">
            <a:extLst>
              <a:ext uri="{FF2B5EF4-FFF2-40B4-BE49-F238E27FC236}">
                <a16:creationId xmlns:a16="http://schemas.microsoft.com/office/drawing/2014/main" id="{ED98C349-9C76-4003-9480-70C915F07E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3041883"/>
              </p:ext>
            </p:extLst>
          </p:nvPr>
        </p:nvGraphicFramePr>
        <p:xfrm>
          <a:off x="331378" y="2343153"/>
          <a:ext cx="5066871" cy="2755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9B1A588A-D51A-4853-9147-5834A3297954}"/>
              </a:ext>
            </a:extLst>
          </p:cNvPr>
          <p:cNvSpPr txBox="1"/>
          <p:nvPr/>
        </p:nvSpPr>
        <p:spPr>
          <a:xfrm>
            <a:off x="2329792" y="5311369"/>
            <a:ext cx="74206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solidFill>
                  <a:srgbClr val="FBA9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30% scrap rate, increase profit by 35%</a:t>
            </a:r>
          </a:p>
          <a:p>
            <a:pPr algn="ctr"/>
            <a:r>
              <a:rPr lang="en-US" sz="2800" i="1" dirty="0">
                <a:solidFill>
                  <a:srgbClr val="FBA9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Equates to net savings of $350K/year/printer*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FA58258-F24A-4F4D-9E57-6B18FB2E0FC0}"/>
              </a:ext>
            </a:extLst>
          </p:cNvPr>
          <p:cNvSpPr txBox="1"/>
          <p:nvPr/>
        </p:nvSpPr>
        <p:spPr>
          <a:xfrm>
            <a:off x="9369138" y="6536876"/>
            <a:ext cx="18803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solidFill>
                  <a:srgbClr val="FBA9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*@$500/hr, 50% duty</a:t>
            </a:r>
          </a:p>
        </p:txBody>
      </p:sp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1AC89A6F-92AD-4C52-84F1-23345AF0475A}"/>
              </a:ext>
            </a:extLst>
          </p:cNvPr>
          <p:cNvGraphicFramePr>
            <a:graphicFrameLocks noGrp="1"/>
          </p:cNvGraphicFramePr>
          <p:nvPr/>
        </p:nvGraphicFramePr>
        <p:xfrm>
          <a:off x="5861391" y="2939664"/>
          <a:ext cx="495724" cy="822960"/>
        </p:xfrm>
        <a:graphic>
          <a:graphicData uri="http://schemas.openxmlformats.org/drawingml/2006/table">
            <a:tbl>
              <a:tblPr/>
              <a:tblGrid>
                <a:gridCol w="495724">
                  <a:extLst>
                    <a:ext uri="{9D8B030D-6E8A-4147-A177-3AD203B41FA5}">
                      <a16:colId xmlns:a16="http://schemas.microsoft.com/office/drawing/2014/main" val="20958180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n-US" sz="105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mpd="sng">
                      <a:noFill/>
                      <a:prstDash val="solid"/>
                    </a:lnL>
                    <a:lnR w="38100" cmpd="sng">
                      <a:noFill/>
                      <a:prstDash val="soli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554181"/>
                  </a:ext>
                </a:extLst>
              </a:tr>
            </a:tbl>
          </a:graphicData>
        </a:graphic>
      </p:graphicFrame>
      <p:sp>
        <p:nvSpPr>
          <p:cNvPr id="56" name="Google Shape;306;p22">
            <a:extLst>
              <a:ext uri="{FF2B5EF4-FFF2-40B4-BE49-F238E27FC236}">
                <a16:creationId xmlns:a16="http://schemas.microsoft.com/office/drawing/2014/main" id="{DB1C4451-3923-4488-80CB-8F1AAB942A44}"/>
              </a:ext>
            </a:extLst>
          </p:cNvPr>
          <p:cNvSpPr txBox="1"/>
          <p:nvPr/>
        </p:nvSpPr>
        <p:spPr>
          <a:xfrm>
            <a:off x="543037" y="1966074"/>
            <a:ext cx="5066871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 Prop 1: Improve Part Lead Time</a:t>
            </a:r>
          </a:p>
        </p:txBody>
      </p:sp>
      <p:sp>
        <p:nvSpPr>
          <p:cNvPr id="57" name="Google Shape;306;p22">
            <a:extLst>
              <a:ext uri="{FF2B5EF4-FFF2-40B4-BE49-F238E27FC236}">
                <a16:creationId xmlns:a16="http://schemas.microsoft.com/office/drawing/2014/main" id="{54474AF1-9623-4D95-A00A-7A745F9572AC}"/>
              </a:ext>
            </a:extLst>
          </p:cNvPr>
          <p:cNvSpPr txBox="1"/>
          <p:nvPr/>
        </p:nvSpPr>
        <p:spPr>
          <a:xfrm>
            <a:off x="6320277" y="1966074"/>
            <a:ext cx="5309682" cy="23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16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 Prop 2: Reduce Material and Energy</a:t>
            </a:r>
            <a:r>
              <a:rPr lang="en-US" sz="16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[1]</a:t>
            </a:r>
            <a:r>
              <a:rPr lang="en-US" sz="16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91841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22"/>
          <p:cNvPicPr preferRelativeResize="0"/>
          <p:nvPr/>
        </p:nvPicPr>
        <p:blipFill rotWithShape="1">
          <a:blip r:embed="rId3">
            <a:alphaModFix/>
          </a:blip>
          <a:srcRect l="1177" t="2729" r="89372" b="83693"/>
          <a:stretch/>
        </p:blipFill>
        <p:spPr>
          <a:xfrm>
            <a:off x="-133" y="-10734"/>
            <a:ext cx="12192000" cy="6826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2"/>
          <p:cNvPicPr preferRelativeResize="0"/>
          <p:nvPr/>
        </p:nvPicPr>
        <p:blipFill rotWithShape="1">
          <a:blip r:embed="rId4">
            <a:alphaModFix/>
          </a:blip>
          <a:srcRect l="14383" t="17305" r="42173" b="75220"/>
          <a:stretch/>
        </p:blipFill>
        <p:spPr>
          <a:xfrm>
            <a:off x="-399" y="-11839"/>
            <a:ext cx="12192000" cy="998499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2"/>
          <p:cNvSpPr txBox="1">
            <a:spLocks noGrp="1"/>
          </p:cNvSpPr>
          <p:nvPr>
            <p:ph type="title"/>
          </p:nvPr>
        </p:nvSpPr>
        <p:spPr>
          <a:xfrm>
            <a:off x="133" y="0"/>
            <a:ext cx="12192000" cy="99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r>
              <a:rPr lang="en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 System Impact</a:t>
            </a:r>
            <a:endParaRPr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9" name="Google Shape;289;p22"/>
          <p:cNvPicPr preferRelativeResize="0"/>
          <p:nvPr/>
        </p:nvPicPr>
        <p:blipFill rotWithShape="1">
          <a:blip r:embed="rId4">
            <a:alphaModFix/>
          </a:blip>
          <a:srcRect l="14383" t="62920" r="42173" b="31363"/>
          <a:stretch/>
        </p:blipFill>
        <p:spPr>
          <a:xfrm>
            <a:off x="0" y="6078441"/>
            <a:ext cx="12192000" cy="795432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>
                <a:latin typeface="Arial" panose="020B0604020202020204" pitchFamily="34" charset="0"/>
                <a:cs typeface="Arial" panose="020B0604020202020204" pitchFamily="34" charset="0"/>
              </a:rPr>
              <a:pPr/>
              <a:t>19</a:t>
            </a:fld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7" name="Google Shape;307;p22"/>
          <p:cNvGrpSpPr/>
          <p:nvPr/>
        </p:nvGrpSpPr>
        <p:grpSpPr>
          <a:xfrm>
            <a:off x="11249526" y="6079773"/>
            <a:ext cx="942607" cy="795528"/>
            <a:chOff x="4220575" y="3041750"/>
            <a:chExt cx="2024400" cy="1732500"/>
          </a:xfrm>
        </p:grpSpPr>
        <p:sp>
          <p:nvSpPr>
            <p:cNvPr id="308" name="Google Shape;308;p22"/>
            <p:cNvSpPr/>
            <p:nvPr/>
          </p:nvSpPr>
          <p:spPr>
            <a:xfrm>
              <a:off x="4220575" y="3041750"/>
              <a:ext cx="2024400" cy="1732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9" name="Google Shape;309;p2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313924" y="3100874"/>
              <a:ext cx="1837701" cy="16142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6EF5DBF-086A-4FF1-90CA-D98A7F5C0D39}"/>
              </a:ext>
            </a:extLst>
          </p:cNvPr>
          <p:cNvGrpSpPr/>
          <p:nvPr/>
        </p:nvGrpSpPr>
        <p:grpSpPr>
          <a:xfrm>
            <a:off x="6263339" y="1906731"/>
            <a:ext cx="5981634" cy="3262221"/>
            <a:chOff x="4332924" y="1579889"/>
            <a:chExt cx="6966545" cy="379936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CB06BF1-3BE5-456C-B8C5-A4CC7D3F8FB8}"/>
                </a:ext>
              </a:extLst>
            </p:cNvPr>
            <p:cNvSpPr/>
            <p:nvPr/>
          </p:nvSpPr>
          <p:spPr>
            <a:xfrm>
              <a:off x="4413822" y="1579889"/>
              <a:ext cx="6605691" cy="375573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1" name="Google Shape;274;gdf357f4ef0_0_177">
              <a:extLst>
                <a:ext uri="{FF2B5EF4-FFF2-40B4-BE49-F238E27FC236}">
                  <a16:creationId xmlns:a16="http://schemas.microsoft.com/office/drawing/2014/main" id="{DE2CEC10-4964-4F3F-B4C8-726E5CC1A2D1}"/>
                </a:ext>
              </a:extLst>
            </p:cNvPr>
            <p:cNvGrpSpPr/>
            <p:nvPr/>
          </p:nvGrpSpPr>
          <p:grpSpPr>
            <a:xfrm>
              <a:off x="4332924" y="1885369"/>
              <a:ext cx="6966545" cy="3493886"/>
              <a:chOff x="5918030" y="5161799"/>
              <a:chExt cx="6966545" cy="3493886"/>
            </a:xfrm>
          </p:grpSpPr>
          <p:grpSp>
            <p:nvGrpSpPr>
              <p:cNvPr id="22" name="Google Shape;275;gdf357f4ef0_0_177">
                <a:extLst>
                  <a:ext uri="{FF2B5EF4-FFF2-40B4-BE49-F238E27FC236}">
                    <a16:creationId xmlns:a16="http://schemas.microsoft.com/office/drawing/2014/main" id="{7F59412F-CFB4-4E57-B98E-0377DF0E74EB}"/>
                  </a:ext>
                </a:extLst>
              </p:cNvPr>
              <p:cNvGrpSpPr/>
              <p:nvPr/>
            </p:nvGrpSpPr>
            <p:grpSpPr>
              <a:xfrm>
                <a:off x="5918030" y="5161799"/>
                <a:ext cx="6484597" cy="3137034"/>
                <a:chOff x="1786405" y="1247199"/>
                <a:chExt cx="6484597" cy="3137034"/>
              </a:xfrm>
            </p:grpSpPr>
            <p:grpSp>
              <p:nvGrpSpPr>
                <p:cNvPr id="36" name="Google Shape;276;gdf357f4ef0_0_177">
                  <a:extLst>
                    <a:ext uri="{FF2B5EF4-FFF2-40B4-BE49-F238E27FC236}">
                      <a16:creationId xmlns:a16="http://schemas.microsoft.com/office/drawing/2014/main" id="{5C9A94A1-DA97-433A-A09F-E843FEFD0A24}"/>
                    </a:ext>
                  </a:extLst>
                </p:cNvPr>
                <p:cNvGrpSpPr/>
                <p:nvPr/>
              </p:nvGrpSpPr>
              <p:grpSpPr>
                <a:xfrm>
                  <a:off x="2935787" y="1485913"/>
                  <a:ext cx="3009675" cy="2242900"/>
                  <a:chOff x="1183575" y="1951225"/>
                  <a:chExt cx="3009675" cy="2242900"/>
                </a:xfrm>
              </p:grpSpPr>
              <p:pic>
                <p:nvPicPr>
                  <p:cNvPr id="53" name="Google Shape;277;gdf357f4ef0_0_177">
                    <a:extLst>
                      <a:ext uri="{FF2B5EF4-FFF2-40B4-BE49-F238E27FC236}">
                        <a16:creationId xmlns:a16="http://schemas.microsoft.com/office/drawing/2014/main" id="{489D98BB-A424-413A-A51F-8A8AB1DC48B9}"/>
                      </a:ext>
                    </a:extLst>
                  </p:cNvPr>
                  <p:cNvPicPr preferRelativeResize="0"/>
                  <p:nvPr/>
                </p:nvPicPr>
                <p:blipFill rotWithShape="1">
                  <a:blip r:embed="rId6">
                    <a:alphaModFix/>
                  </a:blip>
                  <a:srcRect l="16225" t="8125" r="3012" b="13750"/>
                  <a:stretch/>
                </p:blipFill>
                <p:spPr>
                  <a:xfrm>
                    <a:off x="1183575" y="1951225"/>
                    <a:ext cx="3009675" cy="2242900"/>
                  </a:xfrm>
                  <a:prstGeom prst="rect">
                    <a:avLst/>
                  </a:pr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pic>
              <p:sp>
                <p:nvSpPr>
                  <p:cNvPr id="54" name="Google Shape;278;gdf357f4ef0_0_177">
                    <a:extLst>
                      <a:ext uri="{FF2B5EF4-FFF2-40B4-BE49-F238E27FC236}">
                        <a16:creationId xmlns:a16="http://schemas.microsoft.com/office/drawing/2014/main" id="{EBD5FF47-944E-4555-9D92-29AE1975C0A2}"/>
                      </a:ext>
                    </a:extLst>
                  </p:cNvPr>
                  <p:cNvSpPr/>
                  <p:nvPr/>
                </p:nvSpPr>
                <p:spPr>
                  <a:xfrm>
                    <a:off x="1207250" y="1968125"/>
                    <a:ext cx="54000" cy="205260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00"/>
                  </a:p>
                </p:txBody>
              </p:sp>
              <p:sp>
                <p:nvSpPr>
                  <p:cNvPr id="55" name="Google Shape;279;gdf357f4ef0_0_177">
                    <a:extLst>
                      <a:ext uri="{FF2B5EF4-FFF2-40B4-BE49-F238E27FC236}">
                        <a16:creationId xmlns:a16="http://schemas.microsoft.com/office/drawing/2014/main" id="{12EC78C7-F9DA-47CE-9D50-C5C33D8D172C}"/>
                      </a:ext>
                    </a:extLst>
                  </p:cNvPr>
                  <p:cNvSpPr/>
                  <p:nvPr/>
                </p:nvSpPr>
                <p:spPr>
                  <a:xfrm>
                    <a:off x="1224375" y="4082443"/>
                    <a:ext cx="54000" cy="10830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00"/>
                  </a:p>
                </p:txBody>
              </p:sp>
            </p:grpSp>
            <p:sp>
              <p:nvSpPr>
                <p:cNvPr id="37" name="Google Shape;280;gdf357f4ef0_0_177">
                  <a:extLst>
                    <a:ext uri="{FF2B5EF4-FFF2-40B4-BE49-F238E27FC236}">
                      <a16:creationId xmlns:a16="http://schemas.microsoft.com/office/drawing/2014/main" id="{0DE1E338-2035-4750-B2E5-9257D9A042AC}"/>
                    </a:ext>
                  </a:extLst>
                </p:cNvPr>
                <p:cNvSpPr/>
                <p:nvPr/>
              </p:nvSpPr>
              <p:spPr>
                <a:xfrm>
                  <a:off x="4801950" y="1481975"/>
                  <a:ext cx="777900" cy="2251500"/>
                </a:xfrm>
                <a:prstGeom prst="rect">
                  <a:avLst/>
                </a:prstGeom>
                <a:solidFill>
                  <a:srgbClr val="FFF2CC">
                    <a:alpha val="607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/>
                </a:p>
              </p:txBody>
            </p:sp>
            <p:sp>
              <p:nvSpPr>
                <p:cNvPr id="38" name="Google Shape;281;gdf357f4ef0_0_177">
                  <a:extLst>
                    <a:ext uri="{FF2B5EF4-FFF2-40B4-BE49-F238E27FC236}">
                      <a16:creationId xmlns:a16="http://schemas.microsoft.com/office/drawing/2014/main" id="{52BBE16F-8AB8-40E6-A4E5-E1F88A79BFD7}"/>
                    </a:ext>
                  </a:extLst>
                </p:cNvPr>
                <p:cNvSpPr txBox="1"/>
                <p:nvPr/>
              </p:nvSpPr>
              <p:spPr>
                <a:xfrm>
                  <a:off x="2087050" y="1247199"/>
                  <a:ext cx="940200" cy="272421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dirty="0"/>
                    <a:t>$1600  -</a:t>
                  </a:r>
                  <a:endParaRPr sz="1400" dirty="0"/>
                </a:p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dirty="0"/>
                </a:p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dirty="0"/>
                </a:p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dirty="0"/>
                    <a:t>$1400  -</a:t>
                  </a:r>
                  <a:endParaRPr sz="1400" dirty="0"/>
                </a:p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dirty="0"/>
                </a:p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dirty="0"/>
                </a:p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dirty="0"/>
                    <a:t>$1200  -</a:t>
                  </a:r>
                </a:p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br>
                    <a:rPr lang="en-US" sz="1400" dirty="0"/>
                  </a:br>
                  <a:endParaRPr sz="1400" dirty="0"/>
                </a:p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dirty="0"/>
                    <a:t>$1000  -</a:t>
                  </a:r>
                  <a:endParaRPr sz="1400" dirty="0"/>
                </a:p>
              </p:txBody>
            </p:sp>
            <p:cxnSp>
              <p:nvCxnSpPr>
                <p:cNvPr id="39" name="Google Shape;282;gdf357f4ef0_0_177">
                  <a:extLst>
                    <a:ext uri="{FF2B5EF4-FFF2-40B4-BE49-F238E27FC236}">
                      <a16:creationId xmlns:a16="http://schemas.microsoft.com/office/drawing/2014/main" id="{3292148F-8C48-4A89-8CE9-A8A94A90E0F9}"/>
                    </a:ext>
                  </a:extLst>
                </p:cNvPr>
                <p:cNvCxnSpPr/>
                <p:nvPr/>
              </p:nvCxnSpPr>
              <p:spPr>
                <a:xfrm>
                  <a:off x="2928788" y="2249238"/>
                  <a:ext cx="30435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CCCC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" name="Google Shape;283;gdf357f4ef0_0_177">
                  <a:extLst>
                    <a:ext uri="{FF2B5EF4-FFF2-40B4-BE49-F238E27FC236}">
                      <a16:creationId xmlns:a16="http://schemas.microsoft.com/office/drawing/2014/main" id="{D2037DFA-C499-4239-858F-9186F0CB9342}"/>
                    </a:ext>
                  </a:extLst>
                </p:cNvPr>
                <p:cNvCxnSpPr/>
                <p:nvPr/>
              </p:nvCxnSpPr>
              <p:spPr>
                <a:xfrm>
                  <a:off x="2928788" y="2966163"/>
                  <a:ext cx="30435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CCCC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1" name="Google Shape;284;gdf357f4ef0_0_177">
                  <a:extLst>
                    <a:ext uri="{FF2B5EF4-FFF2-40B4-BE49-F238E27FC236}">
                      <a16:creationId xmlns:a16="http://schemas.microsoft.com/office/drawing/2014/main" id="{08D7F613-C6E4-41FD-B221-27424BB2D896}"/>
                    </a:ext>
                  </a:extLst>
                </p:cNvPr>
                <p:cNvCxnSpPr/>
                <p:nvPr/>
              </p:nvCxnSpPr>
              <p:spPr>
                <a:xfrm rot="10800000">
                  <a:off x="3642538" y="1512138"/>
                  <a:ext cx="0" cy="2228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CCCC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" name="Google Shape;285;gdf357f4ef0_0_177">
                  <a:extLst>
                    <a:ext uri="{FF2B5EF4-FFF2-40B4-BE49-F238E27FC236}">
                      <a16:creationId xmlns:a16="http://schemas.microsoft.com/office/drawing/2014/main" id="{000D4758-FA29-4B53-A23A-33981357E184}"/>
                    </a:ext>
                  </a:extLst>
                </p:cNvPr>
                <p:cNvCxnSpPr/>
                <p:nvPr/>
              </p:nvCxnSpPr>
              <p:spPr>
                <a:xfrm rot="10800000">
                  <a:off x="4413563" y="1512138"/>
                  <a:ext cx="0" cy="2228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CCCC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3" name="Google Shape;286;gdf357f4ef0_0_177">
                  <a:extLst>
                    <a:ext uri="{FF2B5EF4-FFF2-40B4-BE49-F238E27FC236}">
                      <a16:creationId xmlns:a16="http://schemas.microsoft.com/office/drawing/2014/main" id="{BE6AE919-39FE-4FE7-9420-4158761E25A6}"/>
                    </a:ext>
                  </a:extLst>
                </p:cNvPr>
                <p:cNvCxnSpPr/>
                <p:nvPr/>
              </p:nvCxnSpPr>
              <p:spPr>
                <a:xfrm rot="10800000">
                  <a:off x="5171063" y="1512138"/>
                  <a:ext cx="0" cy="2228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CCCC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44" name="Google Shape;287;gdf357f4ef0_0_177">
                  <a:extLst>
                    <a:ext uri="{FF2B5EF4-FFF2-40B4-BE49-F238E27FC236}">
                      <a16:creationId xmlns:a16="http://schemas.microsoft.com/office/drawing/2014/main" id="{613A4613-3104-4E34-8C15-4E4C32F3F212}"/>
                    </a:ext>
                  </a:extLst>
                </p:cNvPr>
                <p:cNvSpPr txBox="1"/>
                <p:nvPr/>
              </p:nvSpPr>
              <p:spPr>
                <a:xfrm rot="16200000">
                  <a:off x="877584" y="2358822"/>
                  <a:ext cx="2248500" cy="43085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600" dirty="0"/>
                    <a:t>Production Part Cost</a:t>
                  </a:r>
                  <a:endParaRPr sz="1600" dirty="0"/>
                </a:p>
              </p:txBody>
            </p:sp>
            <p:sp>
              <p:nvSpPr>
                <p:cNvPr id="46" name="Google Shape;289;gdf357f4ef0_0_177">
                  <a:extLst>
                    <a:ext uri="{FF2B5EF4-FFF2-40B4-BE49-F238E27FC236}">
                      <a16:creationId xmlns:a16="http://schemas.microsoft.com/office/drawing/2014/main" id="{2BF4712F-7A5F-42C5-9F21-100589EDF404}"/>
                    </a:ext>
                  </a:extLst>
                </p:cNvPr>
                <p:cNvSpPr txBox="1"/>
                <p:nvPr/>
              </p:nvSpPr>
              <p:spPr>
                <a:xfrm>
                  <a:off x="6241975" y="1268588"/>
                  <a:ext cx="2029027" cy="43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 dirty="0"/>
                    <a:t>“as is” part production</a:t>
                  </a:r>
                  <a:endParaRPr sz="1200" dirty="0"/>
                </a:p>
              </p:txBody>
            </p:sp>
            <p:sp>
              <p:nvSpPr>
                <p:cNvPr id="47" name="Google Shape;290;gdf357f4ef0_0_177">
                  <a:extLst>
                    <a:ext uri="{FF2B5EF4-FFF2-40B4-BE49-F238E27FC236}">
                      <a16:creationId xmlns:a16="http://schemas.microsoft.com/office/drawing/2014/main" id="{A3A10BD6-288B-40F5-A8CC-B814DAEB390B}"/>
                    </a:ext>
                  </a:extLst>
                </p:cNvPr>
                <p:cNvSpPr txBox="1"/>
                <p:nvPr/>
              </p:nvSpPr>
              <p:spPr>
                <a:xfrm>
                  <a:off x="2928750" y="3989951"/>
                  <a:ext cx="3023101" cy="39428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0" rIns="91425" bIns="91425" anchor="t" anchorCtr="0">
                  <a:sp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Scrap rate</a:t>
                  </a:r>
                  <a:endParaRPr sz="16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" name="Google Shape;291;gdf357f4ef0_0_177">
                  <a:extLst>
                    <a:ext uri="{FF2B5EF4-FFF2-40B4-BE49-F238E27FC236}">
                      <a16:creationId xmlns:a16="http://schemas.microsoft.com/office/drawing/2014/main" id="{8CA933A8-F5C0-46A4-87C3-C6665F3604F4}"/>
                    </a:ext>
                  </a:extLst>
                </p:cNvPr>
                <p:cNvSpPr/>
                <p:nvPr/>
              </p:nvSpPr>
              <p:spPr>
                <a:xfrm>
                  <a:off x="2935538" y="1714938"/>
                  <a:ext cx="3023200" cy="189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28" h="75749" extrusionOk="0">
                      <a:moveTo>
                        <a:pt x="0" y="75749"/>
                      </a:moveTo>
                      <a:cubicBezTo>
                        <a:pt x="5230" y="73585"/>
                        <a:pt x="21327" y="67453"/>
                        <a:pt x="31382" y="62764"/>
                      </a:cubicBezTo>
                      <a:cubicBezTo>
                        <a:pt x="41437" y="58075"/>
                        <a:pt x="51266" y="52709"/>
                        <a:pt x="60329" y="47614"/>
                      </a:cubicBezTo>
                      <a:cubicBezTo>
                        <a:pt x="69392" y="42519"/>
                        <a:pt x="79266" y="36523"/>
                        <a:pt x="85759" y="32194"/>
                      </a:cubicBezTo>
                      <a:cubicBezTo>
                        <a:pt x="92252" y="27866"/>
                        <a:pt x="94146" y="25972"/>
                        <a:pt x="99286" y="21643"/>
                      </a:cubicBezTo>
                      <a:cubicBezTo>
                        <a:pt x="104426" y="17314"/>
                        <a:pt x="112993" y="9829"/>
                        <a:pt x="116600" y="6222"/>
                      </a:cubicBezTo>
                      <a:cubicBezTo>
                        <a:pt x="120207" y="2615"/>
                        <a:pt x="120207" y="1037"/>
                        <a:pt x="120928" y="0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9" name="Google Shape;292;gdf357f4ef0_0_177">
                  <a:extLst>
                    <a:ext uri="{FF2B5EF4-FFF2-40B4-BE49-F238E27FC236}">
                      <a16:creationId xmlns:a16="http://schemas.microsoft.com/office/drawing/2014/main" id="{57972288-0E26-45B4-916D-64288303F5D3}"/>
                    </a:ext>
                  </a:extLst>
                </p:cNvPr>
                <p:cNvSpPr/>
                <p:nvPr/>
              </p:nvSpPr>
              <p:spPr>
                <a:xfrm>
                  <a:off x="2935538" y="2519788"/>
                  <a:ext cx="3016450" cy="110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58" h="44367" extrusionOk="0">
                      <a:moveTo>
                        <a:pt x="0" y="44367"/>
                      </a:moveTo>
                      <a:cubicBezTo>
                        <a:pt x="9108" y="41797"/>
                        <a:pt x="39273" y="33952"/>
                        <a:pt x="54648" y="28947"/>
                      </a:cubicBezTo>
                      <a:cubicBezTo>
                        <a:pt x="70023" y="23942"/>
                        <a:pt x="81250" y="19163"/>
                        <a:pt x="92252" y="14338"/>
                      </a:cubicBezTo>
                      <a:cubicBezTo>
                        <a:pt x="103254" y="9514"/>
                        <a:pt x="115924" y="2390"/>
                        <a:pt x="120658" y="0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0078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50" name="Google Shape;293;gdf357f4ef0_0_177">
                  <a:extLst>
                    <a:ext uri="{FF2B5EF4-FFF2-40B4-BE49-F238E27FC236}">
                      <a16:creationId xmlns:a16="http://schemas.microsoft.com/office/drawing/2014/main" id="{1D78EE27-2C3F-4983-88D1-187291FD66BB}"/>
                    </a:ext>
                  </a:extLst>
                </p:cNvPr>
                <p:cNvSpPr/>
                <p:nvPr/>
              </p:nvSpPr>
              <p:spPr>
                <a:xfrm>
                  <a:off x="5951996" y="1421374"/>
                  <a:ext cx="54000" cy="231600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/>
                </a:p>
              </p:txBody>
            </p:sp>
            <p:cxnSp>
              <p:nvCxnSpPr>
                <p:cNvPr id="51" name="Google Shape;294;gdf357f4ef0_0_177">
                  <a:extLst>
                    <a:ext uri="{FF2B5EF4-FFF2-40B4-BE49-F238E27FC236}">
                      <a16:creationId xmlns:a16="http://schemas.microsoft.com/office/drawing/2014/main" id="{EDCEB980-89B4-4D14-8080-F60E195C2DED}"/>
                    </a:ext>
                  </a:extLst>
                </p:cNvPr>
                <p:cNvCxnSpPr/>
                <p:nvPr/>
              </p:nvCxnSpPr>
              <p:spPr>
                <a:xfrm rot="10800000" flipH="1">
                  <a:off x="5856163" y="1549738"/>
                  <a:ext cx="527400" cy="2976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sp>
            <p:nvSpPr>
              <p:cNvPr id="23" name="Google Shape;296;gdf357f4ef0_0_177">
                <a:extLst>
                  <a:ext uri="{FF2B5EF4-FFF2-40B4-BE49-F238E27FC236}">
                    <a16:creationId xmlns:a16="http://schemas.microsoft.com/office/drawing/2014/main" id="{3374DDD1-D568-4A7E-BF9F-DC1A9EAB75CF}"/>
                  </a:ext>
                </a:extLst>
              </p:cNvPr>
              <p:cNvSpPr txBox="1"/>
              <p:nvPr/>
            </p:nvSpPr>
            <p:spPr>
              <a:xfrm>
                <a:off x="9475974" y="8225575"/>
                <a:ext cx="3408601" cy="43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dirty="0">
                    <a:solidFill>
                      <a:srgbClr val="F1C232"/>
                    </a:solidFill>
                  </a:rPr>
                  <a:t>Common scrap rate</a:t>
                </a:r>
                <a:endParaRPr sz="1200" dirty="0">
                  <a:solidFill>
                    <a:srgbClr val="F1C232"/>
                  </a:solidFill>
                </a:endParaRPr>
              </a:p>
            </p:txBody>
          </p:sp>
          <p:cxnSp>
            <p:nvCxnSpPr>
              <p:cNvPr id="24" name="Google Shape;297;gdf357f4ef0_0_177">
                <a:extLst>
                  <a:ext uri="{FF2B5EF4-FFF2-40B4-BE49-F238E27FC236}">
                    <a16:creationId xmlns:a16="http://schemas.microsoft.com/office/drawing/2014/main" id="{3605779E-0304-451B-99F1-2BB6B54A07FB}"/>
                  </a:ext>
                </a:extLst>
              </p:cNvPr>
              <p:cNvCxnSpPr/>
              <p:nvPr/>
            </p:nvCxnSpPr>
            <p:spPr>
              <a:xfrm>
                <a:off x="9345225" y="6354900"/>
                <a:ext cx="0" cy="5151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98;gdf357f4ef0_0_177">
                <a:extLst>
                  <a:ext uri="{FF2B5EF4-FFF2-40B4-BE49-F238E27FC236}">
                    <a16:creationId xmlns:a16="http://schemas.microsoft.com/office/drawing/2014/main" id="{0DE13F48-0461-42B8-9012-58941D546630}"/>
                  </a:ext>
                </a:extLst>
              </p:cNvPr>
              <p:cNvCxnSpPr/>
              <p:nvPr/>
            </p:nvCxnSpPr>
            <p:spPr>
              <a:xfrm rot="10800000" flipH="1">
                <a:off x="9358000" y="6151050"/>
                <a:ext cx="903300" cy="33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6" name="Google Shape;299;gdf357f4ef0_0_177">
                <a:extLst>
                  <a:ext uri="{FF2B5EF4-FFF2-40B4-BE49-F238E27FC236}">
                    <a16:creationId xmlns:a16="http://schemas.microsoft.com/office/drawing/2014/main" id="{A9F16CCD-6B3F-4415-A56C-C04E8A2F800C}"/>
                  </a:ext>
                </a:extLst>
              </p:cNvPr>
              <p:cNvSpPr txBox="1"/>
              <p:nvPr/>
            </p:nvSpPr>
            <p:spPr>
              <a:xfrm>
                <a:off x="11219075" y="5985227"/>
                <a:ext cx="1459500" cy="4308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  <p:sp>
            <p:nvSpPr>
              <p:cNvPr id="27" name="Google Shape;300;gdf357f4ef0_0_177">
                <a:extLst>
                  <a:ext uri="{FF2B5EF4-FFF2-40B4-BE49-F238E27FC236}">
                    <a16:creationId xmlns:a16="http://schemas.microsoft.com/office/drawing/2014/main" id="{340DF4B5-2FE9-4C06-A0AA-14BCEA7267E4}"/>
                  </a:ext>
                </a:extLst>
              </p:cNvPr>
              <p:cNvSpPr txBox="1"/>
              <p:nvPr/>
            </p:nvSpPr>
            <p:spPr>
              <a:xfrm>
                <a:off x="10261300" y="5878500"/>
                <a:ext cx="2218543" cy="677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 dirty="0">
                    <a:solidFill>
                      <a:srgbClr val="FF0000"/>
                    </a:solidFill>
                  </a:rPr>
                  <a:t>15% savings per part </a:t>
                </a:r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</a:rPr>
                  <a:t>with</a:t>
                </a:r>
                <a:r>
                  <a:rPr lang="en-US" sz="1600" dirty="0">
                    <a:solidFill>
                      <a:srgbClr val="FF0000"/>
                    </a:solidFill>
                  </a:rPr>
                  <a:t> </a:t>
                </a:r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</a:rPr>
                  <a:t>monitoring system</a:t>
                </a:r>
              </a:p>
            </p:txBody>
          </p:sp>
          <p:cxnSp>
            <p:nvCxnSpPr>
              <p:cNvPr id="28" name="Google Shape;301;gdf357f4ef0_0_177">
                <a:extLst>
                  <a:ext uri="{FF2B5EF4-FFF2-40B4-BE49-F238E27FC236}">
                    <a16:creationId xmlns:a16="http://schemas.microsoft.com/office/drawing/2014/main" id="{B034942B-B934-4212-93EF-C86C26C4E43C}"/>
                  </a:ext>
                </a:extLst>
              </p:cNvPr>
              <p:cNvCxnSpPr/>
              <p:nvPr/>
            </p:nvCxnSpPr>
            <p:spPr>
              <a:xfrm>
                <a:off x="9521975" y="7580300"/>
                <a:ext cx="1014600" cy="771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1C23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9" name="Google Shape;302;gdf357f4ef0_0_177">
                <a:extLst>
                  <a:ext uri="{FF2B5EF4-FFF2-40B4-BE49-F238E27FC236}">
                    <a16:creationId xmlns:a16="http://schemas.microsoft.com/office/drawing/2014/main" id="{AEF08F01-757B-469A-B94A-D2AFE6A0F062}"/>
                  </a:ext>
                </a:extLst>
              </p:cNvPr>
              <p:cNvSpPr txBox="1"/>
              <p:nvPr/>
            </p:nvSpPr>
            <p:spPr>
              <a:xfrm>
                <a:off x="6970125" y="7596775"/>
                <a:ext cx="3408601" cy="50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 dirty="0"/>
                  <a:t>0         .1          .2            .3           .4</a:t>
                </a:r>
                <a:endParaRPr sz="1600" dirty="0"/>
              </a:p>
            </p:txBody>
          </p:sp>
        </p:grp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BAB766DE-267D-4762-B064-69E7E7FD05CA}"/>
              </a:ext>
            </a:extLst>
          </p:cNvPr>
          <p:cNvSpPr/>
          <p:nvPr/>
        </p:nvSpPr>
        <p:spPr>
          <a:xfrm>
            <a:off x="217892" y="1906731"/>
            <a:ext cx="5663791" cy="322476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Google Shape;280;gdf357f4ef0_0_177">
            <a:extLst>
              <a:ext uri="{FF2B5EF4-FFF2-40B4-BE49-F238E27FC236}">
                <a16:creationId xmlns:a16="http://schemas.microsoft.com/office/drawing/2014/main" id="{D6EBF015-EEBA-4FEE-890D-EA5B43DE6FE3}"/>
              </a:ext>
            </a:extLst>
          </p:cNvPr>
          <p:cNvSpPr/>
          <p:nvPr/>
        </p:nvSpPr>
        <p:spPr>
          <a:xfrm>
            <a:off x="3470412" y="2462621"/>
            <a:ext cx="667923" cy="2045473"/>
          </a:xfrm>
          <a:prstGeom prst="rect">
            <a:avLst/>
          </a:prstGeom>
          <a:solidFill>
            <a:srgbClr val="FFF2CC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101" name="Google Shape;296;gdf357f4ef0_0_177">
            <a:extLst>
              <a:ext uri="{FF2B5EF4-FFF2-40B4-BE49-F238E27FC236}">
                <a16:creationId xmlns:a16="http://schemas.microsoft.com/office/drawing/2014/main" id="{D4B44594-3C67-4E73-AF13-1CC320D03908}"/>
              </a:ext>
            </a:extLst>
          </p:cNvPr>
          <p:cNvSpPr txBox="1"/>
          <p:nvPr/>
        </p:nvSpPr>
        <p:spPr>
          <a:xfrm>
            <a:off x="3530287" y="4784111"/>
            <a:ext cx="2926702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F1C232"/>
                </a:solidFill>
              </a:rPr>
              <a:t>common scrap rate</a:t>
            </a:r>
            <a:endParaRPr sz="1200" dirty="0">
              <a:solidFill>
                <a:srgbClr val="F1C232"/>
              </a:solidFill>
            </a:endParaRPr>
          </a:p>
        </p:txBody>
      </p:sp>
      <p:cxnSp>
        <p:nvCxnSpPr>
          <p:cNvPr id="102" name="Google Shape;301;gdf357f4ef0_0_177">
            <a:extLst>
              <a:ext uri="{FF2B5EF4-FFF2-40B4-BE49-F238E27FC236}">
                <a16:creationId xmlns:a16="http://schemas.microsoft.com/office/drawing/2014/main" id="{8F4C4C93-0CC3-4179-8BEA-36FED6E803D7}"/>
              </a:ext>
            </a:extLst>
          </p:cNvPr>
          <p:cNvCxnSpPr>
            <a:cxnSpLocks/>
          </p:cNvCxnSpPr>
          <p:nvPr/>
        </p:nvCxnSpPr>
        <p:spPr>
          <a:xfrm>
            <a:off x="3975626" y="4395379"/>
            <a:ext cx="614964" cy="512221"/>
          </a:xfrm>
          <a:prstGeom prst="straightConnector1">
            <a:avLst/>
          </a:prstGeom>
          <a:noFill/>
          <a:ln w="9525" cap="flat" cmpd="sng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B1A588A-D51A-4853-9147-5834A3297954}"/>
              </a:ext>
            </a:extLst>
          </p:cNvPr>
          <p:cNvSpPr txBox="1"/>
          <p:nvPr/>
        </p:nvSpPr>
        <p:spPr>
          <a:xfrm>
            <a:off x="2329792" y="5311369"/>
            <a:ext cx="74206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solidFill>
                  <a:srgbClr val="FBA9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30% scrap rate, increase profit by 35%</a:t>
            </a:r>
          </a:p>
          <a:p>
            <a:pPr algn="ctr"/>
            <a:r>
              <a:rPr lang="en-US" sz="2800" i="1" dirty="0">
                <a:solidFill>
                  <a:srgbClr val="FBA9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Equates to net savings of $350K/year/printer*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FA58258-F24A-4F4D-9E57-6B18FB2E0FC0}"/>
              </a:ext>
            </a:extLst>
          </p:cNvPr>
          <p:cNvSpPr txBox="1"/>
          <p:nvPr/>
        </p:nvSpPr>
        <p:spPr>
          <a:xfrm>
            <a:off x="9369138" y="6536876"/>
            <a:ext cx="18803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solidFill>
                  <a:srgbClr val="FBA9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*@$500/hr, 50% duty</a:t>
            </a:r>
          </a:p>
        </p:txBody>
      </p:sp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1AC89A6F-92AD-4C52-84F1-23345AF047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1182249"/>
              </p:ext>
            </p:extLst>
          </p:nvPr>
        </p:nvGraphicFramePr>
        <p:xfrm>
          <a:off x="5861391" y="2939664"/>
          <a:ext cx="495724" cy="822960"/>
        </p:xfrm>
        <a:graphic>
          <a:graphicData uri="http://schemas.openxmlformats.org/drawingml/2006/table">
            <a:tbl>
              <a:tblPr/>
              <a:tblGrid>
                <a:gridCol w="495724">
                  <a:extLst>
                    <a:ext uri="{9D8B030D-6E8A-4147-A177-3AD203B41FA5}">
                      <a16:colId xmlns:a16="http://schemas.microsoft.com/office/drawing/2014/main" val="20958180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n-US" sz="105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mpd="sng">
                      <a:noFill/>
                      <a:prstDash val="solid"/>
                    </a:lnL>
                    <a:lnR w="38100" cmpd="sng">
                      <a:noFill/>
                      <a:prstDash val="soli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554181"/>
                  </a:ext>
                </a:extLst>
              </a:tr>
            </a:tbl>
          </a:graphicData>
        </a:graphic>
      </p:graphicFrame>
      <p:sp>
        <p:nvSpPr>
          <p:cNvPr id="58" name="Google Shape;375;p26">
            <a:extLst>
              <a:ext uri="{FF2B5EF4-FFF2-40B4-BE49-F238E27FC236}">
                <a16:creationId xmlns:a16="http://schemas.microsoft.com/office/drawing/2014/main" id="{09A64C4C-BE87-4478-A892-ECB27DEBD1E4}"/>
              </a:ext>
            </a:extLst>
          </p:cNvPr>
          <p:cNvSpPr txBox="1"/>
          <p:nvPr/>
        </p:nvSpPr>
        <p:spPr>
          <a:xfrm>
            <a:off x="2804453" y="6032296"/>
            <a:ext cx="6609600" cy="738623"/>
          </a:xfrm>
          <a:prstGeom prst="rect">
            <a:avLst/>
          </a:prstGeom>
          <a:solidFill>
            <a:srgbClr val="C8E5EE"/>
          </a:solidFill>
          <a:ln w="28575">
            <a:solidFill>
              <a:srgbClr val="741B47"/>
            </a:solidFill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203195" algn="ctr">
              <a:buSzPts val="1200"/>
            </a:pPr>
            <a:r>
              <a:rPr lang="en" sz="1600" b="1" i="1" dirty="0">
                <a:solidFill>
                  <a:srgbClr val="741B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Subsciption Business Model: $5K - $10K</a:t>
            </a:r>
            <a:r>
              <a:rPr lang="en-US" sz="1600" b="1" i="1" dirty="0">
                <a:solidFill>
                  <a:srgbClr val="741B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/month system</a:t>
            </a:r>
          </a:p>
          <a:p>
            <a:pPr marL="203195" algn="ctr">
              <a:buSzPts val="1200"/>
            </a:pPr>
            <a:r>
              <a:rPr lang="en-US" sz="1600" b="1" i="1" dirty="0">
                <a:solidFill>
                  <a:srgbClr val="741B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Includes: installation, support, upgrades</a:t>
            </a:r>
          </a:p>
        </p:txBody>
      </p:sp>
      <p:sp>
        <p:nvSpPr>
          <p:cNvPr id="59" name="Google Shape;306;p22">
            <a:extLst>
              <a:ext uri="{FF2B5EF4-FFF2-40B4-BE49-F238E27FC236}">
                <a16:creationId xmlns:a16="http://schemas.microsoft.com/office/drawing/2014/main" id="{55847698-9C2E-4515-9896-4CCDD657ACD7}"/>
              </a:ext>
            </a:extLst>
          </p:cNvPr>
          <p:cNvSpPr txBox="1"/>
          <p:nvPr/>
        </p:nvSpPr>
        <p:spPr>
          <a:xfrm>
            <a:off x="6320277" y="1966074"/>
            <a:ext cx="5309682" cy="23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16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 Prop 2: Reduce Material and Energy</a:t>
            </a:r>
            <a:r>
              <a:rPr lang="en-US" sz="16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[1]</a:t>
            </a:r>
            <a:r>
              <a:rPr lang="en-US" sz="16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60" name="Google Shape;306;p22">
            <a:extLst>
              <a:ext uri="{FF2B5EF4-FFF2-40B4-BE49-F238E27FC236}">
                <a16:creationId xmlns:a16="http://schemas.microsoft.com/office/drawing/2014/main" id="{6D02E9E6-D9EF-44A4-A09D-82C785870BB7}"/>
              </a:ext>
            </a:extLst>
          </p:cNvPr>
          <p:cNvSpPr txBox="1"/>
          <p:nvPr/>
        </p:nvSpPr>
        <p:spPr>
          <a:xfrm>
            <a:off x="543037" y="1966074"/>
            <a:ext cx="5066871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 Prop 1: Improve Part Lead Time</a:t>
            </a:r>
          </a:p>
        </p:txBody>
      </p:sp>
      <p:graphicFrame>
        <p:nvGraphicFramePr>
          <p:cNvPr id="62" name="Chart 61">
            <a:extLst>
              <a:ext uri="{FF2B5EF4-FFF2-40B4-BE49-F238E27FC236}">
                <a16:creationId xmlns:a16="http://schemas.microsoft.com/office/drawing/2014/main" id="{017B018E-32C3-41AE-8BB4-E6C4899C9B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9099737"/>
              </p:ext>
            </p:extLst>
          </p:nvPr>
        </p:nvGraphicFramePr>
        <p:xfrm>
          <a:off x="331378" y="2343153"/>
          <a:ext cx="5066871" cy="2755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63" name="TextBox 62">
            <a:extLst>
              <a:ext uri="{FF2B5EF4-FFF2-40B4-BE49-F238E27FC236}">
                <a16:creationId xmlns:a16="http://schemas.microsoft.com/office/drawing/2014/main" id="{E5A15989-F9F4-4B2A-ABD8-58A99D06A609}"/>
              </a:ext>
            </a:extLst>
          </p:cNvPr>
          <p:cNvSpPr txBox="1"/>
          <p:nvPr/>
        </p:nvSpPr>
        <p:spPr>
          <a:xfrm>
            <a:off x="3060533" y="3250349"/>
            <a:ext cx="61210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2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6"/>
          <p:cNvPicPr preferRelativeResize="0"/>
          <p:nvPr/>
        </p:nvPicPr>
        <p:blipFill rotWithShape="1">
          <a:blip r:embed="rId3">
            <a:alphaModFix/>
          </a:blip>
          <a:srcRect l="1177" t="2729" r="89372" b="83693"/>
          <a:stretch/>
        </p:blipFill>
        <p:spPr>
          <a:xfrm>
            <a:off x="1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 rotWithShape="1">
          <a:blip r:embed="rId4">
            <a:alphaModFix/>
          </a:blip>
          <a:srcRect l="14383" t="17305" r="42173" b="75220"/>
          <a:stretch/>
        </p:blipFill>
        <p:spPr>
          <a:xfrm>
            <a:off x="133" y="0"/>
            <a:ext cx="12192000" cy="998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6"/>
          <p:cNvSpPr txBox="1">
            <a:spLocks noGrp="1"/>
          </p:cNvSpPr>
          <p:nvPr>
            <p:ph type="title"/>
          </p:nvPr>
        </p:nvSpPr>
        <p:spPr>
          <a:xfrm>
            <a:off x="6620030" y="18047"/>
            <a:ext cx="5651948" cy="99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r>
              <a:rPr lang="en" sz="32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Problem:</a:t>
            </a:r>
            <a:br>
              <a:rPr lang="en-U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Astronomical cost of part rejection</a:t>
            </a:r>
            <a:endParaRPr sz="25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" name="Google Shape;111;p16"/>
          <p:cNvPicPr preferRelativeResize="0"/>
          <p:nvPr/>
        </p:nvPicPr>
        <p:blipFill rotWithShape="1">
          <a:blip r:embed="rId4">
            <a:alphaModFix/>
          </a:blip>
          <a:srcRect l="14383" t="62920" r="42173" b="31363"/>
          <a:stretch/>
        </p:blipFill>
        <p:spPr>
          <a:xfrm>
            <a:off x="0" y="6094401"/>
            <a:ext cx="12192000" cy="76360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Google Shape;113;p16"/>
          <p:cNvSpPr txBox="1"/>
          <p:nvPr/>
        </p:nvSpPr>
        <p:spPr>
          <a:xfrm>
            <a:off x="2072767" y="1121622"/>
            <a:ext cx="4652800" cy="3511200"/>
          </a:xfrm>
          <a:prstGeom prst="rect">
            <a:avLst/>
          </a:prstGeom>
          <a:noFill/>
          <a:ln w="38100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48722">
              <a:buClr>
                <a:schemeClr val="lt1"/>
              </a:buClr>
              <a:buSzPts val="1700"/>
              <a:buChar char="❖"/>
            </a:pPr>
            <a:r>
              <a:rPr lang="en" sz="1600" u="sng" dirty="0">
                <a:solidFill>
                  <a:schemeClr val="lt1"/>
                </a:solidFill>
                <a:highlight>
                  <a:srgbClr val="CC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Industry scrap rate:</a:t>
            </a:r>
            <a:r>
              <a:rPr lang="en" sz="1600" dirty="0">
                <a:solidFill>
                  <a:schemeClr val="lt1"/>
                </a:solidFill>
                <a:highlight>
                  <a:srgbClr val="CC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" sz="2400" b="1" i="1" u="sng" dirty="0">
                <a:solidFill>
                  <a:schemeClr val="lt1"/>
                </a:solidFill>
                <a:highlight>
                  <a:srgbClr val="CC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15% - 35%</a:t>
            </a:r>
            <a:endParaRPr sz="2400" b="1" i="1" u="sng" dirty="0">
              <a:solidFill>
                <a:schemeClr val="lt1"/>
              </a:solidFill>
              <a:highlight>
                <a:srgbClr val="CC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/>
            <a:endParaRPr sz="533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19170" lvl="1" indent="-406390">
              <a:buClr>
                <a:srgbClr val="FFFFFF"/>
              </a:buClr>
              <a:buSzPts val="1200"/>
              <a:buChar char="➢"/>
            </a:pPr>
            <a:r>
              <a:rPr lang="en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reliability issues</a:t>
            </a:r>
          </a:p>
          <a:p>
            <a:pPr marL="1219170" lvl="1" indent="-406390">
              <a:buClr>
                <a:srgbClr val="FFFFFF"/>
              </a:buClr>
              <a:buSzPts val="1200"/>
              <a:buChar char="➢"/>
            </a:pP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ost-inspection failure</a:t>
            </a:r>
          </a:p>
          <a:p>
            <a:pPr marL="1219170" lvl="1" indent="-406390">
              <a:buClr>
                <a:srgbClr val="FFFFFF"/>
              </a:buClr>
              <a:buSzPts val="1200"/>
              <a:buChar char="➢"/>
            </a:pP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 of process control</a:t>
            </a:r>
            <a:br>
              <a:rPr lang="en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 indent="-406390">
              <a:buClr>
                <a:srgbClr val="FFFFFF"/>
              </a:buClr>
              <a:buSzPts val="1200"/>
              <a:buChar char="❖"/>
            </a:pPr>
            <a:r>
              <a:rPr lang="en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standardized process qualification</a:t>
            </a:r>
            <a:br>
              <a:rPr lang="en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 indent="-406390">
              <a:buClr>
                <a:srgbClr val="FFFFFF"/>
              </a:buClr>
              <a:buSzPts val="1200"/>
              <a:buChar char="❖"/>
            </a:pPr>
            <a:r>
              <a:rPr lang="en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defects month+ after parts printed</a:t>
            </a:r>
            <a:br>
              <a:rPr lang="en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/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4" name="Google Shape;114;p16"/>
          <p:cNvGrpSpPr/>
          <p:nvPr/>
        </p:nvGrpSpPr>
        <p:grpSpPr>
          <a:xfrm>
            <a:off x="70808" y="896899"/>
            <a:ext cx="2001961" cy="5159308"/>
            <a:chOff x="-99295" y="672674"/>
            <a:chExt cx="1501471" cy="3869481"/>
          </a:xfrm>
        </p:grpSpPr>
        <p:grpSp>
          <p:nvGrpSpPr>
            <p:cNvPr id="115" name="Google Shape;115;p16"/>
            <p:cNvGrpSpPr/>
            <p:nvPr/>
          </p:nvGrpSpPr>
          <p:grpSpPr>
            <a:xfrm>
              <a:off x="-96523" y="672674"/>
              <a:ext cx="1495928" cy="1218367"/>
              <a:chOff x="2904800" y="819758"/>
              <a:chExt cx="2590800" cy="2110092"/>
            </a:xfrm>
          </p:grpSpPr>
          <p:sp>
            <p:nvSpPr>
              <p:cNvPr id="116" name="Google Shape;116;p16"/>
              <p:cNvSpPr txBox="1"/>
              <p:nvPr/>
            </p:nvSpPr>
            <p:spPr>
              <a:xfrm>
                <a:off x="2904800" y="819758"/>
                <a:ext cx="2590800" cy="42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/>
                <a:r>
                  <a:rPr lang="en" sz="1467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Solid Layer</a:t>
                </a:r>
                <a:endParaRPr sz="1467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17" name="Google Shape;117;p16"/>
              <p:cNvPicPr preferRelativeResize="0"/>
              <p:nvPr/>
            </p:nvPicPr>
            <p:blipFill rotWithShape="1">
              <a:blip r:embed="rId5">
                <a:alphaModFix/>
              </a:blip>
              <a:srcRect l="954" r="47742" b="10176"/>
              <a:stretch/>
            </p:blipFill>
            <p:spPr>
              <a:xfrm>
                <a:off x="3273213" y="1289575"/>
                <a:ext cx="1853975" cy="16402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8" name="Google Shape;118;p16"/>
            <p:cNvGrpSpPr/>
            <p:nvPr/>
          </p:nvGrpSpPr>
          <p:grpSpPr>
            <a:xfrm>
              <a:off x="-99295" y="1919012"/>
              <a:ext cx="1501471" cy="1219537"/>
              <a:chOff x="22275" y="819758"/>
              <a:chExt cx="2600400" cy="2112118"/>
            </a:xfrm>
          </p:grpSpPr>
          <p:sp>
            <p:nvSpPr>
              <p:cNvPr id="119" name="Google Shape;119;p16"/>
              <p:cNvSpPr txBox="1"/>
              <p:nvPr/>
            </p:nvSpPr>
            <p:spPr>
              <a:xfrm>
                <a:off x="22275" y="819758"/>
                <a:ext cx="2600400" cy="42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/>
                <a:r>
                  <a:rPr lang="en" sz="1467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Powder Bed</a:t>
                </a:r>
                <a:endParaRPr sz="1467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20" name="Google Shape;120;p16"/>
              <p:cNvPicPr preferRelativeResize="0"/>
              <p:nvPr/>
            </p:nvPicPr>
            <p:blipFill rotWithShape="1">
              <a:blip r:embed="rId6">
                <a:alphaModFix/>
              </a:blip>
              <a:srcRect l="7557" t="17202" r="44182" b="34176"/>
              <a:stretch/>
            </p:blipFill>
            <p:spPr>
              <a:xfrm>
                <a:off x="395469" y="1291600"/>
                <a:ext cx="1853950" cy="16402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1" name="Google Shape;121;p16"/>
            <p:cNvGrpSpPr/>
            <p:nvPr/>
          </p:nvGrpSpPr>
          <p:grpSpPr>
            <a:xfrm>
              <a:off x="-99295" y="3323788"/>
              <a:ext cx="1501471" cy="1218367"/>
              <a:chOff x="5976888" y="819758"/>
              <a:chExt cx="2600400" cy="2110092"/>
            </a:xfrm>
          </p:grpSpPr>
          <p:sp>
            <p:nvSpPr>
              <p:cNvPr id="122" name="Google Shape;122;p16"/>
              <p:cNvSpPr txBox="1"/>
              <p:nvPr/>
            </p:nvSpPr>
            <p:spPr>
              <a:xfrm>
                <a:off x="5976888" y="819758"/>
                <a:ext cx="2600400" cy="42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/>
                <a:r>
                  <a:rPr lang="en" sz="1467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Porosity </a:t>
                </a:r>
                <a:endParaRPr sz="1467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23" name="Google Shape;123;p16"/>
              <p:cNvPicPr preferRelativeResize="0"/>
              <p:nvPr/>
            </p:nvPicPr>
            <p:blipFill rotWithShape="1">
              <a:blip r:embed="rId7">
                <a:alphaModFix/>
              </a:blip>
              <a:srcRect l="9373" r="10786"/>
              <a:stretch/>
            </p:blipFill>
            <p:spPr>
              <a:xfrm>
                <a:off x="6350113" y="1289575"/>
                <a:ext cx="1853975" cy="16402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25" name="Google Shape;125;p16"/>
          <p:cNvSpPr txBox="1"/>
          <p:nvPr/>
        </p:nvSpPr>
        <p:spPr>
          <a:xfrm>
            <a:off x="6915600" y="1121622"/>
            <a:ext cx="5112611" cy="3511200"/>
          </a:xfrm>
          <a:prstGeom prst="rect">
            <a:avLst/>
          </a:prstGeom>
          <a:noFill/>
          <a:ln w="38100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48722">
              <a:buClr>
                <a:schemeClr val="lt1"/>
              </a:buClr>
              <a:buSzPts val="1700"/>
              <a:buChar char="❖"/>
            </a:pPr>
            <a:r>
              <a:rPr lang="en" sz="2000" b="1" u="sng" dirty="0">
                <a:solidFill>
                  <a:schemeClr val="lt1"/>
                </a:solidFill>
                <a:highlight>
                  <a:srgbClr val="CC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$180M+/year</a:t>
            </a:r>
            <a:r>
              <a:rPr lang="en" sz="1400" u="sng" dirty="0">
                <a:solidFill>
                  <a:schemeClr val="lt1"/>
                </a:solidFill>
                <a:highlight>
                  <a:srgbClr val="CC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in wasted energy &amp; material (US) </a:t>
            </a:r>
          </a:p>
          <a:p>
            <a:pPr marL="609585" indent="-448722">
              <a:buClr>
                <a:schemeClr val="lt1"/>
              </a:buClr>
              <a:buSzPts val="1700"/>
              <a:buChar char="❖"/>
            </a:pPr>
            <a:endParaRPr lang="en" sz="1600" u="sng" dirty="0">
              <a:solidFill>
                <a:schemeClr val="lt1"/>
              </a:solidFill>
              <a:highlight>
                <a:srgbClr val="CC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 indent="-448722">
              <a:buClr>
                <a:schemeClr val="lt1"/>
              </a:buClr>
              <a:buSzPts val="1700"/>
              <a:buChar char="❖"/>
            </a:pPr>
            <a:endParaRPr lang="en" sz="1600" u="sng" dirty="0">
              <a:solidFill>
                <a:schemeClr val="lt1"/>
              </a:solidFill>
              <a:highlight>
                <a:srgbClr val="CC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 indent="-448722">
              <a:buClr>
                <a:schemeClr val="lt1"/>
              </a:buClr>
              <a:buSzPts val="1700"/>
              <a:buChar char="❖"/>
            </a:pPr>
            <a:endParaRPr lang="en" sz="1600" u="sng" dirty="0">
              <a:solidFill>
                <a:schemeClr val="lt1"/>
              </a:solidFill>
              <a:highlight>
                <a:srgbClr val="CC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 indent="-448722">
              <a:buClr>
                <a:schemeClr val="lt1"/>
              </a:buClr>
              <a:buSzPts val="1700"/>
              <a:buChar char="❖"/>
            </a:pPr>
            <a:r>
              <a:rPr lang="en" b="1" u="sng" dirty="0">
                <a:solidFill>
                  <a:schemeClr val="lt1"/>
                </a:solidFill>
                <a:highlight>
                  <a:srgbClr val="CC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Thousands of hours of lost part lead time for every production facility</a:t>
            </a:r>
            <a:br>
              <a:rPr lang="en" sz="1600" u="sng" dirty="0">
                <a:solidFill>
                  <a:schemeClr val="lt1"/>
                </a:solidFill>
                <a:highlight>
                  <a:srgbClr val="CC000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6" name="Google Shape;126;p16"/>
          <p:cNvCxnSpPr/>
          <p:nvPr/>
        </p:nvCxnSpPr>
        <p:spPr>
          <a:xfrm>
            <a:off x="6540000" y="3071511"/>
            <a:ext cx="751200" cy="0"/>
          </a:xfrm>
          <a:prstGeom prst="straightConnector1">
            <a:avLst/>
          </a:prstGeom>
          <a:noFill/>
          <a:ln w="101600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127" name="Google Shape;127;p16"/>
          <p:cNvGrpSpPr/>
          <p:nvPr/>
        </p:nvGrpSpPr>
        <p:grpSpPr>
          <a:xfrm>
            <a:off x="11296591" y="6094367"/>
            <a:ext cx="892356" cy="763685"/>
            <a:chOff x="4220575" y="3041750"/>
            <a:chExt cx="2024400" cy="1732500"/>
          </a:xfrm>
        </p:grpSpPr>
        <p:sp>
          <p:nvSpPr>
            <p:cNvPr id="128" name="Google Shape;128;p16"/>
            <p:cNvSpPr/>
            <p:nvPr/>
          </p:nvSpPr>
          <p:spPr>
            <a:xfrm>
              <a:off x="4220575" y="3041750"/>
              <a:ext cx="2024400" cy="1732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9" name="Google Shape;129;p1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313924" y="3100874"/>
              <a:ext cx="1837701" cy="16142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74C3102-822F-4CA0-BDD1-849EC2DC4F81}"/>
              </a:ext>
            </a:extLst>
          </p:cNvPr>
          <p:cNvGrpSpPr/>
          <p:nvPr/>
        </p:nvGrpSpPr>
        <p:grpSpPr>
          <a:xfrm>
            <a:off x="3283692" y="4948124"/>
            <a:ext cx="2364604" cy="1576456"/>
            <a:chOff x="2997119" y="4948124"/>
            <a:chExt cx="2364604" cy="1576456"/>
          </a:xfrm>
        </p:grpSpPr>
        <p:pic>
          <p:nvPicPr>
            <p:cNvPr id="9218" name="Picture 2" descr="Industrial-scale 3D printing continues to advance at BMW Group">
              <a:extLst>
                <a:ext uri="{FF2B5EF4-FFF2-40B4-BE49-F238E27FC236}">
                  <a16:creationId xmlns:a16="http://schemas.microsoft.com/office/drawing/2014/main" id="{1536FD6A-0961-45FA-B74E-817CDA7BC9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7119" y="4948176"/>
              <a:ext cx="2364604" cy="1576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70E4D25-812C-4A32-89E4-3122DF2CF386}"/>
                </a:ext>
              </a:extLst>
            </p:cNvPr>
            <p:cNvSpPr txBox="1"/>
            <p:nvPr/>
          </p:nvSpPr>
          <p:spPr>
            <a:xfrm>
              <a:off x="4979217" y="4948124"/>
              <a:ext cx="3433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hlinkClick r:id="rId10"/>
                </a:rPr>
                <a:t>[1]</a:t>
              </a:r>
              <a:endParaRPr lang="en-US" sz="1050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AEBAC20-3675-4331-93D8-7EA47E8294BA}"/>
              </a:ext>
            </a:extLst>
          </p:cNvPr>
          <p:cNvGrpSpPr/>
          <p:nvPr/>
        </p:nvGrpSpPr>
        <p:grpSpPr>
          <a:xfrm>
            <a:off x="8959933" y="4885920"/>
            <a:ext cx="1939128" cy="1590281"/>
            <a:chOff x="6920580" y="4948019"/>
            <a:chExt cx="1939128" cy="1590281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DA2C81A-3D4E-4F65-9FF1-0D02E3AC89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88" r="9013"/>
            <a:stretch/>
          </p:blipFill>
          <p:spPr bwMode="auto">
            <a:xfrm>
              <a:off x="6920580" y="4948071"/>
              <a:ext cx="1856281" cy="1590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7CDED26-2264-4FE9-9C09-A0201DB65AF2}"/>
                </a:ext>
              </a:extLst>
            </p:cNvPr>
            <p:cNvSpPr txBox="1"/>
            <p:nvPr/>
          </p:nvSpPr>
          <p:spPr>
            <a:xfrm>
              <a:off x="8516344" y="4948019"/>
              <a:ext cx="3433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hlinkClick r:id="rId12"/>
                </a:rPr>
                <a:t>[2]</a:t>
              </a:r>
              <a:endParaRPr lang="en-US" sz="1050" dirty="0"/>
            </a:p>
          </p:txBody>
        </p:sp>
      </p:grpSp>
      <p:sp>
        <p:nvSpPr>
          <p:cNvPr id="30" name="Google Shape;110;p16">
            <a:extLst>
              <a:ext uri="{FF2B5EF4-FFF2-40B4-BE49-F238E27FC236}">
                <a16:creationId xmlns:a16="http://schemas.microsoft.com/office/drawing/2014/main" id="{A22B0C2B-2194-4B06-8EBF-047355EF5450}"/>
              </a:ext>
            </a:extLst>
          </p:cNvPr>
          <p:cNvSpPr txBox="1">
            <a:spLocks/>
          </p:cNvSpPr>
          <p:nvPr/>
        </p:nvSpPr>
        <p:spPr>
          <a:xfrm>
            <a:off x="338233" y="18047"/>
            <a:ext cx="5890918" cy="99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/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Industry:</a:t>
            </a:r>
            <a:br>
              <a:rPr lang="en-U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3-D printing (Add. Mfg.)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28"/>
          <p:cNvPicPr preferRelativeResize="0"/>
          <p:nvPr/>
        </p:nvPicPr>
        <p:blipFill rotWithShape="1">
          <a:blip r:embed="rId3">
            <a:alphaModFix/>
          </a:blip>
          <a:srcRect l="14383" t="17306" r="42173" b="31005"/>
          <a:stretch/>
        </p:blipFill>
        <p:spPr>
          <a:xfrm>
            <a:off x="133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28"/>
          <p:cNvSpPr txBox="1">
            <a:spLocks noGrp="1"/>
          </p:cNvSpPr>
          <p:nvPr>
            <p:ph type="title"/>
          </p:nvPr>
        </p:nvSpPr>
        <p:spPr>
          <a:xfrm>
            <a:off x="133" y="2817844"/>
            <a:ext cx="12192000" cy="99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Asks: </a:t>
            </a:r>
            <a:b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Intros to AM staff @ USAF Depots, Offices</a:t>
            </a:r>
            <a:b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(Tinker, Porter Robinson, Hill)</a:t>
            </a:r>
            <a:b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Intros to AM nuclear component production</a:t>
            </a:r>
            <a:b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(Westinghouse, GE, ?)</a:t>
            </a:r>
            <a:b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sz="3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7" name="Google Shape;417;p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>
                <a:latin typeface="Arial" panose="020B0604020202020204" pitchFamily="34" charset="0"/>
                <a:cs typeface="Arial" panose="020B0604020202020204" pitchFamily="34" charset="0"/>
              </a:rPr>
              <a:pPr/>
              <a:t>20</a:t>
            </a:fld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2" name="Google Shape;432;p28"/>
          <p:cNvGrpSpPr/>
          <p:nvPr/>
        </p:nvGrpSpPr>
        <p:grpSpPr>
          <a:xfrm>
            <a:off x="11296591" y="6094314"/>
            <a:ext cx="892356" cy="763685"/>
            <a:chOff x="4220575" y="3041750"/>
            <a:chExt cx="2024400" cy="1732500"/>
          </a:xfrm>
        </p:grpSpPr>
        <p:sp>
          <p:nvSpPr>
            <p:cNvPr id="433" name="Google Shape;433;p28"/>
            <p:cNvSpPr/>
            <p:nvPr/>
          </p:nvSpPr>
          <p:spPr>
            <a:xfrm>
              <a:off x="4220575" y="3041750"/>
              <a:ext cx="2024400" cy="1732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4" name="Google Shape;434;p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313924" y="3100874"/>
              <a:ext cx="1837701" cy="16142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366169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390;p27">
            <a:extLst>
              <a:ext uri="{FF2B5EF4-FFF2-40B4-BE49-F238E27FC236}">
                <a16:creationId xmlns:a16="http://schemas.microsoft.com/office/drawing/2014/main" id="{A21D7926-FCFC-4EE2-B971-178878AD617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176" t="2729" r="89372" b="83692"/>
          <a:stretch/>
        </p:blipFill>
        <p:spPr>
          <a:xfrm flipH="1">
            <a:off x="-134" y="115577"/>
            <a:ext cx="12192000" cy="2372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27"/>
          <p:cNvPicPr preferRelativeResize="0"/>
          <p:nvPr/>
        </p:nvPicPr>
        <p:blipFill rotWithShape="1">
          <a:blip r:embed="rId3">
            <a:alphaModFix/>
          </a:blip>
          <a:srcRect l="1176" t="2729" r="89372" b="83692"/>
          <a:stretch/>
        </p:blipFill>
        <p:spPr>
          <a:xfrm>
            <a:off x="134" y="0"/>
            <a:ext cx="1219186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27"/>
          <p:cNvPicPr preferRelativeResize="0"/>
          <p:nvPr/>
        </p:nvPicPr>
        <p:blipFill rotWithShape="1">
          <a:blip r:embed="rId4">
            <a:alphaModFix/>
          </a:blip>
          <a:srcRect l="14384" t="17305" r="42171" b="75219"/>
          <a:stretch/>
        </p:blipFill>
        <p:spPr>
          <a:xfrm>
            <a:off x="133" y="0"/>
            <a:ext cx="12192000" cy="998499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27"/>
          <p:cNvSpPr txBox="1">
            <a:spLocks noGrp="1"/>
          </p:cNvSpPr>
          <p:nvPr>
            <p:ph type="title"/>
          </p:nvPr>
        </p:nvSpPr>
        <p:spPr>
          <a:xfrm>
            <a:off x="133" y="0"/>
            <a:ext cx="12192000" cy="998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1: Introductions to End-Users in USAF</a:t>
            </a:r>
            <a:endParaRPr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3" name="Google Shape;393;p27"/>
          <p:cNvPicPr preferRelativeResize="0"/>
          <p:nvPr/>
        </p:nvPicPr>
        <p:blipFill rotWithShape="1">
          <a:blip r:embed="rId4">
            <a:alphaModFix/>
          </a:blip>
          <a:srcRect l="14384" t="62920" r="42171" b="31362"/>
          <a:stretch/>
        </p:blipFill>
        <p:spPr>
          <a:xfrm>
            <a:off x="0" y="6094401"/>
            <a:ext cx="12192000" cy="763601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21</a:t>
            </a:fld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FE1DC3-F647-42FC-A621-BDFA90484385}"/>
              </a:ext>
            </a:extLst>
          </p:cNvPr>
          <p:cNvSpPr txBox="1"/>
          <p:nvPr/>
        </p:nvSpPr>
        <p:spPr>
          <a:xfrm>
            <a:off x="718960" y="3460620"/>
            <a:ext cx="12831050" cy="2424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need zoom calls with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Tinker, Porter Robinson, and Hill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Depots</a:t>
            </a:r>
            <a:b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4588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$1.25M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grant towards demonstrating feasibility of monitoring for USAF</a:t>
            </a:r>
          </a:p>
          <a:p>
            <a:pPr marL="1144588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 customer (purchaser) and end-user support</a:t>
            </a:r>
          </a:p>
          <a:p>
            <a:pPr marL="1144588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“free development”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0F76DE-2FFD-42B1-BA99-42160D2816D4}"/>
              </a:ext>
            </a:extLst>
          </p:cNvPr>
          <p:cNvSpPr txBox="1"/>
          <p:nvPr/>
        </p:nvSpPr>
        <p:spPr>
          <a:xfrm>
            <a:off x="-97786" y="1638107"/>
            <a:ext cx="12831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AFWERX SBIR requires 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End-User Memorandum</a:t>
            </a:r>
          </a:p>
        </p:txBody>
      </p:sp>
    </p:spTree>
    <p:extLst>
      <p:ext uri="{BB962C8B-B14F-4D97-AF65-F5344CB8AC3E}">
        <p14:creationId xmlns:p14="http://schemas.microsoft.com/office/powerpoint/2010/main" val="754423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390;p27">
            <a:extLst>
              <a:ext uri="{FF2B5EF4-FFF2-40B4-BE49-F238E27FC236}">
                <a16:creationId xmlns:a16="http://schemas.microsoft.com/office/drawing/2014/main" id="{A21D7926-FCFC-4EE2-B971-178878AD617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176" t="2729" r="89372" b="83692"/>
          <a:stretch/>
        </p:blipFill>
        <p:spPr>
          <a:xfrm flipH="1">
            <a:off x="-134" y="115577"/>
            <a:ext cx="12192000" cy="2372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27"/>
          <p:cNvPicPr preferRelativeResize="0"/>
          <p:nvPr/>
        </p:nvPicPr>
        <p:blipFill rotWithShape="1">
          <a:blip r:embed="rId3">
            <a:alphaModFix/>
          </a:blip>
          <a:srcRect l="1176" t="2729" r="89372" b="83692"/>
          <a:stretch/>
        </p:blipFill>
        <p:spPr>
          <a:xfrm>
            <a:off x="134" y="0"/>
            <a:ext cx="1219186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27"/>
          <p:cNvPicPr preferRelativeResize="0"/>
          <p:nvPr/>
        </p:nvPicPr>
        <p:blipFill rotWithShape="1">
          <a:blip r:embed="rId4">
            <a:alphaModFix/>
          </a:blip>
          <a:srcRect l="14384" t="17305" r="42171" b="75219"/>
          <a:stretch/>
        </p:blipFill>
        <p:spPr>
          <a:xfrm>
            <a:off x="133" y="0"/>
            <a:ext cx="12192000" cy="998499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27"/>
          <p:cNvSpPr txBox="1">
            <a:spLocks noGrp="1"/>
          </p:cNvSpPr>
          <p:nvPr>
            <p:ph type="title"/>
          </p:nvPr>
        </p:nvSpPr>
        <p:spPr>
          <a:xfrm>
            <a:off x="133" y="0"/>
            <a:ext cx="12192000" cy="998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2: Introductions to AM nuclear prod. </a:t>
            </a:r>
            <a:endParaRPr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3" name="Google Shape;393;p27"/>
          <p:cNvPicPr preferRelativeResize="0"/>
          <p:nvPr/>
        </p:nvPicPr>
        <p:blipFill rotWithShape="1">
          <a:blip r:embed="rId4">
            <a:alphaModFix/>
          </a:blip>
          <a:srcRect l="14384" t="62920" r="42171" b="31362"/>
          <a:stretch/>
        </p:blipFill>
        <p:spPr>
          <a:xfrm>
            <a:off x="0" y="6094401"/>
            <a:ext cx="12192000" cy="763601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22</a:t>
            </a:fld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FE1DC3-F647-42FC-A621-BDFA90484385}"/>
              </a:ext>
            </a:extLst>
          </p:cNvPr>
          <p:cNvSpPr txBox="1"/>
          <p:nvPr/>
        </p:nvSpPr>
        <p:spPr>
          <a:xfrm>
            <a:off x="121431" y="3030184"/>
            <a:ext cx="12831050" cy="1316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federal connections to research for nuclear, but need commercial sponsors</a:t>
            </a:r>
            <a:b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4588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Westinghouse, GE,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4E9E0B-6C8E-4E92-BA75-AF60665B99EC}"/>
              </a:ext>
            </a:extLst>
          </p:cNvPr>
          <p:cNvSpPr txBox="1"/>
          <p:nvPr/>
        </p:nvSpPr>
        <p:spPr>
          <a:xfrm>
            <a:off x="-97786" y="1151407"/>
            <a:ext cx="12831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affiliation with:</a:t>
            </a:r>
          </a:p>
          <a:p>
            <a:pPr algn="ctr"/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Argonne National Lab’s Nuclear Science Engineering</a:t>
            </a:r>
          </a:p>
          <a:p>
            <a:pPr algn="ctr"/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Alamos National Lab’s weapon AM mfg.</a:t>
            </a:r>
          </a:p>
          <a:p>
            <a:pPr algn="ctr"/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Engineering Institute </a:t>
            </a:r>
            <a:endParaRPr lang="en-US" sz="2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1749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3830F2C-E42E-411B-9BA1-428992A9E46C}"/>
              </a:ext>
            </a:extLst>
          </p:cNvPr>
          <p:cNvCxnSpPr>
            <a:cxnSpLocks/>
          </p:cNvCxnSpPr>
          <p:nvPr/>
        </p:nvCxnSpPr>
        <p:spPr>
          <a:xfrm>
            <a:off x="4297883" y="705225"/>
            <a:ext cx="0" cy="256032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4BC0221-3B0E-4D82-968D-57DCEC3580AA}"/>
              </a:ext>
            </a:extLst>
          </p:cNvPr>
          <p:cNvSpPr/>
          <p:nvPr/>
        </p:nvSpPr>
        <p:spPr>
          <a:xfrm>
            <a:off x="61867" y="662756"/>
            <a:ext cx="3858284" cy="29368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TECH OVERVIEW – CURRENT STATE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B99CC2-F7C7-441D-87FF-2104C3A1C79A}"/>
              </a:ext>
            </a:extLst>
          </p:cNvPr>
          <p:cNvSpPr/>
          <p:nvPr/>
        </p:nvSpPr>
        <p:spPr>
          <a:xfrm>
            <a:off x="4390932" y="678185"/>
            <a:ext cx="4204836" cy="29368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STTR OBJECTIVES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252747-2E17-4F9B-8378-556F05123915}"/>
              </a:ext>
            </a:extLst>
          </p:cNvPr>
          <p:cNvSpPr/>
          <p:nvPr/>
        </p:nvSpPr>
        <p:spPr>
          <a:xfrm>
            <a:off x="61866" y="3781695"/>
            <a:ext cx="12068241" cy="29368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TECHNICAL APPROACH – EXECUTIVE SUMMARY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5668F0-9C0C-4A5C-9A3B-0A777FD17488}"/>
              </a:ext>
            </a:extLst>
          </p:cNvPr>
          <p:cNvSpPr/>
          <p:nvPr/>
        </p:nvSpPr>
        <p:spPr>
          <a:xfrm>
            <a:off x="8840203" y="673908"/>
            <a:ext cx="3289897" cy="29368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56F237-0050-4B72-965B-1515CE2A3FB2}"/>
              </a:ext>
            </a:extLst>
          </p:cNvPr>
          <p:cNvSpPr/>
          <p:nvPr/>
        </p:nvSpPr>
        <p:spPr>
          <a:xfrm>
            <a:off x="-45267" y="1041494"/>
            <a:ext cx="4366275" cy="2224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AMS has invented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Fringe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hardware+software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monitoring system which inspects parts as they are printed in industrial metal 3d printers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00FE11D-4F2E-4E27-A75D-B56DC2EC9DF4}"/>
              </a:ext>
            </a:extLst>
          </p:cNvPr>
          <p:cNvSpPr/>
          <p:nvPr/>
        </p:nvSpPr>
        <p:spPr>
          <a:xfrm>
            <a:off x="-1" y="4106812"/>
            <a:ext cx="8663941" cy="27139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an AFWERX STTR, the main goal is to find players in the USAF ecosystem to sign a memorandum of interest for the proposed technology (TPOCs, Customer, End-users who use add. Mfg.)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little technical development will be performed under the grant</a:t>
            </a:r>
            <a:b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Parallel development demonstrating feasibility of Project Fringe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conducted via pilot testing with contract manufacturers (3 SOWs in negotiation) and a PBF AM machine OEM</a:t>
            </a:r>
            <a:b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paper describing technical specifications of Project Fringe can be found via this 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dropbox link</a:t>
            </a:r>
            <a:b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 Innovation can be found via this 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dropbox link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DDD5EE-44AA-4ADD-A92E-5F655749851D}"/>
              </a:ext>
            </a:extLst>
          </p:cNvPr>
          <p:cNvSpPr/>
          <p:nvPr/>
        </p:nvSpPr>
        <p:spPr>
          <a:xfrm>
            <a:off x="4321009" y="987873"/>
            <a:ext cx="4410051" cy="21303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Find: a TPOC, customer, &amp; end-user to sign a memorandum of interest in our technology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TPOCs include: subject matter experts in the field of additive manufacturing</a:t>
            </a:r>
            <a:b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Customers include: divisions and groups within the USAF (within AFRL, within RSO, within Logistics, etc.)</a:t>
            </a:r>
            <a:b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 users include: managers of projects which utilize metal add. Mfg. for component fabrication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3AF18D5-6A56-489D-BC85-D99A817F1C0F}"/>
              </a:ext>
            </a:extLst>
          </p:cNvPr>
          <p:cNvSpPr/>
          <p:nvPr/>
        </p:nvSpPr>
        <p:spPr>
          <a:xfrm>
            <a:off x="8741111" y="999025"/>
            <a:ext cx="3388998" cy="22240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3D measurement, AMS geometrically measures the surface height of exposed parts in &lt;5 seconds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height is a feature indicative of </a:t>
            </a:r>
            <a:r>
              <a:rPr lang="en-US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Powder defects, short feeding, recoater streaking, recoater hopping, recoater damage, lack-of-fusion, keyhole porosity, + more</a:t>
            </a:r>
            <a:br>
              <a:rPr lang="en-US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Patents protect the hardware and software operation of Project Fringe</a:t>
            </a:r>
            <a:b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and AI models estimate final part defects from in-process measured features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5D00111-1642-47F4-976D-F0962239A2B0}"/>
              </a:ext>
            </a:extLst>
          </p:cNvPr>
          <p:cNvCxnSpPr>
            <a:cxnSpLocks/>
          </p:cNvCxnSpPr>
          <p:nvPr/>
        </p:nvCxnSpPr>
        <p:spPr>
          <a:xfrm>
            <a:off x="8717985" y="662756"/>
            <a:ext cx="0" cy="256032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E56FFC5-8B12-4B51-B1FF-734E7E1E8028}"/>
              </a:ext>
            </a:extLst>
          </p:cNvPr>
          <p:cNvSpPr txBox="1"/>
          <p:nvPr/>
        </p:nvSpPr>
        <p:spPr>
          <a:xfrm>
            <a:off x="172016" y="9053"/>
            <a:ext cx="1195810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AWARDED OCT. 2021: </a:t>
            </a:r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AFWERX STTR Open Topic : Open Topic – Searching for TPOC, customer, &amp; end-user</a:t>
            </a:r>
          </a:p>
        </p:txBody>
      </p:sp>
      <p:grpSp>
        <p:nvGrpSpPr>
          <p:cNvPr id="29" name="Google Shape;171;p18">
            <a:extLst>
              <a:ext uri="{FF2B5EF4-FFF2-40B4-BE49-F238E27FC236}">
                <a16:creationId xmlns:a16="http://schemas.microsoft.com/office/drawing/2014/main" id="{7E0F793A-C046-42FA-BC86-AEBAE986C6C1}"/>
              </a:ext>
            </a:extLst>
          </p:cNvPr>
          <p:cNvGrpSpPr/>
          <p:nvPr/>
        </p:nvGrpSpPr>
        <p:grpSpPr>
          <a:xfrm>
            <a:off x="9094511" y="4202963"/>
            <a:ext cx="3269866" cy="2442013"/>
            <a:chOff x="-441430" y="826475"/>
            <a:chExt cx="6043952" cy="4513764"/>
          </a:xfrm>
        </p:grpSpPr>
        <p:grpSp>
          <p:nvGrpSpPr>
            <p:cNvPr id="30" name="Google Shape;172;p18">
              <a:extLst>
                <a:ext uri="{FF2B5EF4-FFF2-40B4-BE49-F238E27FC236}">
                  <a16:creationId xmlns:a16="http://schemas.microsoft.com/office/drawing/2014/main" id="{7D0D8C67-70D2-46F2-949D-F8694D05BF61}"/>
                </a:ext>
              </a:extLst>
            </p:cNvPr>
            <p:cNvGrpSpPr/>
            <p:nvPr/>
          </p:nvGrpSpPr>
          <p:grpSpPr>
            <a:xfrm>
              <a:off x="1845226" y="3077408"/>
              <a:ext cx="1191000" cy="434700"/>
              <a:chOff x="4675026" y="2177108"/>
              <a:chExt cx="1191000" cy="434700"/>
            </a:xfrm>
          </p:grpSpPr>
          <p:grpSp>
            <p:nvGrpSpPr>
              <p:cNvPr id="67" name="Google Shape;173;p18">
                <a:extLst>
                  <a:ext uri="{FF2B5EF4-FFF2-40B4-BE49-F238E27FC236}">
                    <a16:creationId xmlns:a16="http://schemas.microsoft.com/office/drawing/2014/main" id="{047F715D-062B-4CA3-8ED1-5831FC5BF903}"/>
                  </a:ext>
                </a:extLst>
              </p:cNvPr>
              <p:cNvGrpSpPr/>
              <p:nvPr/>
            </p:nvGrpSpPr>
            <p:grpSpPr>
              <a:xfrm>
                <a:off x="4729367" y="2177110"/>
                <a:ext cx="1069075" cy="424200"/>
                <a:chOff x="2168706" y="3084760"/>
                <a:chExt cx="1069075" cy="424200"/>
              </a:xfrm>
            </p:grpSpPr>
            <p:cxnSp>
              <p:nvCxnSpPr>
                <p:cNvPr id="69" name="Google Shape;174;p18">
                  <a:extLst>
                    <a:ext uri="{FF2B5EF4-FFF2-40B4-BE49-F238E27FC236}">
                      <a16:creationId xmlns:a16="http://schemas.microsoft.com/office/drawing/2014/main" id="{0F20C513-E7D8-44FE-9921-950D36F2B170}"/>
                    </a:ext>
                  </a:extLst>
                </p:cNvPr>
                <p:cNvCxnSpPr/>
                <p:nvPr/>
              </p:nvCxnSpPr>
              <p:spPr>
                <a:xfrm rot="10800000" flipH="1">
                  <a:off x="2168706" y="3084760"/>
                  <a:ext cx="399600" cy="424200"/>
                </a:xfrm>
                <a:prstGeom prst="straightConnector1">
                  <a:avLst/>
                </a:prstGeom>
                <a:noFill/>
                <a:ln w="76200" cap="flat" cmpd="sng">
                  <a:solidFill>
                    <a:srgbClr val="0097A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0" name="Google Shape;175;p18">
                  <a:extLst>
                    <a:ext uri="{FF2B5EF4-FFF2-40B4-BE49-F238E27FC236}">
                      <a16:creationId xmlns:a16="http://schemas.microsoft.com/office/drawing/2014/main" id="{7F88D4C8-A339-40F3-95D1-1151A739F0C0}"/>
                    </a:ext>
                  </a:extLst>
                </p:cNvPr>
                <p:cNvCxnSpPr/>
                <p:nvPr/>
              </p:nvCxnSpPr>
              <p:spPr>
                <a:xfrm rot="10800000" flipH="1">
                  <a:off x="2275256" y="3084760"/>
                  <a:ext cx="399600" cy="424200"/>
                </a:xfrm>
                <a:prstGeom prst="straightConnector1">
                  <a:avLst/>
                </a:prstGeom>
                <a:noFill/>
                <a:ln w="76200" cap="flat" cmpd="sng">
                  <a:solidFill>
                    <a:srgbClr val="0B539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1" name="Google Shape;176;p18">
                  <a:extLst>
                    <a:ext uri="{FF2B5EF4-FFF2-40B4-BE49-F238E27FC236}">
                      <a16:creationId xmlns:a16="http://schemas.microsoft.com/office/drawing/2014/main" id="{54FBA8AD-9E99-4C6B-982F-F79FFF08697C}"/>
                    </a:ext>
                  </a:extLst>
                </p:cNvPr>
                <p:cNvCxnSpPr/>
                <p:nvPr/>
              </p:nvCxnSpPr>
              <p:spPr>
                <a:xfrm rot="10800000" flipH="1">
                  <a:off x="2350631" y="3084760"/>
                  <a:ext cx="399600" cy="424200"/>
                </a:xfrm>
                <a:prstGeom prst="straightConnector1">
                  <a:avLst/>
                </a:prstGeom>
                <a:noFill/>
                <a:ln w="76200" cap="flat" cmpd="sng">
                  <a:solidFill>
                    <a:srgbClr val="0097A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2" name="Google Shape;177;p18">
                  <a:extLst>
                    <a:ext uri="{FF2B5EF4-FFF2-40B4-BE49-F238E27FC236}">
                      <a16:creationId xmlns:a16="http://schemas.microsoft.com/office/drawing/2014/main" id="{F9C2E2E7-B47D-4FC7-B01F-8E4D3AD1F42A}"/>
                    </a:ext>
                  </a:extLst>
                </p:cNvPr>
                <p:cNvCxnSpPr/>
                <p:nvPr/>
              </p:nvCxnSpPr>
              <p:spPr>
                <a:xfrm rot="10800000" flipH="1">
                  <a:off x="2457181" y="3084760"/>
                  <a:ext cx="399600" cy="424200"/>
                </a:xfrm>
                <a:prstGeom prst="straightConnector1">
                  <a:avLst/>
                </a:prstGeom>
                <a:noFill/>
                <a:ln w="76200" cap="flat" cmpd="sng">
                  <a:solidFill>
                    <a:srgbClr val="0B539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3" name="Google Shape;178;p18">
                  <a:extLst>
                    <a:ext uri="{FF2B5EF4-FFF2-40B4-BE49-F238E27FC236}">
                      <a16:creationId xmlns:a16="http://schemas.microsoft.com/office/drawing/2014/main" id="{F0FC083B-09A7-4403-81D6-498E4BB3EFFF}"/>
                    </a:ext>
                  </a:extLst>
                </p:cNvPr>
                <p:cNvCxnSpPr/>
                <p:nvPr/>
              </p:nvCxnSpPr>
              <p:spPr>
                <a:xfrm rot="10800000" flipH="1">
                  <a:off x="2549706" y="3084760"/>
                  <a:ext cx="399600" cy="424200"/>
                </a:xfrm>
                <a:prstGeom prst="straightConnector1">
                  <a:avLst/>
                </a:prstGeom>
                <a:noFill/>
                <a:ln w="76200" cap="flat" cmpd="sng">
                  <a:solidFill>
                    <a:srgbClr val="0097A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4" name="Google Shape;179;p18">
                  <a:extLst>
                    <a:ext uri="{FF2B5EF4-FFF2-40B4-BE49-F238E27FC236}">
                      <a16:creationId xmlns:a16="http://schemas.microsoft.com/office/drawing/2014/main" id="{5E8985D2-AAE3-4141-83DB-6A329A2D1EDE}"/>
                    </a:ext>
                  </a:extLst>
                </p:cNvPr>
                <p:cNvCxnSpPr/>
                <p:nvPr/>
              </p:nvCxnSpPr>
              <p:spPr>
                <a:xfrm rot="10800000" flipH="1">
                  <a:off x="2656256" y="3084760"/>
                  <a:ext cx="399600" cy="424200"/>
                </a:xfrm>
                <a:prstGeom prst="straightConnector1">
                  <a:avLst/>
                </a:prstGeom>
                <a:noFill/>
                <a:ln w="76200" cap="flat" cmpd="sng">
                  <a:solidFill>
                    <a:srgbClr val="0B539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5" name="Google Shape;180;p18">
                  <a:extLst>
                    <a:ext uri="{FF2B5EF4-FFF2-40B4-BE49-F238E27FC236}">
                      <a16:creationId xmlns:a16="http://schemas.microsoft.com/office/drawing/2014/main" id="{C03940C3-CE63-4343-A90F-797AE5273314}"/>
                    </a:ext>
                  </a:extLst>
                </p:cNvPr>
                <p:cNvCxnSpPr/>
                <p:nvPr/>
              </p:nvCxnSpPr>
              <p:spPr>
                <a:xfrm rot="10800000" flipH="1">
                  <a:off x="2731631" y="3084760"/>
                  <a:ext cx="399600" cy="424200"/>
                </a:xfrm>
                <a:prstGeom prst="straightConnector1">
                  <a:avLst/>
                </a:prstGeom>
                <a:noFill/>
                <a:ln w="76200" cap="flat" cmpd="sng">
                  <a:solidFill>
                    <a:srgbClr val="0097A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6" name="Google Shape;181;p18">
                  <a:extLst>
                    <a:ext uri="{FF2B5EF4-FFF2-40B4-BE49-F238E27FC236}">
                      <a16:creationId xmlns:a16="http://schemas.microsoft.com/office/drawing/2014/main" id="{F502BF8B-19DE-4CC1-A861-663F3BE318B6}"/>
                    </a:ext>
                  </a:extLst>
                </p:cNvPr>
                <p:cNvCxnSpPr/>
                <p:nvPr/>
              </p:nvCxnSpPr>
              <p:spPr>
                <a:xfrm rot="10800000" flipH="1">
                  <a:off x="2838181" y="3084760"/>
                  <a:ext cx="399600" cy="424200"/>
                </a:xfrm>
                <a:prstGeom prst="straightConnector1">
                  <a:avLst/>
                </a:prstGeom>
                <a:noFill/>
                <a:ln w="76200" cap="flat" cmpd="sng">
                  <a:solidFill>
                    <a:srgbClr val="0B539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68" name="Google Shape;182;p18">
                <a:extLst>
                  <a:ext uri="{FF2B5EF4-FFF2-40B4-BE49-F238E27FC236}">
                    <a16:creationId xmlns:a16="http://schemas.microsoft.com/office/drawing/2014/main" id="{1127F992-4B23-4967-B75A-7563B68613C6}"/>
                  </a:ext>
                </a:extLst>
              </p:cNvPr>
              <p:cNvSpPr/>
              <p:nvPr/>
            </p:nvSpPr>
            <p:spPr>
              <a:xfrm>
                <a:off x="4675026" y="2177108"/>
                <a:ext cx="1191000" cy="434700"/>
              </a:xfrm>
              <a:prstGeom prst="cube">
                <a:avLst>
                  <a:gd name="adj" fmla="val 94515"/>
                </a:avLst>
              </a:prstGeom>
              <a:solidFill>
                <a:srgbClr val="CCCCCC">
                  <a:alpha val="40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000">
                  <a:solidFill>
                    <a:srgbClr val="00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31" name="Google Shape;183;p18">
              <a:extLst>
                <a:ext uri="{FF2B5EF4-FFF2-40B4-BE49-F238E27FC236}">
                  <a16:creationId xmlns:a16="http://schemas.microsoft.com/office/drawing/2014/main" id="{92E097E6-2271-4E75-8F9A-784EAE036625}"/>
                </a:ext>
              </a:extLst>
            </p:cNvPr>
            <p:cNvGrpSpPr/>
            <p:nvPr/>
          </p:nvGrpSpPr>
          <p:grpSpPr>
            <a:xfrm>
              <a:off x="178250" y="826475"/>
              <a:ext cx="4288800" cy="3948000"/>
              <a:chOff x="1092650" y="826475"/>
              <a:chExt cx="4288800" cy="3948000"/>
            </a:xfrm>
          </p:grpSpPr>
          <p:grpSp>
            <p:nvGrpSpPr>
              <p:cNvPr id="46" name="Google Shape;184;p18">
                <a:extLst>
                  <a:ext uri="{FF2B5EF4-FFF2-40B4-BE49-F238E27FC236}">
                    <a16:creationId xmlns:a16="http://schemas.microsoft.com/office/drawing/2014/main" id="{E501370F-670F-413D-A990-4D79846542C7}"/>
                  </a:ext>
                </a:extLst>
              </p:cNvPr>
              <p:cNvGrpSpPr/>
              <p:nvPr/>
            </p:nvGrpSpPr>
            <p:grpSpPr>
              <a:xfrm>
                <a:off x="2770201" y="3101375"/>
                <a:ext cx="1190858" cy="530661"/>
                <a:chOff x="5418950" y="1931100"/>
                <a:chExt cx="2697300" cy="1201950"/>
              </a:xfrm>
            </p:grpSpPr>
            <p:sp>
              <p:nvSpPr>
                <p:cNvPr id="63" name="Google Shape;185;p18">
                  <a:extLst>
                    <a:ext uri="{FF2B5EF4-FFF2-40B4-BE49-F238E27FC236}">
                      <a16:creationId xmlns:a16="http://schemas.microsoft.com/office/drawing/2014/main" id="{4F551B9F-47FA-4851-8C62-934A3A2F3A75}"/>
                    </a:ext>
                  </a:extLst>
                </p:cNvPr>
                <p:cNvSpPr/>
                <p:nvPr/>
              </p:nvSpPr>
              <p:spPr>
                <a:xfrm>
                  <a:off x="5418950" y="2148450"/>
                  <a:ext cx="2697300" cy="984600"/>
                </a:xfrm>
                <a:prstGeom prst="cube">
                  <a:avLst>
                    <a:gd name="adj" fmla="val 94515"/>
                  </a:avLst>
                </a:prstGeom>
                <a:solidFill>
                  <a:srgbClr val="CCCCCC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000">
                    <a:solidFill>
                      <a:srgbClr val="000000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64" name="Google Shape;186;p18">
                  <a:extLst>
                    <a:ext uri="{FF2B5EF4-FFF2-40B4-BE49-F238E27FC236}">
                      <a16:creationId xmlns:a16="http://schemas.microsoft.com/office/drawing/2014/main" id="{F95257F1-5FB1-4F02-8BB6-9BFF88C03F66}"/>
                    </a:ext>
                  </a:extLst>
                </p:cNvPr>
                <p:cNvSpPr/>
                <p:nvPr/>
              </p:nvSpPr>
              <p:spPr>
                <a:xfrm>
                  <a:off x="5418950" y="2079450"/>
                  <a:ext cx="2697300" cy="984600"/>
                </a:xfrm>
                <a:prstGeom prst="cube">
                  <a:avLst>
                    <a:gd name="adj" fmla="val 94515"/>
                  </a:avLst>
                </a:prstGeom>
                <a:solidFill>
                  <a:srgbClr val="CCCCCC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000">
                    <a:solidFill>
                      <a:srgbClr val="000000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65" name="Google Shape;187;p18">
                  <a:extLst>
                    <a:ext uri="{FF2B5EF4-FFF2-40B4-BE49-F238E27FC236}">
                      <a16:creationId xmlns:a16="http://schemas.microsoft.com/office/drawing/2014/main" id="{A9D9F060-6B96-4876-9C05-B1FC41DE17AA}"/>
                    </a:ext>
                  </a:extLst>
                </p:cNvPr>
                <p:cNvSpPr/>
                <p:nvPr/>
              </p:nvSpPr>
              <p:spPr>
                <a:xfrm>
                  <a:off x="5418950" y="2001900"/>
                  <a:ext cx="2697300" cy="984600"/>
                </a:xfrm>
                <a:prstGeom prst="cube">
                  <a:avLst>
                    <a:gd name="adj" fmla="val 94515"/>
                  </a:avLst>
                </a:prstGeom>
                <a:solidFill>
                  <a:srgbClr val="CCCCCC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000">
                    <a:solidFill>
                      <a:srgbClr val="000000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66" name="Google Shape;188;p18">
                  <a:extLst>
                    <a:ext uri="{FF2B5EF4-FFF2-40B4-BE49-F238E27FC236}">
                      <a16:creationId xmlns:a16="http://schemas.microsoft.com/office/drawing/2014/main" id="{C0420886-8FBF-48D9-899F-6EDC56F294CE}"/>
                    </a:ext>
                  </a:extLst>
                </p:cNvPr>
                <p:cNvSpPr/>
                <p:nvPr/>
              </p:nvSpPr>
              <p:spPr>
                <a:xfrm>
                  <a:off x="5418950" y="1931100"/>
                  <a:ext cx="2697300" cy="984600"/>
                </a:xfrm>
                <a:prstGeom prst="cube">
                  <a:avLst>
                    <a:gd name="adj" fmla="val 94515"/>
                  </a:avLst>
                </a:prstGeom>
                <a:solidFill>
                  <a:srgbClr val="CCCCCC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000">
                    <a:solidFill>
                      <a:srgbClr val="000000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47" name="Google Shape;189;p18">
                <a:extLst>
                  <a:ext uri="{FF2B5EF4-FFF2-40B4-BE49-F238E27FC236}">
                    <a16:creationId xmlns:a16="http://schemas.microsoft.com/office/drawing/2014/main" id="{4B82ECF8-C49F-458A-9483-4E619FA1C12E}"/>
                  </a:ext>
                </a:extLst>
              </p:cNvPr>
              <p:cNvSpPr/>
              <p:nvPr/>
            </p:nvSpPr>
            <p:spPr>
              <a:xfrm>
                <a:off x="1092650" y="826475"/>
                <a:ext cx="4288800" cy="3948000"/>
              </a:xfrm>
              <a:prstGeom prst="cube">
                <a:avLst>
                  <a:gd name="adj" fmla="val 25251"/>
                </a:avLst>
              </a:prstGeom>
              <a:solidFill>
                <a:srgbClr val="BEBEBE">
                  <a:alpha val="60000"/>
                </a:srgbClr>
              </a:solidFill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000" dirty="0">
                  <a:solidFill>
                    <a:srgbClr val="00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8" name="Google Shape;190;p18">
                <a:extLst>
                  <a:ext uri="{FF2B5EF4-FFF2-40B4-BE49-F238E27FC236}">
                    <a16:creationId xmlns:a16="http://schemas.microsoft.com/office/drawing/2014/main" id="{CC1DA628-3E43-4AB6-8BA3-A258071691D1}"/>
                  </a:ext>
                </a:extLst>
              </p:cNvPr>
              <p:cNvSpPr/>
              <p:nvPr/>
            </p:nvSpPr>
            <p:spPr>
              <a:xfrm>
                <a:off x="3019223" y="1409125"/>
                <a:ext cx="606600" cy="135600"/>
              </a:xfrm>
              <a:prstGeom prst="ellipse">
                <a:avLst/>
              </a:prstGeom>
              <a:solidFill>
                <a:srgbClr val="FFFFFF">
                  <a:alpha val="42750"/>
                </a:srgbClr>
              </a:solidFill>
              <a:ln w="2857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000">
                  <a:solidFill>
                    <a:srgbClr val="00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49" name="Google Shape;191;p18">
                <a:extLst>
                  <a:ext uri="{FF2B5EF4-FFF2-40B4-BE49-F238E27FC236}">
                    <a16:creationId xmlns:a16="http://schemas.microsoft.com/office/drawing/2014/main" id="{2B8931F0-8B1E-4FC6-ABCF-A3628E6CAA29}"/>
                  </a:ext>
                </a:extLst>
              </p:cNvPr>
              <p:cNvGrpSpPr/>
              <p:nvPr/>
            </p:nvGrpSpPr>
            <p:grpSpPr>
              <a:xfrm>
                <a:off x="1949390" y="1201133"/>
                <a:ext cx="622183" cy="590505"/>
                <a:chOff x="1457031" y="674451"/>
                <a:chExt cx="1419537" cy="1347263"/>
              </a:xfrm>
            </p:grpSpPr>
            <p:sp>
              <p:nvSpPr>
                <p:cNvPr id="59" name="Google Shape;192;p18">
                  <a:extLst>
                    <a:ext uri="{FF2B5EF4-FFF2-40B4-BE49-F238E27FC236}">
                      <a16:creationId xmlns:a16="http://schemas.microsoft.com/office/drawing/2014/main" id="{96EB9B89-BBF1-4AE2-B41E-A61A55038FDA}"/>
                    </a:ext>
                  </a:extLst>
                </p:cNvPr>
                <p:cNvSpPr/>
                <p:nvPr/>
              </p:nvSpPr>
              <p:spPr>
                <a:xfrm rot="-734665">
                  <a:off x="1632550" y="1532485"/>
                  <a:ext cx="1219338" cy="364058"/>
                </a:xfrm>
                <a:prstGeom prst="ellipse">
                  <a:avLst/>
                </a:prstGeom>
                <a:solidFill>
                  <a:srgbClr val="FFFFFF">
                    <a:alpha val="42750"/>
                  </a:srgbClr>
                </a:solidFill>
                <a:ln w="28575" cap="flat" cmpd="sng">
                  <a:solidFill>
                    <a:srgbClr val="B7B7B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000">
                    <a:solidFill>
                      <a:srgbClr val="000000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grpSp>
              <p:nvGrpSpPr>
                <p:cNvPr id="60" name="Google Shape;193;p18">
                  <a:extLst>
                    <a:ext uri="{FF2B5EF4-FFF2-40B4-BE49-F238E27FC236}">
                      <a16:creationId xmlns:a16="http://schemas.microsoft.com/office/drawing/2014/main" id="{A11C72F3-AE47-4A64-A84A-9BB53C5FC162}"/>
                    </a:ext>
                  </a:extLst>
                </p:cNvPr>
                <p:cNvGrpSpPr/>
                <p:nvPr/>
              </p:nvGrpSpPr>
              <p:grpSpPr>
                <a:xfrm rot="-1800044">
                  <a:off x="1623971" y="837310"/>
                  <a:ext cx="894580" cy="907452"/>
                  <a:chOff x="6676254" y="2000528"/>
                  <a:chExt cx="894600" cy="907472"/>
                </a:xfrm>
              </p:grpSpPr>
              <p:sp>
                <p:nvSpPr>
                  <p:cNvPr id="61" name="Google Shape;194;p18">
                    <a:extLst>
                      <a:ext uri="{FF2B5EF4-FFF2-40B4-BE49-F238E27FC236}">
                        <a16:creationId xmlns:a16="http://schemas.microsoft.com/office/drawing/2014/main" id="{F6A101E5-3299-4C7A-BA6F-724C220681F5}"/>
                      </a:ext>
                    </a:extLst>
                  </p:cNvPr>
                  <p:cNvSpPr/>
                  <p:nvPr/>
                </p:nvSpPr>
                <p:spPr>
                  <a:xfrm>
                    <a:off x="6804879" y="2308300"/>
                    <a:ext cx="579600" cy="599700"/>
                  </a:xfrm>
                  <a:prstGeom prst="can">
                    <a:avLst>
                      <a:gd name="adj" fmla="val 25000"/>
                    </a:avLst>
                  </a:prstGeom>
                  <a:solidFill>
                    <a:srgbClr val="0097A7"/>
                  </a:solidFill>
                  <a:ln w="9525" cap="flat" cmpd="sng">
                    <a:solidFill>
                      <a:srgbClr val="59595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</a:pPr>
                    <a:endParaRPr sz="1000">
                      <a:solidFill>
                        <a:srgbClr val="000000"/>
                      </a:solidFill>
                      <a:latin typeface="Arial" panose="020B0604020202020204" pitchFamily="34" charset="0"/>
                      <a:ea typeface="Arial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62" name="Google Shape;195;p18">
                    <a:extLst>
                      <a:ext uri="{FF2B5EF4-FFF2-40B4-BE49-F238E27FC236}">
                        <a16:creationId xmlns:a16="http://schemas.microsoft.com/office/drawing/2014/main" id="{17145932-650C-4C9A-A1A4-AD9D91F9F237}"/>
                      </a:ext>
                    </a:extLst>
                  </p:cNvPr>
                  <p:cNvSpPr/>
                  <p:nvPr/>
                </p:nvSpPr>
                <p:spPr>
                  <a:xfrm>
                    <a:off x="6676254" y="2000528"/>
                    <a:ext cx="894600" cy="530700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rgbClr val="0097A7"/>
                  </a:solidFill>
                  <a:ln w="9525" cap="flat" cmpd="sng">
                    <a:solidFill>
                      <a:srgbClr val="59595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</a:pPr>
                    <a:endParaRPr sz="1000">
                      <a:solidFill>
                        <a:srgbClr val="000000"/>
                      </a:solidFill>
                      <a:latin typeface="Arial" panose="020B0604020202020204" pitchFamily="34" charset="0"/>
                      <a:ea typeface="Arial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50" name="Google Shape;196;p18">
                <a:extLst>
                  <a:ext uri="{FF2B5EF4-FFF2-40B4-BE49-F238E27FC236}">
                    <a16:creationId xmlns:a16="http://schemas.microsoft.com/office/drawing/2014/main" id="{DC97EE26-CF91-4291-B0D0-F9CDCCB33D28}"/>
                  </a:ext>
                </a:extLst>
              </p:cNvPr>
              <p:cNvGrpSpPr/>
              <p:nvPr/>
            </p:nvGrpSpPr>
            <p:grpSpPr>
              <a:xfrm>
                <a:off x="2852450" y="3238700"/>
                <a:ext cx="746275" cy="266400"/>
                <a:chOff x="2852450" y="3238700"/>
                <a:chExt cx="746275" cy="266400"/>
              </a:xfrm>
            </p:grpSpPr>
            <p:sp>
              <p:nvSpPr>
                <p:cNvPr id="57" name="Google Shape;197;p18">
                  <a:extLst>
                    <a:ext uri="{FF2B5EF4-FFF2-40B4-BE49-F238E27FC236}">
                      <a16:creationId xmlns:a16="http://schemas.microsoft.com/office/drawing/2014/main" id="{F2FCA452-44C9-4E13-9339-FE88B8FCE973}"/>
                    </a:ext>
                  </a:extLst>
                </p:cNvPr>
                <p:cNvSpPr/>
                <p:nvPr/>
              </p:nvSpPr>
              <p:spPr>
                <a:xfrm>
                  <a:off x="2852450" y="3238700"/>
                  <a:ext cx="681000" cy="266400"/>
                </a:xfrm>
                <a:prstGeom prst="triangle">
                  <a:avLst>
                    <a:gd name="adj" fmla="val 87632"/>
                  </a:avLst>
                </a:prstGeom>
                <a:solidFill>
                  <a:srgbClr val="FFAB40">
                    <a:alpha val="2824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000">
                    <a:solidFill>
                      <a:srgbClr val="000000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58" name="Google Shape;198;p18">
                  <a:extLst>
                    <a:ext uri="{FF2B5EF4-FFF2-40B4-BE49-F238E27FC236}">
                      <a16:creationId xmlns:a16="http://schemas.microsoft.com/office/drawing/2014/main" id="{DFB15AA8-36F8-4FE7-A5C9-20F3112DEF69}"/>
                    </a:ext>
                  </a:extLst>
                </p:cNvPr>
                <p:cNvSpPr/>
                <p:nvPr/>
              </p:nvSpPr>
              <p:spPr>
                <a:xfrm rot="-1871098">
                  <a:off x="3462748" y="3259681"/>
                  <a:ext cx="79953" cy="239036"/>
                </a:xfrm>
                <a:prstGeom prst="triangle">
                  <a:avLst>
                    <a:gd name="adj" fmla="val 78532"/>
                  </a:avLst>
                </a:prstGeom>
                <a:solidFill>
                  <a:srgbClr val="FFAB40">
                    <a:alpha val="2824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000">
                    <a:solidFill>
                      <a:srgbClr val="000000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51" name="Google Shape;199;p18">
                <a:extLst>
                  <a:ext uri="{FF2B5EF4-FFF2-40B4-BE49-F238E27FC236}">
                    <a16:creationId xmlns:a16="http://schemas.microsoft.com/office/drawing/2014/main" id="{A7216D38-0902-499B-B8CD-B610C940FBA5}"/>
                  </a:ext>
                </a:extLst>
              </p:cNvPr>
              <p:cNvSpPr/>
              <p:nvPr/>
            </p:nvSpPr>
            <p:spPr>
              <a:xfrm>
                <a:off x="2796175" y="3113725"/>
                <a:ext cx="1133700" cy="399300"/>
              </a:xfrm>
              <a:prstGeom prst="parallelogram">
                <a:avLst>
                  <a:gd name="adj" fmla="val 96583"/>
                </a:avLst>
              </a:prstGeom>
              <a:solidFill>
                <a:srgbClr val="0097A7">
                  <a:alpha val="40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000">
                  <a:solidFill>
                    <a:srgbClr val="00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2" name="Google Shape;200;p18">
                <a:extLst>
                  <a:ext uri="{FF2B5EF4-FFF2-40B4-BE49-F238E27FC236}">
                    <a16:creationId xmlns:a16="http://schemas.microsoft.com/office/drawing/2014/main" id="{C70B0EB6-CA85-4A8B-B941-48BFD75EFB5E}"/>
                  </a:ext>
                </a:extLst>
              </p:cNvPr>
              <p:cNvSpPr/>
              <p:nvPr/>
            </p:nvSpPr>
            <p:spPr>
              <a:xfrm>
                <a:off x="1092650" y="2885850"/>
                <a:ext cx="4288800" cy="1888500"/>
              </a:xfrm>
              <a:prstGeom prst="cube">
                <a:avLst>
                  <a:gd name="adj" fmla="val 52958"/>
                </a:avLst>
              </a:prstGeom>
              <a:solidFill>
                <a:srgbClr val="BEBEBE">
                  <a:alpha val="60000"/>
                </a:srgbClr>
              </a:solidFill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000">
                  <a:solidFill>
                    <a:srgbClr val="00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3" name="Google Shape;201;p18">
                <a:extLst>
                  <a:ext uri="{FF2B5EF4-FFF2-40B4-BE49-F238E27FC236}">
                    <a16:creationId xmlns:a16="http://schemas.microsoft.com/office/drawing/2014/main" id="{8523C142-074B-47CE-866D-65A6A5CA1D23}"/>
                  </a:ext>
                </a:extLst>
              </p:cNvPr>
              <p:cNvSpPr/>
              <p:nvPr/>
            </p:nvSpPr>
            <p:spPr>
              <a:xfrm>
                <a:off x="1096475" y="2687675"/>
                <a:ext cx="1187400" cy="1192800"/>
              </a:xfrm>
              <a:prstGeom prst="cube">
                <a:avLst>
                  <a:gd name="adj" fmla="val 84354"/>
                </a:avLst>
              </a:prstGeom>
              <a:solidFill>
                <a:srgbClr val="BEBEBE"/>
              </a:solidFill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000">
                  <a:solidFill>
                    <a:srgbClr val="00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54" name="Google Shape;202;p18">
                <a:extLst>
                  <a:ext uri="{FF2B5EF4-FFF2-40B4-BE49-F238E27FC236}">
                    <a16:creationId xmlns:a16="http://schemas.microsoft.com/office/drawing/2014/main" id="{40132918-4BC0-48BA-A3F7-F162D6E29B8F}"/>
                  </a:ext>
                </a:extLst>
              </p:cNvPr>
              <p:cNvGrpSpPr/>
              <p:nvPr/>
            </p:nvGrpSpPr>
            <p:grpSpPr>
              <a:xfrm>
                <a:off x="3134577" y="1121028"/>
                <a:ext cx="467700" cy="364545"/>
                <a:chOff x="6912387" y="2432945"/>
                <a:chExt cx="467700" cy="364545"/>
              </a:xfrm>
            </p:grpSpPr>
            <p:sp>
              <p:nvSpPr>
                <p:cNvPr id="55" name="Google Shape;203;p18">
                  <a:extLst>
                    <a:ext uri="{FF2B5EF4-FFF2-40B4-BE49-F238E27FC236}">
                      <a16:creationId xmlns:a16="http://schemas.microsoft.com/office/drawing/2014/main" id="{7C0E3A51-C3EF-4D18-BB92-0A963F934B0A}"/>
                    </a:ext>
                  </a:extLst>
                </p:cNvPr>
                <p:cNvSpPr/>
                <p:nvPr/>
              </p:nvSpPr>
              <p:spPr>
                <a:xfrm>
                  <a:off x="7015582" y="2555690"/>
                  <a:ext cx="233400" cy="241800"/>
                </a:xfrm>
                <a:prstGeom prst="can">
                  <a:avLst>
                    <a:gd name="adj" fmla="val 25000"/>
                  </a:avLst>
                </a:prstGeom>
                <a:solidFill>
                  <a:srgbClr val="FFCD00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000">
                    <a:solidFill>
                      <a:srgbClr val="000000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56" name="Google Shape;204;p18">
                  <a:extLst>
                    <a:ext uri="{FF2B5EF4-FFF2-40B4-BE49-F238E27FC236}">
                      <a16:creationId xmlns:a16="http://schemas.microsoft.com/office/drawing/2014/main" id="{FED801BE-FC5A-4B3D-B80C-BF4DA4E9BE28}"/>
                    </a:ext>
                  </a:extLst>
                </p:cNvPr>
                <p:cNvSpPr/>
                <p:nvPr/>
              </p:nvSpPr>
              <p:spPr>
                <a:xfrm>
                  <a:off x="6912387" y="2432945"/>
                  <a:ext cx="467700" cy="21360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D00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000">
                    <a:solidFill>
                      <a:srgbClr val="000000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</p:grpSp>
        <p:cxnSp>
          <p:nvCxnSpPr>
            <p:cNvPr id="32" name="Google Shape;205;p18">
              <a:extLst>
                <a:ext uri="{FF2B5EF4-FFF2-40B4-BE49-F238E27FC236}">
                  <a16:creationId xmlns:a16="http://schemas.microsoft.com/office/drawing/2014/main" id="{9B719B79-B6B0-47E8-B9DE-8596F94290E6}"/>
                </a:ext>
              </a:extLst>
            </p:cNvPr>
            <p:cNvCxnSpPr/>
            <p:nvPr/>
          </p:nvCxnSpPr>
          <p:spPr>
            <a:xfrm rot="10800000" flipH="1">
              <a:off x="1411077" y="1254528"/>
              <a:ext cx="809100" cy="67200"/>
            </a:xfrm>
            <a:prstGeom prst="curvedConnector3">
              <a:avLst>
                <a:gd name="adj1" fmla="val 55920"/>
              </a:avLst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3" name="Google Shape;206;p18">
              <a:extLst>
                <a:ext uri="{FF2B5EF4-FFF2-40B4-BE49-F238E27FC236}">
                  <a16:creationId xmlns:a16="http://schemas.microsoft.com/office/drawing/2014/main" id="{7853CB06-4417-41E2-A156-10E0C20E1939}"/>
                </a:ext>
              </a:extLst>
            </p:cNvPr>
            <p:cNvSpPr/>
            <p:nvPr/>
          </p:nvSpPr>
          <p:spPr>
            <a:xfrm>
              <a:off x="3456675" y="3295025"/>
              <a:ext cx="1273200" cy="214800"/>
            </a:xfrm>
            <a:prstGeom prst="cube">
              <a:avLst>
                <a:gd name="adj" fmla="val 64657"/>
              </a:avLst>
            </a:prstGeom>
            <a:solidFill>
              <a:srgbClr val="BEBEBE">
                <a:alpha val="60000"/>
              </a:srgbClr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00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34" name="Google Shape;207;p18">
              <a:extLst>
                <a:ext uri="{FF2B5EF4-FFF2-40B4-BE49-F238E27FC236}">
                  <a16:creationId xmlns:a16="http://schemas.microsoft.com/office/drawing/2014/main" id="{A7611A49-E146-4FDD-9EAB-66F59BD297D9}"/>
                </a:ext>
              </a:extLst>
            </p:cNvPr>
            <p:cNvCxnSpPr/>
            <p:nvPr/>
          </p:nvCxnSpPr>
          <p:spPr>
            <a:xfrm rot="-5400000" flipH="1">
              <a:off x="2244724" y="1655745"/>
              <a:ext cx="2049300" cy="1207500"/>
            </a:xfrm>
            <a:prstGeom prst="curvedConnector3">
              <a:avLst>
                <a:gd name="adj1" fmla="val 47299"/>
              </a:avLst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35" name="Google Shape;208;p18">
              <a:extLst>
                <a:ext uri="{FF2B5EF4-FFF2-40B4-BE49-F238E27FC236}">
                  <a16:creationId xmlns:a16="http://schemas.microsoft.com/office/drawing/2014/main" id="{E44A79A1-01EB-4700-9932-14497A6D9C69}"/>
                </a:ext>
              </a:extLst>
            </p:cNvPr>
            <p:cNvGrpSpPr/>
            <p:nvPr/>
          </p:nvGrpSpPr>
          <p:grpSpPr>
            <a:xfrm>
              <a:off x="3815636" y="2160022"/>
              <a:ext cx="1061970" cy="1352082"/>
              <a:chOff x="3815636" y="2160022"/>
              <a:chExt cx="1061970" cy="1352082"/>
            </a:xfrm>
          </p:grpSpPr>
          <p:grpSp>
            <p:nvGrpSpPr>
              <p:cNvPr id="42" name="Google Shape;209;p18">
                <a:extLst>
                  <a:ext uri="{FF2B5EF4-FFF2-40B4-BE49-F238E27FC236}">
                    <a16:creationId xmlns:a16="http://schemas.microsoft.com/office/drawing/2014/main" id="{71E566B6-1202-404E-9592-99712C63A3FE}"/>
                  </a:ext>
                </a:extLst>
              </p:cNvPr>
              <p:cNvGrpSpPr/>
              <p:nvPr/>
            </p:nvGrpSpPr>
            <p:grpSpPr>
              <a:xfrm>
                <a:off x="3815636" y="2160022"/>
                <a:ext cx="1061970" cy="1352082"/>
                <a:chOff x="3048794" y="1405012"/>
                <a:chExt cx="1917606" cy="2441463"/>
              </a:xfrm>
            </p:grpSpPr>
            <p:sp>
              <p:nvSpPr>
                <p:cNvPr id="44" name="Google Shape;210;p18">
                  <a:extLst>
                    <a:ext uri="{FF2B5EF4-FFF2-40B4-BE49-F238E27FC236}">
                      <a16:creationId xmlns:a16="http://schemas.microsoft.com/office/drawing/2014/main" id="{93B7C705-68B6-46DF-AD49-1107AD402D8B}"/>
                    </a:ext>
                  </a:extLst>
                </p:cNvPr>
                <p:cNvSpPr/>
                <p:nvPr/>
              </p:nvSpPr>
              <p:spPr>
                <a:xfrm rot="4566007">
                  <a:off x="3236713" y="1545328"/>
                  <a:ext cx="1528561" cy="1583568"/>
                </a:xfrm>
                <a:prstGeom prst="parallelogram">
                  <a:avLst>
                    <a:gd name="adj" fmla="val 25000"/>
                  </a:avLst>
                </a:prstGeom>
                <a:solidFill>
                  <a:srgbClr val="CCCCCC"/>
                </a:solidFill>
                <a:ln w="3810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</a:pPr>
                  <a:endParaRPr sz="1050">
                    <a:solidFill>
                      <a:srgbClr val="000000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45" name="Google Shape;211;p18">
                  <a:extLst>
                    <a:ext uri="{FF2B5EF4-FFF2-40B4-BE49-F238E27FC236}">
                      <a16:creationId xmlns:a16="http://schemas.microsoft.com/office/drawing/2014/main" id="{88266680-A77E-4819-BA53-36E044EC484D}"/>
                    </a:ext>
                  </a:extLst>
                </p:cNvPr>
                <p:cNvSpPr/>
                <p:nvPr/>
              </p:nvSpPr>
              <p:spPr>
                <a:xfrm rot="-10799455">
                  <a:off x="3074900" y="2902225"/>
                  <a:ext cx="1891500" cy="944100"/>
                </a:xfrm>
                <a:prstGeom prst="parallelogram">
                  <a:avLst>
                    <a:gd name="adj" fmla="val 25000"/>
                  </a:avLst>
                </a:prstGeom>
                <a:solidFill>
                  <a:srgbClr val="999999"/>
                </a:solidFill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</a:pPr>
                  <a:endParaRPr sz="1050">
                    <a:solidFill>
                      <a:srgbClr val="000000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43" name="Google Shape;212;p18">
                <a:extLst>
                  <a:ext uri="{FF2B5EF4-FFF2-40B4-BE49-F238E27FC236}">
                    <a16:creationId xmlns:a16="http://schemas.microsoft.com/office/drawing/2014/main" id="{FD06DAA6-E65E-43A8-9893-0993302DF666}"/>
                  </a:ext>
                </a:extLst>
              </p:cNvPr>
              <p:cNvSpPr/>
              <p:nvPr/>
            </p:nvSpPr>
            <p:spPr>
              <a:xfrm rot="-10798765">
                <a:off x="3927850" y="3039599"/>
                <a:ext cx="834900" cy="417000"/>
              </a:xfrm>
              <a:prstGeom prst="parallelogram">
                <a:avLst>
                  <a:gd name="adj" fmla="val 25000"/>
                </a:avLst>
              </a:prstGeom>
              <a:solidFill>
                <a:srgbClr val="666666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050">
                  <a:solidFill>
                    <a:srgbClr val="00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36" name="Google Shape;213;p18">
              <a:extLst>
                <a:ext uri="{FF2B5EF4-FFF2-40B4-BE49-F238E27FC236}">
                  <a16:creationId xmlns:a16="http://schemas.microsoft.com/office/drawing/2014/main" id="{864375CF-0707-4A12-9371-7C6DFE15CDB5}"/>
                </a:ext>
              </a:extLst>
            </p:cNvPr>
            <p:cNvSpPr txBox="1"/>
            <p:nvPr/>
          </p:nvSpPr>
          <p:spPr>
            <a:xfrm>
              <a:off x="3879892" y="1719046"/>
              <a:ext cx="1722630" cy="3016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r>
                <a:rPr lang="en" sz="800" dirty="0">
                  <a:solidFill>
                    <a:srgbClr val="00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processor</a:t>
              </a:r>
              <a:endParaRPr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>
                  <a:srgbClr val="000000"/>
                </a:buClr>
                <a:buSzPts val="1400"/>
              </a:pPr>
              <a:r>
                <a:rPr lang="en" sz="800" dirty="0">
                  <a:solidFill>
                    <a:srgbClr val="00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+ UI/UX</a:t>
              </a:r>
              <a:endParaRPr sz="800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37" name="Google Shape;214;p18">
              <a:extLst>
                <a:ext uri="{FF2B5EF4-FFF2-40B4-BE49-F238E27FC236}">
                  <a16:creationId xmlns:a16="http://schemas.microsoft.com/office/drawing/2014/main" id="{D99F5B42-5D68-494F-B8E4-A72EAFE203A1}"/>
                </a:ext>
              </a:extLst>
            </p:cNvPr>
            <p:cNvGrpSpPr/>
            <p:nvPr/>
          </p:nvGrpSpPr>
          <p:grpSpPr>
            <a:xfrm>
              <a:off x="2220179" y="3029128"/>
              <a:ext cx="371698" cy="434700"/>
              <a:chOff x="1328454" y="4155253"/>
              <a:chExt cx="371698" cy="434700"/>
            </a:xfrm>
          </p:grpSpPr>
          <p:cxnSp>
            <p:nvCxnSpPr>
              <p:cNvPr id="39" name="Google Shape;215;p18">
                <a:extLst>
                  <a:ext uri="{FF2B5EF4-FFF2-40B4-BE49-F238E27FC236}">
                    <a16:creationId xmlns:a16="http://schemas.microsoft.com/office/drawing/2014/main" id="{C6D4C95A-AEE0-444C-9452-30D1BEF5C6E7}"/>
                  </a:ext>
                </a:extLst>
              </p:cNvPr>
              <p:cNvCxnSpPr/>
              <p:nvPr/>
            </p:nvCxnSpPr>
            <p:spPr>
              <a:xfrm rot="10800000">
                <a:off x="1399927" y="4252075"/>
                <a:ext cx="0" cy="195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40" name="Google Shape;216;p18">
                <a:extLst>
                  <a:ext uri="{FF2B5EF4-FFF2-40B4-BE49-F238E27FC236}">
                    <a16:creationId xmlns:a16="http://schemas.microsoft.com/office/drawing/2014/main" id="{7078B97A-07F9-4137-B4A0-BB8BEA38DD9E}"/>
                  </a:ext>
                </a:extLst>
              </p:cNvPr>
              <p:cNvSpPr txBox="1"/>
              <p:nvPr/>
            </p:nvSpPr>
            <p:spPr>
              <a:xfrm>
                <a:off x="1420852" y="4155253"/>
                <a:ext cx="279300" cy="434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r>
                  <a:rPr lang="en" sz="1000" i="1">
                    <a:solidFill>
                      <a:srgbClr val="000000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z</a:t>
                </a:r>
                <a:endParaRPr sz="1000" i="1">
                  <a:solidFill>
                    <a:srgbClr val="00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41" name="Google Shape;217;p18">
                <a:extLst>
                  <a:ext uri="{FF2B5EF4-FFF2-40B4-BE49-F238E27FC236}">
                    <a16:creationId xmlns:a16="http://schemas.microsoft.com/office/drawing/2014/main" id="{55A93792-6951-4E0D-9887-2B1F8831BDE7}"/>
                  </a:ext>
                </a:extLst>
              </p:cNvPr>
              <p:cNvCxnSpPr/>
              <p:nvPr/>
            </p:nvCxnSpPr>
            <p:spPr>
              <a:xfrm>
                <a:off x="1328454" y="4448932"/>
                <a:ext cx="143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38" name="Google Shape;218;p18">
              <a:extLst>
                <a:ext uri="{FF2B5EF4-FFF2-40B4-BE49-F238E27FC236}">
                  <a16:creationId xmlns:a16="http://schemas.microsoft.com/office/drawing/2014/main" id="{DF8734A5-D1B0-406E-8DDE-0DA1915A9BF4}"/>
                </a:ext>
              </a:extLst>
            </p:cNvPr>
            <p:cNvSpPr txBox="1"/>
            <p:nvPr/>
          </p:nvSpPr>
          <p:spPr>
            <a:xfrm>
              <a:off x="-441430" y="4864740"/>
              <a:ext cx="4446616" cy="4754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" sz="1000" dirty="0">
                  <a:solidFill>
                    <a:srgbClr val="00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Powder bed fusion, binder jetting, </a:t>
              </a:r>
              <a:br>
                <a:rPr lang="en" sz="1000" dirty="0">
                  <a:solidFill>
                    <a:srgbClr val="00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</a:br>
              <a:r>
                <a:rPr lang="en" sz="1000" dirty="0">
                  <a:solidFill>
                    <a:srgbClr val="00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SLS polymer, Multi-jet fusion</a:t>
              </a:r>
              <a:endParaRPr sz="1000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05E62A4-1739-43E4-96A4-8383E1615858}"/>
              </a:ext>
            </a:extLst>
          </p:cNvPr>
          <p:cNvSpPr txBox="1"/>
          <p:nvPr/>
        </p:nvSpPr>
        <p:spPr>
          <a:xfrm>
            <a:off x="9874295" y="4145837"/>
            <a:ext cx="11226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Project Fringe</a:t>
            </a:r>
          </a:p>
        </p:txBody>
      </p:sp>
    </p:spTree>
    <p:extLst>
      <p:ext uri="{BB962C8B-B14F-4D97-AF65-F5344CB8AC3E}">
        <p14:creationId xmlns:p14="http://schemas.microsoft.com/office/powerpoint/2010/main" val="37209868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22"/>
          <p:cNvPicPr preferRelativeResize="0"/>
          <p:nvPr/>
        </p:nvPicPr>
        <p:blipFill rotWithShape="1">
          <a:blip r:embed="rId3">
            <a:alphaModFix/>
          </a:blip>
          <a:srcRect l="1177" t="2729" r="89372" b="83693"/>
          <a:stretch/>
        </p:blipFill>
        <p:spPr>
          <a:xfrm>
            <a:off x="-4566" y="31833"/>
            <a:ext cx="12192000" cy="6826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2"/>
          <p:cNvPicPr preferRelativeResize="0"/>
          <p:nvPr/>
        </p:nvPicPr>
        <p:blipFill rotWithShape="1">
          <a:blip r:embed="rId4">
            <a:alphaModFix/>
          </a:blip>
          <a:srcRect l="14383" t="17305" r="42173" b="75220"/>
          <a:stretch/>
        </p:blipFill>
        <p:spPr>
          <a:xfrm>
            <a:off x="133" y="0"/>
            <a:ext cx="12192000" cy="998499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2"/>
          <p:cNvSpPr txBox="1">
            <a:spLocks noGrp="1"/>
          </p:cNvSpPr>
          <p:nvPr>
            <p:ph type="title"/>
          </p:nvPr>
        </p:nvSpPr>
        <p:spPr>
          <a:xfrm>
            <a:off x="133" y="0"/>
            <a:ext cx="12192000" cy="99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r>
              <a:rPr lang="en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Forecast</a:t>
            </a:r>
            <a:endParaRPr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9" name="Google Shape;289;p22"/>
          <p:cNvPicPr preferRelativeResize="0"/>
          <p:nvPr/>
        </p:nvPicPr>
        <p:blipFill rotWithShape="1">
          <a:blip r:embed="rId4">
            <a:alphaModFix/>
          </a:blip>
          <a:srcRect l="14383" t="66419" r="42173" b="31363"/>
          <a:stretch/>
        </p:blipFill>
        <p:spPr>
          <a:xfrm>
            <a:off x="0" y="6565259"/>
            <a:ext cx="12192000" cy="308613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>
                <a:latin typeface="Arial" panose="020B0604020202020204" pitchFamily="34" charset="0"/>
                <a:cs typeface="Arial" panose="020B0604020202020204" pitchFamily="34" charset="0"/>
              </a:rPr>
              <a:pPr/>
              <a:t>24</a:t>
            </a:fld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B9BDCD-773C-4BF4-87E4-80ED4CAFB17C}"/>
              </a:ext>
            </a:extLst>
          </p:cNvPr>
          <p:cNvSpPr/>
          <p:nvPr/>
        </p:nvSpPr>
        <p:spPr>
          <a:xfrm>
            <a:off x="75679" y="1090796"/>
            <a:ext cx="12047488" cy="279787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oogle Shape;307;p22">
            <a:extLst>
              <a:ext uri="{FF2B5EF4-FFF2-40B4-BE49-F238E27FC236}">
                <a16:creationId xmlns:a16="http://schemas.microsoft.com/office/drawing/2014/main" id="{52E47231-6B39-490C-ABBB-2A875F27C28E}"/>
              </a:ext>
            </a:extLst>
          </p:cNvPr>
          <p:cNvGrpSpPr/>
          <p:nvPr/>
        </p:nvGrpSpPr>
        <p:grpSpPr>
          <a:xfrm>
            <a:off x="11018946" y="6443"/>
            <a:ext cx="1175470" cy="992056"/>
            <a:chOff x="4220575" y="3041750"/>
            <a:chExt cx="2024400" cy="1732500"/>
          </a:xfrm>
        </p:grpSpPr>
        <p:sp>
          <p:nvSpPr>
            <p:cNvPr id="39" name="Google Shape;308;p22">
              <a:extLst>
                <a:ext uri="{FF2B5EF4-FFF2-40B4-BE49-F238E27FC236}">
                  <a16:creationId xmlns:a16="http://schemas.microsoft.com/office/drawing/2014/main" id="{AC37BA74-591C-401C-9E37-FE82F3394FB8}"/>
                </a:ext>
              </a:extLst>
            </p:cNvPr>
            <p:cNvSpPr/>
            <p:nvPr/>
          </p:nvSpPr>
          <p:spPr>
            <a:xfrm>
              <a:off x="4220575" y="3041750"/>
              <a:ext cx="2024400" cy="1732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" name="Google Shape;309;p22">
              <a:extLst>
                <a:ext uri="{FF2B5EF4-FFF2-40B4-BE49-F238E27FC236}">
                  <a16:creationId xmlns:a16="http://schemas.microsoft.com/office/drawing/2014/main" id="{5DCACC4C-E623-478E-A931-398BB7E768F0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313924" y="3100874"/>
              <a:ext cx="1837701" cy="1614252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50" name="Chart 49">
            <a:extLst>
              <a:ext uri="{FF2B5EF4-FFF2-40B4-BE49-F238E27FC236}">
                <a16:creationId xmlns:a16="http://schemas.microsoft.com/office/drawing/2014/main" id="{65A9C6C7-F5B4-4512-B434-F3D5E04C308F}"/>
              </a:ext>
            </a:extLst>
          </p:cNvPr>
          <p:cNvGraphicFramePr>
            <a:graphicFrameLocks/>
          </p:cNvGraphicFramePr>
          <p:nvPr/>
        </p:nvGraphicFramePr>
        <p:xfrm>
          <a:off x="0" y="1068086"/>
          <a:ext cx="12123167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890795CA-9813-4C55-85D7-9946A6D3818D}"/>
              </a:ext>
            </a:extLst>
          </p:cNvPr>
          <p:cNvGraphicFramePr>
            <a:graphicFrameLocks noGrp="1"/>
          </p:cNvGraphicFramePr>
          <p:nvPr/>
        </p:nvGraphicFramePr>
        <p:xfrm>
          <a:off x="2539404" y="2951532"/>
          <a:ext cx="1124909" cy="400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7904">
                  <a:extLst>
                    <a:ext uri="{9D8B030D-6E8A-4147-A177-3AD203B41FA5}">
                      <a16:colId xmlns:a16="http://schemas.microsoft.com/office/drawing/2014/main" val="2551270939"/>
                    </a:ext>
                  </a:extLst>
                </a:gridCol>
                <a:gridCol w="127005">
                  <a:extLst>
                    <a:ext uri="{9D8B030D-6E8A-4147-A177-3AD203B41FA5}">
                      <a16:colId xmlns:a16="http://schemas.microsoft.com/office/drawing/2014/main" val="3085648916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741B47"/>
                          </a:solidFill>
                          <a:effectLst/>
                        </a:rPr>
                        <a:t>New Customers</a:t>
                      </a:r>
                      <a:endParaRPr lang="en-US" sz="1100" b="1" i="0" u="none" strike="noStrike" dirty="0">
                        <a:solidFill>
                          <a:srgbClr val="741B47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741B47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5645676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741B47"/>
                          </a:solidFill>
                          <a:effectLst/>
                        </a:rPr>
                        <a:t>New Installs</a:t>
                      </a:r>
                      <a:endParaRPr lang="en-US" sz="1100" b="1" i="0" u="none" strike="noStrike" dirty="0">
                        <a:solidFill>
                          <a:srgbClr val="741B47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741B47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09907612"/>
                  </a:ext>
                </a:extLst>
              </a:tr>
            </a:tbl>
          </a:graphicData>
        </a:graphic>
      </p:graphicFrame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6653A6DA-B1C1-4BC9-8F93-8AD496078950}"/>
              </a:ext>
            </a:extLst>
          </p:cNvPr>
          <p:cNvGraphicFramePr>
            <a:graphicFrameLocks noGrp="1"/>
          </p:cNvGraphicFramePr>
          <p:nvPr/>
        </p:nvGraphicFramePr>
        <p:xfrm>
          <a:off x="4528798" y="2694324"/>
          <a:ext cx="1124909" cy="400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4315">
                  <a:extLst>
                    <a:ext uri="{9D8B030D-6E8A-4147-A177-3AD203B41FA5}">
                      <a16:colId xmlns:a16="http://schemas.microsoft.com/office/drawing/2014/main" val="2551270939"/>
                    </a:ext>
                  </a:extLst>
                </a:gridCol>
                <a:gridCol w="160594">
                  <a:extLst>
                    <a:ext uri="{9D8B030D-6E8A-4147-A177-3AD203B41FA5}">
                      <a16:colId xmlns:a16="http://schemas.microsoft.com/office/drawing/2014/main" val="3085648916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741B47"/>
                          </a:solidFill>
                          <a:effectLst/>
                        </a:rPr>
                        <a:t>New Customers</a:t>
                      </a:r>
                      <a:endParaRPr lang="en-US" sz="1100" b="1" i="0" u="none" strike="noStrike" dirty="0">
                        <a:solidFill>
                          <a:srgbClr val="741B47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741B47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5645676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741B47"/>
                          </a:solidFill>
                          <a:effectLst/>
                        </a:rPr>
                        <a:t>New Installs</a:t>
                      </a:r>
                      <a:endParaRPr lang="en-US" sz="1100" b="1" i="0" u="none" strike="noStrike" dirty="0">
                        <a:solidFill>
                          <a:srgbClr val="741B47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741B47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09907612"/>
                  </a:ext>
                </a:extLst>
              </a:tr>
            </a:tbl>
          </a:graphicData>
        </a:graphic>
      </p:graphicFrame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84736F1D-1893-4344-9D05-A4263DAFD743}"/>
              </a:ext>
            </a:extLst>
          </p:cNvPr>
          <p:cNvGraphicFramePr>
            <a:graphicFrameLocks noGrp="1"/>
          </p:cNvGraphicFramePr>
          <p:nvPr/>
        </p:nvGraphicFramePr>
        <p:xfrm>
          <a:off x="6477730" y="2294274"/>
          <a:ext cx="1124909" cy="400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6546">
                  <a:extLst>
                    <a:ext uri="{9D8B030D-6E8A-4147-A177-3AD203B41FA5}">
                      <a16:colId xmlns:a16="http://schemas.microsoft.com/office/drawing/2014/main" val="2551270939"/>
                    </a:ext>
                  </a:extLst>
                </a:gridCol>
                <a:gridCol w="208363">
                  <a:extLst>
                    <a:ext uri="{9D8B030D-6E8A-4147-A177-3AD203B41FA5}">
                      <a16:colId xmlns:a16="http://schemas.microsoft.com/office/drawing/2014/main" val="3085648916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741B47"/>
                          </a:solidFill>
                          <a:effectLst/>
                        </a:rPr>
                        <a:t>New Customers</a:t>
                      </a:r>
                      <a:endParaRPr lang="en-US" sz="1100" b="1" i="0" u="none" strike="noStrike" dirty="0">
                        <a:solidFill>
                          <a:srgbClr val="741B47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741B47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5645676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741B47"/>
                          </a:solidFill>
                          <a:effectLst/>
                        </a:rPr>
                        <a:t>New Installs</a:t>
                      </a:r>
                      <a:endParaRPr lang="en-US" sz="1100" b="1" i="0" u="none" strike="noStrike" dirty="0">
                        <a:solidFill>
                          <a:srgbClr val="741B47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741B47"/>
                          </a:solidFill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09907612"/>
                  </a:ext>
                </a:extLst>
              </a:tr>
            </a:tbl>
          </a:graphicData>
        </a:graphic>
      </p:graphicFrame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EB800004-4C22-41E7-9FB0-19D0BF533542}"/>
              </a:ext>
            </a:extLst>
          </p:cNvPr>
          <p:cNvGraphicFramePr>
            <a:graphicFrameLocks noGrp="1"/>
          </p:cNvGraphicFramePr>
          <p:nvPr/>
        </p:nvGraphicFramePr>
        <p:xfrm>
          <a:off x="8295519" y="1778740"/>
          <a:ext cx="1282791" cy="400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0814">
                  <a:extLst>
                    <a:ext uri="{9D8B030D-6E8A-4147-A177-3AD203B41FA5}">
                      <a16:colId xmlns:a16="http://schemas.microsoft.com/office/drawing/2014/main" val="2551270939"/>
                    </a:ext>
                  </a:extLst>
                </a:gridCol>
                <a:gridCol w="251977">
                  <a:extLst>
                    <a:ext uri="{9D8B030D-6E8A-4147-A177-3AD203B41FA5}">
                      <a16:colId xmlns:a16="http://schemas.microsoft.com/office/drawing/2014/main" val="3085648916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741B47"/>
                          </a:solidFill>
                          <a:effectLst/>
                        </a:rPr>
                        <a:t>New Customers</a:t>
                      </a:r>
                      <a:endParaRPr lang="en-US" sz="1100" b="1" i="0" u="none" strike="noStrike" dirty="0">
                        <a:solidFill>
                          <a:srgbClr val="741B47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741B47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5645676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741B47"/>
                          </a:solidFill>
                          <a:effectLst/>
                        </a:rPr>
                        <a:t>New Installs</a:t>
                      </a:r>
                      <a:endParaRPr lang="en-US" sz="1100" b="1" i="0" u="none" strike="noStrike" dirty="0">
                        <a:solidFill>
                          <a:srgbClr val="741B47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741B47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09907612"/>
                  </a:ext>
                </a:extLst>
              </a:tr>
            </a:tbl>
          </a:graphicData>
        </a:graphic>
      </p:graphicFrame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id="{33E59826-30FA-4397-A2CB-423E73B497EE}"/>
              </a:ext>
            </a:extLst>
          </p:cNvPr>
          <p:cNvGraphicFramePr>
            <a:graphicFrameLocks noGrp="1"/>
          </p:cNvGraphicFramePr>
          <p:nvPr/>
        </p:nvGraphicFramePr>
        <p:xfrm>
          <a:off x="10184219" y="1191182"/>
          <a:ext cx="1368311" cy="400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0752">
                  <a:extLst>
                    <a:ext uri="{9D8B030D-6E8A-4147-A177-3AD203B41FA5}">
                      <a16:colId xmlns:a16="http://schemas.microsoft.com/office/drawing/2014/main" val="2551270939"/>
                    </a:ext>
                  </a:extLst>
                </a:gridCol>
                <a:gridCol w="237559">
                  <a:extLst>
                    <a:ext uri="{9D8B030D-6E8A-4147-A177-3AD203B41FA5}">
                      <a16:colId xmlns:a16="http://schemas.microsoft.com/office/drawing/2014/main" val="3085648916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741B47"/>
                          </a:solidFill>
                          <a:effectLst/>
                        </a:rPr>
                        <a:t>New Customers</a:t>
                      </a:r>
                      <a:endParaRPr lang="en-US" sz="1100" b="1" i="0" u="none" strike="noStrike" dirty="0">
                        <a:solidFill>
                          <a:srgbClr val="741B47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741B47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5645676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741B47"/>
                          </a:solidFill>
                          <a:effectLst/>
                        </a:rPr>
                        <a:t>New Installs</a:t>
                      </a:r>
                      <a:endParaRPr lang="en-US" sz="1100" b="1" i="0" u="none" strike="noStrike" dirty="0">
                        <a:solidFill>
                          <a:srgbClr val="741B47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741B47"/>
                          </a:solidFill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0990761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CAFE0B5-3546-429E-901F-1397D24B48C2}"/>
              </a:ext>
            </a:extLst>
          </p:cNvPr>
          <p:cNvSpPr txBox="1"/>
          <p:nvPr/>
        </p:nvSpPr>
        <p:spPr>
          <a:xfrm>
            <a:off x="351051" y="1342581"/>
            <a:ext cx="5897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Growth Potential (</a:t>
            </a:r>
            <a:r>
              <a:rPr lang="en-US" sz="28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Revenue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OpEx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D2501ECC-0730-4942-B826-BBFCA6FA529E}"/>
              </a:ext>
            </a:extLst>
          </p:cNvPr>
          <p:cNvGraphicFramePr>
            <a:graphicFrameLocks noGrp="1"/>
          </p:cNvGraphicFramePr>
          <p:nvPr/>
        </p:nvGraphicFramePr>
        <p:xfrm>
          <a:off x="493177" y="4055568"/>
          <a:ext cx="1190898" cy="382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449">
                  <a:extLst>
                    <a:ext uri="{9D8B030D-6E8A-4147-A177-3AD203B41FA5}">
                      <a16:colId xmlns:a16="http://schemas.microsoft.com/office/drawing/2014/main" val="2523129187"/>
                    </a:ext>
                  </a:extLst>
                </a:gridCol>
                <a:gridCol w="595449">
                  <a:extLst>
                    <a:ext uri="{9D8B030D-6E8A-4147-A177-3AD203B41FA5}">
                      <a16:colId xmlns:a16="http://schemas.microsoft.com/office/drawing/2014/main" val="3984937353"/>
                    </a:ext>
                  </a:extLst>
                </a:gridCol>
              </a:tblGrid>
              <a:tr h="3826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839805"/>
                  </a:ext>
                </a:extLst>
              </a:tr>
            </a:tbl>
          </a:graphicData>
        </a:graphic>
      </p:graphicFrame>
      <p:graphicFrame>
        <p:nvGraphicFramePr>
          <p:cNvPr id="65" name="Table 8">
            <a:extLst>
              <a:ext uri="{FF2B5EF4-FFF2-40B4-BE49-F238E27FC236}">
                <a16:creationId xmlns:a16="http://schemas.microsoft.com/office/drawing/2014/main" id="{B62F8B13-134C-4149-974E-90B32CA116AE}"/>
              </a:ext>
            </a:extLst>
          </p:cNvPr>
          <p:cNvGraphicFramePr>
            <a:graphicFrameLocks noGrp="1"/>
          </p:cNvGraphicFramePr>
          <p:nvPr/>
        </p:nvGraphicFramePr>
        <p:xfrm>
          <a:off x="2473415" y="4055568"/>
          <a:ext cx="1190898" cy="382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449">
                  <a:extLst>
                    <a:ext uri="{9D8B030D-6E8A-4147-A177-3AD203B41FA5}">
                      <a16:colId xmlns:a16="http://schemas.microsoft.com/office/drawing/2014/main" val="2523129187"/>
                    </a:ext>
                  </a:extLst>
                </a:gridCol>
                <a:gridCol w="595449">
                  <a:extLst>
                    <a:ext uri="{9D8B030D-6E8A-4147-A177-3AD203B41FA5}">
                      <a16:colId xmlns:a16="http://schemas.microsoft.com/office/drawing/2014/main" val="3984937353"/>
                    </a:ext>
                  </a:extLst>
                </a:gridCol>
              </a:tblGrid>
              <a:tr h="3826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839805"/>
                  </a:ext>
                </a:extLst>
              </a:tr>
            </a:tbl>
          </a:graphicData>
        </a:graphic>
      </p:graphicFrame>
      <p:graphicFrame>
        <p:nvGraphicFramePr>
          <p:cNvPr id="66" name="Table 8">
            <a:extLst>
              <a:ext uri="{FF2B5EF4-FFF2-40B4-BE49-F238E27FC236}">
                <a16:creationId xmlns:a16="http://schemas.microsoft.com/office/drawing/2014/main" id="{762577B9-F17C-47AA-823A-896D2CB52CE1}"/>
              </a:ext>
            </a:extLst>
          </p:cNvPr>
          <p:cNvGraphicFramePr>
            <a:graphicFrameLocks noGrp="1"/>
          </p:cNvGraphicFramePr>
          <p:nvPr/>
        </p:nvGraphicFramePr>
        <p:xfrm>
          <a:off x="4462809" y="4055568"/>
          <a:ext cx="1190898" cy="382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449">
                  <a:extLst>
                    <a:ext uri="{9D8B030D-6E8A-4147-A177-3AD203B41FA5}">
                      <a16:colId xmlns:a16="http://schemas.microsoft.com/office/drawing/2014/main" val="2523129187"/>
                    </a:ext>
                  </a:extLst>
                </a:gridCol>
                <a:gridCol w="595449">
                  <a:extLst>
                    <a:ext uri="{9D8B030D-6E8A-4147-A177-3AD203B41FA5}">
                      <a16:colId xmlns:a16="http://schemas.microsoft.com/office/drawing/2014/main" val="3984937353"/>
                    </a:ext>
                  </a:extLst>
                </a:gridCol>
              </a:tblGrid>
              <a:tr h="3826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839805"/>
                  </a:ext>
                </a:extLst>
              </a:tr>
            </a:tbl>
          </a:graphicData>
        </a:graphic>
      </p:graphicFrame>
      <p:graphicFrame>
        <p:nvGraphicFramePr>
          <p:cNvPr id="67" name="Table 8">
            <a:extLst>
              <a:ext uri="{FF2B5EF4-FFF2-40B4-BE49-F238E27FC236}">
                <a16:creationId xmlns:a16="http://schemas.microsoft.com/office/drawing/2014/main" id="{85E857DA-7D51-4FFE-8FA2-F04AE1165A48}"/>
              </a:ext>
            </a:extLst>
          </p:cNvPr>
          <p:cNvGraphicFramePr>
            <a:graphicFrameLocks noGrp="1"/>
          </p:cNvGraphicFramePr>
          <p:nvPr/>
        </p:nvGraphicFramePr>
        <p:xfrm>
          <a:off x="6444735" y="4055568"/>
          <a:ext cx="1190898" cy="382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449">
                  <a:extLst>
                    <a:ext uri="{9D8B030D-6E8A-4147-A177-3AD203B41FA5}">
                      <a16:colId xmlns:a16="http://schemas.microsoft.com/office/drawing/2014/main" val="2523129187"/>
                    </a:ext>
                  </a:extLst>
                </a:gridCol>
                <a:gridCol w="595449">
                  <a:extLst>
                    <a:ext uri="{9D8B030D-6E8A-4147-A177-3AD203B41FA5}">
                      <a16:colId xmlns:a16="http://schemas.microsoft.com/office/drawing/2014/main" val="3984937353"/>
                    </a:ext>
                  </a:extLst>
                </a:gridCol>
              </a:tblGrid>
              <a:tr h="3826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839805"/>
                  </a:ext>
                </a:extLst>
              </a:tr>
            </a:tbl>
          </a:graphicData>
        </a:graphic>
      </p:graphicFrame>
      <p:graphicFrame>
        <p:nvGraphicFramePr>
          <p:cNvPr id="68" name="Table 8">
            <a:extLst>
              <a:ext uri="{FF2B5EF4-FFF2-40B4-BE49-F238E27FC236}">
                <a16:creationId xmlns:a16="http://schemas.microsoft.com/office/drawing/2014/main" id="{9D44968E-F72C-439B-8BC9-E1F596016CE4}"/>
              </a:ext>
            </a:extLst>
          </p:cNvPr>
          <p:cNvGraphicFramePr>
            <a:graphicFrameLocks noGrp="1"/>
          </p:cNvGraphicFramePr>
          <p:nvPr/>
        </p:nvGraphicFramePr>
        <p:xfrm>
          <a:off x="8426661" y="4055568"/>
          <a:ext cx="1190898" cy="382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449">
                  <a:extLst>
                    <a:ext uri="{9D8B030D-6E8A-4147-A177-3AD203B41FA5}">
                      <a16:colId xmlns:a16="http://schemas.microsoft.com/office/drawing/2014/main" val="2523129187"/>
                    </a:ext>
                  </a:extLst>
                </a:gridCol>
                <a:gridCol w="595449">
                  <a:extLst>
                    <a:ext uri="{9D8B030D-6E8A-4147-A177-3AD203B41FA5}">
                      <a16:colId xmlns:a16="http://schemas.microsoft.com/office/drawing/2014/main" val="3984937353"/>
                    </a:ext>
                  </a:extLst>
                </a:gridCol>
              </a:tblGrid>
              <a:tr h="3826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839805"/>
                  </a:ext>
                </a:extLst>
              </a:tr>
            </a:tbl>
          </a:graphicData>
        </a:graphic>
      </p:graphicFrame>
      <p:graphicFrame>
        <p:nvGraphicFramePr>
          <p:cNvPr id="69" name="Table 8">
            <a:extLst>
              <a:ext uri="{FF2B5EF4-FFF2-40B4-BE49-F238E27FC236}">
                <a16:creationId xmlns:a16="http://schemas.microsoft.com/office/drawing/2014/main" id="{66EBB59E-A6CD-4D29-AEF2-7A04752EE65C}"/>
              </a:ext>
            </a:extLst>
          </p:cNvPr>
          <p:cNvGraphicFramePr>
            <a:graphicFrameLocks noGrp="1"/>
          </p:cNvGraphicFramePr>
          <p:nvPr/>
        </p:nvGraphicFramePr>
        <p:xfrm>
          <a:off x="10408587" y="4055568"/>
          <a:ext cx="1190898" cy="382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449">
                  <a:extLst>
                    <a:ext uri="{9D8B030D-6E8A-4147-A177-3AD203B41FA5}">
                      <a16:colId xmlns:a16="http://schemas.microsoft.com/office/drawing/2014/main" val="2523129187"/>
                    </a:ext>
                  </a:extLst>
                </a:gridCol>
                <a:gridCol w="595449">
                  <a:extLst>
                    <a:ext uri="{9D8B030D-6E8A-4147-A177-3AD203B41FA5}">
                      <a16:colId xmlns:a16="http://schemas.microsoft.com/office/drawing/2014/main" val="3984937353"/>
                    </a:ext>
                  </a:extLst>
                </a:gridCol>
              </a:tblGrid>
              <a:tr h="3826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839805"/>
                  </a:ext>
                </a:extLst>
              </a:tr>
            </a:tbl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35D981-DA06-45BC-8BDD-78D0338FC948}"/>
              </a:ext>
            </a:extLst>
          </p:cNvPr>
          <p:cNvCxnSpPr>
            <a:cxnSpLocks/>
          </p:cNvCxnSpPr>
          <p:nvPr/>
        </p:nvCxnSpPr>
        <p:spPr>
          <a:xfrm>
            <a:off x="2723465" y="4438244"/>
            <a:ext cx="0" cy="76216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0555F5C-8F03-4646-A5D3-6AA3AB2FAF7A}"/>
              </a:ext>
            </a:extLst>
          </p:cNvPr>
          <p:cNvSpPr txBox="1"/>
          <p:nvPr/>
        </p:nvSpPr>
        <p:spPr>
          <a:xfrm rot="18664109">
            <a:off x="1966412" y="5163367"/>
            <a:ext cx="153920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On-board </a:t>
            </a:r>
          </a:p>
          <a:p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 Developer,</a:t>
            </a:r>
          </a:p>
          <a:p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Manager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6204703-1FDC-4400-9421-89723A11E387}"/>
              </a:ext>
            </a:extLst>
          </p:cNvPr>
          <p:cNvSpPr txBox="1"/>
          <p:nvPr/>
        </p:nvSpPr>
        <p:spPr>
          <a:xfrm rot="18664109">
            <a:off x="2998632" y="5163367"/>
            <a:ext cx="135646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On-board </a:t>
            </a:r>
          </a:p>
          <a:p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Optics Specialist,</a:t>
            </a:r>
          </a:p>
          <a:p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 Tech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5BA674AC-3B48-430C-BB16-321C53A8210A}"/>
              </a:ext>
            </a:extLst>
          </p:cNvPr>
          <p:cNvCxnSpPr>
            <a:cxnSpLocks/>
          </p:cNvCxnSpPr>
          <p:nvPr/>
        </p:nvCxnSpPr>
        <p:spPr>
          <a:xfrm>
            <a:off x="3664313" y="4438244"/>
            <a:ext cx="0" cy="76216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480508CF-F92A-4304-A7F1-CD5C3C4D4598}"/>
              </a:ext>
            </a:extLst>
          </p:cNvPr>
          <p:cNvSpPr txBox="1"/>
          <p:nvPr/>
        </p:nvSpPr>
        <p:spPr>
          <a:xfrm rot="18664109">
            <a:off x="5161201" y="5248006"/>
            <a:ext cx="17812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(end of CRI support)</a:t>
            </a:r>
          </a:p>
          <a:p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Production Facility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B9453F17-4429-4070-AA88-DCB8A59CFCF5}"/>
              </a:ext>
            </a:extLst>
          </p:cNvPr>
          <p:cNvCxnSpPr>
            <a:cxnSpLocks/>
          </p:cNvCxnSpPr>
          <p:nvPr/>
        </p:nvCxnSpPr>
        <p:spPr>
          <a:xfrm>
            <a:off x="6024851" y="4438244"/>
            <a:ext cx="0" cy="76216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6A06CC89-101F-4757-96E3-8E10AD1451B0}"/>
              </a:ext>
            </a:extLst>
          </p:cNvPr>
          <p:cNvSpPr txBox="1"/>
          <p:nvPr/>
        </p:nvSpPr>
        <p:spPr>
          <a:xfrm rot="18664109">
            <a:off x="6873033" y="5248006"/>
            <a:ext cx="8996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On-board </a:t>
            </a:r>
          </a:p>
          <a:p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R&amp;D Team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7C3CE74F-B17B-4AD2-9AC8-03A69B0B2931}"/>
              </a:ext>
            </a:extLst>
          </p:cNvPr>
          <p:cNvCxnSpPr>
            <a:cxnSpLocks/>
          </p:cNvCxnSpPr>
          <p:nvPr/>
        </p:nvCxnSpPr>
        <p:spPr>
          <a:xfrm>
            <a:off x="7329006" y="4438244"/>
            <a:ext cx="0" cy="76216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F1922F76-7934-4687-AC92-1DEACE738EF8}"/>
              </a:ext>
            </a:extLst>
          </p:cNvPr>
          <p:cNvSpPr txBox="1"/>
          <p:nvPr/>
        </p:nvSpPr>
        <p:spPr>
          <a:xfrm>
            <a:off x="8857026" y="4859502"/>
            <a:ext cx="21900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team and facility as needed</a:t>
            </a:r>
            <a:endParaRPr lang="en-US" sz="11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EC6A0EF-6362-41F8-BD61-526EDB446172}"/>
              </a:ext>
            </a:extLst>
          </p:cNvPr>
          <p:cNvSpPr txBox="1"/>
          <p:nvPr/>
        </p:nvSpPr>
        <p:spPr>
          <a:xfrm rot="18664109">
            <a:off x="4033138" y="5248006"/>
            <a:ext cx="9605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On-board </a:t>
            </a:r>
          </a:p>
          <a:p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 Team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AF0E2E6-38BF-44EE-8908-EBBF6CBB669E}"/>
              </a:ext>
            </a:extLst>
          </p:cNvPr>
          <p:cNvCxnSpPr>
            <a:cxnSpLocks/>
          </p:cNvCxnSpPr>
          <p:nvPr/>
        </p:nvCxnSpPr>
        <p:spPr>
          <a:xfrm>
            <a:off x="4462809" y="4438244"/>
            <a:ext cx="0" cy="76216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11EFE8B-00E7-4064-AE9E-C983C58BD56E}"/>
              </a:ext>
            </a:extLst>
          </p:cNvPr>
          <p:cNvSpPr txBox="1"/>
          <p:nvPr/>
        </p:nvSpPr>
        <p:spPr>
          <a:xfrm>
            <a:off x="2511473" y="2558932"/>
            <a:ext cx="1523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0.1% market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05DCB46-B478-469D-AB02-38FF13F1129F}"/>
              </a:ext>
            </a:extLst>
          </p:cNvPr>
          <p:cNvSpPr txBox="1"/>
          <p:nvPr/>
        </p:nvSpPr>
        <p:spPr>
          <a:xfrm>
            <a:off x="6507085" y="1916860"/>
            <a:ext cx="1616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1.1% market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47BD995-491C-4D83-B4D1-DDC6516A6E3A}"/>
              </a:ext>
            </a:extLst>
          </p:cNvPr>
          <p:cNvSpPr txBox="1"/>
          <p:nvPr/>
        </p:nvSpPr>
        <p:spPr>
          <a:xfrm>
            <a:off x="4488932" y="2324992"/>
            <a:ext cx="1441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0.4% market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E2055EE-2564-4D0E-AC3A-65C63851EE80}"/>
              </a:ext>
            </a:extLst>
          </p:cNvPr>
          <p:cNvSpPr txBox="1"/>
          <p:nvPr/>
        </p:nvSpPr>
        <p:spPr>
          <a:xfrm rot="5400000">
            <a:off x="10996362" y="2116628"/>
            <a:ext cx="1455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2.4% market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690CC3E-335F-44CC-B354-BABCEBBE48D8}"/>
              </a:ext>
            </a:extLst>
          </p:cNvPr>
          <p:cNvSpPr txBox="1"/>
          <p:nvPr/>
        </p:nvSpPr>
        <p:spPr>
          <a:xfrm>
            <a:off x="8432807" y="1452134"/>
            <a:ext cx="1395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1.3% market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7B47DD-D564-48E6-9938-A34B75EE05B5}"/>
              </a:ext>
            </a:extLst>
          </p:cNvPr>
          <p:cNvSpPr/>
          <p:nvPr/>
        </p:nvSpPr>
        <p:spPr>
          <a:xfrm>
            <a:off x="2539404" y="3443869"/>
            <a:ext cx="1124909" cy="457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5A7D892-D583-4B6B-B00A-36B7A9AC446C}"/>
              </a:ext>
            </a:extLst>
          </p:cNvPr>
          <p:cNvSpPr/>
          <p:nvPr/>
        </p:nvSpPr>
        <p:spPr>
          <a:xfrm>
            <a:off x="4513397" y="3443869"/>
            <a:ext cx="1124909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8C84D8B-98CB-45DE-9758-6A9A8E89D09A}"/>
              </a:ext>
            </a:extLst>
          </p:cNvPr>
          <p:cNvSpPr/>
          <p:nvPr/>
        </p:nvSpPr>
        <p:spPr>
          <a:xfrm>
            <a:off x="6487390" y="3443869"/>
            <a:ext cx="1124909" cy="10058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5310DDB-6C41-46B7-85D4-392AF8D53B04}"/>
              </a:ext>
            </a:extLst>
          </p:cNvPr>
          <p:cNvSpPr/>
          <p:nvPr/>
        </p:nvSpPr>
        <p:spPr>
          <a:xfrm>
            <a:off x="8461383" y="3376588"/>
            <a:ext cx="1124909" cy="17906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CD4969-3092-469C-A691-E4B0F391454F}"/>
              </a:ext>
            </a:extLst>
          </p:cNvPr>
          <p:cNvSpPr/>
          <p:nvPr/>
        </p:nvSpPr>
        <p:spPr>
          <a:xfrm>
            <a:off x="10435376" y="3422284"/>
            <a:ext cx="1124909" cy="16786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7531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22"/>
          <p:cNvPicPr preferRelativeResize="0"/>
          <p:nvPr/>
        </p:nvPicPr>
        <p:blipFill rotWithShape="1">
          <a:blip r:embed="rId3">
            <a:alphaModFix/>
          </a:blip>
          <a:srcRect l="1177" t="2729" r="89372" b="83693"/>
          <a:stretch/>
        </p:blipFill>
        <p:spPr>
          <a:xfrm>
            <a:off x="6149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2"/>
          <p:cNvPicPr preferRelativeResize="0"/>
          <p:nvPr/>
        </p:nvPicPr>
        <p:blipFill rotWithShape="1">
          <a:blip r:embed="rId4">
            <a:alphaModFix/>
          </a:blip>
          <a:srcRect l="14383" t="17305" r="42173" b="75220"/>
          <a:stretch/>
        </p:blipFill>
        <p:spPr>
          <a:xfrm>
            <a:off x="133" y="1494"/>
            <a:ext cx="12192000" cy="64991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2"/>
          <p:cNvSpPr txBox="1">
            <a:spLocks noGrp="1"/>
          </p:cNvSpPr>
          <p:nvPr>
            <p:ph type="title"/>
          </p:nvPr>
        </p:nvSpPr>
        <p:spPr>
          <a:xfrm>
            <a:off x="133" y="1477"/>
            <a:ext cx="12192000" cy="64984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r>
              <a:rPr lang="en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</a:t>
            </a:r>
            <a:endParaRPr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9" name="Google Shape;289;p22"/>
          <p:cNvPicPr preferRelativeResize="0"/>
          <p:nvPr/>
        </p:nvPicPr>
        <p:blipFill rotWithShape="1">
          <a:blip r:embed="rId4">
            <a:alphaModFix/>
          </a:blip>
          <a:srcRect l="14383" t="66448" r="42173" b="31363"/>
          <a:stretch/>
        </p:blipFill>
        <p:spPr>
          <a:xfrm>
            <a:off x="0" y="6565670"/>
            <a:ext cx="12192000" cy="29233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>
                <a:latin typeface="Arial" panose="020B0604020202020204" pitchFamily="34" charset="0"/>
                <a:cs typeface="Arial" panose="020B0604020202020204" pitchFamily="34" charset="0"/>
              </a:rPr>
              <a:pPr/>
              <a:t>25</a:t>
            </a:fld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7" name="Google Shape;307;p22"/>
          <p:cNvGrpSpPr/>
          <p:nvPr/>
        </p:nvGrpSpPr>
        <p:grpSpPr>
          <a:xfrm>
            <a:off x="11423117" y="-17023"/>
            <a:ext cx="781048" cy="668427"/>
            <a:chOff x="4220575" y="3041750"/>
            <a:chExt cx="2024400" cy="1732500"/>
          </a:xfrm>
        </p:grpSpPr>
        <p:sp>
          <p:nvSpPr>
            <p:cNvPr id="308" name="Google Shape;308;p22"/>
            <p:cNvSpPr/>
            <p:nvPr/>
          </p:nvSpPr>
          <p:spPr>
            <a:xfrm>
              <a:off x="4220575" y="3041750"/>
              <a:ext cx="2024400" cy="1732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9" name="Google Shape;309;p2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313924" y="3100874"/>
              <a:ext cx="1837701" cy="16142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3CE7F41-8161-45F4-8DD5-7BE5D79C88E7}"/>
              </a:ext>
            </a:extLst>
          </p:cNvPr>
          <p:cNvGrpSpPr/>
          <p:nvPr/>
        </p:nvGrpSpPr>
        <p:grpSpPr>
          <a:xfrm>
            <a:off x="-98771" y="668344"/>
            <a:ext cx="5021260" cy="3214656"/>
            <a:chOff x="-239576" y="1263487"/>
            <a:chExt cx="4282154" cy="2741472"/>
          </a:xfrm>
        </p:grpSpPr>
        <p:pic>
          <p:nvPicPr>
            <p:cNvPr id="1026" name="Picture 2" descr="profile image">
              <a:extLst>
                <a:ext uri="{FF2B5EF4-FFF2-40B4-BE49-F238E27FC236}">
                  <a16:creationId xmlns:a16="http://schemas.microsoft.com/office/drawing/2014/main" id="{34C4B118-6E5B-49F7-8ECA-05E2F5AE19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888" y="1508746"/>
              <a:ext cx="1669019" cy="1669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058F3AC-11A2-4FB6-86B2-84B266E5C0BC}"/>
                </a:ext>
              </a:extLst>
            </p:cNvPr>
            <p:cNvSpPr txBox="1"/>
            <p:nvPr/>
          </p:nvSpPr>
          <p:spPr>
            <a:xfrm>
              <a:off x="-195853" y="1263487"/>
              <a:ext cx="24765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>
                  <a:solidFill>
                    <a:srgbClr val="FBA9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Dr. Niall O’Dowd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BB6B451-D282-4651-8E16-3660245B9373}"/>
                </a:ext>
              </a:extLst>
            </p:cNvPr>
            <p:cNvSpPr txBox="1"/>
            <p:nvPr/>
          </p:nvSpPr>
          <p:spPr>
            <a:xfrm>
              <a:off x="-239576" y="3193850"/>
              <a:ext cx="2476500" cy="236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>
                  <a:solidFill>
                    <a:srgbClr val="FBA9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CEO/CTO inventor of IP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5CCDB96-5902-4DA0-A913-19262B187446}"/>
                </a:ext>
              </a:extLst>
            </p:cNvPr>
            <p:cNvSpPr txBox="1"/>
            <p:nvPr/>
          </p:nvSpPr>
          <p:spPr>
            <a:xfrm>
              <a:off x="-167662" y="3381586"/>
              <a:ext cx="4210240" cy="623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050" i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Chain Reaction Innovation</a:t>
              </a:r>
              <a:r>
                <a:rPr lang="en-US" sz="105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Cohort 5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05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U. of California San Diego</a:t>
              </a:r>
            </a:p>
            <a:p>
              <a:pPr marL="742950" lvl="1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05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Structural Engineering PhD, MS, </a:t>
              </a:r>
            </a:p>
          </p:txBody>
        </p:sp>
      </p:grpSp>
      <p:pic>
        <p:nvPicPr>
          <p:cNvPr id="1032" name="Picture 8" descr="Chain Reaction Innovations">
            <a:extLst>
              <a:ext uri="{FF2B5EF4-FFF2-40B4-BE49-F238E27FC236}">
                <a16:creationId xmlns:a16="http://schemas.microsoft.com/office/drawing/2014/main" id="{11419877-1F6A-46BE-9B37-4B9556F77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16" y="104086"/>
            <a:ext cx="1582716" cy="51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18F160B-901B-4441-97EB-414C68D6530C}"/>
              </a:ext>
            </a:extLst>
          </p:cNvPr>
          <p:cNvGrpSpPr/>
          <p:nvPr/>
        </p:nvGrpSpPr>
        <p:grpSpPr>
          <a:xfrm>
            <a:off x="4290585" y="646753"/>
            <a:ext cx="5138710" cy="3213820"/>
            <a:chOff x="4846903" y="1234781"/>
            <a:chExt cx="4382315" cy="2740759"/>
          </a:xfrm>
        </p:grpSpPr>
        <p:pic>
          <p:nvPicPr>
            <p:cNvPr id="1028" name="Picture 4" descr="Profile photo of Charles Zahl">
              <a:extLst>
                <a:ext uri="{FF2B5EF4-FFF2-40B4-BE49-F238E27FC236}">
                  <a16:creationId xmlns:a16="http://schemas.microsoft.com/office/drawing/2014/main" id="{7FEACFA3-D6EC-40F7-8127-0181099B41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8477" y="1494359"/>
              <a:ext cx="1673352" cy="1673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28054C0-B751-44D1-866C-6D71BA7901A4}"/>
                </a:ext>
              </a:extLst>
            </p:cNvPr>
            <p:cNvSpPr txBox="1"/>
            <p:nvPr/>
          </p:nvSpPr>
          <p:spPr>
            <a:xfrm>
              <a:off x="4846903" y="1234781"/>
              <a:ext cx="24765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>
                  <a:solidFill>
                    <a:srgbClr val="FBA9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Charles Zahl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4FEF2D2-4B87-4ACC-99F9-D4A2EE3B508B}"/>
                </a:ext>
              </a:extLst>
            </p:cNvPr>
            <p:cNvSpPr txBox="1"/>
            <p:nvPr/>
          </p:nvSpPr>
          <p:spPr>
            <a:xfrm>
              <a:off x="4857750" y="3173582"/>
              <a:ext cx="24765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>
                  <a:solidFill>
                    <a:srgbClr val="FBA9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CFO/COO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909DC9E-603C-4D79-BF64-70973F1BFBE1}"/>
                </a:ext>
              </a:extLst>
            </p:cNvPr>
            <p:cNvSpPr txBox="1"/>
            <p:nvPr/>
          </p:nvSpPr>
          <p:spPr>
            <a:xfrm>
              <a:off x="5018978" y="3352167"/>
              <a:ext cx="4210240" cy="623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05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CFO, Serial Founder</a:t>
              </a:r>
            </a:p>
            <a:p>
              <a:pPr marL="742950" lvl="1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050" dirty="0" err="1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DigiPrep</a:t>
              </a:r>
              <a:r>
                <a:rPr lang="en-US" sz="105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Dental, Amplify Surgical, 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05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MBA, Santa Clara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0B610E9-6E91-4DAC-AD8D-9E564D6C1A6F}"/>
              </a:ext>
            </a:extLst>
          </p:cNvPr>
          <p:cNvGrpSpPr/>
          <p:nvPr/>
        </p:nvGrpSpPr>
        <p:grpSpPr>
          <a:xfrm>
            <a:off x="8959606" y="563200"/>
            <a:ext cx="3886710" cy="3459904"/>
            <a:chOff x="8883650" y="2117818"/>
            <a:chExt cx="3314604" cy="295062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32F55B1-B6E5-4D1A-89C1-97E271011201}"/>
                </a:ext>
              </a:extLst>
            </p:cNvPr>
            <p:cNvSpPr txBox="1"/>
            <p:nvPr/>
          </p:nvSpPr>
          <p:spPr>
            <a:xfrm>
              <a:off x="8883650" y="4445065"/>
              <a:ext cx="3314604" cy="623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05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University of Chicago Adjunct Professor</a:t>
              </a:r>
            </a:p>
            <a:p>
              <a:pPr marL="742950" lvl="1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05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Entrepreneur in residence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05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MBA, U. of Chicago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7B8E5E8-20DF-4F9B-87DA-036EC6D177AE}"/>
                </a:ext>
              </a:extLst>
            </p:cNvPr>
            <p:cNvGrpSpPr/>
            <p:nvPr/>
          </p:nvGrpSpPr>
          <p:grpSpPr>
            <a:xfrm>
              <a:off x="9179905" y="2117818"/>
              <a:ext cx="2116706" cy="2345560"/>
              <a:chOff x="8582354" y="4604465"/>
              <a:chExt cx="2116706" cy="2345560"/>
            </a:xfrm>
          </p:grpSpPr>
          <p:sp>
            <p:nvSpPr>
              <p:cNvPr id="36" name="Google Shape;99;p15">
                <a:extLst>
                  <a:ext uri="{FF2B5EF4-FFF2-40B4-BE49-F238E27FC236}">
                    <a16:creationId xmlns:a16="http://schemas.microsoft.com/office/drawing/2014/main" id="{934A4CB2-7F96-428D-8BE6-42A2E1BF6A81}"/>
                  </a:ext>
                </a:extLst>
              </p:cNvPr>
              <p:cNvSpPr txBox="1"/>
              <p:nvPr/>
            </p:nvSpPr>
            <p:spPr>
              <a:xfrm>
                <a:off x="8582354" y="6582597"/>
                <a:ext cx="2116706" cy="3674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/>
              <a:p>
                <a:pPr algn="ctr"/>
                <a:r>
                  <a:rPr lang="en" sz="1200" i="1" dirty="0">
                    <a:solidFill>
                      <a:srgbClr val="FBA90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Mfg. / Bus. Dev. Advisor</a:t>
                </a:r>
                <a:endParaRPr sz="1200" i="1" dirty="0">
                  <a:solidFill>
                    <a:srgbClr val="FBA90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3;p15">
                <a:extLst>
                  <a:ext uri="{FF2B5EF4-FFF2-40B4-BE49-F238E27FC236}">
                    <a16:creationId xmlns:a16="http://schemas.microsoft.com/office/drawing/2014/main" id="{6EFDC70F-6B04-4927-8CBE-EBF3AE62D227}"/>
                  </a:ext>
                </a:extLst>
              </p:cNvPr>
              <p:cNvSpPr txBox="1"/>
              <p:nvPr/>
            </p:nvSpPr>
            <p:spPr>
              <a:xfrm>
                <a:off x="8895507" y="4604465"/>
                <a:ext cx="1490400" cy="3674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/>
              <a:p>
                <a:pPr algn="ctr"/>
                <a:r>
                  <a:rPr lang="en" sz="1200" i="1" dirty="0">
                    <a:solidFill>
                      <a:srgbClr val="FBA90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Mus Chagal</a:t>
                </a:r>
                <a:endParaRPr sz="1200" i="1" dirty="0">
                  <a:solidFill>
                    <a:srgbClr val="FBA90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0" name="Picture 4" descr="Mus Chagal, MBA &amp;#39;97 - Polsky Center for Entrepreneurship and Innovation">
                <a:extLst>
                  <a:ext uri="{FF2B5EF4-FFF2-40B4-BE49-F238E27FC236}">
                    <a16:creationId xmlns:a16="http://schemas.microsoft.com/office/drawing/2014/main" id="{E05A2D31-2BD1-4E18-948C-3D6836077B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28" t="-275" r="4016" b="26832"/>
              <a:stretch/>
            </p:blipFill>
            <p:spPr bwMode="auto">
              <a:xfrm>
                <a:off x="8804032" y="4943197"/>
                <a:ext cx="1673350" cy="16733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0938F19-BCF1-4E28-B006-04209198FEB8}"/>
              </a:ext>
            </a:extLst>
          </p:cNvPr>
          <p:cNvGrpSpPr/>
          <p:nvPr/>
        </p:nvGrpSpPr>
        <p:grpSpPr>
          <a:xfrm>
            <a:off x="6526545" y="3985666"/>
            <a:ext cx="6142489" cy="2580004"/>
            <a:chOff x="3744595" y="3260089"/>
            <a:chExt cx="5238343" cy="220024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26ED56E-985D-48DC-AB0C-7556947588EB}"/>
                </a:ext>
              </a:extLst>
            </p:cNvPr>
            <p:cNvGrpSpPr/>
            <p:nvPr/>
          </p:nvGrpSpPr>
          <p:grpSpPr>
            <a:xfrm>
              <a:off x="3744595" y="3260089"/>
              <a:ext cx="2476500" cy="2200240"/>
              <a:chOff x="1209423" y="4294210"/>
              <a:chExt cx="2476500" cy="2200240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3ED8C18-43C6-4F9D-ADE3-D01A92AAAE92}"/>
                  </a:ext>
                </a:extLst>
              </p:cNvPr>
              <p:cNvSpPr txBox="1"/>
              <p:nvPr/>
            </p:nvSpPr>
            <p:spPr>
              <a:xfrm>
                <a:off x="1209423" y="4294210"/>
                <a:ext cx="24765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i="1" dirty="0">
                    <a:solidFill>
                      <a:srgbClr val="FBA90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Dr. Xuan Zhang Li</a:t>
                </a:r>
              </a:p>
            </p:txBody>
          </p:sp>
          <p:sp>
            <p:nvSpPr>
              <p:cNvPr id="27" name="Google Shape;99;p15">
                <a:extLst>
                  <a:ext uri="{FF2B5EF4-FFF2-40B4-BE49-F238E27FC236}">
                    <a16:creationId xmlns:a16="http://schemas.microsoft.com/office/drawing/2014/main" id="{820B6D16-393D-4FDB-913C-8B824D5BA9E9}"/>
                  </a:ext>
                </a:extLst>
              </p:cNvPr>
              <p:cNvSpPr txBox="1"/>
              <p:nvPr/>
            </p:nvSpPr>
            <p:spPr>
              <a:xfrm>
                <a:off x="1389320" y="6127022"/>
                <a:ext cx="2116706" cy="3674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/>
              <a:p>
                <a:pPr algn="ctr"/>
                <a:r>
                  <a:rPr lang="en" sz="1200" i="1" dirty="0">
                    <a:solidFill>
                      <a:srgbClr val="FBA90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Add. Mfg. Advisor</a:t>
                </a:r>
                <a:endParaRPr sz="1200" i="1" dirty="0">
                  <a:solidFill>
                    <a:srgbClr val="FBA90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9" name="Picture 2" descr="100+ &amp;quot;Xuan Zhang&amp;quot; profiles | LinkedIn">
                <a:extLst>
                  <a:ext uri="{FF2B5EF4-FFF2-40B4-BE49-F238E27FC236}">
                    <a16:creationId xmlns:a16="http://schemas.microsoft.com/office/drawing/2014/main" id="{93F5DF3C-3CB0-4831-9B41-165B7E2B74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0997" y="4543882"/>
                <a:ext cx="1673352" cy="16733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4C525A7-1472-44B3-8D62-99F8DB9AC09B}"/>
                </a:ext>
              </a:extLst>
            </p:cNvPr>
            <p:cNvSpPr txBox="1"/>
            <p:nvPr/>
          </p:nvSpPr>
          <p:spPr>
            <a:xfrm>
              <a:off x="5668334" y="4094208"/>
              <a:ext cx="3314604" cy="761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1143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05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ANL Principal Materials Scientist</a:t>
              </a:r>
              <a:br>
                <a:rPr lang="en-US" sz="105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105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1143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05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U. of IL at Urbana-Champaign</a:t>
              </a:r>
            </a:p>
            <a:p>
              <a:pPr marL="742950" lvl="1" indent="-1143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05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PhD, Nuclear Engineering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CCF1F1A-F947-4660-8745-6E08ED829CBC}"/>
              </a:ext>
            </a:extLst>
          </p:cNvPr>
          <p:cNvGrpSpPr/>
          <p:nvPr/>
        </p:nvGrpSpPr>
        <p:grpSpPr>
          <a:xfrm>
            <a:off x="1572381" y="4023104"/>
            <a:ext cx="7465164" cy="2524386"/>
            <a:chOff x="406801" y="3981441"/>
            <a:chExt cx="7465164" cy="2524386"/>
          </a:xfrm>
        </p:grpSpPr>
        <p:pic>
          <p:nvPicPr>
            <p:cNvPr id="3074" name="Picture 2" descr="UCSD SHM">
              <a:extLst>
                <a:ext uri="{FF2B5EF4-FFF2-40B4-BE49-F238E27FC236}">
                  <a16:creationId xmlns:a16="http://schemas.microsoft.com/office/drawing/2014/main" id="{0FAD75F9-B503-4A41-A2BD-DCAF915C81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6" t="2606" r="2606" b="2606"/>
            <a:stretch/>
          </p:blipFill>
          <p:spPr bwMode="auto">
            <a:xfrm>
              <a:off x="991225" y="4244779"/>
              <a:ext cx="1965960" cy="1965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A9C1318-6C88-41AA-A01E-6B836BE49971}"/>
                </a:ext>
              </a:extLst>
            </p:cNvPr>
            <p:cNvSpPr txBox="1"/>
            <p:nvPr/>
          </p:nvSpPr>
          <p:spPr>
            <a:xfrm>
              <a:off x="548543" y="3981441"/>
              <a:ext cx="29039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>
                  <a:solidFill>
                    <a:srgbClr val="FBA9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Dr. Michael Todd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2B80B57-7B19-4B38-958A-5C9097988816}"/>
                </a:ext>
              </a:extLst>
            </p:cNvPr>
            <p:cNvSpPr txBox="1"/>
            <p:nvPr/>
          </p:nvSpPr>
          <p:spPr>
            <a:xfrm>
              <a:off x="406801" y="6228828"/>
              <a:ext cx="29039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>
                  <a:solidFill>
                    <a:srgbClr val="FBA9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Co-inventor of IP 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254BFBC-A7FA-427C-B165-362D026E0663}"/>
                </a:ext>
              </a:extLst>
            </p:cNvPr>
            <p:cNvSpPr txBox="1"/>
            <p:nvPr/>
          </p:nvSpPr>
          <p:spPr>
            <a:xfrm>
              <a:off x="2935031" y="4963911"/>
              <a:ext cx="4936934" cy="7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05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Structural Health Monitoring Expert, 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05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Professor of Engineering</a:t>
              </a:r>
            </a:p>
            <a:p>
              <a:pPr marL="742950" lvl="1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05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PhD, MS Duke U.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3878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15"/>
          <p:cNvGrpSpPr/>
          <p:nvPr/>
        </p:nvGrpSpPr>
        <p:grpSpPr>
          <a:xfrm>
            <a:off x="889241" y="1749696"/>
            <a:ext cx="2101933" cy="1883747"/>
            <a:chOff x="2519350" y="340475"/>
            <a:chExt cx="1576450" cy="1677125"/>
          </a:xfrm>
        </p:grpSpPr>
        <p:pic>
          <p:nvPicPr>
            <p:cNvPr id="73" name="Google Shape;73;p15"/>
            <p:cNvPicPr preferRelativeResize="0"/>
            <p:nvPr/>
          </p:nvPicPr>
          <p:blipFill>
            <a:blip r:embed="rId3">
              <a:alphaModFix amt="26000"/>
            </a:blip>
            <a:stretch>
              <a:fillRect/>
            </a:stretch>
          </p:blipFill>
          <p:spPr>
            <a:xfrm>
              <a:off x="2519350" y="340475"/>
              <a:ext cx="1576450" cy="1677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" name="Google Shape;74;p15"/>
            <p:cNvSpPr/>
            <p:nvPr/>
          </p:nvSpPr>
          <p:spPr>
            <a:xfrm rot="10800000">
              <a:off x="2649825" y="411752"/>
              <a:ext cx="1315500" cy="1552800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5" name="Google Shape;75;p15"/>
          <p:cNvPicPr preferRelativeResize="0"/>
          <p:nvPr/>
        </p:nvPicPr>
        <p:blipFill rotWithShape="1">
          <a:blip r:embed="rId4">
            <a:alphaModFix/>
          </a:blip>
          <a:srcRect l="14383" t="62920" r="42173" b="31363"/>
          <a:stretch/>
        </p:blipFill>
        <p:spPr>
          <a:xfrm>
            <a:off x="0" y="6094401"/>
            <a:ext cx="12192000" cy="76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341" y="191640"/>
            <a:ext cx="2583736" cy="226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" name="Google Shape;78;p15"/>
          <p:cNvGrpSpPr/>
          <p:nvPr/>
        </p:nvGrpSpPr>
        <p:grpSpPr>
          <a:xfrm>
            <a:off x="476414" y="3498823"/>
            <a:ext cx="4302343" cy="2518621"/>
            <a:chOff x="396690" y="1852143"/>
            <a:chExt cx="4097990" cy="2354145"/>
          </a:xfrm>
        </p:grpSpPr>
        <p:pic>
          <p:nvPicPr>
            <p:cNvPr id="79" name="Google Shape;79;p15"/>
            <p:cNvPicPr preferRelativeResize="0"/>
            <p:nvPr/>
          </p:nvPicPr>
          <p:blipFill rotWithShape="1">
            <a:blip r:embed="rId6">
              <a:alphaModFix/>
            </a:blip>
            <a:srcRect l="6383" t="18799" r="24684" b="11625"/>
            <a:stretch/>
          </p:blipFill>
          <p:spPr>
            <a:xfrm>
              <a:off x="396690" y="2151521"/>
              <a:ext cx="1322384" cy="10010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Google Shape;80;p15"/>
            <p:cNvPicPr preferRelativeResize="0"/>
            <p:nvPr/>
          </p:nvPicPr>
          <p:blipFill rotWithShape="1">
            <a:blip r:embed="rId7">
              <a:alphaModFix/>
            </a:blip>
            <a:srcRect l="12975" t="8792"/>
            <a:stretch/>
          </p:blipFill>
          <p:spPr>
            <a:xfrm>
              <a:off x="421190" y="3205290"/>
              <a:ext cx="1273384" cy="10009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" name="Google Shape;81;p15"/>
            <p:cNvSpPr txBox="1"/>
            <p:nvPr/>
          </p:nvSpPr>
          <p:spPr>
            <a:xfrm>
              <a:off x="452782" y="1852143"/>
              <a:ext cx="1210200" cy="345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n" sz="800" b="1">
                  <a:latin typeface="Arial" panose="020B0604020202020204" pitchFamily="34" charset="0"/>
                  <a:cs typeface="Arial" panose="020B0604020202020204" pitchFamily="34" charset="0"/>
                </a:rPr>
                <a:t>Healthy layer</a:t>
              </a:r>
              <a:endParaRPr sz="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2" name="Google Shape;82;p15"/>
            <p:cNvPicPr preferRelativeResize="0"/>
            <p:nvPr/>
          </p:nvPicPr>
          <p:blipFill rotWithShape="1">
            <a:blip r:embed="rId8">
              <a:alphaModFix/>
            </a:blip>
            <a:srcRect l="12975" t="9494" b="-702"/>
            <a:stretch/>
          </p:blipFill>
          <p:spPr>
            <a:xfrm>
              <a:off x="1782649" y="3205290"/>
              <a:ext cx="1271704" cy="9996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" name="Google Shape;83;p15"/>
            <p:cNvPicPr preferRelativeResize="0"/>
            <p:nvPr/>
          </p:nvPicPr>
          <p:blipFill rotWithShape="1">
            <a:blip r:embed="rId9">
              <a:alphaModFix/>
            </a:blip>
            <a:srcRect l="4395" t="18939" r="24369" b="13419"/>
            <a:stretch/>
          </p:blipFill>
          <p:spPr>
            <a:xfrm>
              <a:off x="1746709" y="2151505"/>
              <a:ext cx="1343584" cy="9568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" name="Google Shape;84;p15"/>
            <p:cNvSpPr txBox="1"/>
            <p:nvPr/>
          </p:nvSpPr>
          <p:spPr>
            <a:xfrm>
              <a:off x="1814301" y="1852143"/>
              <a:ext cx="1208400" cy="345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n" sz="800" b="1">
                  <a:latin typeface="Arial" panose="020B0604020202020204" pitchFamily="34" charset="0"/>
                  <a:cs typeface="Arial" panose="020B0604020202020204" pitchFamily="34" charset="0"/>
                </a:rPr>
                <a:t>Streak defect</a:t>
              </a:r>
              <a:endParaRPr sz="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5" name="Google Shape;85;p15"/>
            <p:cNvPicPr preferRelativeResize="0"/>
            <p:nvPr/>
          </p:nvPicPr>
          <p:blipFill rotWithShape="1">
            <a:blip r:embed="rId10">
              <a:alphaModFix/>
            </a:blip>
            <a:srcRect l="12975" t="8792"/>
            <a:stretch/>
          </p:blipFill>
          <p:spPr>
            <a:xfrm>
              <a:off x="3196736" y="3205290"/>
              <a:ext cx="1273440" cy="1000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5"/>
            <p:cNvPicPr preferRelativeResize="0"/>
            <p:nvPr/>
          </p:nvPicPr>
          <p:blipFill rotWithShape="1">
            <a:blip r:embed="rId11">
              <a:alphaModFix/>
            </a:blip>
            <a:srcRect l="5965" t="18874" r="23854" b="12589"/>
            <a:stretch/>
          </p:blipFill>
          <p:spPr>
            <a:xfrm>
              <a:off x="3172232" y="2151480"/>
              <a:ext cx="1322448" cy="9685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" name="Google Shape;87;p15"/>
            <p:cNvSpPr txBox="1"/>
            <p:nvPr/>
          </p:nvSpPr>
          <p:spPr>
            <a:xfrm>
              <a:off x="3253556" y="1852143"/>
              <a:ext cx="1159799" cy="345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n" sz="800" b="1">
                  <a:latin typeface="Arial" panose="020B0604020202020204" pitchFamily="34" charset="0"/>
                  <a:cs typeface="Arial" panose="020B0604020202020204" pitchFamily="34" charset="0"/>
                </a:rPr>
                <a:t>Clump defect</a:t>
              </a:r>
              <a:endParaRPr sz="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8" name="Google Shape;88;p15"/>
          <p:cNvSpPr txBox="1"/>
          <p:nvPr/>
        </p:nvSpPr>
        <p:spPr>
          <a:xfrm>
            <a:off x="270341" y="2686474"/>
            <a:ext cx="3716000" cy="779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733" i="1" dirty="0">
                <a:latin typeface="Arial" panose="020B0604020202020204" pitchFamily="34" charset="0"/>
                <a:cs typeface="Arial" panose="020B0604020202020204" pitchFamily="34" charset="0"/>
              </a:rPr>
              <a:t>Retrofits industrial 3D printers to provide real-time part quality</a:t>
            </a:r>
            <a:endParaRPr sz="1733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2510E0A-9A6C-41D3-8C18-437786295867}"/>
              </a:ext>
            </a:extLst>
          </p:cNvPr>
          <p:cNvGrpSpPr/>
          <p:nvPr/>
        </p:nvGrpSpPr>
        <p:grpSpPr>
          <a:xfrm>
            <a:off x="4413950" y="934175"/>
            <a:ext cx="7558604" cy="1169511"/>
            <a:chOff x="4864137" y="718654"/>
            <a:chExt cx="10393141" cy="1608087"/>
          </a:xfrm>
        </p:grpSpPr>
        <p:sp>
          <p:nvSpPr>
            <p:cNvPr id="76" name="Google Shape;76;p15"/>
            <p:cNvSpPr txBox="1"/>
            <p:nvPr/>
          </p:nvSpPr>
          <p:spPr>
            <a:xfrm>
              <a:off x="9805869" y="718654"/>
              <a:ext cx="5451409" cy="16080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>
                <a:buClr>
                  <a:srgbClr val="000000"/>
                </a:buClr>
                <a:buSzPts val="1600"/>
              </a:pPr>
              <a:r>
                <a:rPr lang="en" sz="1200" b="1" i="1" dirty="0">
                  <a:solidFill>
                    <a:srgbClr val="666666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Product:</a:t>
              </a:r>
              <a:r>
                <a:rPr lang="en" sz="1200" i="1" dirty="0">
                  <a:solidFill>
                    <a:srgbClr val="666666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A hardware and software monitoring system which provides part qualification data</a:t>
              </a:r>
              <a:br>
                <a:rPr lang="en" sz="1200" i="1" dirty="0">
                  <a:solidFill>
                    <a:srgbClr val="666666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</a:br>
              <a:endParaRPr sz="1200" i="1" dirty="0">
                <a:solidFill>
                  <a:srgbClr val="66666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  <a:p>
              <a:pPr>
                <a:buClr>
                  <a:srgbClr val="000000"/>
                </a:buClr>
                <a:buSzPts val="1100"/>
              </a:pPr>
              <a:r>
                <a:rPr lang="en" sz="1200" b="1" i="1" dirty="0">
                  <a:solidFill>
                    <a:srgbClr val="666666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For:</a:t>
              </a:r>
              <a:r>
                <a:rPr lang="en" sz="1200" i="1" dirty="0">
                  <a:solidFill>
                    <a:srgbClr val="666666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" sz="1200" b="1" i="1" u="sng" dirty="0">
                  <a:solidFill>
                    <a:srgbClr val="6666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Industrial 3d printing </a:t>
              </a:r>
              <a:r>
                <a:rPr lang="en" sz="1200" i="1" dirty="0">
                  <a:solidFill>
                    <a:srgbClr val="666666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service bureau &amp; in-house managers to reduce part lead time, </a:t>
              </a:r>
              <a:r>
                <a:rPr lang="en" sz="1200" i="1" dirty="0">
                  <a:solidFill>
                    <a:srgbClr val="6666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scrap, and energy</a:t>
              </a:r>
              <a:endParaRPr sz="1200" i="1" dirty="0">
                <a:solidFill>
                  <a:srgbClr val="66666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89" name="Google Shape;89;p15"/>
            <p:cNvPicPr preferRelativeResize="0"/>
            <p:nvPr/>
          </p:nvPicPr>
          <p:blipFill rotWithShape="1">
            <a:blip r:embed="rId12">
              <a:alphaModFix/>
            </a:blip>
            <a:srcRect t="11589" b="37870"/>
            <a:stretch/>
          </p:blipFill>
          <p:spPr>
            <a:xfrm>
              <a:off x="4864137" y="883053"/>
              <a:ext cx="4538467" cy="12974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2" name="Google Shape;92;p15"/>
          <p:cNvSpPr txBox="1"/>
          <p:nvPr/>
        </p:nvSpPr>
        <p:spPr>
          <a:xfrm>
            <a:off x="6643500" y="6097367"/>
            <a:ext cx="5548400" cy="7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14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Founder, CEO: Niall O’Dowd,</a:t>
            </a: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1400" u="sng" dirty="0">
                <a:solidFill>
                  <a:srgbClr val="6FA8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niall@additivemonitoring.com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Google Shape;91;p15">
            <a:extLst>
              <a:ext uri="{FF2B5EF4-FFF2-40B4-BE49-F238E27FC236}">
                <a16:creationId xmlns:a16="http://schemas.microsoft.com/office/drawing/2014/main" id="{4012DF2D-D227-4987-94F2-024DBA792ECF}"/>
              </a:ext>
            </a:extLst>
          </p:cNvPr>
          <p:cNvSpPr txBox="1"/>
          <p:nvPr/>
        </p:nvSpPr>
        <p:spPr>
          <a:xfrm>
            <a:off x="4184084" y="655327"/>
            <a:ext cx="3823832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200" b="1" i="1" dirty="0">
                <a:solidFill>
                  <a:srgbClr val="741B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Problem: </a:t>
            </a:r>
            <a:r>
              <a:rPr lang="en-US" sz="1200" b="1" i="1" dirty="0">
                <a:solidFill>
                  <a:srgbClr val="741B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costly part failure in AM</a:t>
            </a:r>
            <a:endParaRPr sz="1200" dirty="0">
              <a:solidFill>
                <a:srgbClr val="741B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9918851-BBE5-4927-9546-DCC9ACD41288}"/>
              </a:ext>
            </a:extLst>
          </p:cNvPr>
          <p:cNvSpPr txBox="1"/>
          <p:nvPr/>
        </p:nvSpPr>
        <p:spPr>
          <a:xfrm>
            <a:off x="3720472" y="37735"/>
            <a:ext cx="46110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741B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 Summary</a:t>
            </a:r>
            <a:endParaRPr lang="en-US" dirty="0">
              <a:solidFill>
                <a:srgbClr val="741B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Google Shape;91;p15">
            <a:extLst>
              <a:ext uri="{FF2B5EF4-FFF2-40B4-BE49-F238E27FC236}">
                <a16:creationId xmlns:a16="http://schemas.microsoft.com/office/drawing/2014/main" id="{F3C5776B-CEC7-4AFD-BA1C-41F1CF125DF7}"/>
              </a:ext>
            </a:extLst>
          </p:cNvPr>
          <p:cNvSpPr txBox="1"/>
          <p:nvPr/>
        </p:nvSpPr>
        <p:spPr>
          <a:xfrm>
            <a:off x="5197529" y="2686474"/>
            <a:ext cx="38238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b="1" i="1" dirty="0">
                <a:solidFill>
                  <a:srgbClr val="741B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this means for the DoD:</a:t>
            </a:r>
            <a:endParaRPr dirty="0">
              <a:solidFill>
                <a:srgbClr val="741B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DOD Trademark Licensing Guide">
            <a:extLst>
              <a:ext uri="{FF2B5EF4-FFF2-40B4-BE49-F238E27FC236}">
                <a16:creationId xmlns:a16="http://schemas.microsoft.com/office/drawing/2014/main" id="{F11B12A4-BE0B-4914-9A8E-2533DB259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936" y="2312098"/>
            <a:ext cx="1271932" cy="127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02B393-6B90-4D0A-AFF3-0262689773D9}"/>
              </a:ext>
            </a:extLst>
          </p:cNvPr>
          <p:cNvSpPr txBox="1"/>
          <p:nvPr/>
        </p:nvSpPr>
        <p:spPr>
          <a:xfrm>
            <a:off x="5430681" y="3350910"/>
            <a:ext cx="636488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AM Alignment to DoD Mission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Modernize National Defense Systems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Material Readiness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 Warfighter Innovation &amp; Capability</a:t>
            </a:r>
            <a:br>
              <a:rPr lang="en-US" sz="16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Substantial AM supply chain improvement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average lead time by 23%*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Reduce AM material cost by &gt; 15%</a:t>
            </a:r>
          </a:p>
        </p:txBody>
      </p:sp>
      <p:sp>
        <p:nvSpPr>
          <p:cNvPr id="107" name="Google Shape;88;p15">
            <a:extLst>
              <a:ext uri="{FF2B5EF4-FFF2-40B4-BE49-F238E27FC236}">
                <a16:creationId xmlns:a16="http://schemas.microsoft.com/office/drawing/2014/main" id="{445082F3-EC04-4EB3-991F-C6440A8440A2}"/>
              </a:ext>
            </a:extLst>
          </p:cNvPr>
          <p:cNvSpPr txBox="1"/>
          <p:nvPr/>
        </p:nvSpPr>
        <p:spPr>
          <a:xfrm>
            <a:off x="-222150" y="6294332"/>
            <a:ext cx="37160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100" i="1" dirty="0">
                <a:latin typeface="Arial" panose="020B0604020202020204" pitchFamily="34" charset="0"/>
                <a:cs typeface="Arial" panose="020B0604020202020204" pitchFamily="34" charset="0"/>
              </a:rPr>
              <a:t>* 30% 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" sz="1100" i="1" dirty="0">
                <a:latin typeface="Arial" panose="020B0604020202020204" pitchFamily="34" charset="0"/>
                <a:cs typeface="Arial" panose="020B0604020202020204" pitchFamily="34" charset="0"/>
              </a:rPr>
              <a:t>crap rate, 75% supply chain improvement</a:t>
            </a:r>
            <a:endParaRPr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28"/>
          <p:cNvPicPr preferRelativeResize="0"/>
          <p:nvPr/>
        </p:nvPicPr>
        <p:blipFill rotWithShape="1">
          <a:blip r:embed="rId3">
            <a:alphaModFix/>
          </a:blip>
          <a:srcRect l="1177" t="2729" r="89372" b="83693"/>
          <a:stretch/>
        </p:blipFill>
        <p:spPr>
          <a:xfrm>
            <a:off x="1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28"/>
          <p:cNvPicPr preferRelativeResize="0"/>
          <p:nvPr/>
        </p:nvPicPr>
        <p:blipFill rotWithShape="1">
          <a:blip r:embed="rId4">
            <a:alphaModFix/>
          </a:blip>
          <a:srcRect l="14383" t="17306" r="42173" b="58713"/>
          <a:stretch/>
        </p:blipFill>
        <p:spPr>
          <a:xfrm>
            <a:off x="133" y="0"/>
            <a:ext cx="12192000" cy="3203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28"/>
          <p:cNvPicPr preferRelativeResize="0"/>
          <p:nvPr/>
        </p:nvPicPr>
        <p:blipFill rotWithShape="1">
          <a:blip r:embed="rId4">
            <a:alphaModFix/>
          </a:blip>
          <a:srcRect l="14383" t="62920" r="42173" b="31363"/>
          <a:stretch/>
        </p:blipFill>
        <p:spPr>
          <a:xfrm>
            <a:off x="0" y="6094401"/>
            <a:ext cx="12192000" cy="763601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>
                <a:latin typeface="Arial" panose="020B0604020202020204" pitchFamily="34" charset="0"/>
                <a:cs typeface="Arial" panose="020B0604020202020204" pitchFamily="34" charset="0"/>
              </a:rPr>
              <a:pPr/>
              <a:t>27</a:t>
            </a:fld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2" name="Google Shape;432;p28"/>
          <p:cNvGrpSpPr/>
          <p:nvPr/>
        </p:nvGrpSpPr>
        <p:grpSpPr>
          <a:xfrm>
            <a:off x="11296591" y="6094367"/>
            <a:ext cx="892356" cy="763685"/>
            <a:chOff x="4220575" y="3041750"/>
            <a:chExt cx="2024400" cy="1732500"/>
          </a:xfrm>
        </p:grpSpPr>
        <p:sp>
          <p:nvSpPr>
            <p:cNvPr id="433" name="Google Shape;433;p28"/>
            <p:cNvSpPr/>
            <p:nvPr/>
          </p:nvSpPr>
          <p:spPr>
            <a:xfrm>
              <a:off x="4220575" y="3041750"/>
              <a:ext cx="2024400" cy="1732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4" name="Google Shape;434;p2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313924" y="3100874"/>
              <a:ext cx="1837701" cy="16142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192902F-41F5-254D-A63F-91D6A5744065}"/>
              </a:ext>
            </a:extLst>
          </p:cNvPr>
          <p:cNvSpPr txBox="1"/>
          <p:nvPr/>
        </p:nvSpPr>
        <p:spPr>
          <a:xfrm>
            <a:off x="133" y="1126909"/>
            <a:ext cx="12188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Google Shape;56;p13">
            <a:extLst>
              <a:ext uri="{FF2B5EF4-FFF2-40B4-BE49-F238E27FC236}">
                <a16:creationId xmlns:a16="http://schemas.microsoft.com/office/drawing/2014/main" id="{95AC8053-35E4-8C44-8790-725AA9962D5B}"/>
              </a:ext>
            </a:extLst>
          </p:cNvPr>
          <p:cNvSpPr txBox="1">
            <a:spLocks/>
          </p:cNvSpPr>
          <p:nvPr/>
        </p:nvSpPr>
        <p:spPr>
          <a:xfrm>
            <a:off x="-61055" y="4309439"/>
            <a:ext cx="8844014" cy="105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609585" lvl="0" indent="-457189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396" indent="0">
              <a:lnSpc>
                <a:spcPct val="115000"/>
              </a:lnSpc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Niall O’Dowd</a:t>
            </a:r>
          </a:p>
          <a:p>
            <a:pPr marL="152396" indent="0">
              <a:lnSpc>
                <a:spcPct val="115000"/>
              </a:lnSpc>
              <a:buNone/>
            </a:pPr>
            <a:r>
              <a:rPr lang="en-US" sz="2667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niall@additivemonitoring.com</a:t>
            </a:r>
            <a:endParaRPr lang="en-US" sz="2667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396" indent="0">
              <a:lnSpc>
                <a:spcPct val="115000"/>
              </a:lnSpc>
              <a:buNone/>
            </a:pPr>
            <a:endParaRPr lang="en-US" sz="26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Google Shape;56;p13">
            <a:extLst>
              <a:ext uri="{FF2B5EF4-FFF2-40B4-BE49-F238E27FC236}">
                <a16:creationId xmlns:a16="http://schemas.microsoft.com/office/drawing/2014/main" id="{1844206E-E353-460E-86E0-FB8B4C757EE4}"/>
              </a:ext>
            </a:extLst>
          </p:cNvPr>
          <p:cNvSpPr txBox="1">
            <a:spLocks/>
          </p:cNvSpPr>
          <p:nvPr/>
        </p:nvSpPr>
        <p:spPr>
          <a:xfrm>
            <a:off x="6496323" y="4309439"/>
            <a:ext cx="5654464" cy="105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609585" lvl="0" indent="-457189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396" indent="0" algn="r">
              <a:lnSpc>
                <a:spcPct val="115000"/>
              </a:lnSpc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Charles Zahl</a:t>
            </a:r>
          </a:p>
          <a:p>
            <a:pPr marL="152396" indent="0" algn="r">
              <a:lnSpc>
                <a:spcPct val="115000"/>
              </a:lnSpc>
              <a:buNone/>
            </a:pPr>
            <a:r>
              <a:rPr lang="en-US" sz="2667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Charles@additivemonitoring.com</a:t>
            </a:r>
            <a:endParaRPr lang="en-US" sz="26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D88EF6-7B7A-4EC9-A59F-86FFACE6199A}"/>
              </a:ext>
            </a:extLst>
          </p:cNvPr>
          <p:cNvSpPr txBox="1"/>
          <p:nvPr/>
        </p:nvSpPr>
        <p:spPr>
          <a:xfrm>
            <a:off x="137998" y="3654701"/>
            <a:ext cx="6291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Questions:</a:t>
            </a:r>
          </a:p>
        </p:txBody>
      </p:sp>
    </p:spTree>
    <p:extLst>
      <p:ext uri="{BB962C8B-B14F-4D97-AF65-F5344CB8AC3E}">
        <p14:creationId xmlns:p14="http://schemas.microsoft.com/office/powerpoint/2010/main" val="19463128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28"/>
          <p:cNvPicPr preferRelativeResize="0"/>
          <p:nvPr/>
        </p:nvPicPr>
        <p:blipFill rotWithShape="1">
          <a:blip r:embed="rId3">
            <a:alphaModFix/>
          </a:blip>
          <a:srcRect l="14383" t="17306" r="42173" b="31005"/>
          <a:stretch/>
        </p:blipFill>
        <p:spPr>
          <a:xfrm>
            <a:off x="133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28"/>
          <p:cNvSpPr txBox="1">
            <a:spLocks noGrp="1"/>
          </p:cNvSpPr>
          <p:nvPr>
            <p:ph type="title"/>
          </p:nvPr>
        </p:nvSpPr>
        <p:spPr>
          <a:xfrm>
            <a:off x="133" y="2817844"/>
            <a:ext cx="12192000" cy="99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Appendix</a:t>
            </a:r>
            <a:endParaRPr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7" name="Google Shape;417;p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>
                <a:latin typeface="Arial" panose="020B0604020202020204" pitchFamily="34" charset="0"/>
                <a:cs typeface="Arial" panose="020B0604020202020204" pitchFamily="34" charset="0"/>
              </a:rPr>
              <a:pPr/>
              <a:t>28</a:t>
            </a:fld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2" name="Google Shape;432;p28"/>
          <p:cNvGrpSpPr/>
          <p:nvPr/>
        </p:nvGrpSpPr>
        <p:grpSpPr>
          <a:xfrm>
            <a:off x="11296591" y="6094314"/>
            <a:ext cx="892356" cy="763685"/>
            <a:chOff x="4220575" y="3041750"/>
            <a:chExt cx="2024400" cy="1732500"/>
          </a:xfrm>
        </p:grpSpPr>
        <p:sp>
          <p:nvSpPr>
            <p:cNvPr id="433" name="Google Shape;433;p28"/>
            <p:cNvSpPr/>
            <p:nvPr/>
          </p:nvSpPr>
          <p:spPr>
            <a:xfrm>
              <a:off x="4220575" y="3041750"/>
              <a:ext cx="2024400" cy="1732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4" name="Google Shape;434;p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313924" y="3100874"/>
              <a:ext cx="1837701" cy="16142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397554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21"/>
          <p:cNvPicPr preferRelativeResize="0"/>
          <p:nvPr/>
        </p:nvPicPr>
        <p:blipFill rotWithShape="1">
          <a:blip r:embed="rId3">
            <a:alphaModFix/>
          </a:blip>
          <a:srcRect l="14383" t="17305" r="42173" b="75220"/>
          <a:stretch/>
        </p:blipFill>
        <p:spPr>
          <a:xfrm>
            <a:off x="133" y="5859500"/>
            <a:ext cx="12192000" cy="99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1"/>
          <p:cNvPicPr preferRelativeResize="0"/>
          <p:nvPr/>
        </p:nvPicPr>
        <p:blipFill rotWithShape="1">
          <a:blip r:embed="rId3">
            <a:alphaModFix/>
          </a:blip>
          <a:srcRect l="14383" t="17305" r="42173" b="75220"/>
          <a:stretch/>
        </p:blipFill>
        <p:spPr>
          <a:xfrm>
            <a:off x="133" y="0"/>
            <a:ext cx="12192000" cy="998499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1"/>
          <p:cNvSpPr/>
          <p:nvPr/>
        </p:nvSpPr>
        <p:spPr>
          <a:xfrm>
            <a:off x="8115267" y="632600"/>
            <a:ext cx="4083200" cy="60360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lin ang="5400012" scaled="0"/>
          </a:gradFill>
          <a:ln>
            <a:noFill/>
          </a:ln>
        </p:spPr>
        <p:txBody>
          <a:bodyPr spcFirstLastPara="1" wrap="square" lIns="78567" tIns="78567" rIns="78567" bIns="78567" anchor="ctr" anchorCtr="0">
            <a:noAutofit/>
          </a:bodyPr>
          <a:lstStyle/>
          <a:p>
            <a:endParaRPr sz="2400"/>
          </a:p>
        </p:txBody>
      </p:sp>
      <p:grpSp>
        <p:nvGrpSpPr>
          <p:cNvPr id="273" name="Google Shape;273;p21"/>
          <p:cNvGrpSpPr/>
          <p:nvPr/>
        </p:nvGrpSpPr>
        <p:grpSpPr>
          <a:xfrm>
            <a:off x="4054418" y="632600"/>
            <a:ext cx="4083167" cy="6036000"/>
            <a:chOff x="-14375" y="474450"/>
            <a:chExt cx="3062375" cy="4527000"/>
          </a:xfrm>
        </p:grpSpPr>
        <p:sp>
          <p:nvSpPr>
            <p:cNvPr id="274" name="Google Shape;274;p21"/>
            <p:cNvSpPr/>
            <p:nvPr/>
          </p:nvSpPr>
          <p:spPr>
            <a:xfrm>
              <a:off x="-14375" y="474450"/>
              <a:ext cx="3048000" cy="4527000"/>
            </a:xfrm>
            <a:prstGeom prst="rect">
              <a:avLst/>
            </a:prstGeom>
            <a:gradFill>
              <a:gsLst>
                <a:gs pos="0">
                  <a:srgbClr val="696969"/>
                </a:gs>
                <a:gs pos="100000">
                  <a:srgbClr val="1D1D1D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78567" tIns="78567" rIns="78567" bIns="78567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" name="Google Shape;275;p21"/>
            <p:cNvSpPr/>
            <p:nvPr/>
          </p:nvSpPr>
          <p:spPr>
            <a:xfrm>
              <a:off x="0" y="554027"/>
              <a:ext cx="3048000" cy="407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3600" tIns="43600" rIns="78567" bIns="43600" anchor="t" anchorCtr="0">
              <a:noAutofit/>
            </a:bodyPr>
            <a:lstStyle/>
            <a:p>
              <a:pPr algn="ctr"/>
              <a:r>
                <a:rPr lang="en" sz="3467" b="1">
                  <a:solidFill>
                    <a:schemeClr val="lt1"/>
                  </a:solidFill>
                </a:rPr>
                <a:t>Save Cost</a:t>
              </a:r>
              <a:endParaRPr sz="3467" b="1">
                <a:solidFill>
                  <a:schemeClr val="lt1"/>
                </a:solidFill>
              </a:endParaRPr>
            </a:p>
            <a:p>
              <a:pPr marL="778914"/>
              <a:endParaRPr sz="1867">
                <a:solidFill>
                  <a:schemeClr val="lt1"/>
                </a:solidFill>
              </a:endParaRPr>
            </a:p>
            <a:p>
              <a:r>
                <a:rPr lang="en" sz="1867" b="1">
                  <a:solidFill>
                    <a:schemeClr val="lt1"/>
                  </a:solidFill>
                </a:rPr>
                <a:t>Example scenario: </a:t>
              </a:r>
              <a:endParaRPr sz="1867" b="1">
                <a:solidFill>
                  <a:schemeClr val="lt1"/>
                </a:solidFill>
              </a:endParaRPr>
            </a:p>
            <a:p>
              <a:endParaRPr sz="1867">
                <a:solidFill>
                  <a:schemeClr val="lt1"/>
                </a:solidFill>
              </a:endParaRPr>
            </a:p>
            <a:p>
              <a:pPr marL="389457" indent="-304792">
                <a:buClr>
                  <a:schemeClr val="lt1"/>
                </a:buClr>
                <a:buSzPts val="1400"/>
                <a:buChar char="●"/>
              </a:pPr>
              <a:r>
                <a:rPr lang="en" sz="1867" b="1" u="sng">
                  <a:solidFill>
                    <a:schemeClr val="lt1"/>
                  </a:solidFill>
                </a:rPr>
                <a:t>Honeywell</a:t>
              </a:r>
              <a:r>
                <a:rPr lang="en" sz="1867" b="1">
                  <a:solidFill>
                    <a:schemeClr val="lt1"/>
                  </a:solidFill>
                </a:rPr>
                <a:t> </a:t>
              </a:r>
              <a:r>
                <a:rPr lang="en" sz="1867">
                  <a:solidFill>
                    <a:schemeClr val="lt1"/>
                  </a:solidFill>
                </a:rPr>
                <a:t>starts printing engine nozzles, with 7 day build time, quotes at $150K/nozzle</a:t>
              </a:r>
              <a:br>
                <a:rPr lang="en" sz="1867">
                  <a:solidFill>
                    <a:schemeClr val="lt1"/>
                  </a:solidFill>
                </a:rPr>
              </a:br>
              <a:endParaRPr sz="1867">
                <a:solidFill>
                  <a:schemeClr val="lt1"/>
                </a:solidFill>
              </a:endParaRPr>
            </a:p>
            <a:p>
              <a:pPr marL="389457" indent="-304792">
                <a:buClr>
                  <a:schemeClr val="lt1"/>
                </a:buClr>
                <a:buSzPts val="1400"/>
                <a:buChar char="●"/>
              </a:pPr>
              <a:r>
                <a:rPr lang="en" sz="1867">
                  <a:solidFill>
                    <a:schemeClr val="lt1"/>
                  </a:solidFill>
                </a:rPr>
                <a:t>A print fails on day 3, but continues to deposit; </a:t>
              </a:r>
              <a:r>
                <a:rPr lang="en" sz="1867" b="1">
                  <a:solidFill>
                    <a:schemeClr val="lt1"/>
                  </a:solidFill>
                </a:rPr>
                <a:t>$40K material and energy waste</a:t>
              </a:r>
              <a:br>
                <a:rPr lang="en" sz="1867">
                  <a:solidFill>
                    <a:schemeClr val="lt1"/>
                  </a:solidFill>
                </a:rPr>
              </a:br>
              <a:endParaRPr sz="1867">
                <a:solidFill>
                  <a:schemeClr val="lt1"/>
                </a:solidFill>
              </a:endParaRPr>
            </a:p>
            <a:p>
              <a:pPr marL="389457"/>
              <a:endParaRPr sz="1867">
                <a:solidFill>
                  <a:schemeClr val="lt1"/>
                </a:solidFill>
              </a:endParaRPr>
            </a:p>
            <a:p>
              <a:pPr marL="389457" indent="-304792">
                <a:buClr>
                  <a:schemeClr val="lt1"/>
                </a:buClr>
                <a:buSzPts val="1400"/>
                <a:buChar char="●"/>
              </a:pPr>
              <a:r>
                <a:rPr lang="en" sz="1867" b="1">
                  <a:solidFill>
                    <a:schemeClr val="lt1"/>
                  </a:solidFill>
                </a:rPr>
                <a:t>With monitoring system, build is canceled immediately,</a:t>
              </a:r>
              <a:endParaRPr sz="1867" b="1">
                <a:solidFill>
                  <a:schemeClr val="lt1"/>
                </a:solidFill>
              </a:endParaRPr>
            </a:p>
            <a:p>
              <a:pPr marL="389457"/>
              <a:endParaRPr sz="2400" b="1">
                <a:solidFill>
                  <a:schemeClr val="lt1"/>
                </a:solidFill>
              </a:endParaRPr>
            </a:p>
            <a:p>
              <a:pPr marL="389457"/>
              <a:br>
                <a:rPr lang="en" sz="1867" b="1">
                  <a:solidFill>
                    <a:schemeClr val="lt1"/>
                  </a:solidFill>
                </a:rPr>
              </a:br>
              <a:r>
                <a:rPr lang="en" sz="1867" b="1" u="sng">
                  <a:solidFill>
                    <a:schemeClr val="lt1"/>
                  </a:solidFill>
                </a:rPr>
                <a:t>saving $40K material &amp; energy </a:t>
              </a:r>
              <a:endParaRPr sz="1867" b="1" u="sng">
                <a:solidFill>
                  <a:schemeClr val="lt1"/>
                </a:solidFill>
              </a:endParaRPr>
            </a:p>
          </p:txBody>
        </p:sp>
      </p:grpSp>
      <p:grpSp>
        <p:nvGrpSpPr>
          <p:cNvPr id="276" name="Google Shape;276;p21"/>
          <p:cNvGrpSpPr/>
          <p:nvPr/>
        </p:nvGrpSpPr>
        <p:grpSpPr>
          <a:xfrm>
            <a:off x="0" y="632600"/>
            <a:ext cx="4073536" cy="6036000"/>
            <a:chOff x="3040825" y="474450"/>
            <a:chExt cx="3055152" cy="4527000"/>
          </a:xfrm>
        </p:grpSpPr>
        <p:sp>
          <p:nvSpPr>
            <p:cNvPr id="277" name="Google Shape;277;p21"/>
            <p:cNvSpPr/>
            <p:nvPr/>
          </p:nvSpPr>
          <p:spPr>
            <a:xfrm>
              <a:off x="3040825" y="474450"/>
              <a:ext cx="3048000" cy="4527000"/>
            </a:xfrm>
            <a:prstGeom prst="rect">
              <a:avLst/>
            </a:prstGeom>
            <a:gradFill>
              <a:gsLst>
                <a:gs pos="0">
                  <a:srgbClr val="4D4D4D"/>
                </a:gs>
                <a:gs pos="100000">
                  <a:srgbClr val="00000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78567" tIns="78567" rIns="78567" bIns="78567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" name="Google Shape;278;p21"/>
            <p:cNvSpPr/>
            <p:nvPr/>
          </p:nvSpPr>
          <p:spPr>
            <a:xfrm>
              <a:off x="3047977" y="554027"/>
              <a:ext cx="3048000" cy="407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3600" tIns="43600" rIns="78567" bIns="43600" anchor="t" anchorCtr="0">
              <a:noAutofit/>
            </a:bodyPr>
            <a:lstStyle/>
            <a:p>
              <a:pPr algn="ctr"/>
              <a:r>
                <a:rPr lang="en" sz="3067" b="1" dirty="0">
                  <a:solidFill>
                    <a:schemeClr val="lt1"/>
                  </a:solidFill>
                </a:rPr>
                <a:t>Reduce Lead Time</a:t>
              </a:r>
              <a:endParaRPr sz="3067" b="1" dirty="0">
                <a:solidFill>
                  <a:schemeClr val="lt1"/>
                </a:solidFill>
              </a:endParaRPr>
            </a:p>
            <a:p>
              <a:pPr marL="778914"/>
              <a:endParaRPr sz="1867" dirty="0">
                <a:solidFill>
                  <a:schemeClr val="lt1"/>
                </a:solidFill>
              </a:endParaRPr>
            </a:p>
            <a:p>
              <a:r>
                <a:rPr lang="en" sz="1867" b="1" dirty="0">
                  <a:solidFill>
                    <a:schemeClr val="lt1"/>
                  </a:solidFill>
                </a:rPr>
                <a:t>Example scenario: </a:t>
              </a:r>
              <a:endParaRPr sz="1867" b="1" dirty="0">
                <a:solidFill>
                  <a:schemeClr val="lt1"/>
                </a:solidFill>
              </a:endParaRPr>
            </a:p>
            <a:p>
              <a:endParaRPr sz="1867" dirty="0">
                <a:solidFill>
                  <a:schemeClr val="lt1"/>
                </a:solidFill>
              </a:endParaRPr>
            </a:p>
            <a:p>
              <a:pPr marL="389457" indent="-304792">
                <a:buClr>
                  <a:schemeClr val="lt1"/>
                </a:buClr>
                <a:buSzPts val="1400"/>
                <a:buChar char="●"/>
              </a:pPr>
              <a:r>
                <a:rPr lang="en" sz="1867" b="1" u="sng" dirty="0">
                  <a:solidFill>
                    <a:schemeClr val="lt1"/>
                  </a:solidFill>
                </a:rPr>
                <a:t>Lockheed Martin</a:t>
              </a:r>
              <a:r>
                <a:rPr lang="en" sz="1867" b="1" dirty="0">
                  <a:solidFill>
                    <a:schemeClr val="lt1"/>
                  </a:solidFill>
                </a:rPr>
                <a:t> </a:t>
              </a:r>
              <a:r>
                <a:rPr lang="en" sz="1867" dirty="0">
                  <a:solidFill>
                    <a:schemeClr val="lt1"/>
                  </a:solidFill>
                </a:rPr>
                <a:t>quotes for turbines, estimates 6 month project</a:t>
              </a:r>
              <a:br>
                <a:rPr lang="en" sz="1867" dirty="0">
                  <a:solidFill>
                    <a:schemeClr val="lt1"/>
                  </a:solidFill>
                </a:rPr>
              </a:br>
              <a:endParaRPr sz="1867" dirty="0">
                <a:solidFill>
                  <a:schemeClr val="lt1"/>
                </a:solidFill>
              </a:endParaRPr>
            </a:p>
            <a:p>
              <a:pPr marL="389457" indent="-304792">
                <a:buClr>
                  <a:schemeClr val="lt1"/>
                </a:buClr>
                <a:buSzPts val="1400"/>
                <a:buChar char="●"/>
              </a:pPr>
              <a:r>
                <a:rPr lang="en" sz="1867" dirty="0">
                  <a:solidFill>
                    <a:schemeClr val="lt1"/>
                  </a:solidFill>
                </a:rPr>
                <a:t>Small defect embedded in blades, but all pass visual inspection. Blades fail post-inspection, </a:t>
              </a:r>
              <a:r>
                <a:rPr lang="en" sz="1867" b="1" dirty="0">
                  <a:solidFill>
                    <a:schemeClr val="lt1"/>
                  </a:solidFill>
                </a:rPr>
                <a:t>pushes delivery +3 months</a:t>
              </a:r>
              <a:br>
                <a:rPr lang="en" sz="1867" b="1" dirty="0">
                  <a:solidFill>
                    <a:schemeClr val="lt1"/>
                  </a:solidFill>
                </a:rPr>
              </a:br>
              <a:endParaRPr sz="1867" b="1" dirty="0">
                <a:solidFill>
                  <a:schemeClr val="lt1"/>
                </a:solidFill>
              </a:endParaRPr>
            </a:p>
            <a:p>
              <a:pPr marL="389457" indent="-304792">
                <a:buClr>
                  <a:schemeClr val="lt1"/>
                </a:buClr>
                <a:buSzPts val="1400"/>
                <a:buChar char="●"/>
              </a:pPr>
              <a:r>
                <a:rPr lang="en" sz="1867" b="1" dirty="0">
                  <a:solidFill>
                    <a:schemeClr val="lt1"/>
                  </a:solidFill>
                </a:rPr>
                <a:t>With monitoring system, defect is detected during build, </a:t>
              </a:r>
              <a:endParaRPr sz="1867" b="1" dirty="0">
                <a:solidFill>
                  <a:schemeClr val="lt1"/>
                </a:solidFill>
              </a:endParaRPr>
            </a:p>
            <a:p>
              <a:pPr marL="38099"/>
              <a:endParaRPr sz="1867" b="1" u="sng" dirty="0">
                <a:solidFill>
                  <a:schemeClr val="lt1"/>
                </a:solidFill>
              </a:endParaRPr>
            </a:p>
          </p:txBody>
        </p:sp>
      </p:grpSp>
      <p:sp>
        <p:nvSpPr>
          <p:cNvPr id="279" name="Google Shape;279;p21"/>
          <p:cNvSpPr/>
          <p:nvPr/>
        </p:nvSpPr>
        <p:spPr>
          <a:xfrm>
            <a:off x="8147109" y="738703"/>
            <a:ext cx="4064000" cy="5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00" tIns="43600" rIns="78567" bIns="43600" anchor="t" anchorCtr="0">
            <a:noAutofit/>
          </a:bodyPr>
          <a:lstStyle/>
          <a:p>
            <a:pPr algn="ctr"/>
            <a:r>
              <a:rPr lang="en" sz="3067" b="1">
                <a:solidFill>
                  <a:schemeClr val="lt1"/>
                </a:solidFill>
              </a:rPr>
              <a:t>Provide Data</a:t>
            </a:r>
            <a:endParaRPr sz="3067" b="1">
              <a:solidFill>
                <a:schemeClr val="lt1"/>
              </a:solidFill>
            </a:endParaRPr>
          </a:p>
          <a:p>
            <a:pPr marL="778914"/>
            <a:endParaRPr sz="1867">
              <a:solidFill>
                <a:schemeClr val="lt1"/>
              </a:solidFill>
            </a:endParaRPr>
          </a:p>
          <a:p>
            <a:r>
              <a:rPr lang="en" sz="1867" b="1">
                <a:solidFill>
                  <a:schemeClr val="lt1"/>
                </a:solidFill>
              </a:rPr>
              <a:t>Example scenario: </a:t>
            </a:r>
            <a:endParaRPr sz="1867" b="1">
              <a:solidFill>
                <a:schemeClr val="lt1"/>
              </a:solidFill>
            </a:endParaRPr>
          </a:p>
          <a:p>
            <a:endParaRPr sz="1867">
              <a:solidFill>
                <a:schemeClr val="lt1"/>
              </a:solidFill>
            </a:endParaRPr>
          </a:p>
          <a:p>
            <a:pPr marL="389457" indent="-304792">
              <a:buClr>
                <a:schemeClr val="lt1"/>
              </a:buClr>
              <a:buSzPts val="1400"/>
              <a:buChar char="●"/>
            </a:pPr>
            <a:r>
              <a:rPr lang="en" sz="1867" b="1" u="sng">
                <a:solidFill>
                  <a:schemeClr val="lt1"/>
                </a:solidFill>
              </a:rPr>
              <a:t>Air Force Research Lab</a:t>
            </a:r>
            <a:r>
              <a:rPr lang="en" sz="1867" b="1">
                <a:solidFill>
                  <a:schemeClr val="lt1"/>
                </a:solidFill>
              </a:rPr>
              <a:t> </a:t>
            </a:r>
            <a:r>
              <a:rPr lang="en" sz="1867">
                <a:solidFill>
                  <a:schemeClr val="lt1"/>
                </a:solidFill>
              </a:rPr>
              <a:t>is developing new alloys for add. mfg. project.</a:t>
            </a:r>
            <a:endParaRPr sz="1867">
              <a:solidFill>
                <a:schemeClr val="lt1"/>
              </a:solidFill>
            </a:endParaRPr>
          </a:p>
          <a:p>
            <a:pPr marL="389457"/>
            <a:endParaRPr sz="1867">
              <a:solidFill>
                <a:schemeClr val="lt1"/>
              </a:solidFill>
            </a:endParaRPr>
          </a:p>
          <a:p>
            <a:pPr marL="389457" indent="-304792">
              <a:buClr>
                <a:schemeClr val="lt1"/>
              </a:buClr>
              <a:buSzPts val="1400"/>
              <a:buChar char="●"/>
            </a:pPr>
            <a:r>
              <a:rPr lang="en" sz="1867">
                <a:solidFill>
                  <a:schemeClr val="lt1"/>
                </a:solidFill>
              </a:rPr>
              <a:t>New material parameter study usually takes ~1,000 specimens over 1,000h</a:t>
            </a:r>
            <a:br>
              <a:rPr lang="en" sz="1867">
                <a:solidFill>
                  <a:schemeClr val="lt1"/>
                </a:solidFill>
              </a:rPr>
            </a:br>
            <a:endParaRPr sz="1867">
              <a:solidFill>
                <a:schemeClr val="lt1"/>
              </a:solidFill>
            </a:endParaRPr>
          </a:p>
          <a:p>
            <a:endParaRPr sz="1867">
              <a:solidFill>
                <a:schemeClr val="lt1"/>
              </a:solidFill>
            </a:endParaRPr>
          </a:p>
          <a:p>
            <a:pPr marL="389457" indent="-304792">
              <a:buClr>
                <a:schemeClr val="lt1"/>
              </a:buClr>
              <a:buSzPts val="1400"/>
              <a:buChar char="●"/>
            </a:pPr>
            <a:r>
              <a:rPr lang="en" sz="1867" b="1">
                <a:solidFill>
                  <a:schemeClr val="lt1"/>
                </a:solidFill>
              </a:rPr>
              <a:t>With monitoring system, more material data is recorded, specimens are reduced by 10x</a:t>
            </a:r>
            <a:endParaRPr sz="1867" b="1">
              <a:solidFill>
                <a:schemeClr val="lt1"/>
              </a:solidFill>
            </a:endParaRPr>
          </a:p>
          <a:p>
            <a:pPr marL="389457"/>
            <a:endParaRPr sz="2400" b="1">
              <a:solidFill>
                <a:schemeClr val="lt1"/>
              </a:solidFill>
            </a:endParaRPr>
          </a:p>
          <a:p>
            <a:pPr marL="389457"/>
            <a:r>
              <a:rPr lang="en" sz="1867" b="1" u="sng">
                <a:solidFill>
                  <a:schemeClr val="lt1"/>
                </a:solidFill>
              </a:rPr>
              <a:t>reducing development &amp; validation time up t</a:t>
            </a:r>
            <a:r>
              <a:rPr lang="en" sz="2400" b="1" u="sng">
                <a:solidFill>
                  <a:schemeClr val="lt1"/>
                </a:solidFill>
              </a:rPr>
              <a:t>o 10x</a:t>
            </a:r>
            <a:endParaRPr sz="1867" b="1" u="sng">
              <a:solidFill>
                <a:schemeClr val="lt1"/>
              </a:solidFill>
            </a:endParaRPr>
          </a:p>
        </p:txBody>
      </p:sp>
      <p:sp>
        <p:nvSpPr>
          <p:cNvPr id="280" name="Google Shape;280;p21"/>
          <p:cNvSpPr/>
          <p:nvPr/>
        </p:nvSpPr>
        <p:spPr>
          <a:xfrm>
            <a:off x="133" y="0"/>
            <a:ext cx="12192000" cy="6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00" tIns="43600" rIns="43600" bIns="43600" anchor="ctr" anchorCtr="0">
            <a:noAutofit/>
          </a:bodyPr>
          <a:lstStyle/>
          <a:p>
            <a:pPr algn="ctr"/>
            <a:r>
              <a:rPr lang="en" sz="28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Use Cases for Aerospace Examples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21"/>
          <p:cNvSpPr txBox="1"/>
          <p:nvPr/>
        </p:nvSpPr>
        <p:spPr>
          <a:xfrm>
            <a:off x="-3" y="5739982"/>
            <a:ext cx="42144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38099"/>
            <a:r>
              <a:rPr lang="en" sz="2400" b="1" u="sng">
                <a:solidFill>
                  <a:schemeClr val="lt1"/>
                </a:solidFill>
              </a:rPr>
              <a:t>mitigates part delays by 3 months</a:t>
            </a:r>
            <a:endParaRPr sz="2400" b="1" u="sng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gdf357f4ef0_0_121"/>
          <p:cNvGrpSpPr/>
          <p:nvPr/>
        </p:nvGrpSpPr>
        <p:grpSpPr>
          <a:xfrm>
            <a:off x="3439516" y="2043198"/>
            <a:ext cx="8235664" cy="886614"/>
            <a:chOff x="184456" y="567303"/>
            <a:chExt cx="10573918" cy="1138340"/>
          </a:xfrm>
        </p:grpSpPr>
        <p:pic>
          <p:nvPicPr>
            <p:cNvPr id="211" name="Google Shape;211;gdf357f4ef0_0_121"/>
            <p:cNvPicPr preferRelativeResize="0"/>
            <p:nvPr/>
          </p:nvPicPr>
          <p:blipFill rotWithShape="1">
            <a:blip r:embed="rId3">
              <a:alphaModFix amt="52999"/>
            </a:blip>
            <a:srcRect t="30761" b="30761"/>
            <a:stretch/>
          </p:blipFill>
          <p:spPr>
            <a:xfrm>
              <a:off x="6434857" y="933624"/>
              <a:ext cx="1744136" cy="375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gdf357f4ef0_0_121"/>
            <p:cNvPicPr preferRelativeResize="0"/>
            <p:nvPr/>
          </p:nvPicPr>
          <p:blipFill>
            <a:blip r:embed="rId4">
              <a:alphaModFix amt="52999"/>
            </a:blip>
            <a:stretch>
              <a:fillRect/>
            </a:stretch>
          </p:blipFill>
          <p:spPr>
            <a:xfrm>
              <a:off x="184456" y="567303"/>
              <a:ext cx="1826489" cy="1138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gdf357f4ef0_0_121"/>
            <p:cNvPicPr preferRelativeResize="0"/>
            <p:nvPr/>
          </p:nvPicPr>
          <p:blipFill rotWithShape="1">
            <a:blip r:embed="rId5">
              <a:alphaModFix amt="52999"/>
            </a:blip>
            <a:srcRect b="32659"/>
            <a:stretch/>
          </p:blipFill>
          <p:spPr>
            <a:xfrm>
              <a:off x="4365556" y="641308"/>
              <a:ext cx="1814941" cy="6844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gdf357f4ef0_0_121"/>
            <p:cNvPicPr preferRelativeResize="0"/>
            <p:nvPr/>
          </p:nvPicPr>
          <p:blipFill>
            <a:blip r:embed="rId6">
              <a:alphaModFix amt="52999"/>
            </a:blip>
            <a:stretch>
              <a:fillRect/>
            </a:stretch>
          </p:blipFill>
          <p:spPr>
            <a:xfrm>
              <a:off x="2211357" y="609580"/>
              <a:ext cx="1881749" cy="10537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gdf357f4ef0_0_121"/>
            <p:cNvPicPr preferRelativeResize="0"/>
            <p:nvPr/>
          </p:nvPicPr>
          <p:blipFill rotWithShape="1">
            <a:blip r:embed="rId7">
              <a:alphaModFix amt="52999"/>
            </a:blip>
            <a:srcRect t="33212" b="33212"/>
            <a:stretch/>
          </p:blipFill>
          <p:spPr>
            <a:xfrm>
              <a:off x="8610018" y="879338"/>
              <a:ext cx="2148356" cy="4002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2" name="Google Shape;287;p22">
            <a:extLst>
              <a:ext uri="{FF2B5EF4-FFF2-40B4-BE49-F238E27FC236}">
                <a16:creationId xmlns:a16="http://schemas.microsoft.com/office/drawing/2014/main" id="{AE661D7C-549B-4627-A9A4-D0AE363B4C1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14383" t="17305" r="42173" b="75220"/>
          <a:stretch/>
        </p:blipFill>
        <p:spPr>
          <a:xfrm>
            <a:off x="133" y="-1991"/>
            <a:ext cx="12192000" cy="98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289;p22">
            <a:extLst>
              <a:ext uri="{FF2B5EF4-FFF2-40B4-BE49-F238E27FC236}">
                <a16:creationId xmlns:a16="http://schemas.microsoft.com/office/drawing/2014/main" id="{4CD98DE9-1BBC-4154-9130-9C257874E62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14383" t="66419" r="42173" b="31363"/>
          <a:stretch/>
        </p:blipFill>
        <p:spPr>
          <a:xfrm>
            <a:off x="0" y="6566787"/>
            <a:ext cx="12192000" cy="305557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gdf357f4ef0_0_121"/>
          <p:cNvSpPr/>
          <p:nvPr/>
        </p:nvSpPr>
        <p:spPr>
          <a:xfrm>
            <a:off x="3316871" y="1915249"/>
            <a:ext cx="9005133" cy="418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684" tIns="35684" rIns="35684" bIns="35684" anchor="t" anchorCtr="0">
            <a:noAutofit/>
          </a:bodyPr>
          <a:lstStyle/>
          <a:p>
            <a:pPr marL="642915" lvl="1" indent="-263416">
              <a:buSzPts val="2300"/>
              <a:buChar char="○"/>
            </a:pPr>
            <a:r>
              <a:rPr lang="en-US" sz="1617" dirty="0">
                <a:latin typeface="Arial" panose="020B0604020202020204" pitchFamily="34" charset="0"/>
                <a:cs typeface="Arial" panose="020B0604020202020204" pitchFamily="34" charset="0"/>
              </a:rPr>
              <a:t>Major defense contractors &amp; part shops </a:t>
            </a:r>
            <a:r>
              <a:rPr lang="en-US" sz="1617" u="sng" dirty="0">
                <a:latin typeface="Arial" panose="020B0604020202020204" pitchFamily="34" charset="0"/>
                <a:cs typeface="Arial" panose="020B0604020202020204" pitchFamily="34" charset="0"/>
              </a:rPr>
              <a:t>struggle with AM part quality</a:t>
            </a:r>
            <a:br>
              <a:rPr lang="en-US" sz="1617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sz="161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sz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57"/>
            <a:endParaRPr sz="1617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Google Shape;221;gdf357f4ef0_0_121"/>
          <p:cNvSpPr txBox="1"/>
          <p:nvPr/>
        </p:nvSpPr>
        <p:spPr>
          <a:xfrm>
            <a:off x="3476794" y="3878302"/>
            <a:ext cx="8601581" cy="540960"/>
          </a:xfrm>
          <a:prstGeom prst="rect">
            <a:avLst/>
          </a:prstGeom>
          <a:solidFill>
            <a:srgbClr val="CCCCCC">
              <a:alpha val="40780"/>
            </a:srgbClr>
          </a:solidFill>
          <a:ln>
            <a:noFill/>
          </a:ln>
        </p:spPr>
        <p:txBody>
          <a:bodyPr spcFirstLastPara="1" wrap="square" lIns="0" tIns="64283" rIns="64283" bIns="64283" anchor="t" anchorCtr="0">
            <a:spAutoFit/>
          </a:bodyPr>
          <a:lstStyle/>
          <a:p>
            <a:pPr algn="r"/>
            <a:r>
              <a:rPr lang="en-US" sz="1336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“Part quality reliability is the primary pain while using additive in-house; we scrap over 20% of parts”</a:t>
            </a:r>
            <a:endParaRPr sz="1336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57" algn="r"/>
            <a:r>
              <a:rPr lang="en-US" sz="1336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336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Honeywell </a:t>
            </a:r>
            <a:endParaRPr sz="1336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3" name="Google Shape;223;gdf357f4ef0_0_121"/>
          <p:cNvSpPr txBox="1"/>
          <p:nvPr/>
        </p:nvSpPr>
        <p:spPr>
          <a:xfrm>
            <a:off x="150902" y="970597"/>
            <a:ext cx="7178993" cy="59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83" tIns="64283" rIns="64283" bIns="64283" anchor="t" anchorCtr="0">
            <a:spAutoFit/>
          </a:bodyPr>
          <a:lstStyle/>
          <a:p>
            <a:r>
              <a:rPr lang="en-US" sz="1617" i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definition (iterated from 160+ customer interviews):</a:t>
            </a:r>
            <a:endParaRPr sz="1617" i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57" indent="-223234">
              <a:buClr>
                <a:schemeClr val="dk1"/>
              </a:buClr>
              <a:buSzPts val="1400"/>
              <a:buChar char="●"/>
            </a:pPr>
            <a:r>
              <a:rPr lang="en-US" sz="140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Unanimous: </a:t>
            </a:r>
            <a:r>
              <a:rPr lang="en-US" sz="1406" b="1" u="sng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Lost lead time</a:t>
            </a:r>
            <a:r>
              <a:rPr lang="en-US" sz="140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AM’s biggest pain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BC277D-49A0-40A4-9AA7-F3E2C5B6800A}"/>
              </a:ext>
            </a:extLst>
          </p:cNvPr>
          <p:cNvGrpSpPr/>
          <p:nvPr/>
        </p:nvGrpSpPr>
        <p:grpSpPr>
          <a:xfrm>
            <a:off x="3529192" y="2916557"/>
            <a:ext cx="8532321" cy="560257"/>
            <a:chOff x="3529192" y="2949708"/>
            <a:chExt cx="8532321" cy="560257"/>
          </a:xfrm>
        </p:grpSpPr>
        <p:pic>
          <p:nvPicPr>
            <p:cNvPr id="6146" name="Picture 2" descr="About us | Eaton">
              <a:extLst>
                <a:ext uri="{FF2B5EF4-FFF2-40B4-BE49-F238E27FC236}">
                  <a16:creationId xmlns:a16="http://schemas.microsoft.com/office/drawing/2014/main" id="{E87CDA0D-C948-48B1-894A-6E6014CC92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alphaModFix amt="5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192" y="3049824"/>
              <a:ext cx="1175628" cy="319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Xometry Announces Pricing of Initial Public Offering | Business Wire">
              <a:extLst>
                <a:ext uri="{FF2B5EF4-FFF2-40B4-BE49-F238E27FC236}">
                  <a16:creationId xmlns:a16="http://schemas.microsoft.com/office/drawing/2014/main" id="{0DF38D7B-B833-4135-90F6-35B06754CF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alphaModFix amt="5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36" b="27336"/>
            <a:stretch/>
          </p:blipFill>
          <p:spPr bwMode="auto">
            <a:xfrm>
              <a:off x="5018201" y="2949708"/>
              <a:ext cx="2054412" cy="48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2" name="Picture 8" descr="Shapeways: 3D Printing Service">
              <a:extLst>
                <a:ext uri="{FF2B5EF4-FFF2-40B4-BE49-F238E27FC236}">
                  <a16:creationId xmlns:a16="http://schemas.microsoft.com/office/drawing/2014/main" id="{0D7AB50D-FCE5-41FE-82CA-63B82BFAEA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alphaModFix amt="5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5456" y="3042926"/>
              <a:ext cx="2406174" cy="339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6F4FA57-C142-443E-BEC2-539F2D2402EC}"/>
                </a:ext>
              </a:extLst>
            </p:cNvPr>
            <p:cNvGrpSpPr/>
            <p:nvPr/>
          </p:nvGrpSpPr>
          <p:grpSpPr>
            <a:xfrm>
              <a:off x="10199097" y="3021895"/>
              <a:ext cx="1862416" cy="488070"/>
              <a:chOff x="5642624" y="3577321"/>
              <a:chExt cx="4716313" cy="1235970"/>
            </a:xfrm>
          </p:grpSpPr>
          <p:pic>
            <p:nvPicPr>
              <p:cNvPr id="6150" name="Picture 6" descr="Proto Labs Ltd | Engineer Live">
                <a:extLst>
                  <a:ext uri="{FF2B5EF4-FFF2-40B4-BE49-F238E27FC236}">
                    <a16:creationId xmlns:a16="http://schemas.microsoft.com/office/drawing/2014/main" id="{4EC5F92B-DD7F-48A8-ADCA-05D9F7D408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alphaModFix amt="5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2624" y="3577321"/>
                <a:ext cx="4643368" cy="12359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3A7BC34-151E-4ACB-B270-19ECA558B177}"/>
                  </a:ext>
                </a:extLst>
              </p:cNvPr>
              <p:cNvSpPr/>
              <p:nvPr/>
            </p:nvSpPr>
            <p:spPr>
              <a:xfrm>
                <a:off x="6701337" y="4245885"/>
                <a:ext cx="3657600" cy="4231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3" name="Google Shape;209;gdf357f4ef0_0_121">
            <a:extLst>
              <a:ext uri="{FF2B5EF4-FFF2-40B4-BE49-F238E27FC236}">
                <a16:creationId xmlns:a16="http://schemas.microsoft.com/office/drawing/2014/main" id="{2493259A-E4CB-4A5F-B067-839D4EC313AC}"/>
              </a:ext>
            </a:extLst>
          </p:cNvPr>
          <p:cNvSpPr txBox="1"/>
          <p:nvPr/>
        </p:nvSpPr>
        <p:spPr>
          <a:xfrm>
            <a:off x="8903658" y="3377821"/>
            <a:ext cx="3288342" cy="283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83" tIns="64283" rIns="64283" bIns="64283" anchor="t" anchorCtr="0">
            <a:spAutoFit/>
          </a:bodyPr>
          <a:lstStyle/>
          <a:p>
            <a:pPr marL="321457" indent="-223234" algn="ctr">
              <a:buClr>
                <a:srgbClr val="FF0000"/>
              </a:buClr>
              <a:buSzPts val="1400"/>
              <a:buChar char="●"/>
            </a:pP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customer interviews with each customer</a:t>
            </a:r>
            <a:endParaRPr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Google Shape;200;gdf357f4ef0_0_121">
            <a:extLst>
              <a:ext uri="{FF2B5EF4-FFF2-40B4-BE49-F238E27FC236}">
                <a16:creationId xmlns:a16="http://schemas.microsoft.com/office/drawing/2014/main" id="{384E2E5C-CFF8-4D0F-B3D8-57886E79807E}"/>
              </a:ext>
            </a:extLst>
          </p:cNvPr>
          <p:cNvSpPr/>
          <p:nvPr/>
        </p:nvSpPr>
        <p:spPr>
          <a:xfrm>
            <a:off x="78523" y="24328"/>
            <a:ext cx="8280141" cy="898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684" tIns="35684" rIns="35684" bIns="35684" anchor="ctr" anchorCtr="0">
            <a:noAutofit/>
          </a:bodyPr>
          <a:lstStyle/>
          <a:p>
            <a:r>
              <a:rPr lang="en-US" sz="1617" b="1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Defined by Private Companies</a:t>
            </a:r>
            <a:endParaRPr sz="1617" b="1" dirty="0"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r>
              <a:rPr lang="en-US" sz="1898" i="1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Concept and Significance of Problem/Opportunity</a:t>
            </a:r>
            <a:endParaRPr lang="en-US" sz="1898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537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210;gdf357f4ef0_0_121">
            <a:extLst>
              <a:ext uri="{FF2B5EF4-FFF2-40B4-BE49-F238E27FC236}">
                <a16:creationId xmlns:a16="http://schemas.microsoft.com/office/drawing/2014/main" id="{C62F6632-A12E-4D58-B322-D75116617A39}"/>
              </a:ext>
            </a:extLst>
          </p:cNvPr>
          <p:cNvGrpSpPr/>
          <p:nvPr/>
        </p:nvGrpSpPr>
        <p:grpSpPr>
          <a:xfrm>
            <a:off x="3439516" y="762217"/>
            <a:ext cx="8235664" cy="886614"/>
            <a:chOff x="184456" y="567303"/>
            <a:chExt cx="10573918" cy="1138340"/>
          </a:xfrm>
        </p:grpSpPr>
        <p:pic>
          <p:nvPicPr>
            <p:cNvPr id="32" name="Google Shape;211;gdf357f4ef0_0_121">
              <a:extLst>
                <a:ext uri="{FF2B5EF4-FFF2-40B4-BE49-F238E27FC236}">
                  <a16:creationId xmlns:a16="http://schemas.microsoft.com/office/drawing/2014/main" id="{2E2FEE12-F793-48C1-96CC-CBA6BE45332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52999"/>
            </a:blip>
            <a:srcRect t="30761" b="30761"/>
            <a:stretch/>
          </p:blipFill>
          <p:spPr>
            <a:xfrm>
              <a:off x="6434857" y="933624"/>
              <a:ext cx="1744136" cy="375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212;gdf357f4ef0_0_121">
              <a:extLst>
                <a:ext uri="{FF2B5EF4-FFF2-40B4-BE49-F238E27FC236}">
                  <a16:creationId xmlns:a16="http://schemas.microsoft.com/office/drawing/2014/main" id="{D1D2562E-BBB9-416A-8BFA-D7DDAEE4E7A6}"/>
                </a:ext>
              </a:extLst>
            </p:cNvPr>
            <p:cNvPicPr preferRelativeResize="0"/>
            <p:nvPr/>
          </p:nvPicPr>
          <p:blipFill>
            <a:blip r:embed="rId4">
              <a:alphaModFix amt="52999"/>
            </a:blip>
            <a:stretch>
              <a:fillRect/>
            </a:stretch>
          </p:blipFill>
          <p:spPr>
            <a:xfrm>
              <a:off x="184456" y="567303"/>
              <a:ext cx="1826489" cy="1138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213;gdf357f4ef0_0_121">
              <a:extLst>
                <a:ext uri="{FF2B5EF4-FFF2-40B4-BE49-F238E27FC236}">
                  <a16:creationId xmlns:a16="http://schemas.microsoft.com/office/drawing/2014/main" id="{C8B5B501-2A27-4EAD-8CD5-5C6746B8098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 amt="52999"/>
            </a:blip>
            <a:srcRect b="32659"/>
            <a:stretch/>
          </p:blipFill>
          <p:spPr>
            <a:xfrm>
              <a:off x="4365556" y="641308"/>
              <a:ext cx="1814941" cy="6844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Google Shape;214;gdf357f4ef0_0_121">
              <a:extLst>
                <a:ext uri="{FF2B5EF4-FFF2-40B4-BE49-F238E27FC236}">
                  <a16:creationId xmlns:a16="http://schemas.microsoft.com/office/drawing/2014/main" id="{2C165F68-BCC6-4866-B13B-C9D9D4601F8B}"/>
                </a:ext>
              </a:extLst>
            </p:cNvPr>
            <p:cNvPicPr preferRelativeResize="0"/>
            <p:nvPr/>
          </p:nvPicPr>
          <p:blipFill>
            <a:blip r:embed="rId6">
              <a:alphaModFix amt="52999"/>
            </a:blip>
            <a:stretch>
              <a:fillRect/>
            </a:stretch>
          </p:blipFill>
          <p:spPr>
            <a:xfrm>
              <a:off x="2211357" y="609580"/>
              <a:ext cx="1881749" cy="10537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215;gdf357f4ef0_0_121">
              <a:extLst>
                <a:ext uri="{FF2B5EF4-FFF2-40B4-BE49-F238E27FC236}">
                  <a16:creationId xmlns:a16="http://schemas.microsoft.com/office/drawing/2014/main" id="{9C1478B2-3EEB-4A41-9101-753ADFE377E5}"/>
                </a:ext>
              </a:extLst>
            </p:cNvPr>
            <p:cNvPicPr preferRelativeResize="0"/>
            <p:nvPr/>
          </p:nvPicPr>
          <p:blipFill rotWithShape="1">
            <a:blip r:embed="rId7">
              <a:alphaModFix amt="52999"/>
            </a:blip>
            <a:srcRect t="33212" b="33212"/>
            <a:stretch/>
          </p:blipFill>
          <p:spPr>
            <a:xfrm>
              <a:off x="8610018" y="879338"/>
              <a:ext cx="2148356" cy="400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" name="Google Shape;221;gdf357f4ef0_0_121">
            <a:extLst>
              <a:ext uri="{FF2B5EF4-FFF2-40B4-BE49-F238E27FC236}">
                <a16:creationId xmlns:a16="http://schemas.microsoft.com/office/drawing/2014/main" id="{55134762-701D-447B-B347-CEA2B2301242}"/>
              </a:ext>
            </a:extLst>
          </p:cNvPr>
          <p:cNvSpPr txBox="1"/>
          <p:nvPr/>
        </p:nvSpPr>
        <p:spPr>
          <a:xfrm>
            <a:off x="3476794" y="2597321"/>
            <a:ext cx="8601581" cy="540960"/>
          </a:xfrm>
          <a:prstGeom prst="rect">
            <a:avLst/>
          </a:prstGeom>
          <a:solidFill>
            <a:srgbClr val="CCCCCC">
              <a:alpha val="40780"/>
            </a:srgbClr>
          </a:solidFill>
          <a:ln>
            <a:noFill/>
          </a:ln>
        </p:spPr>
        <p:txBody>
          <a:bodyPr spcFirstLastPara="1" wrap="square" lIns="0" tIns="64283" rIns="64283" bIns="64283" anchor="t" anchorCtr="0">
            <a:spAutoFit/>
          </a:bodyPr>
          <a:lstStyle/>
          <a:p>
            <a:pPr algn="r"/>
            <a:r>
              <a:rPr lang="en-US" sz="1336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“Part quality reliability is the primary pain while using additive in-house; we scrap over 20% of parts”</a:t>
            </a:r>
            <a:endParaRPr sz="1336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57" algn="r"/>
            <a:r>
              <a:rPr lang="en-US" sz="1336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336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Honeywell </a:t>
            </a:r>
            <a:endParaRPr sz="1336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8961AA0-7CEE-494D-8FF1-42DB1C374434}"/>
              </a:ext>
            </a:extLst>
          </p:cNvPr>
          <p:cNvGrpSpPr/>
          <p:nvPr/>
        </p:nvGrpSpPr>
        <p:grpSpPr>
          <a:xfrm>
            <a:off x="3529192" y="1635576"/>
            <a:ext cx="8532321" cy="560257"/>
            <a:chOff x="3529192" y="2949708"/>
            <a:chExt cx="8532321" cy="560257"/>
          </a:xfrm>
        </p:grpSpPr>
        <p:pic>
          <p:nvPicPr>
            <p:cNvPr id="39" name="Picture 2" descr="About us | Eaton">
              <a:extLst>
                <a:ext uri="{FF2B5EF4-FFF2-40B4-BE49-F238E27FC236}">
                  <a16:creationId xmlns:a16="http://schemas.microsoft.com/office/drawing/2014/main" id="{6B5AE537-21C7-4468-AA08-D3E22C6609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alphaModFix amt="5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192" y="3049824"/>
              <a:ext cx="1175628" cy="319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4" descr="Xometry Announces Pricing of Initial Public Offering | Business Wire">
              <a:extLst>
                <a:ext uri="{FF2B5EF4-FFF2-40B4-BE49-F238E27FC236}">
                  <a16:creationId xmlns:a16="http://schemas.microsoft.com/office/drawing/2014/main" id="{CFA93679-AD89-4ABC-9FA1-D04C629D37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alphaModFix amt="5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36" b="27336"/>
            <a:stretch/>
          </p:blipFill>
          <p:spPr bwMode="auto">
            <a:xfrm>
              <a:off x="5018201" y="2949708"/>
              <a:ext cx="2054412" cy="48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8" descr="Shapeways: 3D Printing Service">
              <a:extLst>
                <a:ext uri="{FF2B5EF4-FFF2-40B4-BE49-F238E27FC236}">
                  <a16:creationId xmlns:a16="http://schemas.microsoft.com/office/drawing/2014/main" id="{A7B4FA49-DED6-456D-87B5-A4E1CB5CBE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alphaModFix amt="5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5456" y="3042926"/>
              <a:ext cx="2406174" cy="339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EA25CD0-FC85-445A-910C-7C010567D4BD}"/>
                </a:ext>
              </a:extLst>
            </p:cNvPr>
            <p:cNvGrpSpPr/>
            <p:nvPr/>
          </p:nvGrpSpPr>
          <p:grpSpPr>
            <a:xfrm>
              <a:off x="10199097" y="3021895"/>
              <a:ext cx="1862416" cy="488070"/>
              <a:chOff x="5642624" y="3577321"/>
              <a:chExt cx="4716313" cy="1235970"/>
            </a:xfrm>
          </p:grpSpPr>
          <p:pic>
            <p:nvPicPr>
              <p:cNvPr id="46" name="Picture 6" descr="Proto Labs Ltd | Engineer Live">
                <a:extLst>
                  <a:ext uri="{FF2B5EF4-FFF2-40B4-BE49-F238E27FC236}">
                    <a16:creationId xmlns:a16="http://schemas.microsoft.com/office/drawing/2014/main" id="{199AF27C-DCED-4046-89E6-2B4CB6A37E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alphaModFix amt="5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2624" y="3577321"/>
                <a:ext cx="4643368" cy="12359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732962F9-15B4-4441-9E46-73402C945C6E}"/>
                  </a:ext>
                </a:extLst>
              </p:cNvPr>
              <p:cNvSpPr/>
              <p:nvPr/>
            </p:nvSpPr>
            <p:spPr>
              <a:xfrm>
                <a:off x="6701337" y="4245885"/>
                <a:ext cx="3657600" cy="4231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8" name="Google Shape;209;gdf357f4ef0_0_121">
            <a:extLst>
              <a:ext uri="{FF2B5EF4-FFF2-40B4-BE49-F238E27FC236}">
                <a16:creationId xmlns:a16="http://schemas.microsoft.com/office/drawing/2014/main" id="{FA718BA4-7E03-4D9C-8F4B-2597ED067A8A}"/>
              </a:ext>
            </a:extLst>
          </p:cNvPr>
          <p:cNvSpPr txBox="1"/>
          <p:nvPr/>
        </p:nvSpPr>
        <p:spPr>
          <a:xfrm>
            <a:off x="8903658" y="2096840"/>
            <a:ext cx="3288342" cy="283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83" tIns="64283" rIns="64283" bIns="64283" anchor="t" anchorCtr="0">
            <a:spAutoFit/>
          </a:bodyPr>
          <a:lstStyle/>
          <a:p>
            <a:pPr marL="321457" indent="-223234" algn="ctr">
              <a:buClr>
                <a:srgbClr val="FF0000"/>
              </a:buClr>
              <a:buSzPts val="1400"/>
              <a:buChar char="●"/>
            </a:pP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customer interviews with each customer</a:t>
            </a:r>
            <a:endParaRPr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Google Shape;287;p22">
            <a:extLst>
              <a:ext uri="{FF2B5EF4-FFF2-40B4-BE49-F238E27FC236}">
                <a16:creationId xmlns:a16="http://schemas.microsoft.com/office/drawing/2014/main" id="{AE661D7C-549B-4627-A9A4-D0AE363B4C1E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14383" t="17305" r="42173" b="75220"/>
          <a:stretch/>
        </p:blipFill>
        <p:spPr>
          <a:xfrm>
            <a:off x="133" y="-1991"/>
            <a:ext cx="12192000" cy="988613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gdf357f4ef0_0_121"/>
          <p:cNvSpPr/>
          <p:nvPr/>
        </p:nvSpPr>
        <p:spPr>
          <a:xfrm>
            <a:off x="78523" y="24328"/>
            <a:ext cx="8280141" cy="898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684" tIns="35684" rIns="35684" bIns="35684" anchor="ctr" anchorCtr="0">
            <a:noAutofit/>
          </a:bodyPr>
          <a:lstStyle/>
          <a:p>
            <a:r>
              <a:rPr lang="en-US" sz="1617" b="1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Defined by Private Companies</a:t>
            </a:r>
            <a:endParaRPr sz="1617" b="1" dirty="0"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r>
              <a:rPr lang="en-US" sz="1898" i="1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Concept and Significance of Problem/Opportunity</a:t>
            </a:r>
            <a:endParaRPr lang="en-US" sz="1898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3" name="Google Shape;223;gdf357f4ef0_0_121"/>
          <p:cNvSpPr txBox="1"/>
          <p:nvPr/>
        </p:nvSpPr>
        <p:spPr>
          <a:xfrm>
            <a:off x="150903" y="970597"/>
            <a:ext cx="3295838" cy="1060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83" tIns="64283" rIns="64283" bIns="64283" anchor="t" anchorCtr="0">
            <a:spAutoFit/>
          </a:bodyPr>
          <a:lstStyle/>
          <a:p>
            <a:r>
              <a:rPr lang="en-US" sz="1617" i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definition (iterated from 160+ customer interviews):</a:t>
            </a:r>
            <a:endParaRPr sz="1617" i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57" indent="-223234">
              <a:buClr>
                <a:schemeClr val="dk1"/>
              </a:buClr>
              <a:buSzPts val="1400"/>
              <a:buChar char="●"/>
            </a:pPr>
            <a:r>
              <a:rPr lang="en-US" sz="140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Unanimous: </a:t>
            </a:r>
            <a:r>
              <a:rPr lang="en-US" sz="1406" b="1" u="sng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Lost lead time</a:t>
            </a:r>
            <a:r>
              <a:rPr lang="en-US" sz="140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AM’s biggest pain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F83C5C6-3E3F-4E4C-AA6E-F52655846AE0}"/>
              </a:ext>
            </a:extLst>
          </p:cNvPr>
          <p:cNvGrpSpPr/>
          <p:nvPr/>
        </p:nvGrpSpPr>
        <p:grpSpPr>
          <a:xfrm>
            <a:off x="133" y="3221512"/>
            <a:ext cx="12192000" cy="988613"/>
            <a:chOff x="133" y="3813977"/>
            <a:chExt cx="12192000" cy="988613"/>
          </a:xfrm>
        </p:grpSpPr>
        <p:pic>
          <p:nvPicPr>
            <p:cNvPr id="44" name="Google Shape;287;p22">
              <a:extLst>
                <a:ext uri="{FF2B5EF4-FFF2-40B4-BE49-F238E27FC236}">
                  <a16:creationId xmlns:a16="http://schemas.microsoft.com/office/drawing/2014/main" id="{8A8954B2-BB79-4DD2-BC2C-DBC6FD8C1838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 l="14383" t="17305" r="42173" b="75220"/>
            <a:stretch/>
          </p:blipFill>
          <p:spPr>
            <a:xfrm>
              <a:off x="133" y="3813977"/>
              <a:ext cx="12192000" cy="9886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" name="Google Shape;200;gdf357f4ef0_0_121">
              <a:extLst>
                <a:ext uri="{FF2B5EF4-FFF2-40B4-BE49-F238E27FC236}">
                  <a16:creationId xmlns:a16="http://schemas.microsoft.com/office/drawing/2014/main" id="{EB0DC5B3-9125-46DB-BCE0-FC42581E79ED}"/>
                </a:ext>
              </a:extLst>
            </p:cNvPr>
            <p:cNvSpPr/>
            <p:nvPr/>
          </p:nvSpPr>
          <p:spPr>
            <a:xfrm>
              <a:off x="78523" y="3840296"/>
              <a:ext cx="8280141" cy="898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684" tIns="35684" rIns="35684" bIns="35684" anchor="ctr" anchorCtr="0">
              <a:noAutofit/>
            </a:bodyPr>
            <a:lstStyle/>
            <a:p>
              <a:r>
                <a:rPr lang="en-US" sz="1617" b="1" dirty="0">
                  <a:latin typeface="Arial" panose="020B0604020202020204" pitchFamily="34" charset="0"/>
                  <a:ea typeface="Helvetica Neue"/>
                  <a:cs typeface="Arial" panose="020B0604020202020204" pitchFamily="34" charset="0"/>
                  <a:sym typeface="Helvetica Neue"/>
                </a:rPr>
                <a:t>DoD customers</a:t>
              </a:r>
              <a:endParaRPr sz="1617" b="1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endParaRPr>
            </a:p>
            <a:p>
              <a:r>
                <a:rPr lang="en-US" sz="1898" i="1" dirty="0">
                  <a:latin typeface="Arial" panose="020B0604020202020204" pitchFamily="34" charset="0"/>
                  <a:ea typeface="Helvetica Neue"/>
                  <a:cs typeface="Arial" panose="020B0604020202020204" pitchFamily="34" charset="0"/>
                  <a:sym typeface="Helvetica Neue"/>
                </a:rPr>
                <a:t>Concept and Significance of Problem/Opportunity</a:t>
              </a:r>
              <a:endParaRPr lang="en-US" sz="1898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44A15347-662F-4A2C-A6DD-3D0D3F028CF8}"/>
              </a:ext>
            </a:extLst>
          </p:cNvPr>
          <p:cNvSpPr txBox="1"/>
          <p:nvPr/>
        </p:nvSpPr>
        <p:spPr>
          <a:xfrm>
            <a:off x="0" y="4405655"/>
            <a:ext cx="617713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8041">
              <a:buSzPts val="2300"/>
            </a:pPr>
            <a:r>
              <a:rPr lang="en-US" sz="1500" b="1" u="sng" dirty="0">
                <a:latin typeface="Arial" panose="020B0604020202020204" pitchFamily="34" charset="0"/>
                <a:cs typeface="Arial" panose="020B0604020202020204" pitchFamily="34" charset="0"/>
              </a:rPr>
              <a:t>Air Force Research Lab </a:t>
            </a:r>
            <a:r>
              <a:rPr lang="en-US" sz="15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2021:</a:t>
            </a:r>
            <a:r>
              <a:rPr lang="en-US" sz="15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Invests $7M in AM process monitoring “expected to save the air force </a:t>
            </a:r>
            <a:r>
              <a:rPr lang="en-US" sz="1500" u="sng" dirty="0">
                <a:latin typeface="Arial" panose="020B0604020202020204" pitchFamily="34" charset="0"/>
                <a:cs typeface="Arial" panose="020B0604020202020204" pitchFamily="34" charset="0"/>
              </a:rPr>
              <a:t>millions of dollars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in qualification and certification” </a:t>
            </a:r>
            <a:r>
              <a:rPr lang="en-US" sz="1500" u="sng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[1]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2E63EAC-6D89-4BC1-8245-664C955609A1}"/>
              </a:ext>
            </a:extLst>
          </p:cNvPr>
          <p:cNvSpPr txBox="1"/>
          <p:nvPr/>
        </p:nvSpPr>
        <p:spPr>
          <a:xfrm>
            <a:off x="5606304" y="4405655"/>
            <a:ext cx="617713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42915"/>
            <a:r>
              <a:rPr lang="en-US" sz="1500" b="1" u="sng" dirty="0">
                <a:latin typeface="Arial" panose="020B0604020202020204" pitchFamily="34" charset="0"/>
                <a:cs typeface="Arial" panose="020B0604020202020204" pitchFamily="34" charset="0"/>
              </a:rPr>
              <a:t>Rapid Sustainment Office </a:t>
            </a:r>
            <a:r>
              <a:rPr lang="en-US" sz="1500" u="sng" dirty="0">
                <a:solidFill>
                  <a:srgbClr val="FF2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2020: </a:t>
            </a:r>
            <a:r>
              <a:rPr lang="en-US" sz="15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RSO holds AM Olympics, US innovation to deploy solutions, invests $1M including process control techniques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" name="Google Shape;340;gdf357f4ef0_0_240">
            <a:extLst>
              <a:ext uri="{FF2B5EF4-FFF2-40B4-BE49-F238E27FC236}">
                <a16:creationId xmlns:a16="http://schemas.microsoft.com/office/drawing/2014/main" id="{06B61ED0-2C15-4736-9370-6205A26BCEB8}"/>
              </a:ext>
            </a:extLst>
          </p:cNvPr>
          <p:cNvGrpSpPr/>
          <p:nvPr/>
        </p:nvGrpSpPr>
        <p:grpSpPr>
          <a:xfrm>
            <a:off x="3316871" y="4863152"/>
            <a:ext cx="8251438" cy="620774"/>
            <a:chOff x="-5961532" y="1497276"/>
            <a:chExt cx="20616790" cy="1551046"/>
          </a:xfrm>
        </p:grpSpPr>
        <p:pic>
          <p:nvPicPr>
            <p:cNvPr id="61" name="Google Shape;341;gdf357f4ef0_0_240">
              <a:extLst>
                <a:ext uri="{FF2B5EF4-FFF2-40B4-BE49-F238E27FC236}">
                  <a16:creationId xmlns:a16="http://schemas.microsoft.com/office/drawing/2014/main" id="{9BA733B2-2D16-498D-97B4-DFD101BDA164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 amt="20000"/>
            </a:blip>
            <a:srcRect l="11699" t="29071" b="30908"/>
            <a:stretch/>
          </p:blipFill>
          <p:spPr>
            <a:xfrm>
              <a:off x="-5961532" y="1497276"/>
              <a:ext cx="5100050" cy="1538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oogle Shape;342;gdf357f4ef0_0_240">
              <a:extLst>
                <a:ext uri="{FF2B5EF4-FFF2-40B4-BE49-F238E27FC236}">
                  <a16:creationId xmlns:a16="http://schemas.microsoft.com/office/drawing/2014/main" id="{1B9115FC-8400-4A57-B3DF-591D49675C59}"/>
                </a:ext>
              </a:extLst>
            </p:cNvPr>
            <p:cNvPicPr preferRelativeResize="0"/>
            <p:nvPr/>
          </p:nvPicPr>
          <p:blipFill>
            <a:blip r:embed="rId15">
              <a:alphaModFix amt="20000"/>
            </a:blip>
            <a:stretch>
              <a:fillRect/>
            </a:stretch>
          </p:blipFill>
          <p:spPr>
            <a:xfrm>
              <a:off x="9902282" y="2086296"/>
              <a:ext cx="4752976" cy="9620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71557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210;gdf357f4ef0_0_121">
            <a:extLst>
              <a:ext uri="{FF2B5EF4-FFF2-40B4-BE49-F238E27FC236}">
                <a16:creationId xmlns:a16="http://schemas.microsoft.com/office/drawing/2014/main" id="{C62F6632-A12E-4D58-B322-D75116617A39}"/>
              </a:ext>
            </a:extLst>
          </p:cNvPr>
          <p:cNvGrpSpPr/>
          <p:nvPr/>
        </p:nvGrpSpPr>
        <p:grpSpPr>
          <a:xfrm>
            <a:off x="3439516" y="762217"/>
            <a:ext cx="8235664" cy="886614"/>
            <a:chOff x="184456" y="567303"/>
            <a:chExt cx="10573918" cy="1138340"/>
          </a:xfrm>
        </p:grpSpPr>
        <p:pic>
          <p:nvPicPr>
            <p:cNvPr id="32" name="Google Shape;211;gdf357f4ef0_0_121">
              <a:extLst>
                <a:ext uri="{FF2B5EF4-FFF2-40B4-BE49-F238E27FC236}">
                  <a16:creationId xmlns:a16="http://schemas.microsoft.com/office/drawing/2014/main" id="{2E2FEE12-F793-48C1-96CC-CBA6BE45332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52999"/>
            </a:blip>
            <a:srcRect t="30761" b="30761"/>
            <a:stretch/>
          </p:blipFill>
          <p:spPr>
            <a:xfrm>
              <a:off x="6434857" y="933624"/>
              <a:ext cx="1744136" cy="375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212;gdf357f4ef0_0_121">
              <a:extLst>
                <a:ext uri="{FF2B5EF4-FFF2-40B4-BE49-F238E27FC236}">
                  <a16:creationId xmlns:a16="http://schemas.microsoft.com/office/drawing/2014/main" id="{D1D2562E-BBB9-416A-8BFA-D7DDAEE4E7A6}"/>
                </a:ext>
              </a:extLst>
            </p:cNvPr>
            <p:cNvPicPr preferRelativeResize="0"/>
            <p:nvPr/>
          </p:nvPicPr>
          <p:blipFill>
            <a:blip r:embed="rId4">
              <a:alphaModFix amt="52999"/>
            </a:blip>
            <a:stretch>
              <a:fillRect/>
            </a:stretch>
          </p:blipFill>
          <p:spPr>
            <a:xfrm>
              <a:off x="184456" y="567303"/>
              <a:ext cx="1826489" cy="1138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213;gdf357f4ef0_0_121">
              <a:extLst>
                <a:ext uri="{FF2B5EF4-FFF2-40B4-BE49-F238E27FC236}">
                  <a16:creationId xmlns:a16="http://schemas.microsoft.com/office/drawing/2014/main" id="{C8B5B501-2A27-4EAD-8CD5-5C6746B8098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 amt="52999"/>
            </a:blip>
            <a:srcRect b="32659"/>
            <a:stretch/>
          </p:blipFill>
          <p:spPr>
            <a:xfrm>
              <a:off x="4365556" y="641308"/>
              <a:ext cx="1814941" cy="6844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Google Shape;214;gdf357f4ef0_0_121">
              <a:extLst>
                <a:ext uri="{FF2B5EF4-FFF2-40B4-BE49-F238E27FC236}">
                  <a16:creationId xmlns:a16="http://schemas.microsoft.com/office/drawing/2014/main" id="{2C165F68-BCC6-4866-B13B-C9D9D4601F8B}"/>
                </a:ext>
              </a:extLst>
            </p:cNvPr>
            <p:cNvPicPr preferRelativeResize="0"/>
            <p:nvPr/>
          </p:nvPicPr>
          <p:blipFill>
            <a:blip r:embed="rId6">
              <a:alphaModFix amt="52999"/>
            </a:blip>
            <a:stretch>
              <a:fillRect/>
            </a:stretch>
          </p:blipFill>
          <p:spPr>
            <a:xfrm>
              <a:off x="2211357" y="609580"/>
              <a:ext cx="1881749" cy="10537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215;gdf357f4ef0_0_121">
              <a:extLst>
                <a:ext uri="{FF2B5EF4-FFF2-40B4-BE49-F238E27FC236}">
                  <a16:creationId xmlns:a16="http://schemas.microsoft.com/office/drawing/2014/main" id="{9C1478B2-3EEB-4A41-9101-753ADFE377E5}"/>
                </a:ext>
              </a:extLst>
            </p:cNvPr>
            <p:cNvPicPr preferRelativeResize="0"/>
            <p:nvPr/>
          </p:nvPicPr>
          <p:blipFill rotWithShape="1">
            <a:blip r:embed="rId7">
              <a:alphaModFix amt="52999"/>
            </a:blip>
            <a:srcRect t="33212" b="33212"/>
            <a:stretch/>
          </p:blipFill>
          <p:spPr>
            <a:xfrm>
              <a:off x="8610018" y="879338"/>
              <a:ext cx="2148356" cy="400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" name="Google Shape;221;gdf357f4ef0_0_121">
            <a:extLst>
              <a:ext uri="{FF2B5EF4-FFF2-40B4-BE49-F238E27FC236}">
                <a16:creationId xmlns:a16="http://schemas.microsoft.com/office/drawing/2014/main" id="{55134762-701D-447B-B347-CEA2B2301242}"/>
              </a:ext>
            </a:extLst>
          </p:cNvPr>
          <p:cNvSpPr txBox="1"/>
          <p:nvPr/>
        </p:nvSpPr>
        <p:spPr>
          <a:xfrm>
            <a:off x="3476794" y="2597321"/>
            <a:ext cx="8601581" cy="540960"/>
          </a:xfrm>
          <a:prstGeom prst="rect">
            <a:avLst/>
          </a:prstGeom>
          <a:solidFill>
            <a:srgbClr val="CCCCCC">
              <a:alpha val="40780"/>
            </a:srgbClr>
          </a:solidFill>
          <a:ln>
            <a:noFill/>
          </a:ln>
        </p:spPr>
        <p:txBody>
          <a:bodyPr spcFirstLastPara="1" wrap="square" lIns="0" tIns="64283" rIns="64283" bIns="64283" anchor="t" anchorCtr="0">
            <a:spAutoFit/>
          </a:bodyPr>
          <a:lstStyle/>
          <a:p>
            <a:pPr algn="r"/>
            <a:r>
              <a:rPr lang="en-US" sz="1336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“Part quality reliability is the primary pain while using additive in-house; we scrap over 20% of parts”</a:t>
            </a:r>
            <a:endParaRPr sz="1336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57" algn="r"/>
            <a:r>
              <a:rPr lang="en-US" sz="1336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336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Honeywell </a:t>
            </a:r>
            <a:endParaRPr sz="1336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8961AA0-7CEE-494D-8FF1-42DB1C374434}"/>
              </a:ext>
            </a:extLst>
          </p:cNvPr>
          <p:cNvGrpSpPr/>
          <p:nvPr/>
        </p:nvGrpSpPr>
        <p:grpSpPr>
          <a:xfrm>
            <a:off x="3529192" y="1635576"/>
            <a:ext cx="8532321" cy="560257"/>
            <a:chOff x="3529192" y="2949708"/>
            <a:chExt cx="8532321" cy="560257"/>
          </a:xfrm>
        </p:grpSpPr>
        <p:pic>
          <p:nvPicPr>
            <p:cNvPr id="39" name="Picture 2" descr="About us | Eaton">
              <a:extLst>
                <a:ext uri="{FF2B5EF4-FFF2-40B4-BE49-F238E27FC236}">
                  <a16:creationId xmlns:a16="http://schemas.microsoft.com/office/drawing/2014/main" id="{6B5AE537-21C7-4468-AA08-D3E22C6609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alphaModFix amt="5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192" y="3049824"/>
              <a:ext cx="1175628" cy="319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4" descr="Xometry Announces Pricing of Initial Public Offering | Business Wire">
              <a:extLst>
                <a:ext uri="{FF2B5EF4-FFF2-40B4-BE49-F238E27FC236}">
                  <a16:creationId xmlns:a16="http://schemas.microsoft.com/office/drawing/2014/main" id="{CFA93679-AD89-4ABC-9FA1-D04C629D37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alphaModFix amt="5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36" b="27336"/>
            <a:stretch/>
          </p:blipFill>
          <p:spPr bwMode="auto">
            <a:xfrm>
              <a:off x="5018201" y="2949708"/>
              <a:ext cx="2054412" cy="48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8" descr="Shapeways: 3D Printing Service">
              <a:extLst>
                <a:ext uri="{FF2B5EF4-FFF2-40B4-BE49-F238E27FC236}">
                  <a16:creationId xmlns:a16="http://schemas.microsoft.com/office/drawing/2014/main" id="{A7B4FA49-DED6-456D-87B5-A4E1CB5CBE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alphaModFix amt="5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5456" y="3042926"/>
              <a:ext cx="2406174" cy="339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EA25CD0-FC85-445A-910C-7C010567D4BD}"/>
                </a:ext>
              </a:extLst>
            </p:cNvPr>
            <p:cNvGrpSpPr/>
            <p:nvPr/>
          </p:nvGrpSpPr>
          <p:grpSpPr>
            <a:xfrm>
              <a:off x="10199097" y="3021895"/>
              <a:ext cx="1862416" cy="488070"/>
              <a:chOff x="5642624" y="3577321"/>
              <a:chExt cx="4716313" cy="1235970"/>
            </a:xfrm>
          </p:grpSpPr>
          <p:pic>
            <p:nvPicPr>
              <p:cNvPr id="46" name="Picture 6" descr="Proto Labs Ltd | Engineer Live">
                <a:extLst>
                  <a:ext uri="{FF2B5EF4-FFF2-40B4-BE49-F238E27FC236}">
                    <a16:creationId xmlns:a16="http://schemas.microsoft.com/office/drawing/2014/main" id="{199AF27C-DCED-4046-89E6-2B4CB6A37E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alphaModFix amt="5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2624" y="3577321"/>
                <a:ext cx="4643368" cy="12359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732962F9-15B4-4441-9E46-73402C945C6E}"/>
                  </a:ext>
                </a:extLst>
              </p:cNvPr>
              <p:cNvSpPr/>
              <p:nvPr/>
            </p:nvSpPr>
            <p:spPr>
              <a:xfrm>
                <a:off x="6701337" y="4245885"/>
                <a:ext cx="3657600" cy="4231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8" name="Google Shape;209;gdf357f4ef0_0_121">
            <a:extLst>
              <a:ext uri="{FF2B5EF4-FFF2-40B4-BE49-F238E27FC236}">
                <a16:creationId xmlns:a16="http://schemas.microsoft.com/office/drawing/2014/main" id="{FA718BA4-7E03-4D9C-8F4B-2597ED067A8A}"/>
              </a:ext>
            </a:extLst>
          </p:cNvPr>
          <p:cNvSpPr txBox="1"/>
          <p:nvPr/>
        </p:nvSpPr>
        <p:spPr>
          <a:xfrm>
            <a:off x="8903658" y="2096840"/>
            <a:ext cx="3288342" cy="283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83" tIns="64283" rIns="64283" bIns="64283" anchor="t" anchorCtr="0">
            <a:spAutoFit/>
          </a:bodyPr>
          <a:lstStyle/>
          <a:p>
            <a:pPr marL="321457" indent="-223234" algn="ctr">
              <a:buClr>
                <a:srgbClr val="FF0000"/>
              </a:buClr>
              <a:buSzPts val="1400"/>
              <a:buChar char="●"/>
            </a:pP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customer interviews with each customer</a:t>
            </a:r>
            <a:endParaRPr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Google Shape;287;p22">
            <a:extLst>
              <a:ext uri="{FF2B5EF4-FFF2-40B4-BE49-F238E27FC236}">
                <a16:creationId xmlns:a16="http://schemas.microsoft.com/office/drawing/2014/main" id="{AE661D7C-549B-4627-A9A4-D0AE363B4C1E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14383" t="17305" r="42173" b="75220"/>
          <a:stretch/>
        </p:blipFill>
        <p:spPr>
          <a:xfrm>
            <a:off x="133" y="-1991"/>
            <a:ext cx="12192000" cy="988613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gdf357f4ef0_0_121"/>
          <p:cNvSpPr/>
          <p:nvPr/>
        </p:nvSpPr>
        <p:spPr>
          <a:xfrm>
            <a:off x="78523" y="24328"/>
            <a:ext cx="8280141" cy="898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684" tIns="35684" rIns="35684" bIns="35684" anchor="ctr" anchorCtr="0">
            <a:noAutofit/>
          </a:bodyPr>
          <a:lstStyle/>
          <a:p>
            <a:r>
              <a:rPr lang="en-US" sz="1617" b="1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Defined by Private Companies</a:t>
            </a:r>
            <a:endParaRPr sz="1617" b="1" dirty="0"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r>
              <a:rPr lang="en-US" sz="1898" i="1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Concept and Significance of Problem/Opportunity</a:t>
            </a:r>
            <a:endParaRPr lang="en-US" sz="1898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3" name="Google Shape;223;gdf357f4ef0_0_121"/>
          <p:cNvSpPr txBox="1"/>
          <p:nvPr/>
        </p:nvSpPr>
        <p:spPr>
          <a:xfrm>
            <a:off x="150903" y="970597"/>
            <a:ext cx="3295838" cy="1060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83" tIns="64283" rIns="64283" bIns="64283" anchor="t" anchorCtr="0">
            <a:spAutoFit/>
          </a:bodyPr>
          <a:lstStyle/>
          <a:p>
            <a:r>
              <a:rPr lang="en-US" sz="1617" i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definition (iterated from 160+ customer interviews):</a:t>
            </a:r>
            <a:endParaRPr sz="1617" i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57" indent="-223234">
              <a:buClr>
                <a:schemeClr val="dk1"/>
              </a:buClr>
              <a:buSzPts val="1400"/>
              <a:buChar char="●"/>
            </a:pPr>
            <a:r>
              <a:rPr lang="en-US" sz="140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Unanimous: </a:t>
            </a:r>
            <a:r>
              <a:rPr lang="en-US" sz="1406" b="1" u="sng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Lost lead time</a:t>
            </a:r>
            <a:r>
              <a:rPr lang="en-US" sz="140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AM’s biggest pain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F83C5C6-3E3F-4E4C-AA6E-F52655846AE0}"/>
              </a:ext>
            </a:extLst>
          </p:cNvPr>
          <p:cNvGrpSpPr/>
          <p:nvPr/>
        </p:nvGrpSpPr>
        <p:grpSpPr>
          <a:xfrm>
            <a:off x="133" y="3221512"/>
            <a:ext cx="12192000" cy="988613"/>
            <a:chOff x="133" y="3813977"/>
            <a:chExt cx="12192000" cy="988613"/>
          </a:xfrm>
        </p:grpSpPr>
        <p:pic>
          <p:nvPicPr>
            <p:cNvPr id="44" name="Google Shape;287;p22">
              <a:extLst>
                <a:ext uri="{FF2B5EF4-FFF2-40B4-BE49-F238E27FC236}">
                  <a16:creationId xmlns:a16="http://schemas.microsoft.com/office/drawing/2014/main" id="{8A8954B2-BB79-4DD2-BC2C-DBC6FD8C1838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 l="14383" t="17305" r="42173" b="75220"/>
            <a:stretch/>
          </p:blipFill>
          <p:spPr>
            <a:xfrm>
              <a:off x="133" y="3813977"/>
              <a:ext cx="12192000" cy="9886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" name="Google Shape;200;gdf357f4ef0_0_121">
              <a:extLst>
                <a:ext uri="{FF2B5EF4-FFF2-40B4-BE49-F238E27FC236}">
                  <a16:creationId xmlns:a16="http://schemas.microsoft.com/office/drawing/2014/main" id="{EB0DC5B3-9125-46DB-BCE0-FC42581E79ED}"/>
                </a:ext>
              </a:extLst>
            </p:cNvPr>
            <p:cNvSpPr/>
            <p:nvPr/>
          </p:nvSpPr>
          <p:spPr>
            <a:xfrm>
              <a:off x="78523" y="3840296"/>
              <a:ext cx="8280141" cy="898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684" tIns="35684" rIns="35684" bIns="35684" anchor="ctr" anchorCtr="0">
              <a:noAutofit/>
            </a:bodyPr>
            <a:lstStyle/>
            <a:p>
              <a:r>
                <a:rPr lang="en-US" sz="1617" b="1" dirty="0">
                  <a:latin typeface="Arial" panose="020B0604020202020204" pitchFamily="34" charset="0"/>
                  <a:ea typeface="Helvetica Neue"/>
                  <a:cs typeface="Arial" panose="020B0604020202020204" pitchFamily="34" charset="0"/>
                  <a:sym typeface="Helvetica Neue"/>
                </a:rPr>
                <a:t>DoD customers</a:t>
              </a:r>
              <a:endParaRPr sz="1617" b="1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endParaRPr>
            </a:p>
            <a:p>
              <a:r>
                <a:rPr lang="en-US" sz="1898" i="1" dirty="0">
                  <a:latin typeface="Arial" panose="020B0604020202020204" pitchFamily="34" charset="0"/>
                  <a:ea typeface="Helvetica Neue"/>
                  <a:cs typeface="Arial" panose="020B0604020202020204" pitchFamily="34" charset="0"/>
                  <a:sym typeface="Helvetica Neue"/>
                </a:rPr>
                <a:t>Concept and Significance of Problem/Opportunity</a:t>
              </a:r>
              <a:endParaRPr lang="en-US" sz="1898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44A15347-662F-4A2C-A6DD-3D0D3F028CF8}"/>
              </a:ext>
            </a:extLst>
          </p:cNvPr>
          <p:cNvSpPr txBox="1"/>
          <p:nvPr/>
        </p:nvSpPr>
        <p:spPr>
          <a:xfrm>
            <a:off x="0" y="4405655"/>
            <a:ext cx="617713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8041">
              <a:buSzPts val="2300"/>
            </a:pPr>
            <a:r>
              <a:rPr lang="en-US" sz="1500" b="1" u="sng" dirty="0">
                <a:latin typeface="Arial" panose="020B0604020202020204" pitchFamily="34" charset="0"/>
                <a:cs typeface="Arial" panose="020B0604020202020204" pitchFamily="34" charset="0"/>
              </a:rPr>
              <a:t>Air Force Research Lab </a:t>
            </a:r>
            <a:r>
              <a:rPr lang="en-US" sz="15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2021:</a:t>
            </a:r>
            <a:r>
              <a:rPr lang="en-US" sz="15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Invests $7M in AM process monitoring “expected to save the air force </a:t>
            </a:r>
            <a:r>
              <a:rPr lang="en-US" sz="1500" u="sng" dirty="0">
                <a:latin typeface="Arial" panose="020B0604020202020204" pitchFamily="34" charset="0"/>
                <a:cs typeface="Arial" panose="020B0604020202020204" pitchFamily="34" charset="0"/>
              </a:rPr>
              <a:t>millions of dollars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in qualification and certification” </a:t>
            </a:r>
            <a:r>
              <a:rPr lang="en-US" sz="1500" u="sng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[1]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2E63EAC-6D89-4BC1-8245-664C955609A1}"/>
              </a:ext>
            </a:extLst>
          </p:cNvPr>
          <p:cNvSpPr txBox="1"/>
          <p:nvPr/>
        </p:nvSpPr>
        <p:spPr>
          <a:xfrm>
            <a:off x="5606304" y="4405655"/>
            <a:ext cx="617713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42915"/>
            <a:r>
              <a:rPr lang="en-US" sz="1500" b="1" u="sng" dirty="0">
                <a:latin typeface="Arial" panose="020B0604020202020204" pitchFamily="34" charset="0"/>
                <a:cs typeface="Arial" panose="020B0604020202020204" pitchFamily="34" charset="0"/>
              </a:rPr>
              <a:t>Rapid Sustainment Office </a:t>
            </a:r>
            <a:r>
              <a:rPr lang="en-US" sz="1500" u="sng" dirty="0">
                <a:solidFill>
                  <a:srgbClr val="FF2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2020: </a:t>
            </a:r>
            <a:r>
              <a:rPr lang="en-US" sz="15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RSO holds AM Olympics, US innovation to deploy solutions, invests $1M including process control techniques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" name="Google Shape;340;gdf357f4ef0_0_240">
            <a:extLst>
              <a:ext uri="{FF2B5EF4-FFF2-40B4-BE49-F238E27FC236}">
                <a16:creationId xmlns:a16="http://schemas.microsoft.com/office/drawing/2014/main" id="{06B61ED0-2C15-4736-9370-6205A26BCEB8}"/>
              </a:ext>
            </a:extLst>
          </p:cNvPr>
          <p:cNvGrpSpPr/>
          <p:nvPr/>
        </p:nvGrpSpPr>
        <p:grpSpPr>
          <a:xfrm>
            <a:off x="3316871" y="4863152"/>
            <a:ext cx="8251438" cy="620774"/>
            <a:chOff x="-5961532" y="1497276"/>
            <a:chExt cx="20616790" cy="1551046"/>
          </a:xfrm>
        </p:grpSpPr>
        <p:pic>
          <p:nvPicPr>
            <p:cNvPr id="61" name="Google Shape;341;gdf357f4ef0_0_240">
              <a:extLst>
                <a:ext uri="{FF2B5EF4-FFF2-40B4-BE49-F238E27FC236}">
                  <a16:creationId xmlns:a16="http://schemas.microsoft.com/office/drawing/2014/main" id="{9BA733B2-2D16-498D-97B4-DFD101BDA164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 amt="20000"/>
            </a:blip>
            <a:srcRect l="11699" t="29071" b="30908"/>
            <a:stretch/>
          </p:blipFill>
          <p:spPr>
            <a:xfrm>
              <a:off x="-5961532" y="1497276"/>
              <a:ext cx="5100050" cy="1538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oogle Shape;342;gdf357f4ef0_0_240">
              <a:extLst>
                <a:ext uri="{FF2B5EF4-FFF2-40B4-BE49-F238E27FC236}">
                  <a16:creationId xmlns:a16="http://schemas.microsoft.com/office/drawing/2014/main" id="{1B9115FC-8400-4A57-B3DF-591D49675C59}"/>
                </a:ext>
              </a:extLst>
            </p:cNvPr>
            <p:cNvPicPr preferRelativeResize="0"/>
            <p:nvPr/>
          </p:nvPicPr>
          <p:blipFill>
            <a:blip r:embed="rId15">
              <a:alphaModFix amt="20000"/>
            </a:blip>
            <a:stretch>
              <a:fillRect/>
            </a:stretch>
          </p:blipFill>
          <p:spPr>
            <a:xfrm>
              <a:off x="9902282" y="2086296"/>
              <a:ext cx="4752976" cy="9620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" name="Google Shape;200;gdf357f4ef0_0_121">
            <a:extLst>
              <a:ext uri="{FF2B5EF4-FFF2-40B4-BE49-F238E27FC236}">
                <a16:creationId xmlns:a16="http://schemas.microsoft.com/office/drawing/2014/main" id="{AE40B75A-7BDF-419A-A1A4-BC4A84411756}"/>
              </a:ext>
            </a:extLst>
          </p:cNvPr>
          <p:cNvSpPr/>
          <p:nvPr/>
        </p:nvSpPr>
        <p:spPr>
          <a:xfrm>
            <a:off x="78523" y="5895706"/>
            <a:ext cx="11772582" cy="898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684" tIns="35684" rIns="35684" bIns="35684" anchor="ctr" anchorCtr="0">
            <a:noAutofit/>
          </a:bodyPr>
          <a:lstStyle/>
          <a:p>
            <a:pPr algn="ctr"/>
            <a:r>
              <a:rPr lang="en-US" sz="1898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Primary impact on part lead time? </a:t>
            </a:r>
          </a:p>
          <a:p>
            <a:pPr algn="ctr"/>
            <a:r>
              <a:rPr lang="en-US" sz="1898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Out-of-house post-build inspection (x-ray, CT, density, visual)</a:t>
            </a:r>
            <a:endParaRPr lang="en-US" sz="1898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8"/>
          <p:cNvPicPr preferRelativeResize="0"/>
          <p:nvPr/>
        </p:nvPicPr>
        <p:blipFill rotWithShape="1">
          <a:blip r:embed="rId3">
            <a:alphaModFix/>
          </a:blip>
          <a:srcRect l="1176" t="2729" r="89372" b="8369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8"/>
          <p:cNvPicPr preferRelativeResize="0"/>
          <p:nvPr/>
        </p:nvPicPr>
        <p:blipFill rotWithShape="1">
          <a:blip r:embed="rId4">
            <a:alphaModFix/>
          </a:blip>
          <a:srcRect l="14384" t="17305" r="42171" b="75219"/>
          <a:stretch/>
        </p:blipFill>
        <p:spPr>
          <a:xfrm>
            <a:off x="133" y="0"/>
            <a:ext cx="12192000" cy="998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8"/>
          <p:cNvSpPr txBox="1">
            <a:spLocks noGrp="1"/>
          </p:cNvSpPr>
          <p:nvPr>
            <p:ph type="title"/>
          </p:nvPr>
        </p:nvSpPr>
        <p:spPr>
          <a:xfrm>
            <a:off x="133" y="0"/>
            <a:ext cx="12192000" cy="998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Solution: Find Defects Earlier</a:t>
            </a:r>
            <a:endParaRPr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8" name="Google Shape;168;p18"/>
          <p:cNvPicPr preferRelativeResize="0"/>
          <p:nvPr/>
        </p:nvPicPr>
        <p:blipFill rotWithShape="1">
          <a:blip r:embed="rId4">
            <a:alphaModFix/>
          </a:blip>
          <a:srcRect l="14384" t="65582" r="42171" b="31362"/>
          <a:stretch/>
        </p:blipFill>
        <p:spPr>
          <a:xfrm>
            <a:off x="133" y="6453833"/>
            <a:ext cx="12192000" cy="404168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Google Shape;170;p18"/>
          <p:cNvSpPr txBox="1"/>
          <p:nvPr/>
        </p:nvSpPr>
        <p:spPr>
          <a:xfrm>
            <a:off x="1614633" y="4690967"/>
            <a:ext cx="892400" cy="6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71" name="Google Shape;171;p18"/>
          <p:cNvGrpSpPr/>
          <p:nvPr/>
        </p:nvGrpSpPr>
        <p:grpSpPr>
          <a:xfrm>
            <a:off x="173801" y="1101967"/>
            <a:ext cx="6265921" cy="5264000"/>
            <a:chOff x="178250" y="826475"/>
            <a:chExt cx="4699441" cy="3948000"/>
          </a:xfrm>
        </p:grpSpPr>
        <p:grpSp>
          <p:nvGrpSpPr>
            <p:cNvPr id="172" name="Google Shape;172;p18"/>
            <p:cNvGrpSpPr/>
            <p:nvPr/>
          </p:nvGrpSpPr>
          <p:grpSpPr>
            <a:xfrm>
              <a:off x="1845226" y="3077408"/>
              <a:ext cx="1191000" cy="434700"/>
              <a:chOff x="4675026" y="2177108"/>
              <a:chExt cx="1191000" cy="434700"/>
            </a:xfrm>
          </p:grpSpPr>
          <p:grpSp>
            <p:nvGrpSpPr>
              <p:cNvPr id="173" name="Google Shape;173;p18"/>
              <p:cNvGrpSpPr/>
              <p:nvPr/>
            </p:nvGrpSpPr>
            <p:grpSpPr>
              <a:xfrm>
                <a:off x="4729367" y="2177110"/>
                <a:ext cx="1069075" cy="424200"/>
                <a:chOff x="2168706" y="3084760"/>
                <a:chExt cx="1069075" cy="424200"/>
              </a:xfrm>
            </p:grpSpPr>
            <p:cxnSp>
              <p:nvCxnSpPr>
                <p:cNvPr id="174" name="Google Shape;174;p18"/>
                <p:cNvCxnSpPr/>
                <p:nvPr/>
              </p:nvCxnSpPr>
              <p:spPr>
                <a:xfrm rot="10800000" flipH="1">
                  <a:off x="2168706" y="3084760"/>
                  <a:ext cx="399600" cy="424200"/>
                </a:xfrm>
                <a:prstGeom prst="straightConnector1">
                  <a:avLst/>
                </a:prstGeom>
                <a:noFill/>
                <a:ln w="76200" cap="flat" cmpd="sng">
                  <a:solidFill>
                    <a:srgbClr val="0097A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75" name="Google Shape;175;p18"/>
                <p:cNvCxnSpPr/>
                <p:nvPr/>
              </p:nvCxnSpPr>
              <p:spPr>
                <a:xfrm rot="10800000" flipH="1">
                  <a:off x="2275256" y="3084760"/>
                  <a:ext cx="399600" cy="424200"/>
                </a:xfrm>
                <a:prstGeom prst="straightConnector1">
                  <a:avLst/>
                </a:prstGeom>
                <a:noFill/>
                <a:ln w="76200" cap="flat" cmpd="sng">
                  <a:solidFill>
                    <a:srgbClr val="0B539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76" name="Google Shape;176;p18"/>
                <p:cNvCxnSpPr/>
                <p:nvPr/>
              </p:nvCxnSpPr>
              <p:spPr>
                <a:xfrm rot="10800000" flipH="1">
                  <a:off x="2350631" y="3084760"/>
                  <a:ext cx="399600" cy="424200"/>
                </a:xfrm>
                <a:prstGeom prst="straightConnector1">
                  <a:avLst/>
                </a:prstGeom>
                <a:noFill/>
                <a:ln w="76200" cap="flat" cmpd="sng">
                  <a:solidFill>
                    <a:srgbClr val="0097A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77" name="Google Shape;177;p18"/>
                <p:cNvCxnSpPr/>
                <p:nvPr/>
              </p:nvCxnSpPr>
              <p:spPr>
                <a:xfrm rot="10800000" flipH="1">
                  <a:off x="2457181" y="3084760"/>
                  <a:ext cx="399600" cy="424200"/>
                </a:xfrm>
                <a:prstGeom prst="straightConnector1">
                  <a:avLst/>
                </a:prstGeom>
                <a:noFill/>
                <a:ln w="76200" cap="flat" cmpd="sng">
                  <a:solidFill>
                    <a:srgbClr val="0B539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78" name="Google Shape;178;p18"/>
                <p:cNvCxnSpPr/>
                <p:nvPr/>
              </p:nvCxnSpPr>
              <p:spPr>
                <a:xfrm rot="10800000" flipH="1">
                  <a:off x="2549706" y="3084760"/>
                  <a:ext cx="399600" cy="424200"/>
                </a:xfrm>
                <a:prstGeom prst="straightConnector1">
                  <a:avLst/>
                </a:prstGeom>
                <a:noFill/>
                <a:ln w="76200" cap="flat" cmpd="sng">
                  <a:solidFill>
                    <a:srgbClr val="0097A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79" name="Google Shape;179;p18"/>
                <p:cNvCxnSpPr/>
                <p:nvPr/>
              </p:nvCxnSpPr>
              <p:spPr>
                <a:xfrm rot="10800000" flipH="1">
                  <a:off x="2656256" y="3084760"/>
                  <a:ext cx="399600" cy="424200"/>
                </a:xfrm>
                <a:prstGeom prst="straightConnector1">
                  <a:avLst/>
                </a:prstGeom>
                <a:noFill/>
                <a:ln w="76200" cap="flat" cmpd="sng">
                  <a:solidFill>
                    <a:srgbClr val="0B539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80" name="Google Shape;180;p18"/>
                <p:cNvCxnSpPr/>
                <p:nvPr/>
              </p:nvCxnSpPr>
              <p:spPr>
                <a:xfrm rot="10800000" flipH="1">
                  <a:off x="2731631" y="3084760"/>
                  <a:ext cx="399600" cy="424200"/>
                </a:xfrm>
                <a:prstGeom prst="straightConnector1">
                  <a:avLst/>
                </a:prstGeom>
                <a:noFill/>
                <a:ln w="76200" cap="flat" cmpd="sng">
                  <a:solidFill>
                    <a:srgbClr val="0097A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81" name="Google Shape;181;p18"/>
                <p:cNvCxnSpPr/>
                <p:nvPr/>
              </p:nvCxnSpPr>
              <p:spPr>
                <a:xfrm rot="10800000" flipH="1">
                  <a:off x="2838181" y="3084760"/>
                  <a:ext cx="399600" cy="424200"/>
                </a:xfrm>
                <a:prstGeom prst="straightConnector1">
                  <a:avLst/>
                </a:prstGeom>
                <a:noFill/>
                <a:ln w="76200" cap="flat" cmpd="sng">
                  <a:solidFill>
                    <a:srgbClr val="0B539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182" name="Google Shape;182;p18"/>
              <p:cNvSpPr/>
              <p:nvPr/>
            </p:nvSpPr>
            <p:spPr>
              <a:xfrm>
                <a:off x="4675026" y="2177108"/>
                <a:ext cx="1191000" cy="434700"/>
              </a:xfrm>
              <a:prstGeom prst="cube">
                <a:avLst>
                  <a:gd name="adj" fmla="val 94515"/>
                </a:avLst>
              </a:prstGeom>
              <a:solidFill>
                <a:srgbClr val="CCCCCC">
                  <a:alpha val="40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183" name="Google Shape;183;p18"/>
            <p:cNvGrpSpPr/>
            <p:nvPr/>
          </p:nvGrpSpPr>
          <p:grpSpPr>
            <a:xfrm>
              <a:off x="178250" y="826475"/>
              <a:ext cx="4288800" cy="3948000"/>
              <a:chOff x="1092650" y="826475"/>
              <a:chExt cx="4288800" cy="3948000"/>
            </a:xfrm>
          </p:grpSpPr>
          <p:grpSp>
            <p:nvGrpSpPr>
              <p:cNvPr id="184" name="Google Shape;184;p18"/>
              <p:cNvGrpSpPr/>
              <p:nvPr/>
            </p:nvGrpSpPr>
            <p:grpSpPr>
              <a:xfrm>
                <a:off x="2770201" y="3101375"/>
                <a:ext cx="1190858" cy="530661"/>
                <a:chOff x="5418950" y="1931100"/>
                <a:chExt cx="2697300" cy="1201950"/>
              </a:xfrm>
            </p:grpSpPr>
            <p:sp>
              <p:nvSpPr>
                <p:cNvPr id="185" name="Google Shape;185;p18"/>
                <p:cNvSpPr/>
                <p:nvPr/>
              </p:nvSpPr>
              <p:spPr>
                <a:xfrm>
                  <a:off x="5418950" y="2148450"/>
                  <a:ext cx="2697300" cy="984600"/>
                </a:xfrm>
                <a:prstGeom prst="cube">
                  <a:avLst>
                    <a:gd name="adj" fmla="val 94515"/>
                  </a:avLst>
                </a:prstGeom>
                <a:solidFill>
                  <a:srgbClr val="CCCCCC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867">
                    <a:solidFill>
                      <a:srgbClr val="000000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86" name="Google Shape;186;p18"/>
                <p:cNvSpPr/>
                <p:nvPr/>
              </p:nvSpPr>
              <p:spPr>
                <a:xfrm>
                  <a:off x="5418950" y="2079450"/>
                  <a:ext cx="2697300" cy="984600"/>
                </a:xfrm>
                <a:prstGeom prst="cube">
                  <a:avLst>
                    <a:gd name="adj" fmla="val 94515"/>
                  </a:avLst>
                </a:prstGeom>
                <a:solidFill>
                  <a:srgbClr val="CCCCCC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867">
                    <a:solidFill>
                      <a:srgbClr val="000000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87" name="Google Shape;187;p18"/>
                <p:cNvSpPr/>
                <p:nvPr/>
              </p:nvSpPr>
              <p:spPr>
                <a:xfrm>
                  <a:off x="5418950" y="2001900"/>
                  <a:ext cx="2697300" cy="984600"/>
                </a:xfrm>
                <a:prstGeom prst="cube">
                  <a:avLst>
                    <a:gd name="adj" fmla="val 94515"/>
                  </a:avLst>
                </a:prstGeom>
                <a:solidFill>
                  <a:srgbClr val="CCCCCC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867">
                    <a:solidFill>
                      <a:srgbClr val="000000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88" name="Google Shape;188;p18"/>
                <p:cNvSpPr/>
                <p:nvPr/>
              </p:nvSpPr>
              <p:spPr>
                <a:xfrm>
                  <a:off x="5418950" y="1931100"/>
                  <a:ext cx="2697300" cy="984600"/>
                </a:xfrm>
                <a:prstGeom prst="cube">
                  <a:avLst>
                    <a:gd name="adj" fmla="val 94515"/>
                  </a:avLst>
                </a:prstGeom>
                <a:solidFill>
                  <a:srgbClr val="CCCCCC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867">
                    <a:solidFill>
                      <a:srgbClr val="000000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189;p18"/>
              <p:cNvSpPr/>
              <p:nvPr/>
            </p:nvSpPr>
            <p:spPr>
              <a:xfrm>
                <a:off x="1092650" y="826475"/>
                <a:ext cx="4288800" cy="3948000"/>
              </a:xfrm>
              <a:prstGeom prst="cube">
                <a:avLst>
                  <a:gd name="adj" fmla="val 25251"/>
                </a:avLst>
              </a:prstGeom>
              <a:solidFill>
                <a:srgbClr val="BEBEBE">
                  <a:alpha val="60000"/>
                </a:srgbClr>
              </a:solidFill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0" name="Google Shape;190;p18"/>
              <p:cNvSpPr/>
              <p:nvPr/>
            </p:nvSpPr>
            <p:spPr>
              <a:xfrm>
                <a:off x="3019223" y="1409125"/>
                <a:ext cx="606600" cy="135600"/>
              </a:xfrm>
              <a:prstGeom prst="ellipse">
                <a:avLst/>
              </a:prstGeom>
              <a:solidFill>
                <a:srgbClr val="FFFFFF">
                  <a:alpha val="42750"/>
                </a:srgbClr>
              </a:solidFill>
              <a:ln w="2857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191" name="Google Shape;191;p18"/>
              <p:cNvGrpSpPr/>
              <p:nvPr/>
            </p:nvGrpSpPr>
            <p:grpSpPr>
              <a:xfrm>
                <a:off x="1949390" y="1201133"/>
                <a:ext cx="622183" cy="590505"/>
                <a:chOff x="1457031" y="674451"/>
                <a:chExt cx="1419537" cy="1347263"/>
              </a:xfrm>
            </p:grpSpPr>
            <p:sp>
              <p:nvSpPr>
                <p:cNvPr id="192" name="Google Shape;192;p18"/>
                <p:cNvSpPr/>
                <p:nvPr/>
              </p:nvSpPr>
              <p:spPr>
                <a:xfrm rot="-734665">
                  <a:off x="1632550" y="1532485"/>
                  <a:ext cx="1219338" cy="364058"/>
                </a:xfrm>
                <a:prstGeom prst="ellipse">
                  <a:avLst/>
                </a:prstGeom>
                <a:solidFill>
                  <a:srgbClr val="FFFFFF">
                    <a:alpha val="42750"/>
                  </a:srgbClr>
                </a:solidFill>
                <a:ln w="28575" cap="flat" cmpd="sng">
                  <a:solidFill>
                    <a:srgbClr val="B7B7B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867">
                    <a:solidFill>
                      <a:srgbClr val="000000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grpSp>
              <p:nvGrpSpPr>
                <p:cNvPr id="193" name="Google Shape;193;p18"/>
                <p:cNvGrpSpPr/>
                <p:nvPr/>
              </p:nvGrpSpPr>
              <p:grpSpPr>
                <a:xfrm rot="-1800044">
                  <a:off x="1623971" y="837310"/>
                  <a:ext cx="894580" cy="907452"/>
                  <a:chOff x="6676254" y="2000528"/>
                  <a:chExt cx="894600" cy="907472"/>
                </a:xfrm>
              </p:grpSpPr>
              <p:sp>
                <p:nvSpPr>
                  <p:cNvPr id="194" name="Google Shape;194;p18"/>
                  <p:cNvSpPr/>
                  <p:nvPr/>
                </p:nvSpPr>
                <p:spPr>
                  <a:xfrm>
                    <a:off x="6804879" y="2308300"/>
                    <a:ext cx="579600" cy="599700"/>
                  </a:xfrm>
                  <a:prstGeom prst="can">
                    <a:avLst>
                      <a:gd name="adj" fmla="val 25000"/>
                    </a:avLst>
                  </a:prstGeom>
                  <a:solidFill>
                    <a:srgbClr val="0097A7"/>
                  </a:solidFill>
                  <a:ln w="9525" cap="flat" cmpd="sng">
                    <a:solidFill>
                      <a:srgbClr val="59595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</a:pPr>
                    <a:endParaRPr sz="1867">
                      <a:solidFill>
                        <a:srgbClr val="000000"/>
                      </a:solidFill>
                      <a:latin typeface="Arial" panose="020B0604020202020204" pitchFamily="34" charset="0"/>
                      <a:ea typeface="Arial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195" name="Google Shape;195;p18"/>
                  <p:cNvSpPr/>
                  <p:nvPr/>
                </p:nvSpPr>
                <p:spPr>
                  <a:xfrm>
                    <a:off x="6676254" y="2000528"/>
                    <a:ext cx="894600" cy="530700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rgbClr val="0097A7"/>
                  </a:solidFill>
                  <a:ln w="9525" cap="flat" cmpd="sng">
                    <a:solidFill>
                      <a:srgbClr val="59595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</a:pPr>
                    <a:endParaRPr sz="1867">
                      <a:solidFill>
                        <a:srgbClr val="000000"/>
                      </a:solidFill>
                      <a:latin typeface="Arial" panose="020B0604020202020204" pitchFamily="34" charset="0"/>
                      <a:ea typeface="Arial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96" name="Google Shape;196;p18"/>
              <p:cNvGrpSpPr/>
              <p:nvPr/>
            </p:nvGrpSpPr>
            <p:grpSpPr>
              <a:xfrm>
                <a:off x="2852450" y="3238700"/>
                <a:ext cx="746275" cy="266400"/>
                <a:chOff x="2852450" y="3238700"/>
                <a:chExt cx="746275" cy="266400"/>
              </a:xfrm>
            </p:grpSpPr>
            <p:sp>
              <p:nvSpPr>
                <p:cNvPr id="197" name="Google Shape;197;p18"/>
                <p:cNvSpPr/>
                <p:nvPr/>
              </p:nvSpPr>
              <p:spPr>
                <a:xfrm>
                  <a:off x="2852450" y="3238700"/>
                  <a:ext cx="681000" cy="266400"/>
                </a:xfrm>
                <a:prstGeom prst="triangle">
                  <a:avLst>
                    <a:gd name="adj" fmla="val 87632"/>
                  </a:avLst>
                </a:prstGeom>
                <a:solidFill>
                  <a:srgbClr val="FFAB40">
                    <a:alpha val="2824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867">
                    <a:solidFill>
                      <a:srgbClr val="000000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8" name="Google Shape;198;p18"/>
                <p:cNvSpPr/>
                <p:nvPr/>
              </p:nvSpPr>
              <p:spPr>
                <a:xfrm rot="-1871098">
                  <a:off x="3462748" y="3259681"/>
                  <a:ext cx="79953" cy="239036"/>
                </a:xfrm>
                <a:prstGeom prst="triangle">
                  <a:avLst>
                    <a:gd name="adj" fmla="val 78532"/>
                  </a:avLst>
                </a:prstGeom>
                <a:solidFill>
                  <a:srgbClr val="FFAB40">
                    <a:alpha val="2824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867">
                    <a:solidFill>
                      <a:srgbClr val="000000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199" name="Google Shape;199;p18"/>
              <p:cNvSpPr/>
              <p:nvPr/>
            </p:nvSpPr>
            <p:spPr>
              <a:xfrm>
                <a:off x="2796175" y="3113725"/>
                <a:ext cx="1133700" cy="399300"/>
              </a:xfrm>
              <a:prstGeom prst="parallelogram">
                <a:avLst>
                  <a:gd name="adj" fmla="val 96583"/>
                </a:avLst>
              </a:prstGeom>
              <a:solidFill>
                <a:srgbClr val="0097A7">
                  <a:alpha val="40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0" name="Google Shape;200;p18"/>
              <p:cNvSpPr/>
              <p:nvPr/>
            </p:nvSpPr>
            <p:spPr>
              <a:xfrm>
                <a:off x="1092650" y="2885850"/>
                <a:ext cx="4288800" cy="1888500"/>
              </a:xfrm>
              <a:prstGeom prst="cube">
                <a:avLst>
                  <a:gd name="adj" fmla="val 52958"/>
                </a:avLst>
              </a:prstGeom>
              <a:solidFill>
                <a:srgbClr val="BEBEBE">
                  <a:alpha val="60000"/>
                </a:srgbClr>
              </a:solidFill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1" name="Google Shape;201;p18"/>
              <p:cNvSpPr/>
              <p:nvPr/>
            </p:nvSpPr>
            <p:spPr>
              <a:xfrm>
                <a:off x="1096475" y="2687675"/>
                <a:ext cx="1187400" cy="1192800"/>
              </a:xfrm>
              <a:prstGeom prst="cube">
                <a:avLst>
                  <a:gd name="adj" fmla="val 84354"/>
                </a:avLst>
              </a:prstGeom>
              <a:solidFill>
                <a:srgbClr val="BEBEBE"/>
              </a:solidFill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02" name="Google Shape;202;p18"/>
              <p:cNvGrpSpPr/>
              <p:nvPr/>
            </p:nvGrpSpPr>
            <p:grpSpPr>
              <a:xfrm>
                <a:off x="3134577" y="1121028"/>
                <a:ext cx="467700" cy="364545"/>
                <a:chOff x="6912387" y="2432945"/>
                <a:chExt cx="467700" cy="364545"/>
              </a:xfrm>
            </p:grpSpPr>
            <p:sp>
              <p:nvSpPr>
                <p:cNvPr id="203" name="Google Shape;203;p18"/>
                <p:cNvSpPr/>
                <p:nvPr/>
              </p:nvSpPr>
              <p:spPr>
                <a:xfrm>
                  <a:off x="7015582" y="2555690"/>
                  <a:ext cx="233400" cy="241800"/>
                </a:xfrm>
                <a:prstGeom prst="can">
                  <a:avLst>
                    <a:gd name="adj" fmla="val 25000"/>
                  </a:avLst>
                </a:prstGeom>
                <a:solidFill>
                  <a:srgbClr val="FFCD00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867">
                    <a:solidFill>
                      <a:srgbClr val="000000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4" name="Google Shape;204;p18"/>
                <p:cNvSpPr/>
                <p:nvPr/>
              </p:nvSpPr>
              <p:spPr>
                <a:xfrm>
                  <a:off x="6912387" y="2432945"/>
                  <a:ext cx="467700" cy="21360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D00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867">
                    <a:solidFill>
                      <a:srgbClr val="000000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</p:grpSp>
        <p:cxnSp>
          <p:nvCxnSpPr>
            <p:cNvPr id="205" name="Google Shape;205;p18"/>
            <p:cNvCxnSpPr/>
            <p:nvPr/>
          </p:nvCxnSpPr>
          <p:spPr>
            <a:xfrm rot="10800000" flipH="1">
              <a:off x="1411077" y="1254528"/>
              <a:ext cx="809100" cy="67200"/>
            </a:xfrm>
            <a:prstGeom prst="curvedConnector3">
              <a:avLst>
                <a:gd name="adj1" fmla="val 55920"/>
              </a:avLst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6" name="Google Shape;206;p18"/>
            <p:cNvSpPr/>
            <p:nvPr/>
          </p:nvSpPr>
          <p:spPr>
            <a:xfrm>
              <a:off x="3456675" y="3295025"/>
              <a:ext cx="1273200" cy="214800"/>
            </a:xfrm>
            <a:prstGeom prst="cube">
              <a:avLst>
                <a:gd name="adj" fmla="val 64657"/>
              </a:avLst>
            </a:prstGeom>
            <a:solidFill>
              <a:srgbClr val="BEBEBE">
                <a:alpha val="60000"/>
              </a:srgbClr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207" name="Google Shape;207;p18"/>
            <p:cNvCxnSpPr/>
            <p:nvPr/>
          </p:nvCxnSpPr>
          <p:spPr>
            <a:xfrm rot="-5400000" flipH="1">
              <a:off x="2244724" y="1655745"/>
              <a:ext cx="2049300" cy="1207500"/>
            </a:xfrm>
            <a:prstGeom prst="curvedConnector3">
              <a:avLst>
                <a:gd name="adj1" fmla="val 47299"/>
              </a:avLst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208" name="Google Shape;208;p18"/>
            <p:cNvGrpSpPr/>
            <p:nvPr/>
          </p:nvGrpSpPr>
          <p:grpSpPr>
            <a:xfrm>
              <a:off x="3815636" y="2160022"/>
              <a:ext cx="1061970" cy="1352082"/>
              <a:chOff x="3815636" y="2160022"/>
              <a:chExt cx="1061970" cy="1352082"/>
            </a:xfrm>
          </p:grpSpPr>
          <p:grpSp>
            <p:nvGrpSpPr>
              <p:cNvPr id="209" name="Google Shape;209;p18"/>
              <p:cNvGrpSpPr/>
              <p:nvPr/>
            </p:nvGrpSpPr>
            <p:grpSpPr>
              <a:xfrm>
                <a:off x="3815636" y="2160022"/>
                <a:ext cx="1061970" cy="1352082"/>
                <a:chOff x="3048794" y="1405012"/>
                <a:chExt cx="1917606" cy="2441463"/>
              </a:xfrm>
            </p:grpSpPr>
            <p:sp>
              <p:nvSpPr>
                <p:cNvPr id="210" name="Google Shape;210;p18"/>
                <p:cNvSpPr/>
                <p:nvPr/>
              </p:nvSpPr>
              <p:spPr>
                <a:xfrm rot="4566007">
                  <a:off x="3236713" y="1545328"/>
                  <a:ext cx="1528561" cy="1583568"/>
                </a:xfrm>
                <a:prstGeom prst="parallelogram">
                  <a:avLst>
                    <a:gd name="adj" fmla="val 25000"/>
                  </a:avLst>
                </a:prstGeom>
                <a:solidFill>
                  <a:srgbClr val="CCCCCC"/>
                </a:solidFill>
                <a:ln w="3810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</a:pPr>
                  <a:endParaRPr sz="2400">
                    <a:solidFill>
                      <a:srgbClr val="000000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11" name="Google Shape;211;p18"/>
                <p:cNvSpPr/>
                <p:nvPr/>
              </p:nvSpPr>
              <p:spPr>
                <a:xfrm rot="-10799455">
                  <a:off x="3074900" y="2902225"/>
                  <a:ext cx="1891500" cy="944100"/>
                </a:xfrm>
                <a:prstGeom prst="parallelogram">
                  <a:avLst>
                    <a:gd name="adj" fmla="val 25000"/>
                  </a:avLst>
                </a:prstGeom>
                <a:solidFill>
                  <a:srgbClr val="999999"/>
                </a:solidFill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</a:pPr>
                  <a:endParaRPr sz="2400">
                    <a:solidFill>
                      <a:srgbClr val="000000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12" name="Google Shape;212;p18"/>
              <p:cNvSpPr/>
              <p:nvPr/>
            </p:nvSpPr>
            <p:spPr>
              <a:xfrm rot="-10798765">
                <a:off x="3927850" y="3039599"/>
                <a:ext cx="834900" cy="417000"/>
              </a:xfrm>
              <a:prstGeom prst="parallelogram">
                <a:avLst>
                  <a:gd name="adj" fmla="val 25000"/>
                </a:avLst>
              </a:prstGeom>
              <a:solidFill>
                <a:srgbClr val="666666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2400">
                  <a:solidFill>
                    <a:srgbClr val="00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13" name="Google Shape;213;p18"/>
            <p:cNvSpPr txBox="1"/>
            <p:nvPr/>
          </p:nvSpPr>
          <p:spPr>
            <a:xfrm>
              <a:off x="3879891" y="2370048"/>
              <a:ext cx="997800" cy="37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r>
                <a:rPr lang="en" sz="1600">
                  <a:solidFill>
                    <a:srgbClr val="00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processor</a:t>
              </a:r>
              <a:endParaRPr sz="16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>
                  <a:srgbClr val="000000"/>
                </a:buClr>
                <a:buSzPts val="1400"/>
              </a:pPr>
              <a:r>
                <a:rPr lang="en" sz="1600">
                  <a:solidFill>
                    <a:srgbClr val="00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+ UI/UX</a:t>
              </a:r>
              <a:endParaRPr sz="160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214" name="Google Shape;214;p18"/>
            <p:cNvGrpSpPr/>
            <p:nvPr/>
          </p:nvGrpSpPr>
          <p:grpSpPr>
            <a:xfrm>
              <a:off x="2220179" y="3029128"/>
              <a:ext cx="371698" cy="434700"/>
              <a:chOff x="1328454" y="4155253"/>
              <a:chExt cx="371698" cy="434700"/>
            </a:xfrm>
          </p:grpSpPr>
          <p:cxnSp>
            <p:nvCxnSpPr>
              <p:cNvPr id="215" name="Google Shape;215;p18"/>
              <p:cNvCxnSpPr/>
              <p:nvPr/>
            </p:nvCxnSpPr>
            <p:spPr>
              <a:xfrm rot="10800000">
                <a:off x="1399927" y="4252075"/>
                <a:ext cx="0" cy="195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216" name="Google Shape;216;p18"/>
              <p:cNvSpPr txBox="1"/>
              <p:nvPr/>
            </p:nvSpPr>
            <p:spPr>
              <a:xfrm>
                <a:off x="1420852" y="4155253"/>
                <a:ext cx="279300" cy="434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r>
                  <a:rPr lang="en" sz="1867" i="1">
                    <a:solidFill>
                      <a:srgbClr val="000000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z</a:t>
                </a:r>
                <a:endParaRPr sz="1867" i="1">
                  <a:solidFill>
                    <a:srgbClr val="00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217" name="Google Shape;217;p18"/>
              <p:cNvCxnSpPr/>
              <p:nvPr/>
            </p:nvCxnSpPr>
            <p:spPr>
              <a:xfrm>
                <a:off x="1328454" y="4448932"/>
                <a:ext cx="143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218" name="Google Shape;218;p18"/>
            <p:cNvSpPr txBox="1"/>
            <p:nvPr/>
          </p:nvSpPr>
          <p:spPr>
            <a:xfrm>
              <a:off x="178250" y="4110550"/>
              <a:ext cx="3274800" cy="47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" sz="1867" dirty="0">
                  <a:solidFill>
                    <a:srgbClr val="00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Powder bed fusion, binder jetting, </a:t>
              </a:r>
              <a:br>
                <a:rPr lang="en" sz="1867" dirty="0">
                  <a:solidFill>
                    <a:srgbClr val="00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</a:br>
              <a:r>
                <a:rPr lang="en" sz="1867" dirty="0">
                  <a:solidFill>
                    <a:srgbClr val="00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SLS polymer, Multi-jet fusion</a:t>
              </a:r>
              <a:endParaRPr sz="1867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19" name="Google Shape;219;p18"/>
          <p:cNvSpPr txBox="1"/>
          <p:nvPr/>
        </p:nvSpPr>
        <p:spPr>
          <a:xfrm>
            <a:off x="5901224" y="1012033"/>
            <a:ext cx="6388909" cy="52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88945" indent="-285750">
              <a:lnSpc>
                <a:spcPct val="115000"/>
              </a:lnSpc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Novel In-Process Monitoring System</a:t>
            </a:r>
          </a:p>
          <a:p>
            <a:pPr marL="946145" lvl="1" indent="-285750">
              <a:lnSpc>
                <a:spcPct val="115000"/>
              </a:lnSpc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PhD research funded by Los Alamos Lab &amp; UCSD</a:t>
            </a:r>
          </a:p>
          <a:p>
            <a:pPr marL="946145" lvl="1" indent="-285750">
              <a:lnSpc>
                <a:spcPct val="115000"/>
              </a:lnSpc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Instantly notify technicians of defect</a:t>
            </a:r>
          </a:p>
          <a:p>
            <a:pPr marL="946145" lvl="1" indent="-285750">
              <a:lnSpc>
                <a:spcPct val="115000"/>
              </a:lnSpc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Eliminate post inspection</a:t>
            </a:r>
          </a:p>
          <a:p>
            <a:pPr marL="946145" lvl="1" indent="-285750">
              <a:lnSpc>
                <a:spcPct val="115000"/>
              </a:lnSpc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</a:t>
            </a:r>
            <a:r>
              <a:rPr lang="en" i="1" dirty="0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educe lost lead time, factor of 3</a:t>
            </a:r>
            <a:br>
              <a:rPr lang="en" i="1" dirty="0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br>
              <a:rPr lang="en" i="1" dirty="0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br>
              <a:rPr lang="en" i="1" dirty="0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endParaRPr i="1" dirty="0">
              <a:solidFill>
                <a:srgbClr val="FFFFFF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472012" indent="-285750">
              <a:lnSpc>
                <a:spcPct val="115000"/>
              </a:lnSpc>
              <a:buClr>
                <a:srgbClr val="FFFFFF"/>
              </a:buClr>
              <a:buSzPts val="1400"/>
              <a:buFont typeface="Arial" panose="020B0604020202020204" pitchFamily="34" charset="0"/>
              <a:buChar char="•"/>
            </a:pPr>
            <a:r>
              <a:rPr lang="en" dirty="0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Patented measurement model (2020)</a:t>
            </a:r>
            <a:endParaRPr dirty="0">
              <a:solidFill>
                <a:srgbClr val="FFFFFF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1090064" lvl="1" indent="-285750">
              <a:lnSpc>
                <a:spcPct val="115000"/>
              </a:lnSpc>
              <a:buClr>
                <a:srgbClr val="FFFFFF"/>
              </a:buClr>
              <a:buSzPts val="1300"/>
              <a:buFont typeface="Arial" panose="020B0604020202020204" pitchFamily="34" charset="0"/>
              <a:buChar char="•"/>
            </a:pPr>
            <a:r>
              <a:rPr lang="en" i="1" dirty="0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Quantified accuracy of each measured point</a:t>
            </a:r>
            <a:br>
              <a:rPr lang="en" i="1" dirty="0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br>
              <a:rPr lang="en" i="1" dirty="0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br>
              <a:rPr lang="en" i="1" dirty="0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endParaRPr i="1" dirty="0">
              <a:solidFill>
                <a:srgbClr val="FFFFFF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480479" indent="-285750">
              <a:lnSpc>
                <a:spcPct val="115000"/>
              </a:lnSpc>
              <a:buClr>
                <a:srgbClr val="FFFFFF"/>
              </a:buClr>
              <a:buSzPts val="1300"/>
              <a:buFont typeface="Arial" panose="020B0604020202020204" pitchFamily="34" charset="0"/>
              <a:buChar char="•"/>
            </a:pPr>
            <a:r>
              <a:rPr lang="en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Provisonally patented hardware and software (2021)</a:t>
            </a:r>
          </a:p>
          <a:p>
            <a:pPr marL="937679" lvl="1" indent="-285750">
              <a:lnSpc>
                <a:spcPct val="115000"/>
              </a:lnSpc>
              <a:buClr>
                <a:srgbClr val="FFFFFF"/>
              </a:buClr>
              <a:buSzPts val="1300"/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ptimal operational mode (trade-secret)</a:t>
            </a:r>
            <a:br>
              <a:rPr lang="en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br>
              <a:rPr lang="en" i="1" dirty="0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endParaRPr i="1" dirty="0">
              <a:solidFill>
                <a:srgbClr val="FFFFFF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21" name="Google Shape;221;p18"/>
          <p:cNvGrpSpPr/>
          <p:nvPr/>
        </p:nvGrpSpPr>
        <p:grpSpPr>
          <a:xfrm>
            <a:off x="11296591" y="6094367"/>
            <a:ext cx="892356" cy="763685"/>
            <a:chOff x="4220575" y="3041750"/>
            <a:chExt cx="2024400" cy="1732500"/>
          </a:xfrm>
        </p:grpSpPr>
        <p:sp>
          <p:nvSpPr>
            <p:cNvPr id="222" name="Google Shape;222;p18"/>
            <p:cNvSpPr/>
            <p:nvPr/>
          </p:nvSpPr>
          <p:spPr>
            <a:xfrm>
              <a:off x="4220575" y="3041750"/>
              <a:ext cx="2024400" cy="1732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3" name="Google Shape;223;p1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313924" y="3100874"/>
              <a:ext cx="1837701" cy="16142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581C1B7-721D-49A6-9D90-243B2C33E1E6}"/>
              </a:ext>
            </a:extLst>
          </p:cNvPr>
          <p:cNvSpPr txBox="1"/>
          <p:nvPr/>
        </p:nvSpPr>
        <p:spPr>
          <a:xfrm>
            <a:off x="1240748" y="1303205"/>
            <a:ext cx="957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Camera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98C0C88-561D-423F-BE63-48CBEF985DB0}"/>
              </a:ext>
            </a:extLst>
          </p:cNvPr>
          <p:cNvSpPr txBox="1"/>
          <p:nvPr/>
        </p:nvSpPr>
        <p:spPr>
          <a:xfrm>
            <a:off x="2795749" y="1170968"/>
            <a:ext cx="1098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Projector </a:t>
            </a:r>
          </a:p>
        </p:txBody>
      </p:sp>
      <p:sp>
        <p:nvSpPr>
          <p:cNvPr id="63" name="Google Shape;220;p18">
            <a:extLst>
              <a:ext uri="{FF2B5EF4-FFF2-40B4-BE49-F238E27FC236}">
                <a16:creationId xmlns:a16="http://schemas.microsoft.com/office/drawing/2014/main" id="{C1CE93A1-CF5A-45E2-AEC8-45B57DD34C09}"/>
              </a:ext>
            </a:extLst>
          </p:cNvPr>
          <p:cNvSpPr/>
          <p:nvPr/>
        </p:nvSpPr>
        <p:spPr>
          <a:xfrm rot="-899087">
            <a:off x="438203" y="1129323"/>
            <a:ext cx="4163996" cy="963583"/>
          </a:xfrm>
          <a:prstGeom prst="roundRect">
            <a:avLst>
              <a:gd name="adj" fmla="val 36666"/>
            </a:avLst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57150" dir="540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300"/>
            </a:pPr>
            <a:r>
              <a:rPr lang="en" sz="1733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Proprietary! Patent Pending</a:t>
            </a:r>
            <a:endParaRPr sz="1733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23"/>
          <p:cNvPicPr preferRelativeResize="0"/>
          <p:nvPr/>
        </p:nvPicPr>
        <p:blipFill rotWithShape="1">
          <a:blip r:embed="rId3">
            <a:alphaModFix/>
          </a:blip>
          <a:srcRect l="14383" t="17305" r="42173" b="75220"/>
          <a:stretch/>
        </p:blipFill>
        <p:spPr>
          <a:xfrm>
            <a:off x="133" y="0"/>
            <a:ext cx="12192000" cy="998499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23"/>
          <p:cNvSpPr txBox="1">
            <a:spLocks noGrp="1"/>
          </p:cNvSpPr>
          <p:nvPr>
            <p:ph type="title"/>
          </p:nvPr>
        </p:nvSpPr>
        <p:spPr>
          <a:xfrm>
            <a:off x="133" y="0"/>
            <a:ext cx="12192000" cy="99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r>
              <a:rPr lang="en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Overview: Layer-wise height monitoring</a:t>
            </a:r>
            <a:endParaRPr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6" name="Google Shape;316;p23"/>
          <p:cNvPicPr preferRelativeResize="0"/>
          <p:nvPr/>
        </p:nvPicPr>
        <p:blipFill rotWithShape="1">
          <a:blip r:embed="rId3">
            <a:alphaModFix/>
          </a:blip>
          <a:srcRect l="14383" t="66678" r="42173" b="31363"/>
          <a:stretch/>
        </p:blipFill>
        <p:spPr>
          <a:xfrm>
            <a:off x="0" y="6596392"/>
            <a:ext cx="12192000" cy="26161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7</a:t>
            </a:fld>
            <a:endParaRPr/>
          </a:p>
        </p:txBody>
      </p:sp>
      <p:grpSp>
        <p:nvGrpSpPr>
          <p:cNvPr id="340" name="Google Shape;340;p23"/>
          <p:cNvGrpSpPr/>
          <p:nvPr/>
        </p:nvGrpSpPr>
        <p:grpSpPr>
          <a:xfrm>
            <a:off x="11299644" y="6094401"/>
            <a:ext cx="892356" cy="763685"/>
            <a:chOff x="4220575" y="3041750"/>
            <a:chExt cx="2024400" cy="1732500"/>
          </a:xfrm>
        </p:grpSpPr>
        <p:sp>
          <p:nvSpPr>
            <p:cNvPr id="341" name="Google Shape;341;p23"/>
            <p:cNvSpPr/>
            <p:nvPr/>
          </p:nvSpPr>
          <p:spPr>
            <a:xfrm>
              <a:off x="4220575" y="3041750"/>
              <a:ext cx="2024400" cy="1732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342" name="Google Shape;342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313924" y="3100874"/>
              <a:ext cx="1837701" cy="16142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065657C8-CA39-44AE-84BC-9CD4B04AC778}"/>
              </a:ext>
            </a:extLst>
          </p:cNvPr>
          <p:cNvSpPr txBox="1"/>
          <p:nvPr/>
        </p:nvSpPr>
        <p:spPr>
          <a:xfrm>
            <a:off x="-54371" y="6596293"/>
            <a:ext cx="33121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Discussion and materials protected do not disseminate</a:t>
            </a:r>
          </a:p>
        </p:txBody>
      </p:sp>
      <p:pic>
        <p:nvPicPr>
          <p:cNvPr id="42" name="Picture 41" descr="Diagram&#10;&#10;Description automatically generated">
            <a:extLst>
              <a:ext uri="{FF2B5EF4-FFF2-40B4-BE49-F238E27FC236}">
                <a16:creationId xmlns:a16="http://schemas.microsoft.com/office/drawing/2014/main" id="{84176973-970D-4B16-ABC9-0ACD76DACADC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72929" y="1801681"/>
            <a:ext cx="2853690" cy="2394585"/>
          </a:xfrm>
          <a:prstGeom prst="rect">
            <a:avLst/>
          </a:prstGeom>
        </p:spPr>
      </p:pic>
      <p:pic>
        <p:nvPicPr>
          <p:cNvPr id="50" name="Picture 4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3CF5CE6-93E8-41A7-87F9-E3835AAEB3B9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99427" y="4690710"/>
            <a:ext cx="3877945" cy="17062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 Box 2">
                <a:extLst>
                  <a:ext uri="{FF2B5EF4-FFF2-40B4-BE49-F238E27FC236}">
                    <a16:creationId xmlns:a16="http://schemas.microsoft.com/office/drawing/2014/main" id="{3966B805-E850-47C5-A9A9-ED318492AA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36636" y="2674281"/>
                <a:ext cx="3735783" cy="227393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fontAlgn="base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 i="1" dirty="0">
                    <a:effectLst/>
                    <a:ea typeface="Times New Roman" panose="02020603050405020304" pitchFamily="18" charset="0"/>
                  </a:rPr>
                  <a:t>Resolution</a:t>
                </a:r>
                <a:endParaRPr lang="en-US" dirty="0">
                  <a:effectLst/>
                  <a:ea typeface="Times New Roman" panose="02020603050405020304" pitchFamily="18" charset="0"/>
                </a:endParaRPr>
              </a:p>
              <a:p>
                <a:pPr marL="342900" marR="0" lvl="0" indent="-342900" fontAlgn="base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"/>
                </a:pPr>
                <a:r>
                  <a:rPr lang="en-US" sz="1600" dirty="0">
                    <a:effectLst/>
                    <a:ea typeface="Times New Roman" panose="02020603050405020304" pitchFamily="18" charset="0"/>
                  </a:rPr>
                  <a:t>Modular spatial density: demonstrated (40 µm pixel patch spacing)</a:t>
                </a:r>
                <a:endParaRPr lang="en-US" dirty="0">
                  <a:effectLst/>
                  <a:ea typeface="Times New Roman" panose="02020603050405020304" pitchFamily="18" charset="0"/>
                </a:endParaRPr>
              </a:p>
              <a:p>
                <a:pPr marL="342900" marR="0" lvl="0" indent="-342900" fontAlgn="base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"/>
                </a:pPr>
                <a:r>
                  <a:rPr lang="en-US" sz="1600" dirty="0">
                    <a:effectLst/>
                    <a:ea typeface="Times New Roman" panose="02020603050405020304" pitchFamily="18" charset="0"/>
                  </a:rPr>
                  <a:t>Demonstrated 20µm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sz="1600" dirty="0">
                    <a:effectLst/>
                    <a:ea typeface="Times New Roman" panose="02020603050405020304" pitchFamily="18" charset="0"/>
                  </a:rPr>
                  <a:t> resolution </a:t>
                </a:r>
                <a:br>
                  <a:rPr lang="en-US" sz="1600" dirty="0">
                    <a:effectLst/>
                    <a:ea typeface="Times New Roman" panose="02020603050405020304" pitchFamily="18" charset="0"/>
                  </a:rPr>
                </a:br>
                <a:endParaRPr lang="en-US" dirty="0">
                  <a:effectLst/>
                  <a:ea typeface="Times New Roman" panose="02020603050405020304" pitchFamily="18" charset="0"/>
                </a:endParaRPr>
              </a:p>
              <a:p>
                <a:pPr marL="0" marR="0" fontAlgn="base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 dirty="0">
                    <a:effectLst/>
                    <a:ea typeface="Times New Roman" panose="02020603050405020304" pitchFamily="18" charset="0"/>
                  </a:rPr>
                  <a:t>Decision Speed </a:t>
                </a:r>
                <a:endParaRPr lang="en-US" dirty="0">
                  <a:effectLst/>
                  <a:ea typeface="Times New Roman" panose="02020603050405020304" pitchFamily="18" charset="0"/>
                </a:endParaRPr>
              </a:p>
              <a:p>
                <a:pPr marL="342900" marR="0" lvl="0" indent="-342900" fontAlgn="base">
                  <a:spcBef>
                    <a:spcPts val="0"/>
                  </a:spcBef>
                  <a:spcAft>
                    <a:spcPts val="0"/>
                  </a:spcAft>
                  <a:buSzPts val="1000"/>
                  <a:buFont typeface="Wingdings" panose="05000000000000000000" pitchFamily="2" charset="2"/>
                  <a:buChar char=""/>
                  <a:tabLst>
                    <a:tab pos="457200" algn="l"/>
                  </a:tabLst>
                </a:pPr>
                <a:r>
                  <a:rPr lang="en-US" sz="1600" dirty="0">
                    <a:effectLst/>
                    <a:ea typeface="Times New Roman" panose="02020603050405020304" pitchFamily="18" charset="0"/>
                  </a:rPr>
                  <a:t>No time variable dependence</a:t>
                </a:r>
                <a:endParaRPr lang="en-US" dirty="0">
                  <a:effectLst/>
                  <a:ea typeface="Times New Roman" panose="02020603050405020304" pitchFamily="18" charset="0"/>
                </a:endParaRPr>
              </a:p>
              <a:p>
                <a:pPr marL="342900" marR="0" lvl="0" indent="-342900" fontAlgn="base">
                  <a:spcBef>
                    <a:spcPts val="0"/>
                  </a:spcBef>
                  <a:spcAft>
                    <a:spcPts val="0"/>
                  </a:spcAft>
                  <a:buSzPts val="1000"/>
                  <a:buFont typeface="Wingdings" panose="05000000000000000000" pitchFamily="2" charset="2"/>
                  <a:buChar char=""/>
                  <a:tabLst>
                    <a:tab pos="457200" algn="l"/>
                  </a:tabLst>
                </a:pPr>
                <a:r>
                  <a:rPr lang="en-US" sz="1600" dirty="0">
                    <a:effectLst/>
                    <a:ea typeface="Times New Roman" panose="02020603050405020304" pitchFamily="18" charset="0"/>
                  </a:rPr>
                  <a:t>Each heightmap is &lt;5 megabytes</a:t>
                </a:r>
                <a:endParaRPr lang="en-US" dirty="0">
                  <a:effectLst/>
                  <a:ea typeface="Times New Roman" panose="02020603050405020304" pitchFamily="18" charset="0"/>
                </a:endParaRPr>
              </a:p>
              <a:p>
                <a:pPr marL="457200" marR="0" fontAlgn="base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>
                    <a:effectLst/>
                    <a:ea typeface="Times New Roman" panose="02020603050405020304" pitchFamily="18" charset="0"/>
                  </a:rPr>
                  <a:t> </a:t>
                </a:r>
                <a:endParaRPr lang="en-US" dirty="0">
                  <a:effectLst/>
                  <a:ea typeface="Times New Roman" panose="02020603050405020304" pitchFamily="18" charset="0"/>
                </a:endParaRPr>
              </a:p>
              <a:p>
                <a:pPr marL="0" marR="0" fontAlgn="base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 dirty="0">
                    <a:effectLst/>
                    <a:ea typeface="Times New Roman" panose="02020603050405020304" pitchFamily="18" charset="0"/>
                  </a:rPr>
                  <a:t>Low Cost</a:t>
                </a:r>
                <a:endParaRPr lang="en-US" dirty="0">
                  <a:effectLst/>
                  <a:ea typeface="Times New Roman" panose="02020603050405020304" pitchFamily="18" charset="0"/>
                </a:endParaRPr>
              </a:p>
              <a:p>
                <a:pPr marL="342900" marR="0" lvl="0" indent="-342900" fontAlgn="base">
                  <a:spcBef>
                    <a:spcPts val="0"/>
                  </a:spcBef>
                  <a:spcAft>
                    <a:spcPts val="0"/>
                  </a:spcAft>
                  <a:buSzPts val="1000"/>
                  <a:buFont typeface="Wingdings" panose="05000000000000000000" pitchFamily="2" charset="2"/>
                  <a:buChar char=""/>
                  <a:tabLst>
                    <a:tab pos="457200" algn="l"/>
                  </a:tabLst>
                </a:pPr>
                <a:r>
                  <a:rPr lang="en-US" sz="1600" dirty="0">
                    <a:effectLst/>
                    <a:ea typeface="Times New Roman" panose="02020603050405020304" pitchFamily="18" charset="0"/>
                  </a:rPr>
                  <a:t>Visible light camera</a:t>
                </a:r>
                <a:endParaRPr lang="en-US" sz="1600" dirty="0">
                  <a:ea typeface="Times New Roman" panose="02020603050405020304" pitchFamily="18" charset="0"/>
                </a:endParaRPr>
              </a:p>
              <a:p>
                <a:pPr marL="342900" marR="0" lvl="0" indent="-342900" fontAlgn="base">
                  <a:spcBef>
                    <a:spcPts val="0"/>
                  </a:spcBef>
                  <a:spcAft>
                    <a:spcPts val="0"/>
                  </a:spcAft>
                  <a:buSzPts val="1000"/>
                  <a:buFont typeface="Wingdings" panose="05000000000000000000" pitchFamily="2" charset="2"/>
                  <a:buChar char=""/>
                  <a:tabLst>
                    <a:tab pos="457200" algn="l"/>
                  </a:tabLst>
                </a:pPr>
                <a:r>
                  <a:rPr lang="en-US" sz="1600" dirty="0">
                    <a:effectLst/>
                    <a:ea typeface="Times New Roman" panose="02020603050405020304" pitchFamily="18" charset="0"/>
                  </a:rPr>
                  <a:t>+</a:t>
                </a:r>
                <a:endParaRPr lang="en-US" dirty="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1" name="Text Box 2">
                <a:extLst>
                  <a:ext uri="{FF2B5EF4-FFF2-40B4-BE49-F238E27FC236}">
                    <a16:creationId xmlns:a16="http://schemas.microsoft.com/office/drawing/2014/main" id="{3966B805-E850-47C5-A9A9-ED318492AA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36636" y="2674281"/>
                <a:ext cx="3735783" cy="2273935"/>
              </a:xfrm>
              <a:prstGeom prst="rect">
                <a:avLst/>
              </a:prstGeom>
              <a:blipFill>
                <a:blip r:embed="rId7"/>
                <a:stretch>
                  <a:fillRect l="-816" t="-804" r="-1958" b="-3753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 Box 2">
            <a:extLst>
              <a:ext uri="{FF2B5EF4-FFF2-40B4-BE49-F238E27FC236}">
                <a16:creationId xmlns:a16="http://schemas.microsoft.com/office/drawing/2014/main" id="{3B08CA75-385C-4D5E-BD33-95CB37FBB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3210" y="2676186"/>
            <a:ext cx="3282950" cy="218503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600" b="1" i="1" dirty="0">
                <a:effectLst/>
                <a:ea typeface="Times New Roman" panose="02020603050405020304" pitchFamily="18" charset="0"/>
              </a:rPr>
              <a:t>Objective Measurement</a:t>
            </a:r>
            <a:endParaRPr lang="en-US" dirty="0">
              <a:effectLst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600" dirty="0">
                <a:effectLst/>
                <a:ea typeface="Times New Roman" panose="02020603050405020304" pitchFamily="18" charset="0"/>
              </a:rPr>
              <a:t>Quantified uncertainty </a:t>
            </a:r>
            <a:endParaRPr lang="en-US" dirty="0">
              <a:effectLst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600" dirty="0">
                <a:effectLst/>
                <a:ea typeface="Times New Roman" panose="02020603050405020304" pitchFamily="18" charset="0"/>
              </a:rPr>
              <a:t>No AI training data </a:t>
            </a:r>
            <a:endParaRPr lang="en-US" dirty="0">
              <a:effectLst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600" dirty="0">
                <a:effectLst/>
                <a:ea typeface="Times New Roman" panose="02020603050405020304" pitchFamily="18" charset="0"/>
              </a:rPr>
              <a:t>Light source agnostic (no shadow analysis)</a:t>
            </a:r>
            <a:br>
              <a:rPr lang="en-US" sz="1600" dirty="0">
                <a:effectLst/>
                <a:ea typeface="Times New Roman" panose="02020603050405020304" pitchFamily="18" charset="0"/>
              </a:rPr>
            </a:br>
            <a:endParaRPr lang="en-US" dirty="0">
              <a:effectLst/>
              <a:ea typeface="Times New Roman" panose="02020603050405020304" pitchFamily="18" charset="0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ea typeface="Times New Roman" panose="02020603050405020304" pitchFamily="18" charset="0"/>
              </a:rPr>
              <a:t>Material Agnostic</a:t>
            </a:r>
            <a:endParaRPr lang="en-US" dirty="0">
              <a:effectLst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"/>
              <a:tabLst>
                <a:tab pos="342900" algn="l"/>
              </a:tabLst>
            </a:pPr>
            <a:r>
              <a:rPr lang="en-US" sz="1600" dirty="0">
                <a:effectLst/>
                <a:ea typeface="Times New Roman" panose="02020603050405020304" pitchFamily="18" charset="0"/>
              </a:rPr>
              <a:t>Geometrical features</a:t>
            </a:r>
            <a:endParaRPr lang="en-US" dirty="0">
              <a:effectLst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"/>
              <a:tabLst>
                <a:tab pos="342900" algn="l"/>
              </a:tabLst>
            </a:pPr>
            <a:r>
              <a:rPr lang="en-US" sz="1600" dirty="0">
                <a:effectLst/>
                <a:ea typeface="Times New Roman" panose="02020603050405020304" pitchFamily="18" charset="0"/>
              </a:rPr>
              <a:t>Features show multiple failure mechanisms</a:t>
            </a:r>
            <a:endParaRPr lang="en-US" dirty="0">
              <a:effectLst/>
              <a:ea typeface="Times New Roman" panose="02020603050405020304" pitchFamily="18" charset="0"/>
            </a:endParaRPr>
          </a:p>
          <a:p>
            <a:pPr marL="45720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ea typeface="Times New Roman" panose="02020603050405020304" pitchFamily="18" charset="0"/>
              </a:rPr>
              <a:t> </a:t>
            </a:r>
            <a:endParaRPr lang="en-US" dirty="0">
              <a:effectLst/>
              <a:ea typeface="Times New Roman" panose="02020603050405020304" pitchFamily="18" charset="0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ea typeface="Times New Roman" panose="02020603050405020304" pitchFamily="18" charset="0"/>
              </a:rPr>
              <a:t>Patented Hardware + Software</a:t>
            </a:r>
            <a:endParaRPr lang="en-US" dirty="0">
              <a:effectLst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"/>
              <a:tabLst>
                <a:tab pos="342900" algn="l"/>
              </a:tabLst>
            </a:pPr>
            <a:r>
              <a:rPr lang="en-US" sz="1600" dirty="0">
                <a:effectLst/>
                <a:ea typeface="Times New Roman" panose="02020603050405020304" pitchFamily="18" charset="0"/>
              </a:rPr>
              <a:t>Statistical analysis (2020)</a:t>
            </a:r>
            <a:endParaRPr lang="en-US" dirty="0">
              <a:effectLst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"/>
              <a:tabLst>
                <a:tab pos="342900" algn="l"/>
              </a:tabLst>
            </a:pPr>
            <a:r>
              <a:rPr lang="en-US" sz="1600" dirty="0">
                <a:effectLst/>
                <a:ea typeface="Times New Roman" panose="02020603050405020304" pitchFamily="18" charset="0"/>
              </a:rPr>
              <a:t>Hardware/methods (in-progress 2021)</a:t>
            </a:r>
            <a:endParaRPr lang="en-US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1A8CDD5-214E-4BE5-937B-6AA4B0C6BA0A}"/>
              </a:ext>
            </a:extLst>
          </p:cNvPr>
          <p:cNvSpPr txBox="1"/>
          <p:nvPr/>
        </p:nvSpPr>
        <p:spPr>
          <a:xfrm>
            <a:off x="43999" y="1257729"/>
            <a:ext cx="779096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b="1" i="1" dirty="0">
                <a:solidFill>
                  <a:srgbClr val="C00000"/>
                </a:solidFill>
              </a:rPr>
              <a:t>Real-time monitoring: Full-field height of powder + sintered layer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100" b="1" i="1" dirty="0">
                <a:solidFill>
                  <a:srgbClr val="C00000"/>
                </a:solidFill>
              </a:rPr>
              <a:t>illumination + Camera + processor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D5189356-CE6F-4330-9BEE-261AA58B43AD}"/>
              </a:ext>
            </a:extLst>
          </p:cNvPr>
          <p:cNvSpPr/>
          <p:nvPr/>
        </p:nvSpPr>
        <p:spPr>
          <a:xfrm>
            <a:off x="2296778" y="3352699"/>
            <a:ext cx="829841" cy="1176766"/>
          </a:xfrm>
          <a:prstGeom prst="downArrow">
            <a:avLst/>
          </a:prstGeom>
          <a:solidFill>
            <a:srgbClr val="000000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926006-355D-44CB-85B5-0D9D895F0125}"/>
              </a:ext>
            </a:extLst>
          </p:cNvPr>
          <p:cNvSpPr txBox="1"/>
          <p:nvPr/>
        </p:nvSpPr>
        <p:spPr>
          <a:xfrm>
            <a:off x="5400484" y="2235510"/>
            <a:ext cx="419764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i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2.     More technical detai</a:t>
            </a:r>
            <a:r>
              <a:rPr lang="en-US" b="1" i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ls</a:t>
            </a:r>
            <a:endParaRPr lang="en-US" b="1" i="1" dirty="0">
              <a:solidFill>
                <a:srgbClr val="C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Google Shape;220;p18">
            <a:extLst>
              <a:ext uri="{FF2B5EF4-FFF2-40B4-BE49-F238E27FC236}">
                <a16:creationId xmlns:a16="http://schemas.microsoft.com/office/drawing/2014/main" id="{E372124C-F303-4153-AE3C-3402C52671A3}"/>
              </a:ext>
            </a:extLst>
          </p:cNvPr>
          <p:cNvSpPr/>
          <p:nvPr/>
        </p:nvSpPr>
        <p:spPr>
          <a:xfrm rot="21380567" flipH="1">
            <a:off x="510567" y="1913404"/>
            <a:ext cx="1751008" cy="405198"/>
          </a:xfrm>
          <a:prstGeom prst="roundRect">
            <a:avLst>
              <a:gd name="adj" fmla="val 36666"/>
            </a:avLst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57150" dir="540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300"/>
            </a:pPr>
            <a:r>
              <a:rPr lang="en" sz="900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Proprietary! Patent Pending</a:t>
            </a:r>
            <a:endParaRPr sz="900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0767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23"/>
          <p:cNvPicPr preferRelativeResize="0"/>
          <p:nvPr/>
        </p:nvPicPr>
        <p:blipFill rotWithShape="1">
          <a:blip r:embed="rId3">
            <a:alphaModFix/>
          </a:blip>
          <a:srcRect l="14383" t="17305" r="42173" b="75220"/>
          <a:stretch/>
        </p:blipFill>
        <p:spPr>
          <a:xfrm>
            <a:off x="133" y="0"/>
            <a:ext cx="12192000" cy="998499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23"/>
          <p:cNvSpPr txBox="1">
            <a:spLocks noGrp="1"/>
          </p:cNvSpPr>
          <p:nvPr>
            <p:ph type="title"/>
          </p:nvPr>
        </p:nvSpPr>
        <p:spPr>
          <a:xfrm>
            <a:off x="133" y="0"/>
            <a:ext cx="12192000" cy="99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r>
              <a:rPr lang="en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Quality Sensitive to Layer Height </a:t>
            </a:r>
            <a:endParaRPr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6" name="Google Shape;316;p23"/>
          <p:cNvPicPr preferRelativeResize="0"/>
          <p:nvPr/>
        </p:nvPicPr>
        <p:blipFill rotWithShape="1">
          <a:blip r:embed="rId3">
            <a:alphaModFix/>
          </a:blip>
          <a:srcRect l="14383" t="66678" r="42173" b="31363"/>
          <a:stretch/>
        </p:blipFill>
        <p:spPr>
          <a:xfrm>
            <a:off x="0" y="6596392"/>
            <a:ext cx="12192000" cy="26161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8</a:t>
            </a:fld>
            <a:endParaRPr/>
          </a:p>
        </p:txBody>
      </p:sp>
      <p:grpSp>
        <p:nvGrpSpPr>
          <p:cNvPr id="340" name="Google Shape;340;p23"/>
          <p:cNvGrpSpPr/>
          <p:nvPr/>
        </p:nvGrpSpPr>
        <p:grpSpPr>
          <a:xfrm>
            <a:off x="11299644" y="6094401"/>
            <a:ext cx="892356" cy="763685"/>
            <a:chOff x="4220575" y="3041750"/>
            <a:chExt cx="2024400" cy="1732500"/>
          </a:xfrm>
        </p:grpSpPr>
        <p:sp>
          <p:nvSpPr>
            <p:cNvPr id="341" name="Google Shape;341;p23"/>
            <p:cNvSpPr/>
            <p:nvPr/>
          </p:nvSpPr>
          <p:spPr>
            <a:xfrm>
              <a:off x="4220575" y="3041750"/>
              <a:ext cx="2024400" cy="1732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342" name="Google Shape;342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313924" y="3100874"/>
              <a:ext cx="1837701" cy="16142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0E19FE7C-3EE2-4065-A06B-AD5F01EAA837}"/>
              </a:ext>
            </a:extLst>
          </p:cNvPr>
          <p:cNvSpPr txBox="1"/>
          <p:nvPr/>
        </p:nvSpPr>
        <p:spPr>
          <a:xfrm>
            <a:off x="-54371" y="6596293"/>
            <a:ext cx="33121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Discussion and materials protected do not disseminate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000346-E95B-4E4D-A3FD-0F00D93140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070"/>
          <a:stretch/>
        </p:blipFill>
        <p:spPr>
          <a:xfrm>
            <a:off x="100836" y="1624792"/>
            <a:ext cx="3053840" cy="2699862"/>
          </a:xfrm>
          <a:prstGeom prst="rect">
            <a:avLst/>
          </a:prstGeom>
        </p:spPr>
      </p:pic>
      <p:sp>
        <p:nvSpPr>
          <p:cNvPr id="19" name="Text Box 2">
            <a:extLst>
              <a:ext uri="{FF2B5EF4-FFF2-40B4-BE49-F238E27FC236}">
                <a16:creationId xmlns:a16="http://schemas.microsoft.com/office/drawing/2014/main" id="{124B3277-55CA-4A70-B44D-611792993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6030" y="1751818"/>
            <a:ext cx="3788232" cy="227393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R="0" fontAlgn="base"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>
                <a:effectLst/>
                <a:ea typeface="Times New Roman" panose="02020603050405020304" pitchFamily="18" charset="0"/>
              </a:rPr>
              <a:t>Powder recoat layer height</a:t>
            </a:r>
            <a:endParaRPr lang="en-US" sz="2000" dirty="0">
              <a:effectLst/>
              <a:ea typeface="Times New Roman" panose="02020603050405020304" pitchFamily="18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i="1" dirty="0">
                <a:effectLst/>
                <a:ea typeface="Times New Roman" panose="02020603050405020304" pitchFamily="18" charset="0"/>
              </a:rPr>
              <a:t>Powder short feed</a:t>
            </a:r>
            <a:r>
              <a:rPr lang="en-US" sz="1400" i="1" dirty="0">
                <a:effectLst/>
                <a:ea typeface="Times New Roman" panose="02020603050405020304" pitchFamily="18" charset="0"/>
                <a:hlinkClick r:id="rId6"/>
              </a:rPr>
              <a:t>[1]</a:t>
            </a:r>
            <a:endParaRPr lang="en-US" sz="1400" i="1" dirty="0">
              <a:effectLst/>
              <a:ea typeface="Times New Roman" panose="02020603050405020304" pitchFamily="18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i="1" dirty="0">
                <a:ea typeface="Times New Roman" panose="02020603050405020304" pitchFamily="18" charset="0"/>
              </a:rPr>
              <a:t>Particle drag</a:t>
            </a:r>
            <a:endParaRPr lang="en-US" sz="1400" i="1" dirty="0">
              <a:effectLst/>
              <a:ea typeface="Times New Roman" panose="02020603050405020304" pitchFamily="18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i="1" dirty="0">
                <a:ea typeface="Times New Roman" panose="02020603050405020304" pitchFamily="18" charset="0"/>
              </a:rPr>
              <a:t>Damage to </a:t>
            </a:r>
            <a:r>
              <a:rPr lang="en-US" sz="1400" i="1" dirty="0" err="1">
                <a:ea typeface="Times New Roman" panose="02020603050405020304" pitchFamily="18" charset="0"/>
              </a:rPr>
              <a:t>recoater</a:t>
            </a:r>
            <a:r>
              <a:rPr lang="en-US" sz="1400" i="1" dirty="0">
                <a:ea typeface="Times New Roman" panose="02020603050405020304" pitchFamily="18" charset="0"/>
              </a:rPr>
              <a:t> blade </a:t>
            </a:r>
            <a:r>
              <a:rPr lang="en-US" sz="1400" i="1" dirty="0">
                <a:ea typeface="Times New Roman" panose="02020603050405020304" pitchFamily="18" charset="0"/>
                <a:hlinkClick r:id="rId7"/>
              </a:rPr>
              <a:t>[2]</a:t>
            </a:r>
            <a:endParaRPr lang="en-US" sz="1400" i="1" dirty="0">
              <a:effectLst/>
              <a:ea typeface="Times New Roman" panose="02020603050405020304" pitchFamily="18" charset="0"/>
            </a:endParaRPr>
          </a:p>
          <a:p>
            <a:pPr marL="285750" marR="0" lvl="0" indent="-28575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i="1" dirty="0">
                <a:effectLst/>
                <a:ea typeface="Times New Roman" panose="02020603050405020304" pitchFamily="18" charset="0"/>
              </a:rPr>
              <a:t>Essential to ensure part quality</a:t>
            </a:r>
            <a:r>
              <a:rPr lang="en-US" sz="1400" i="1" dirty="0">
                <a:effectLst/>
                <a:ea typeface="Times New Roman" panose="02020603050405020304" pitchFamily="18" charset="0"/>
                <a:hlinkClick r:id="rId8"/>
              </a:rPr>
              <a:t> [3]</a:t>
            </a:r>
            <a:r>
              <a:rPr lang="en-US" sz="1400" i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400" i="1" dirty="0">
                <a:effectLst/>
                <a:ea typeface="Times New Roman" panose="02020603050405020304" pitchFamily="18" charset="0"/>
                <a:hlinkClick r:id="rId9"/>
              </a:rPr>
              <a:t>[4]</a:t>
            </a:r>
            <a:br>
              <a:rPr lang="en-US" sz="1400" i="1" dirty="0">
                <a:effectLst/>
                <a:ea typeface="Times New Roman" panose="02020603050405020304" pitchFamily="18" charset="0"/>
              </a:rPr>
            </a:br>
            <a:endParaRPr lang="en-US" sz="1600" i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0356D9-363F-475B-9831-FE1E759E7696}"/>
              </a:ext>
            </a:extLst>
          </p:cNvPr>
          <p:cNvSpPr txBox="1"/>
          <p:nvPr/>
        </p:nvSpPr>
        <p:spPr>
          <a:xfrm>
            <a:off x="269182" y="4398585"/>
            <a:ext cx="26645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i="1" dirty="0"/>
              <a:t>Powder bed defects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398FE43-D77A-4DEA-B193-63F4C266E765}"/>
              </a:ext>
            </a:extLst>
          </p:cNvPr>
          <p:cNvSpPr txBox="1"/>
          <p:nvPr/>
        </p:nvSpPr>
        <p:spPr>
          <a:xfrm>
            <a:off x="3053840" y="1125021"/>
            <a:ext cx="6428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</a:rPr>
              <a:t>Layer heights indicative of multiple defect mechanisms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522E282-74D0-4988-8F45-07EDA927A26B}"/>
              </a:ext>
            </a:extLst>
          </p:cNvPr>
          <p:cNvSpPr txBox="1"/>
          <p:nvPr/>
        </p:nvSpPr>
        <p:spPr>
          <a:xfrm>
            <a:off x="8969815" y="3638695"/>
            <a:ext cx="3053839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ea typeface="Times New Roman" panose="02020603050405020304" pitchFamily="18" charset="0"/>
            </a:endParaRPr>
          </a:p>
          <a:p>
            <a:pPr marR="0" fontAlgn="base"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>
                <a:effectLst/>
                <a:ea typeface="Times New Roman" panose="02020603050405020304" pitchFamily="18" charset="0"/>
              </a:rPr>
              <a:t>Sintered layer height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i="1" dirty="0">
                <a:effectLst/>
                <a:ea typeface="Times New Roman" panose="02020603050405020304" pitchFamily="18" charset="0"/>
              </a:rPr>
              <a:t>Support structure failure</a:t>
            </a:r>
            <a:endParaRPr lang="en-US" sz="1400" i="1" dirty="0">
              <a:ea typeface="Times New Roman" panose="02020603050405020304" pitchFamily="18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i="1" dirty="0">
                <a:ea typeface="Times New Roman" panose="02020603050405020304" pitchFamily="18" charset="0"/>
              </a:rPr>
              <a:t>Lack of fusion defects </a:t>
            </a:r>
            <a:r>
              <a:rPr lang="en-US" sz="1400" i="1" dirty="0">
                <a:ea typeface="Times New Roman" panose="02020603050405020304" pitchFamily="18" charset="0"/>
                <a:hlinkClick r:id="rId10"/>
              </a:rPr>
              <a:t>[5]</a:t>
            </a:r>
            <a:endParaRPr lang="en-US" sz="1400" i="1" dirty="0">
              <a:ea typeface="Times New Roman" panose="02020603050405020304" pitchFamily="18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i="1" dirty="0">
                <a:effectLst/>
                <a:ea typeface="Times New Roman" panose="02020603050405020304" pitchFamily="18" charset="0"/>
              </a:rPr>
              <a:t>Over melting </a:t>
            </a:r>
            <a:r>
              <a:rPr lang="en-US" sz="1400" i="1" dirty="0">
                <a:effectLst/>
                <a:ea typeface="Times New Roman" panose="02020603050405020304" pitchFamily="18" charset="0"/>
                <a:hlinkClick r:id="rId11"/>
              </a:rPr>
              <a:t>[6]</a:t>
            </a:r>
            <a:endParaRPr lang="en-US" sz="1400" i="1" dirty="0">
              <a:effectLst/>
              <a:ea typeface="Times New Roman" panose="02020603050405020304" pitchFamily="18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i="1" dirty="0">
                <a:ea typeface="Times New Roman" panose="02020603050405020304" pitchFamily="18" charset="0"/>
              </a:rPr>
              <a:t>Build plate skew</a:t>
            </a:r>
            <a:endParaRPr lang="en-US" sz="1400" i="1" dirty="0">
              <a:effectLst/>
              <a:ea typeface="Times New Roman" panose="02020603050405020304" pitchFamily="18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i="1" dirty="0">
                <a:ea typeface="Times New Roman" panose="02020603050405020304" pitchFamily="18" charset="0"/>
              </a:rPr>
              <a:t>Hatching errors</a:t>
            </a:r>
            <a:r>
              <a:rPr lang="en-US" sz="1400" i="1" dirty="0">
                <a:effectLst/>
                <a:ea typeface="Times New Roman" panose="02020603050405020304" pitchFamily="18" charset="0"/>
              </a:rPr>
              <a:t> 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i="1" dirty="0"/>
              <a:t>Thermal swelling</a:t>
            </a:r>
            <a:endParaRPr lang="en-US" i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FB16935-56BC-4B12-A2E4-84E5334362A1}"/>
              </a:ext>
            </a:extLst>
          </p:cNvPr>
          <p:cNvSpPr txBox="1"/>
          <p:nvPr/>
        </p:nvSpPr>
        <p:spPr>
          <a:xfrm>
            <a:off x="269182" y="3975955"/>
            <a:ext cx="5064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ea typeface="Times New Roman" panose="02020603050405020304" pitchFamily="18" charset="0"/>
                <a:hlinkClick r:id="rId8"/>
              </a:rPr>
              <a:t>[2]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B9B0CF-88B1-4861-B63B-D94A00B1B3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85847" y="3931948"/>
            <a:ext cx="4275466" cy="247506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C57FD23-4A69-447E-8CD9-D33202A90E97}"/>
              </a:ext>
            </a:extLst>
          </p:cNvPr>
          <p:cNvSpPr txBox="1"/>
          <p:nvPr/>
        </p:nvSpPr>
        <p:spPr>
          <a:xfrm>
            <a:off x="8553588" y="6037676"/>
            <a:ext cx="6371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a typeface="Times New Roman" panose="02020603050405020304" pitchFamily="18" charset="0"/>
                <a:hlinkClick r:id="rId7"/>
              </a:rPr>
              <a:t>[4]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933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20"/>
          <p:cNvPicPr preferRelativeResize="0"/>
          <p:nvPr/>
        </p:nvPicPr>
        <p:blipFill rotWithShape="1">
          <a:blip r:embed="rId3">
            <a:alphaModFix/>
          </a:blip>
          <a:srcRect l="1177" t="2729" r="89372" b="83693"/>
          <a:stretch/>
        </p:blipFill>
        <p:spPr>
          <a:xfrm>
            <a:off x="0" y="2601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0"/>
          <p:cNvPicPr preferRelativeResize="0"/>
          <p:nvPr/>
        </p:nvPicPr>
        <p:blipFill rotWithShape="1">
          <a:blip r:embed="rId4">
            <a:alphaModFix/>
          </a:blip>
          <a:srcRect l="14383" t="17305" r="42173" b="75220"/>
          <a:stretch/>
        </p:blipFill>
        <p:spPr>
          <a:xfrm>
            <a:off x="133" y="0"/>
            <a:ext cx="12192000" cy="998499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0"/>
          <p:cNvSpPr txBox="1">
            <a:spLocks noGrp="1"/>
          </p:cNvSpPr>
          <p:nvPr>
            <p:ph type="title"/>
          </p:nvPr>
        </p:nvSpPr>
        <p:spPr>
          <a:xfrm>
            <a:off x="133" y="0"/>
            <a:ext cx="12192000" cy="99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r>
              <a:rPr lang="en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 Proposition</a:t>
            </a:r>
            <a:endParaRPr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3" name="Google Shape;253;p20"/>
          <p:cNvPicPr preferRelativeResize="0"/>
          <p:nvPr/>
        </p:nvPicPr>
        <p:blipFill rotWithShape="1">
          <a:blip r:embed="rId4">
            <a:alphaModFix/>
          </a:blip>
          <a:srcRect l="14383" t="62920" r="42173" b="31363"/>
          <a:stretch/>
        </p:blipFill>
        <p:spPr>
          <a:xfrm>
            <a:off x="0" y="6094401"/>
            <a:ext cx="12192000" cy="763601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5" name="Google Shape;255;p20"/>
          <p:cNvSpPr txBox="1"/>
          <p:nvPr/>
        </p:nvSpPr>
        <p:spPr>
          <a:xfrm>
            <a:off x="1784956" y="1926767"/>
            <a:ext cx="5119994" cy="11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$100-$500 / kg</a:t>
            </a:r>
            <a:endParaRPr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powder cost</a:t>
            </a:r>
            <a:endParaRPr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" name="Google Shape;256;p20"/>
          <p:cNvSpPr txBox="1"/>
          <p:nvPr/>
        </p:nvSpPr>
        <p:spPr>
          <a:xfrm>
            <a:off x="-142946" y="1283967"/>
            <a:ext cx="3261600" cy="6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66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 Lead Time</a:t>
            </a:r>
            <a:endParaRPr sz="2667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sz="1600" b="1" dirty="0">
              <a:solidFill>
                <a:srgbClr val="D9D9D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7" name="Google Shape;257;p20"/>
          <p:cNvSpPr txBox="1"/>
          <p:nvPr/>
        </p:nvSpPr>
        <p:spPr>
          <a:xfrm>
            <a:off x="2714153" y="1283967"/>
            <a:ext cx="3261600" cy="6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66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 Cost</a:t>
            </a:r>
            <a:endParaRPr sz="2667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9" name="Google Shape;259;p20"/>
          <p:cNvSpPr txBox="1"/>
          <p:nvPr/>
        </p:nvSpPr>
        <p:spPr>
          <a:xfrm>
            <a:off x="-250667" y="1983201"/>
            <a:ext cx="3080000" cy="11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24-168 build time</a:t>
            </a:r>
            <a:endParaRPr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1" name="Google Shape;261;p20"/>
          <p:cNvSpPr txBox="1"/>
          <p:nvPr/>
        </p:nvSpPr>
        <p:spPr>
          <a:xfrm>
            <a:off x="-600630" y="2996720"/>
            <a:ext cx="7638400" cy="6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000" dirty="0">
                <a:solidFill>
                  <a:srgbClr val="6AA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Immediately alerting technicians of defect</a:t>
            </a:r>
          </a:p>
          <a:p>
            <a:pPr algn="ctr"/>
            <a:r>
              <a:rPr lang="en-US" sz="2000" dirty="0">
                <a:solidFill>
                  <a:srgbClr val="6AA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2000" dirty="0">
                <a:solidFill>
                  <a:srgbClr val="6AA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educing 75% of wasted time and cost of failed build   </a:t>
            </a:r>
            <a:endParaRPr sz="2000" dirty="0">
              <a:solidFill>
                <a:srgbClr val="6AA8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3" name="Google Shape;263;p20"/>
          <p:cNvGrpSpPr/>
          <p:nvPr/>
        </p:nvGrpSpPr>
        <p:grpSpPr>
          <a:xfrm>
            <a:off x="11296591" y="6094367"/>
            <a:ext cx="892356" cy="763685"/>
            <a:chOff x="4220575" y="3041750"/>
            <a:chExt cx="2024400" cy="1732500"/>
          </a:xfrm>
        </p:grpSpPr>
        <p:sp>
          <p:nvSpPr>
            <p:cNvPr id="264" name="Google Shape;264;p20"/>
            <p:cNvSpPr/>
            <p:nvPr/>
          </p:nvSpPr>
          <p:spPr>
            <a:xfrm>
              <a:off x="4220575" y="3041750"/>
              <a:ext cx="2024400" cy="1732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5" name="Google Shape;265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313924" y="3100874"/>
              <a:ext cx="1837701" cy="16142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Google Shape;256;p20">
            <a:extLst>
              <a:ext uri="{FF2B5EF4-FFF2-40B4-BE49-F238E27FC236}">
                <a16:creationId xmlns:a16="http://schemas.microsoft.com/office/drawing/2014/main" id="{0B9C7ACE-5C5B-4524-A174-01FF8FB48B35}"/>
              </a:ext>
            </a:extLst>
          </p:cNvPr>
          <p:cNvSpPr txBox="1"/>
          <p:nvPr/>
        </p:nvSpPr>
        <p:spPr>
          <a:xfrm>
            <a:off x="401733" y="3818105"/>
            <a:ext cx="11195734" cy="6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266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Customers: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6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contract manufacturers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6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In-house AM production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6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printer OEM </a:t>
            </a:r>
            <a:endParaRPr sz="2667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sz="1600" dirty="0">
              <a:solidFill>
                <a:srgbClr val="D9D9D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3223</TotalTime>
  <Words>2619</Words>
  <Application>Microsoft Office PowerPoint</Application>
  <PresentationFormat>Widescreen</PresentationFormat>
  <Paragraphs>514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Helvetica Neue</vt:lpstr>
      <vt:lpstr>Wingdings</vt:lpstr>
      <vt:lpstr>Office Theme</vt:lpstr>
      <vt:lpstr>Additive Monitoring Systems  Niall O’Dowd, Founder &amp; CEO</vt:lpstr>
      <vt:lpstr>Problem: Astronomical cost of part rejection</vt:lpstr>
      <vt:lpstr>PowerPoint Presentation</vt:lpstr>
      <vt:lpstr>PowerPoint Presentation</vt:lpstr>
      <vt:lpstr>PowerPoint Presentation</vt:lpstr>
      <vt:lpstr>Solution: Find Defects Earlier</vt:lpstr>
      <vt:lpstr>Overview: Layer-wise height monitoring</vt:lpstr>
      <vt:lpstr>Part Quality Sensitive to Layer Height </vt:lpstr>
      <vt:lpstr>Value Proposition</vt:lpstr>
      <vt:lpstr>Value Proposition</vt:lpstr>
      <vt:lpstr>Competitive Matrix</vt:lpstr>
      <vt:lpstr>Current Funding Status</vt:lpstr>
      <vt:lpstr>Current Funding Status</vt:lpstr>
      <vt:lpstr>Market Traction</vt:lpstr>
      <vt:lpstr>Market Traction</vt:lpstr>
      <vt:lpstr>Market Traction</vt:lpstr>
      <vt:lpstr>Market Traction</vt:lpstr>
      <vt:lpstr>Monitoring System Impact</vt:lpstr>
      <vt:lpstr>Monitoring System Impact</vt:lpstr>
      <vt:lpstr>Asks:    1. Intros to AM staff @ USAF Depots, Offices (Tinker, Porter Robinson, Hill)  2. Intros to AM nuclear component production (Westinghouse, GE, ?) </vt:lpstr>
      <vt:lpstr>ASK 1: Introductions to End-Users in USAF</vt:lpstr>
      <vt:lpstr>ASK 2: Introductions to AM nuclear prod. </vt:lpstr>
      <vt:lpstr>PowerPoint Presentation</vt:lpstr>
      <vt:lpstr>Forecast</vt:lpstr>
      <vt:lpstr>Team</vt:lpstr>
      <vt:lpstr>PowerPoint Presentation</vt:lpstr>
      <vt:lpstr>PowerPoint Presentation</vt:lpstr>
      <vt:lpstr>Appendix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Additive Monitoring Systems Improving the sustainability of additive manufacturing</dc:title>
  <dc:creator>Charles Zahl</dc:creator>
  <cp:lastModifiedBy>Niall M O'Dowd</cp:lastModifiedBy>
  <cp:revision>64</cp:revision>
  <cp:lastPrinted>2021-09-03T18:31:09Z</cp:lastPrinted>
  <dcterms:created xsi:type="dcterms:W3CDTF">2021-08-26T15:27:52Z</dcterms:created>
  <dcterms:modified xsi:type="dcterms:W3CDTF">2022-01-05T01:45:47Z</dcterms:modified>
</cp:coreProperties>
</file>