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68"/>
  </p:notesMasterIdLst>
  <p:sldIdLst>
    <p:sldId id="258" r:id="rId6"/>
    <p:sldId id="298" r:id="rId7"/>
    <p:sldId id="299" r:id="rId8"/>
    <p:sldId id="283" r:id="rId9"/>
    <p:sldId id="256" r:id="rId10"/>
    <p:sldId id="276" r:id="rId11"/>
    <p:sldId id="322" r:id="rId12"/>
    <p:sldId id="278" r:id="rId13"/>
    <p:sldId id="271" r:id="rId14"/>
    <p:sldId id="280" r:id="rId15"/>
    <p:sldId id="282" r:id="rId16"/>
    <p:sldId id="273" r:id="rId17"/>
    <p:sldId id="279" r:id="rId18"/>
    <p:sldId id="281" r:id="rId19"/>
    <p:sldId id="296" r:id="rId20"/>
    <p:sldId id="301" r:id="rId21"/>
    <p:sldId id="269" r:id="rId22"/>
    <p:sldId id="263" r:id="rId23"/>
    <p:sldId id="302" r:id="rId24"/>
    <p:sldId id="303" r:id="rId25"/>
    <p:sldId id="304" r:id="rId26"/>
    <p:sldId id="270" r:id="rId27"/>
    <p:sldId id="277" r:id="rId28"/>
    <p:sldId id="305" r:id="rId29"/>
    <p:sldId id="268" r:id="rId30"/>
    <p:sldId id="318" r:id="rId31"/>
    <p:sldId id="319" r:id="rId32"/>
    <p:sldId id="320" r:id="rId33"/>
    <p:sldId id="321" r:id="rId34"/>
    <p:sldId id="306" r:id="rId35"/>
    <p:sldId id="307" r:id="rId36"/>
    <p:sldId id="308" r:id="rId37"/>
    <p:sldId id="309" r:id="rId38"/>
    <p:sldId id="310" r:id="rId39"/>
    <p:sldId id="311" r:id="rId40"/>
    <p:sldId id="312" r:id="rId41"/>
    <p:sldId id="313" r:id="rId42"/>
    <p:sldId id="323" r:id="rId43"/>
    <p:sldId id="324" r:id="rId44"/>
    <p:sldId id="325" r:id="rId45"/>
    <p:sldId id="326" r:id="rId46"/>
    <p:sldId id="327" r:id="rId47"/>
    <p:sldId id="328" r:id="rId48"/>
    <p:sldId id="314" r:id="rId49"/>
    <p:sldId id="315" r:id="rId50"/>
    <p:sldId id="316" r:id="rId51"/>
    <p:sldId id="317" r:id="rId52"/>
    <p:sldId id="297" r:id="rId53"/>
    <p:sldId id="329" r:id="rId54"/>
    <p:sldId id="300" r:id="rId55"/>
    <p:sldId id="284" r:id="rId56"/>
    <p:sldId id="285" r:id="rId57"/>
    <p:sldId id="287" r:id="rId58"/>
    <p:sldId id="286" r:id="rId59"/>
    <p:sldId id="288" r:id="rId60"/>
    <p:sldId id="289" r:id="rId61"/>
    <p:sldId id="290" r:id="rId62"/>
    <p:sldId id="291" r:id="rId63"/>
    <p:sldId id="292" r:id="rId64"/>
    <p:sldId id="293" r:id="rId65"/>
    <p:sldId id="294" r:id="rId66"/>
    <p:sldId id="295" r:id="rId6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24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7C0F4C-66D7-40C0-835D-6CA407926A0D}" v="17" dt="2021-06-14T12:10:50.82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44" autoAdjust="0"/>
    <p:restoredTop sz="94660"/>
  </p:normalViewPr>
  <p:slideViewPr>
    <p:cSldViewPr>
      <p:cViewPr varScale="1">
        <p:scale>
          <a:sx n="110" d="100"/>
          <a:sy n="110" d="100"/>
        </p:scale>
        <p:origin x="1536" y="108"/>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8298"/>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slide" Target="slides/slide61.xml"/><Relationship Id="rId74" Type="http://schemas.microsoft.com/office/2015/10/relationships/revisionInfo" Target="revisionInfo.xml"/><Relationship Id="rId5" Type="http://schemas.openxmlformats.org/officeDocument/2006/relationships/slideMaster" Target="slideMasters/slideMaster2.xml"/><Relationship Id="rId61" Type="http://schemas.openxmlformats.org/officeDocument/2006/relationships/slide" Target="slides/slide56.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presProps" Target="presProps.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 Id="rId7" Type="http://schemas.openxmlformats.org/officeDocument/2006/relationships/slide" Target="slides/slide2.xml"/><Relationship Id="rId71"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nglais, Raymond R." userId="11d38996-e8a1-4039-a51b-591f155d5a32" providerId="ADAL" clId="{0A7C0F4C-66D7-40C0-835D-6CA407926A0D}"/>
    <pc:docChg chg="undo redo custSel addSld modSld">
      <pc:chgData name="Langlais, Raymond R." userId="11d38996-e8a1-4039-a51b-591f155d5a32" providerId="ADAL" clId="{0A7C0F4C-66D7-40C0-835D-6CA407926A0D}" dt="2021-06-14T12:15:12.118" v="183" actId="255"/>
      <pc:docMkLst>
        <pc:docMk/>
      </pc:docMkLst>
      <pc:sldChg chg="add">
        <pc:chgData name="Langlais, Raymond R." userId="11d38996-e8a1-4039-a51b-591f155d5a32" providerId="ADAL" clId="{0A7C0F4C-66D7-40C0-835D-6CA407926A0D}" dt="2021-06-11T18:22:05.592" v="0"/>
        <pc:sldMkLst>
          <pc:docMk/>
          <pc:sldMk cId="1204030674" sldId="263"/>
        </pc:sldMkLst>
      </pc:sldChg>
      <pc:sldChg chg="modSp add mod">
        <pc:chgData name="Langlais, Raymond R." userId="11d38996-e8a1-4039-a51b-591f155d5a32" providerId="ADAL" clId="{0A7C0F4C-66D7-40C0-835D-6CA407926A0D}" dt="2021-06-14T12:04:46.133" v="107" actId="255"/>
        <pc:sldMkLst>
          <pc:docMk/>
          <pc:sldMk cId="2418726261" sldId="268"/>
        </pc:sldMkLst>
        <pc:spChg chg="mod">
          <ac:chgData name="Langlais, Raymond R." userId="11d38996-e8a1-4039-a51b-591f155d5a32" providerId="ADAL" clId="{0A7C0F4C-66D7-40C0-835D-6CA407926A0D}" dt="2021-06-14T12:04:46.133" v="107" actId="255"/>
          <ac:spMkLst>
            <pc:docMk/>
            <pc:sldMk cId="2418726261" sldId="268"/>
            <ac:spMk id="5" creationId="{00000000-0000-0000-0000-000000000000}"/>
          </ac:spMkLst>
        </pc:spChg>
      </pc:sldChg>
      <pc:sldChg chg="add">
        <pc:chgData name="Langlais, Raymond R." userId="11d38996-e8a1-4039-a51b-591f155d5a32" providerId="ADAL" clId="{0A7C0F4C-66D7-40C0-835D-6CA407926A0D}" dt="2021-06-11T18:22:05.592" v="0"/>
        <pc:sldMkLst>
          <pc:docMk/>
          <pc:sldMk cId="2541571250" sldId="269"/>
        </pc:sldMkLst>
      </pc:sldChg>
      <pc:sldChg chg="modSp add mod">
        <pc:chgData name="Langlais, Raymond R." userId="11d38996-e8a1-4039-a51b-591f155d5a32" providerId="ADAL" clId="{0A7C0F4C-66D7-40C0-835D-6CA407926A0D}" dt="2021-06-14T12:04:19.534" v="105" actId="255"/>
        <pc:sldMkLst>
          <pc:docMk/>
          <pc:sldMk cId="357153231" sldId="270"/>
        </pc:sldMkLst>
        <pc:spChg chg="mod">
          <ac:chgData name="Langlais, Raymond R." userId="11d38996-e8a1-4039-a51b-591f155d5a32" providerId="ADAL" clId="{0A7C0F4C-66D7-40C0-835D-6CA407926A0D}" dt="2021-06-14T12:04:19.534" v="105" actId="255"/>
          <ac:spMkLst>
            <pc:docMk/>
            <pc:sldMk cId="357153231" sldId="270"/>
            <ac:spMk id="4" creationId="{00000000-0000-0000-0000-000000000000}"/>
          </ac:spMkLst>
        </pc:spChg>
      </pc:sldChg>
      <pc:sldChg chg="modSp mod">
        <pc:chgData name="Langlais, Raymond R." userId="11d38996-e8a1-4039-a51b-591f155d5a32" providerId="ADAL" clId="{0A7C0F4C-66D7-40C0-835D-6CA407926A0D}" dt="2021-06-14T11:39:02.123" v="13" actId="21"/>
        <pc:sldMkLst>
          <pc:docMk/>
          <pc:sldMk cId="3236665135" sldId="273"/>
        </pc:sldMkLst>
        <pc:spChg chg="mod">
          <ac:chgData name="Langlais, Raymond R." userId="11d38996-e8a1-4039-a51b-591f155d5a32" providerId="ADAL" clId="{0A7C0F4C-66D7-40C0-835D-6CA407926A0D}" dt="2021-06-14T11:39:02.123" v="13" actId="21"/>
          <ac:spMkLst>
            <pc:docMk/>
            <pc:sldMk cId="3236665135" sldId="273"/>
            <ac:spMk id="6" creationId="{00000000-0000-0000-0000-000000000000}"/>
          </ac:spMkLst>
        </pc:spChg>
      </pc:sldChg>
      <pc:sldChg chg="add">
        <pc:chgData name="Langlais, Raymond R." userId="11d38996-e8a1-4039-a51b-591f155d5a32" providerId="ADAL" clId="{0A7C0F4C-66D7-40C0-835D-6CA407926A0D}" dt="2021-06-11T18:22:46.523" v="1"/>
        <pc:sldMkLst>
          <pc:docMk/>
          <pc:sldMk cId="1577984337" sldId="277"/>
        </pc:sldMkLst>
      </pc:sldChg>
      <pc:sldChg chg="modSp mod">
        <pc:chgData name="Langlais, Raymond R." userId="11d38996-e8a1-4039-a51b-591f155d5a32" providerId="ADAL" clId="{0A7C0F4C-66D7-40C0-835D-6CA407926A0D}" dt="2021-06-14T11:39:09.660" v="15" actId="6549"/>
        <pc:sldMkLst>
          <pc:docMk/>
          <pc:sldMk cId="3768182934" sldId="279"/>
        </pc:sldMkLst>
        <pc:spChg chg="mod">
          <ac:chgData name="Langlais, Raymond R." userId="11d38996-e8a1-4039-a51b-591f155d5a32" providerId="ADAL" clId="{0A7C0F4C-66D7-40C0-835D-6CA407926A0D}" dt="2021-06-14T11:39:09.660" v="15" actId="6549"/>
          <ac:spMkLst>
            <pc:docMk/>
            <pc:sldMk cId="3768182934" sldId="279"/>
            <ac:spMk id="6" creationId="{00000000-0000-0000-0000-000000000000}"/>
          </ac:spMkLst>
        </pc:spChg>
      </pc:sldChg>
      <pc:sldChg chg="modSp add mod">
        <pc:chgData name="Langlais, Raymond R." userId="11d38996-e8a1-4039-a51b-591f155d5a32" providerId="ADAL" clId="{0A7C0F4C-66D7-40C0-835D-6CA407926A0D}" dt="2021-06-14T12:01:50.165" v="85" actId="20577"/>
        <pc:sldMkLst>
          <pc:docMk/>
          <pc:sldMk cId="1023825354" sldId="301"/>
        </pc:sldMkLst>
        <pc:spChg chg="mod">
          <ac:chgData name="Langlais, Raymond R." userId="11d38996-e8a1-4039-a51b-591f155d5a32" providerId="ADAL" clId="{0A7C0F4C-66D7-40C0-835D-6CA407926A0D}" dt="2021-06-14T12:01:50.165" v="85" actId="20577"/>
          <ac:spMkLst>
            <pc:docMk/>
            <pc:sldMk cId="1023825354" sldId="301"/>
            <ac:spMk id="4" creationId="{00000000-0000-0000-0000-000000000000}"/>
          </ac:spMkLst>
        </pc:spChg>
      </pc:sldChg>
      <pc:sldChg chg="add">
        <pc:chgData name="Langlais, Raymond R." userId="11d38996-e8a1-4039-a51b-591f155d5a32" providerId="ADAL" clId="{0A7C0F4C-66D7-40C0-835D-6CA407926A0D}" dt="2021-06-11T18:22:05.592" v="0"/>
        <pc:sldMkLst>
          <pc:docMk/>
          <pc:sldMk cId="2592675716" sldId="302"/>
        </pc:sldMkLst>
      </pc:sldChg>
      <pc:sldChg chg="modSp add mod">
        <pc:chgData name="Langlais, Raymond R." userId="11d38996-e8a1-4039-a51b-591f155d5a32" providerId="ADAL" clId="{0A7C0F4C-66D7-40C0-835D-6CA407926A0D}" dt="2021-06-14T12:02:04.221" v="87" actId="20577"/>
        <pc:sldMkLst>
          <pc:docMk/>
          <pc:sldMk cId="3212937755" sldId="303"/>
        </pc:sldMkLst>
        <pc:spChg chg="mod">
          <ac:chgData name="Langlais, Raymond R." userId="11d38996-e8a1-4039-a51b-591f155d5a32" providerId="ADAL" clId="{0A7C0F4C-66D7-40C0-835D-6CA407926A0D}" dt="2021-06-14T12:02:04.221" v="87" actId="20577"/>
          <ac:spMkLst>
            <pc:docMk/>
            <pc:sldMk cId="3212937755" sldId="303"/>
            <ac:spMk id="4" creationId="{00000000-0000-0000-0000-000000000000}"/>
          </ac:spMkLst>
        </pc:spChg>
      </pc:sldChg>
      <pc:sldChg chg="modSp add mod">
        <pc:chgData name="Langlais, Raymond R." userId="11d38996-e8a1-4039-a51b-591f155d5a32" providerId="ADAL" clId="{0A7C0F4C-66D7-40C0-835D-6CA407926A0D}" dt="2021-06-14T12:03:48.539" v="102" actId="255"/>
        <pc:sldMkLst>
          <pc:docMk/>
          <pc:sldMk cId="1355246784" sldId="304"/>
        </pc:sldMkLst>
        <pc:spChg chg="mod">
          <ac:chgData name="Langlais, Raymond R." userId="11d38996-e8a1-4039-a51b-591f155d5a32" providerId="ADAL" clId="{0A7C0F4C-66D7-40C0-835D-6CA407926A0D}" dt="2021-06-14T12:03:48.539" v="102" actId="255"/>
          <ac:spMkLst>
            <pc:docMk/>
            <pc:sldMk cId="1355246784" sldId="304"/>
            <ac:spMk id="3" creationId="{DBCC9B99-74BF-43D9-A9D1-1739A0865050}"/>
          </ac:spMkLst>
        </pc:spChg>
        <pc:spChg chg="mod">
          <ac:chgData name="Langlais, Raymond R." userId="11d38996-e8a1-4039-a51b-591f155d5a32" providerId="ADAL" clId="{0A7C0F4C-66D7-40C0-835D-6CA407926A0D}" dt="2021-06-14T12:02:56.574" v="96" actId="1076"/>
          <ac:spMkLst>
            <pc:docMk/>
            <pc:sldMk cId="1355246784" sldId="304"/>
            <ac:spMk id="8" creationId="{AE85FC4B-3694-4E2F-B231-F4149F81A579}"/>
          </ac:spMkLst>
        </pc:spChg>
      </pc:sldChg>
      <pc:sldChg chg="add">
        <pc:chgData name="Langlais, Raymond R." userId="11d38996-e8a1-4039-a51b-591f155d5a32" providerId="ADAL" clId="{0A7C0F4C-66D7-40C0-835D-6CA407926A0D}" dt="2021-06-11T18:22:46.523" v="1"/>
        <pc:sldMkLst>
          <pc:docMk/>
          <pc:sldMk cId="171140832" sldId="305"/>
        </pc:sldMkLst>
      </pc:sldChg>
      <pc:sldChg chg="modSp add mod">
        <pc:chgData name="Langlais, Raymond R." userId="11d38996-e8a1-4039-a51b-591f155d5a32" providerId="ADAL" clId="{0A7C0F4C-66D7-40C0-835D-6CA407926A0D}" dt="2021-06-14T12:06:53.322" v="134" actId="14100"/>
        <pc:sldMkLst>
          <pc:docMk/>
          <pc:sldMk cId="1803953524" sldId="306"/>
        </pc:sldMkLst>
        <pc:spChg chg="mod">
          <ac:chgData name="Langlais, Raymond R." userId="11d38996-e8a1-4039-a51b-591f155d5a32" providerId="ADAL" clId="{0A7C0F4C-66D7-40C0-835D-6CA407926A0D}" dt="2021-06-14T12:06:53.322" v="134" actId="14100"/>
          <ac:spMkLst>
            <pc:docMk/>
            <pc:sldMk cId="1803953524" sldId="306"/>
            <ac:spMk id="4" creationId="{00000000-0000-0000-0000-000000000000}"/>
          </ac:spMkLst>
        </pc:spChg>
      </pc:sldChg>
      <pc:sldChg chg="modSp add mod">
        <pc:chgData name="Langlais, Raymond R." userId="11d38996-e8a1-4039-a51b-591f155d5a32" providerId="ADAL" clId="{0A7C0F4C-66D7-40C0-835D-6CA407926A0D}" dt="2021-06-14T12:07:44.609" v="146" actId="27636"/>
        <pc:sldMkLst>
          <pc:docMk/>
          <pc:sldMk cId="2884060598" sldId="307"/>
        </pc:sldMkLst>
        <pc:spChg chg="mod">
          <ac:chgData name="Langlais, Raymond R." userId="11d38996-e8a1-4039-a51b-591f155d5a32" providerId="ADAL" clId="{0A7C0F4C-66D7-40C0-835D-6CA407926A0D}" dt="2021-06-14T12:07:44.609" v="146" actId="27636"/>
          <ac:spMkLst>
            <pc:docMk/>
            <pc:sldMk cId="2884060598" sldId="307"/>
            <ac:spMk id="3" creationId="{DBCC9B99-74BF-43D9-A9D1-1739A0865050}"/>
          </ac:spMkLst>
        </pc:spChg>
      </pc:sldChg>
      <pc:sldChg chg="add">
        <pc:chgData name="Langlais, Raymond R." userId="11d38996-e8a1-4039-a51b-591f155d5a32" providerId="ADAL" clId="{0A7C0F4C-66D7-40C0-835D-6CA407926A0D}" dt="2021-06-11T18:28:32.170" v="2"/>
        <pc:sldMkLst>
          <pc:docMk/>
          <pc:sldMk cId="2147360315" sldId="308"/>
        </pc:sldMkLst>
      </pc:sldChg>
      <pc:sldChg chg="modSp add mod">
        <pc:chgData name="Langlais, Raymond R." userId="11d38996-e8a1-4039-a51b-591f155d5a32" providerId="ADAL" clId="{0A7C0F4C-66D7-40C0-835D-6CA407926A0D}" dt="2021-06-14T12:11:01.886" v="150" actId="1076"/>
        <pc:sldMkLst>
          <pc:docMk/>
          <pc:sldMk cId="2857942721" sldId="309"/>
        </pc:sldMkLst>
        <pc:spChg chg="mod">
          <ac:chgData name="Langlais, Raymond R." userId="11d38996-e8a1-4039-a51b-591f155d5a32" providerId="ADAL" clId="{0A7C0F4C-66D7-40C0-835D-6CA407926A0D}" dt="2021-06-14T12:11:01.886" v="150" actId="1076"/>
          <ac:spMkLst>
            <pc:docMk/>
            <pc:sldMk cId="2857942721" sldId="309"/>
            <ac:spMk id="5" creationId="{00000000-0000-0000-0000-000000000000}"/>
          </ac:spMkLst>
        </pc:spChg>
        <pc:spChg chg="mod">
          <ac:chgData name="Langlais, Raymond R." userId="11d38996-e8a1-4039-a51b-591f155d5a32" providerId="ADAL" clId="{0A7C0F4C-66D7-40C0-835D-6CA407926A0D}" dt="2021-06-14T12:10:58.029" v="149" actId="14100"/>
          <ac:spMkLst>
            <pc:docMk/>
            <pc:sldMk cId="2857942721" sldId="309"/>
            <ac:spMk id="8" creationId="{F73CD46D-729B-430E-B8CB-06FC3D2653A0}"/>
          </ac:spMkLst>
        </pc:spChg>
      </pc:sldChg>
      <pc:sldChg chg="modSp add mod">
        <pc:chgData name="Langlais, Raymond R." userId="11d38996-e8a1-4039-a51b-591f155d5a32" providerId="ADAL" clId="{0A7C0F4C-66D7-40C0-835D-6CA407926A0D}" dt="2021-06-14T12:12:05.289" v="159" actId="255"/>
        <pc:sldMkLst>
          <pc:docMk/>
          <pc:sldMk cId="392465188" sldId="310"/>
        </pc:sldMkLst>
        <pc:spChg chg="mod">
          <ac:chgData name="Langlais, Raymond R." userId="11d38996-e8a1-4039-a51b-591f155d5a32" providerId="ADAL" clId="{0A7C0F4C-66D7-40C0-835D-6CA407926A0D}" dt="2021-06-14T12:12:05.289" v="159" actId="255"/>
          <ac:spMkLst>
            <pc:docMk/>
            <pc:sldMk cId="392465188" sldId="310"/>
            <ac:spMk id="4" creationId="{00000000-0000-0000-0000-000000000000}"/>
          </ac:spMkLst>
        </pc:spChg>
      </pc:sldChg>
      <pc:sldChg chg="modSp add mod">
        <pc:chgData name="Langlais, Raymond R." userId="11d38996-e8a1-4039-a51b-591f155d5a32" providerId="ADAL" clId="{0A7C0F4C-66D7-40C0-835D-6CA407926A0D}" dt="2021-06-14T12:12:38.015" v="164" actId="27636"/>
        <pc:sldMkLst>
          <pc:docMk/>
          <pc:sldMk cId="2813697932" sldId="311"/>
        </pc:sldMkLst>
        <pc:spChg chg="mod">
          <ac:chgData name="Langlais, Raymond R." userId="11d38996-e8a1-4039-a51b-591f155d5a32" providerId="ADAL" clId="{0A7C0F4C-66D7-40C0-835D-6CA407926A0D}" dt="2021-06-14T12:12:38.015" v="164" actId="27636"/>
          <ac:spMkLst>
            <pc:docMk/>
            <pc:sldMk cId="2813697932" sldId="311"/>
            <ac:spMk id="3" creationId="{DBCC9B99-74BF-43D9-A9D1-1739A0865050}"/>
          </ac:spMkLst>
        </pc:spChg>
      </pc:sldChg>
      <pc:sldChg chg="add">
        <pc:chgData name="Langlais, Raymond R." userId="11d38996-e8a1-4039-a51b-591f155d5a32" providerId="ADAL" clId="{0A7C0F4C-66D7-40C0-835D-6CA407926A0D}" dt="2021-06-11T18:29:07.864" v="3"/>
        <pc:sldMkLst>
          <pc:docMk/>
          <pc:sldMk cId="3939635948" sldId="312"/>
        </pc:sldMkLst>
      </pc:sldChg>
      <pc:sldChg chg="modSp add mod">
        <pc:chgData name="Langlais, Raymond R." userId="11d38996-e8a1-4039-a51b-591f155d5a32" providerId="ADAL" clId="{0A7C0F4C-66D7-40C0-835D-6CA407926A0D}" dt="2021-06-14T12:12:50.233" v="165" actId="1076"/>
        <pc:sldMkLst>
          <pc:docMk/>
          <pc:sldMk cId="3739442622" sldId="313"/>
        </pc:sldMkLst>
        <pc:spChg chg="mod">
          <ac:chgData name="Langlais, Raymond R." userId="11d38996-e8a1-4039-a51b-591f155d5a32" providerId="ADAL" clId="{0A7C0F4C-66D7-40C0-835D-6CA407926A0D}" dt="2021-06-14T12:12:50.233" v="165" actId="1076"/>
          <ac:spMkLst>
            <pc:docMk/>
            <pc:sldMk cId="3739442622" sldId="313"/>
            <ac:spMk id="5" creationId="{00000000-0000-0000-0000-000000000000}"/>
          </ac:spMkLst>
        </pc:spChg>
      </pc:sldChg>
      <pc:sldChg chg="modSp add mod">
        <pc:chgData name="Langlais, Raymond R." userId="11d38996-e8a1-4039-a51b-591f155d5a32" providerId="ADAL" clId="{0A7C0F4C-66D7-40C0-835D-6CA407926A0D}" dt="2021-06-14T12:14:32.013" v="180" actId="20577"/>
        <pc:sldMkLst>
          <pc:docMk/>
          <pc:sldMk cId="1506962831" sldId="314"/>
        </pc:sldMkLst>
        <pc:spChg chg="mod">
          <ac:chgData name="Langlais, Raymond R." userId="11d38996-e8a1-4039-a51b-591f155d5a32" providerId="ADAL" clId="{0A7C0F4C-66D7-40C0-835D-6CA407926A0D}" dt="2021-06-14T12:14:32.013" v="180" actId="20577"/>
          <ac:spMkLst>
            <pc:docMk/>
            <pc:sldMk cId="1506962831" sldId="314"/>
            <ac:spMk id="4" creationId="{00000000-0000-0000-0000-000000000000}"/>
          </ac:spMkLst>
        </pc:spChg>
      </pc:sldChg>
      <pc:sldChg chg="add">
        <pc:chgData name="Langlais, Raymond R." userId="11d38996-e8a1-4039-a51b-591f155d5a32" providerId="ADAL" clId="{0A7C0F4C-66D7-40C0-835D-6CA407926A0D}" dt="2021-06-11T18:29:38.180" v="4"/>
        <pc:sldMkLst>
          <pc:docMk/>
          <pc:sldMk cId="2022412986" sldId="315"/>
        </pc:sldMkLst>
      </pc:sldChg>
      <pc:sldChg chg="add">
        <pc:chgData name="Langlais, Raymond R." userId="11d38996-e8a1-4039-a51b-591f155d5a32" providerId="ADAL" clId="{0A7C0F4C-66D7-40C0-835D-6CA407926A0D}" dt="2021-06-11T18:29:38.180" v="4"/>
        <pc:sldMkLst>
          <pc:docMk/>
          <pc:sldMk cId="2375373720" sldId="316"/>
        </pc:sldMkLst>
      </pc:sldChg>
      <pc:sldChg chg="modSp add mod">
        <pc:chgData name="Langlais, Raymond R." userId="11d38996-e8a1-4039-a51b-591f155d5a32" providerId="ADAL" clId="{0A7C0F4C-66D7-40C0-835D-6CA407926A0D}" dt="2021-06-14T12:15:12.118" v="183" actId="255"/>
        <pc:sldMkLst>
          <pc:docMk/>
          <pc:sldMk cId="938983633" sldId="317"/>
        </pc:sldMkLst>
        <pc:spChg chg="mod">
          <ac:chgData name="Langlais, Raymond R." userId="11d38996-e8a1-4039-a51b-591f155d5a32" providerId="ADAL" clId="{0A7C0F4C-66D7-40C0-835D-6CA407926A0D}" dt="2021-06-14T12:15:12.118" v="183" actId="255"/>
          <ac:spMkLst>
            <pc:docMk/>
            <pc:sldMk cId="938983633" sldId="317"/>
            <ac:spMk id="5" creationId="{00000000-0000-0000-0000-000000000000}"/>
          </ac:spMkLst>
        </pc:spChg>
      </pc:sldChg>
      <pc:sldChg chg="modSp add mod">
        <pc:chgData name="Langlais, Raymond R." userId="11d38996-e8a1-4039-a51b-591f155d5a32" providerId="ADAL" clId="{0A7C0F4C-66D7-40C0-835D-6CA407926A0D}" dt="2021-06-14T12:07:11.093" v="140" actId="6549"/>
        <pc:sldMkLst>
          <pc:docMk/>
          <pc:sldMk cId="3020944149" sldId="318"/>
        </pc:sldMkLst>
        <pc:spChg chg="mod">
          <ac:chgData name="Langlais, Raymond R." userId="11d38996-e8a1-4039-a51b-591f155d5a32" providerId="ADAL" clId="{0A7C0F4C-66D7-40C0-835D-6CA407926A0D}" dt="2021-06-14T12:07:11.093" v="140" actId="6549"/>
          <ac:spMkLst>
            <pc:docMk/>
            <pc:sldMk cId="3020944149" sldId="318"/>
            <ac:spMk id="4" creationId="{00000000-0000-0000-0000-000000000000}"/>
          </ac:spMkLst>
        </pc:spChg>
      </pc:sldChg>
      <pc:sldChg chg="modSp add mod">
        <pc:chgData name="Langlais, Raymond R." userId="11d38996-e8a1-4039-a51b-591f155d5a32" providerId="ADAL" clId="{0A7C0F4C-66D7-40C0-835D-6CA407926A0D}" dt="2021-06-14T12:05:49.271" v="122" actId="948"/>
        <pc:sldMkLst>
          <pc:docMk/>
          <pc:sldMk cId="2581641856" sldId="319"/>
        </pc:sldMkLst>
        <pc:spChg chg="mod">
          <ac:chgData name="Langlais, Raymond R." userId="11d38996-e8a1-4039-a51b-591f155d5a32" providerId="ADAL" clId="{0A7C0F4C-66D7-40C0-835D-6CA407926A0D}" dt="2021-06-14T12:05:49.271" v="122" actId="948"/>
          <ac:spMkLst>
            <pc:docMk/>
            <pc:sldMk cId="2581641856" sldId="319"/>
            <ac:spMk id="3" creationId="{DBCC9B99-74BF-43D9-A9D1-1739A0865050}"/>
          </ac:spMkLst>
        </pc:spChg>
      </pc:sldChg>
      <pc:sldChg chg="add">
        <pc:chgData name="Langlais, Raymond R." userId="11d38996-e8a1-4039-a51b-591f155d5a32" providerId="ADAL" clId="{0A7C0F4C-66D7-40C0-835D-6CA407926A0D}" dt="2021-06-11T18:30:53.062" v="5"/>
        <pc:sldMkLst>
          <pc:docMk/>
          <pc:sldMk cId="798138725" sldId="320"/>
        </pc:sldMkLst>
      </pc:sldChg>
      <pc:sldChg chg="modSp add mod">
        <pc:chgData name="Langlais, Raymond R." userId="11d38996-e8a1-4039-a51b-591f155d5a32" providerId="ADAL" clId="{0A7C0F4C-66D7-40C0-835D-6CA407926A0D}" dt="2021-06-14T12:06:14.415" v="124" actId="1076"/>
        <pc:sldMkLst>
          <pc:docMk/>
          <pc:sldMk cId="1783927339" sldId="321"/>
        </pc:sldMkLst>
        <pc:spChg chg="mod">
          <ac:chgData name="Langlais, Raymond R." userId="11d38996-e8a1-4039-a51b-591f155d5a32" providerId="ADAL" clId="{0A7C0F4C-66D7-40C0-835D-6CA407926A0D}" dt="2021-06-14T12:06:11.693" v="123" actId="1076"/>
          <ac:spMkLst>
            <pc:docMk/>
            <pc:sldMk cId="1783927339" sldId="321"/>
            <ac:spMk id="2" creationId="{6B25D0E9-2F77-4004-A366-91A4F363BDF4}"/>
          </ac:spMkLst>
        </pc:spChg>
        <pc:spChg chg="mod">
          <ac:chgData name="Langlais, Raymond R." userId="11d38996-e8a1-4039-a51b-591f155d5a32" providerId="ADAL" clId="{0A7C0F4C-66D7-40C0-835D-6CA407926A0D}" dt="2021-06-14T12:06:14.415" v="124" actId="1076"/>
          <ac:spMkLst>
            <pc:docMk/>
            <pc:sldMk cId="1783927339" sldId="321"/>
            <ac:spMk id="5" creationId="{00000000-0000-0000-0000-000000000000}"/>
          </ac:spMkLst>
        </pc:spChg>
      </pc:sldChg>
      <pc:sldChg chg="addSp modSp add">
        <pc:chgData name="Langlais, Raymond R." userId="11d38996-e8a1-4039-a51b-591f155d5a32" providerId="ADAL" clId="{0A7C0F4C-66D7-40C0-835D-6CA407926A0D}" dt="2021-06-14T11:36:34.133" v="7"/>
        <pc:sldMkLst>
          <pc:docMk/>
          <pc:sldMk cId="3341302282" sldId="322"/>
        </pc:sldMkLst>
        <pc:picChg chg="add mod">
          <ac:chgData name="Langlais, Raymond R." userId="11d38996-e8a1-4039-a51b-591f155d5a32" providerId="ADAL" clId="{0A7C0F4C-66D7-40C0-835D-6CA407926A0D}" dt="2021-06-14T11:36:34.133" v="7"/>
          <ac:picMkLst>
            <pc:docMk/>
            <pc:sldMk cId="3341302282" sldId="322"/>
            <ac:picMk id="7" creationId="{B0A3C311-3E54-40A1-A247-127C1CC05526}"/>
          </ac:picMkLst>
        </pc:picChg>
      </pc:sldChg>
      <pc:sldChg chg="modSp add mod">
        <pc:chgData name="Langlais, Raymond R." userId="11d38996-e8a1-4039-a51b-591f155d5a32" providerId="ADAL" clId="{0A7C0F4C-66D7-40C0-835D-6CA407926A0D}" dt="2021-06-14T12:13:14.286" v="169" actId="1076"/>
        <pc:sldMkLst>
          <pc:docMk/>
          <pc:sldMk cId="2689411632" sldId="323"/>
        </pc:sldMkLst>
        <pc:spChg chg="mod">
          <ac:chgData name="Langlais, Raymond R." userId="11d38996-e8a1-4039-a51b-591f155d5a32" providerId="ADAL" clId="{0A7C0F4C-66D7-40C0-835D-6CA407926A0D}" dt="2021-06-14T12:13:14.286" v="169" actId="1076"/>
          <ac:spMkLst>
            <pc:docMk/>
            <pc:sldMk cId="2689411632" sldId="323"/>
            <ac:spMk id="4" creationId="{00000000-0000-0000-0000-000000000000}"/>
          </ac:spMkLst>
        </pc:spChg>
      </pc:sldChg>
      <pc:sldChg chg="modSp add mod">
        <pc:chgData name="Langlais, Raymond R." userId="11d38996-e8a1-4039-a51b-591f155d5a32" providerId="ADAL" clId="{0A7C0F4C-66D7-40C0-835D-6CA407926A0D}" dt="2021-06-14T12:13:35.514" v="172" actId="14100"/>
        <pc:sldMkLst>
          <pc:docMk/>
          <pc:sldMk cId="344047667" sldId="324"/>
        </pc:sldMkLst>
        <pc:spChg chg="mod">
          <ac:chgData name="Langlais, Raymond R." userId="11d38996-e8a1-4039-a51b-591f155d5a32" providerId="ADAL" clId="{0A7C0F4C-66D7-40C0-835D-6CA407926A0D}" dt="2021-06-14T12:13:35.514" v="172" actId="14100"/>
          <ac:spMkLst>
            <pc:docMk/>
            <pc:sldMk cId="344047667" sldId="324"/>
            <ac:spMk id="3" creationId="{DBCC9B99-74BF-43D9-A9D1-1739A0865050}"/>
          </ac:spMkLst>
        </pc:spChg>
      </pc:sldChg>
      <pc:sldChg chg="add">
        <pc:chgData name="Langlais, Raymond R." userId="11d38996-e8a1-4039-a51b-591f155d5a32" providerId="ADAL" clId="{0A7C0F4C-66D7-40C0-835D-6CA407926A0D}" dt="2021-06-14T11:40:58.533" v="16"/>
        <pc:sldMkLst>
          <pc:docMk/>
          <pc:sldMk cId="1707836351" sldId="325"/>
        </pc:sldMkLst>
      </pc:sldChg>
      <pc:sldChg chg="add">
        <pc:chgData name="Langlais, Raymond R." userId="11d38996-e8a1-4039-a51b-591f155d5a32" providerId="ADAL" clId="{0A7C0F4C-66D7-40C0-835D-6CA407926A0D}" dt="2021-06-14T11:40:58.533" v="16"/>
        <pc:sldMkLst>
          <pc:docMk/>
          <pc:sldMk cId="521516327" sldId="326"/>
        </pc:sldMkLst>
      </pc:sldChg>
      <pc:sldChg chg="add">
        <pc:chgData name="Langlais, Raymond R." userId="11d38996-e8a1-4039-a51b-591f155d5a32" providerId="ADAL" clId="{0A7C0F4C-66D7-40C0-835D-6CA407926A0D}" dt="2021-06-14T11:40:58.533" v="16"/>
        <pc:sldMkLst>
          <pc:docMk/>
          <pc:sldMk cId="1401939921" sldId="327"/>
        </pc:sldMkLst>
      </pc:sldChg>
      <pc:sldChg chg="modSp add mod">
        <pc:chgData name="Langlais, Raymond R." userId="11d38996-e8a1-4039-a51b-591f155d5a32" providerId="ADAL" clId="{0A7C0F4C-66D7-40C0-835D-6CA407926A0D}" dt="2021-06-14T12:14:00.322" v="174" actId="1076"/>
        <pc:sldMkLst>
          <pc:docMk/>
          <pc:sldMk cId="1421775284" sldId="328"/>
        </pc:sldMkLst>
        <pc:spChg chg="mod">
          <ac:chgData name="Langlais, Raymond R." userId="11d38996-e8a1-4039-a51b-591f155d5a32" providerId="ADAL" clId="{0A7C0F4C-66D7-40C0-835D-6CA407926A0D}" dt="2021-06-14T12:14:00.322" v="174" actId="1076"/>
          <ac:spMkLst>
            <pc:docMk/>
            <pc:sldMk cId="1421775284" sldId="328"/>
            <ac:spMk id="2" creationId="{224B9008-7E3A-47E6-81C0-D47A8B6D388F}"/>
          </ac:spMkLst>
        </pc:spChg>
      </pc:sldChg>
      <pc:sldChg chg="modSp new mod">
        <pc:chgData name="Langlais, Raymond R." userId="11d38996-e8a1-4039-a51b-591f155d5a32" providerId="ADAL" clId="{0A7C0F4C-66D7-40C0-835D-6CA407926A0D}" dt="2021-06-14T11:52:21.274" v="78" actId="20577"/>
        <pc:sldMkLst>
          <pc:docMk/>
          <pc:sldMk cId="3895601613" sldId="329"/>
        </pc:sldMkLst>
        <pc:spChg chg="mod">
          <ac:chgData name="Langlais, Raymond R." userId="11d38996-e8a1-4039-a51b-591f155d5a32" providerId="ADAL" clId="{0A7C0F4C-66D7-40C0-835D-6CA407926A0D}" dt="2021-06-14T11:52:21.274" v="78" actId="20577"/>
          <ac:spMkLst>
            <pc:docMk/>
            <pc:sldMk cId="3895601613" sldId="329"/>
            <ac:spMk id="2" creationId="{35BFB863-5200-4CC5-801E-19676E52D58E}"/>
          </ac:spMkLst>
        </pc:spChg>
        <pc:spChg chg="mod">
          <ac:chgData name="Langlais, Raymond R." userId="11d38996-e8a1-4039-a51b-591f155d5a32" providerId="ADAL" clId="{0A7C0F4C-66D7-40C0-835D-6CA407926A0D}" dt="2021-06-14T11:52:01.090" v="66" actId="27636"/>
          <ac:spMkLst>
            <pc:docMk/>
            <pc:sldMk cId="3895601613" sldId="329"/>
            <ac:spMk id="3" creationId="{4243792A-399D-480D-BD18-1477CAA522D3}"/>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0"/>
      <c:depthPercent val="100"/>
      <c:rAngAx val="0"/>
      <c:perspective val="6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2.0833333333333333E-3"/>
          <c:y val="0"/>
          <c:w val="0.95416666666666672"/>
          <c:h val="0.85238631889763783"/>
        </c:manualLayout>
      </c:layout>
      <c:pie3DChart>
        <c:varyColors val="1"/>
        <c:ser>
          <c:idx val="0"/>
          <c:order val="0"/>
          <c:tx>
            <c:strRef>
              <c:f>Sheet1!$B$1</c:f>
              <c:strCache>
                <c:ptCount val="1"/>
                <c:pt idx="0">
                  <c:v>Column1</c:v>
                </c:pt>
              </c:strCache>
            </c:strRef>
          </c:tx>
          <c:explosion val="2"/>
          <c:dPt>
            <c:idx val="0"/>
            <c:bubble3D val="0"/>
            <c:spPr>
              <a:solidFill>
                <a:schemeClr val="accent1"/>
              </a:solidFill>
              <a:ln>
                <a:noFill/>
              </a:ln>
              <a:effectLst>
                <a:outerShdw blurRad="88900" sx="102000" sy="102000" algn="ctr" rotWithShape="0">
                  <a:prstClr val="black">
                    <a:alpha val="20000"/>
                  </a:prstClr>
                </a:outerShdw>
              </a:effectLst>
              <a:scene3d>
                <a:camera prst="orthographicFront"/>
                <a:lightRig rig="threePt" dir="t"/>
              </a:scene3d>
              <a:sp3d prstMaterial="matte"/>
            </c:spPr>
            <c:extLst>
              <c:ext xmlns:c16="http://schemas.microsoft.com/office/drawing/2014/chart" uri="{C3380CC4-5D6E-409C-BE32-E72D297353CC}">
                <c16:uniqueId val="{00000001-A994-4931-9C3E-1E521F889DDB}"/>
              </c:ext>
            </c:extLst>
          </c:dPt>
          <c:dPt>
            <c:idx val="1"/>
            <c:bubble3D val="0"/>
            <c:spPr>
              <a:solidFill>
                <a:schemeClr val="accent2"/>
              </a:solidFill>
              <a:ln>
                <a:noFill/>
              </a:ln>
              <a:effectLst>
                <a:outerShdw blurRad="88900" sx="102000" sy="102000" algn="ctr" rotWithShape="0">
                  <a:prstClr val="black">
                    <a:alpha val="20000"/>
                  </a:prstClr>
                </a:outerShdw>
              </a:effectLst>
              <a:scene3d>
                <a:camera prst="orthographicFront"/>
                <a:lightRig rig="threePt" dir="t"/>
              </a:scene3d>
              <a:sp3d prstMaterial="matte"/>
            </c:spPr>
            <c:extLst>
              <c:ext xmlns:c16="http://schemas.microsoft.com/office/drawing/2014/chart" uri="{C3380CC4-5D6E-409C-BE32-E72D297353CC}">
                <c16:uniqueId val="{00000002-A994-4931-9C3E-1E521F889DDB}"/>
              </c:ext>
            </c:extLst>
          </c:dPt>
          <c:dPt>
            <c:idx val="2"/>
            <c:bubble3D val="0"/>
            <c:spPr>
              <a:solidFill>
                <a:schemeClr val="accent3"/>
              </a:solidFill>
              <a:ln>
                <a:noFill/>
              </a:ln>
              <a:effectLst>
                <a:outerShdw blurRad="88900" sx="102000" sy="102000" algn="ctr" rotWithShape="0">
                  <a:prstClr val="black">
                    <a:alpha val="20000"/>
                  </a:prstClr>
                </a:outerShdw>
              </a:effectLst>
              <a:scene3d>
                <a:camera prst="orthographicFront"/>
                <a:lightRig rig="threePt" dir="t"/>
              </a:scene3d>
              <a:sp3d prstMaterial="matte"/>
            </c:spPr>
            <c:extLst>
              <c:ext xmlns:c16="http://schemas.microsoft.com/office/drawing/2014/chart" uri="{C3380CC4-5D6E-409C-BE32-E72D297353CC}">
                <c16:uniqueId val="{00000003-A994-4931-9C3E-1E521F889DDB}"/>
              </c:ext>
            </c:extLst>
          </c:dPt>
          <c:dPt>
            <c:idx val="3"/>
            <c:bubble3D val="0"/>
            <c:spPr>
              <a:solidFill>
                <a:schemeClr val="accent4"/>
              </a:solidFill>
              <a:ln>
                <a:noFill/>
              </a:ln>
              <a:effectLst>
                <a:outerShdw blurRad="88900" sx="102000" sy="102000" algn="ctr" rotWithShape="0">
                  <a:prstClr val="black">
                    <a:alpha val="20000"/>
                  </a:prstClr>
                </a:outerShdw>
              </a:effectLst>
              <a:scene3d>
                <a:camera prst="orthographicFront"/>
                <a:lightRig rig="threePt" dir="t"/>
              </a:scene3d>
              <a:sp3d prstMaterial="matte"/>
            </c:spPr>
            <c:extLst>
              <c:ext xmlns:c16="http://schemas.microsoft.com/office/drawing/2014/chart" uri="{C3380CC4-5D6E-409C-BE32-E72D297353CC}">
                <c16:uniqueId val="{00000007-2FB9-4A97-80D7-AC6470CDCABE}"/>
              </c:ext>
            </c:extLst>
          </c:dPt>
          <c:dLbls>
            <c:dLbl>
              <c:idx val="0"/>
              <c:layout>
                <c:manualLayout>
                  <c:x val="-0.1532260498687664"/>
                  <c:y val="0.12292470472440944"/>
                </c:manualLayout>
              </c:layout>
              <c:tx>
                <c:rich>
                  <a:bodyPr/>
                  <a:lstStyle/>
                  <a:p>
                    <a:fld id="{6CCBA62A-2D53-4100-8631-660DF84B2845}" type="CATEGORYNAME">
                      <a:rPr lang="en-US" sz="2000" smtClean="0"/>
                      <a:pPr/>
                      <a:t>[CATEGORY NAME]</a:t>
                    </a:fld>
                    <a:endParaRPr lang="en-US" sz="2000" baseline="0" dirty="0"/>
                  </a:p>
                  <a:p>
                    <a:r>
                      <a:rPr lang="en-US" sz="2000" baseline="0" dirty="0"/>
                      <a:t> 117</a:t>
                    </a:r>
                  </a:p>
                </c:rich>
              </c:tx>
              <c:dLblPos val="bestFit"/>
              <c:showLegendKey val="0"/>
              <c:showVal val="1"/>
              <c:showCatName val="1"/>
              <c:showSerName val="0"/>
              <c:showPercent val="1"/>
              <c:showBubbleSize val="0"/>
              <c:extLst>
                <c:ext xmlns:c15="http://schemas.microsoft.com/office/drawing/2012/chart" uri="{CE6537A1-D6FC-4f65-9D91-7224C49458BB}">
                  <c15:layout>
                    <c:manualLayout>
                      <c:w val="0.44874261811023625"/>
                      <c:h val="0.22500000000000001"/>
                    </c:manualLayout>
                  </c15:layout>
                  <c15:dlblFieldTable/>
                  <c15:showDataLabelsRange val="0"/>
                </c:ext>
                <c:ext xmlns:c16="http://schemas.microsoft.com/office/drawing/2014/chart" uri="{C3380CC4-5D6E-409C-BE32-E72D297353CC}">
                  <c16:uniqueId val="{00000001-A994-4931-9C3E-1E521F889DDB}"/>
                </c:ext>
              </c:extLst>
            </c:dLbl>
            <c:dLbl>
              <c:idx val="1"/>
              <c:layout>
                <c:manualLayout>
                  <c:x val="-0.19078412073490814"/>
                  <c:y val="-0.2528793061023622"/>
                </c:manualLayout>
              </c:layout>
              <c:tx>
                <c:rich>
                  <a:bodyPr rot="0" spcFirstLastPara="1" vertOverflow="ellipsis" vert="horz" wrap="square" lIns="38100" tIns="19050" rIns="38100" bIns="19050" anchor="ctr" anchorCtr="1">
                    <a:noAutofit/>
                  </a:bodyPr>
                  <a:lstStyle/>
                  <a:p>
                    <a:pPr>
                      <a:defRPr sz="1197" b="1" i="0" u="none" strike="noStrike" kern="1200" baseline="0">
                        <a:solidFill>
                          <a:schemeClr val="lt1"/>
                        </a:solidFill>
                        <a:latin typeface="+mn-lt"/>
                        <a:ea typeface="+mn-ea"/>
                        <a:cs typeface="+mn-cs"/>
                      </a:defRPr>
                    </a:pPr>
                    <a:fld id="{942303EB-0220-44EA-86AB-0A5E777CD68C}" type="CATEGORYNAME">
                      <a:rPr lang="en-US" sz="2000" smtClean="0"/>
                      <a:pPr>
                        <a:defRPr/>
                      </a:pPr>
                      <a:t>[CATEGORY NAME]</a:t>
                    </a:fld>
                    <a:endParaRPr lang="en-US" sz="2000" dirty="0"/>
                  </a:p>
                  <a:p>
                    <a:pPr>
                      <a:defRPr/>
                    </a:pPr>
                    <a:r>
                      <a:rPr lang="en-US" sz="2000" baseline="0" dirty="0"/>
                      <a:t> 25</a:t>
                    </a:r>
                  </a:p>
                </c:rich>
              </c:tx>
              <c:spPr>
                <a:noFill/>
                <a:ln>
                  <a:noFill/>
                </a:ln>
                <a:effectLst/>
              </c:spPr>
              <c:txPr>
                <a:bodyPr rot="0" spcFirstLastPara="1" vertOverflow="ellipsis" vert="horz" wrap="square" lIns="38100" tIns="19050" rIns="38100" bIns="19050" anchor="ctr" anchorCtr="1">
                  <a:noAutofit/>
                </a:bodyPr>
                <a:lstStyle/>
                <a:p>
                  <a:pPr>
                    <a:defRPr sz="1197" b="1" i="0" u="none" strike="noStrike" kern="1200" baseline="0">
                      <a:solidFill>
                        <a:schemeClr val="lt1"/>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28995833333333337"/>
                      <c:h val="0.20549999999999996"/>
                    </c:manualLayout>
                  </c15:layout>
                  <c15:dlblFieldTable/>
                  <c15:showDataLabelsRange val="0"/>
                </c:ext>
                <c:ext xmlns:c16="http://schemas.microsoft.com/office/drawing/2014/chart" uri="{C3380CC4-5D6E-409C-BE32-E72D297353CC}">
                  <c16:uniqueId val="{00000002-A994-4931-9C3E-1E521F889DDB}"/>
                </c:ext>
              </c:extLst>
            </c:dLbl>
            <c:dLbl>
              <c:idx val="2"/>
              <c:layout>
                <c:manualLayout>
                  <c:x val="0.22814632545931759"/>
                  <c:y val="-6.7588336614173225E-2"/>
                </c:manualLayout>
              </c:layout>
              <c:tx>
                <c:rich>
                  <a:bodyPr/>
                  <a:lstStyle/>
                  <a:p>
                    <a:fld id="{068EE294-CC82-4D88-A733-DA2B601BB5CE}" type="CATEGORYNAME">
                      <a:rPr lang="en-US" sz="2000" smtClean="0"/>
                      <a:pPr/>
                      <a:t>[CATEGORY NAME]</a:t>
                    </a:fld>
                    <a:endParaRPr lang="en-US" sz="2000" baseline="0" dirty="0"/>
                  </a:p>
                  <a:p>
                    <a:r>
                      <a:rPr lang="en-US" sz="2000" baseline="0" dirty="0"/>
                      <a:t> 138</a:t>
                    </a:r>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A994-4931-9C3E-1E521F889DDB}"/>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1"/>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Sheet1!$A$2:$A$5</c:f>
              <c:strCache>
                <c:ptCount val="3"/>
                <c:pt idx="0">
                  <c:v>Government</c:v>
                </c:pt>
                <c:pt idx="1">
                  <c:v>Academia</c:v>
                </c:pt>
                <c:pt idx="2">
                  <c:v>Industry</c:v>
                </c:pt>
              </c:strCache>
            </c:strRef>
          </c:cat>
          <c:val>
            <c:numRef>
              <c:f>Sheet1!$B$2:$B$5</c:f>
              <c:numCache>
                <c:formatCode>General</c:formatCode>
                <c:ptCount val="4"/>
                <c:pt idx="0">
                  <c:v>114</c:v>
                </c:pt>
                <c:pt idx="1">
                  <c:v>25</c:v>
                </c:pt>
                <c:pt idx="2">
                  <c:v>162</c:v>
                </c:pt>
              </c:numCache>
            </c:numRef>
          </c:val>
          <c:extLst>
            <c:ext xmlns:c16="http://schemas.microsoft.com/office/drawing/2014/chart" uri="{C3380CC4-5D6E-409C-BE32-E72D297353CC}">
              <c16:uniqueId val="{00000000-A994-4931-9C3E-1E521F889DDB}"/>
            </c:ext>
          </c:extLst>
        </c:ser>
        <c:dLbls>
          <c:dLblPos val="inEnd"/>
          <c:showLegendKey val="0"/>
          <c:showVal val="0"/>
          <c:showCatName val="1"/>
          <c:showSerName val="0"/>
          <c:showPercent val="0"/>
          <c:showBubbleSize val="0"/>
          <c:showLeaderLines val="1"/>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pattFill prst="dkDnDiag">
      <a:fgClr>
        <a:schemeClr val="lt1">
          <a:lumMod val="95000"/>
        </a:schemeClr>
      </a:fgClr>
      <a:bgClr>
        <a:schemeClr val="lt1"/>
      </a:bgClr>
    </a:patt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1197" kern="1200"/>
  </cs:axisTitle>
  <cs:categoryAxis>
    <cs:lnRef idx="0"/>
    <cs:fillRef idx="0"/>
    <cs:effectRef idx="0"/>
    <cs:fontRef idx="minor">
      <a:schemeClr val="dk1">
        <a:lumMod val="65000"/>
        <a:lumOff val="35000"/>
      </a:schemeClr>
    </cs:fontRef>
    <cs:defRPr sz="1197"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1197"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22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3C8FF2F-3AEA-4AD8-BAE1-A60EFD101CD8}" type="datetimeFigureOut">
              <a:rPr lang="en-US" smtClean="0"/>
              <a:t>6/11/2021</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9CA4B34-8B64-4CED-A52E-C0B09E9B4927}" type="slidenum">
              <a:rPr lang="en-US" smtClean="0"/>
              <a:t>‹#›</a:t>
            </a:fld>
            <a:endParaRPr lang="en-US" dirty="0"/>
          </a:p>
        </p:txBody>
      </p:sp>
    </p:spTree>
    <p:extLst>
      <p:ext uri="{BB962C8B-B14F-4D97-AF65-F5344CB8AC3E}">
        <p14:creationId xmlns:p14="http://schemas.microsoft.com/office/powerpoint/2010/main" val="4098086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1774" fontAlgn="base">
              <a:spcBef>
                <a:spcPct val="0"/>
              </a:spcBef>
              <a:spcAft>
                <a:spcPct val="0"/>
              </a:spcAft>
              <a:defRPr/>
            </a:pPr>
            <a:fld id="{E09BD7EC-0F76-4126-B5B1-9CB233C544EE}" type="slidenum">
              <a:rPr lang="en-US">
                <a:solidFill>
                  <a:srgbClr val="000000"/>
                </a:solidFill>
                <a:latin typeface="Arial" charset="0"/>
              </a:rPr>
              <a:pPr defTabSz="931774" fontAlgn="base">
                <a:spcBef>
                  <a:spcPct val="0"/>
                </a:spcBef>
                <a:spcAft>
                  <a:spcPct val="0"/>
                </a:spcAft>
                <a:defRPr/>
              </a:pPr>
              <a:t>1</a:t>
            </a:fld>
            <a:endParaRPr lang="en-US" dirty="0">
              <a:solidFill>
                <a:srgbClr val="000000"/>
              </a:solidFill>
              <a:latin typeface="Arial" charset="0"/>
            </a:endParaRPr>
          </a:p>
        </p:txBody>
      </p:sp>
    </p:spTree>
    <p:extLst>
      <p:ext uri="{BB962C8B-B14F-4D97-AF65-F5344CB8AC3E}">
        <p14:creationId xmlns:p14="http://schemas.microsoft.com/office/powerpoint/2010/main" val="38821561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09BD7EC-0F76-4126-B5B1-9CB233C544EE}"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4697327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09BD7EC-0F76-4126-B5B1-9CB233C544EE}"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1058662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09BD7EC-0F76-4126-B5B1-9CB233C544EE}"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0021767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09BD7EC-0F76-4126-B5B1-9CB233C544EE}"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8821561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09BD7EC-0F76-4126-B5B1-9CB233C544EE}"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0216328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09BD7EC-0F76-4126-B5B1-9CB233C544EE}"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29</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0021767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09BD7EC-0F76-4126-B5B1-9CB233C544EE}"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30</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8821561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09BD7EC-0F76-4126-B5B1-9CB233C544EE}"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0216328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09BD7EC-0F76-4126-B5B1-9CB233C544EE}"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33</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0021767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09BD7EC-0F76-4126-B5B1-9CB233C544EE}"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34</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8821561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1774" fontAlgn="base">
              <a:spcBef>
                <a:spcPct val="0"/>
              </a:spcBef>
              <a:spcAft>
                <a:spcPct val="0"/>
              </a:spcAft>
              <a:defRPr/>
            </a:pPr>
            <a:fld id="{E09BD7EC-0F76-4126-B5B1-9CB233C544EE}" type="slidenum">
              <a:rPr lang="en-US">
                <a:solidFill>
                  <a:srgbClr val="000000"/>
                </a:solidFill>
                <a:latin typeface="Arial" charset="0"/>
              </a:rPr>
              <a:pPr defTabSz="931774" fontAlgn="base">
                <a:spcBef>
                  <a:spcPct val="0"/>
                </a:spcBef>
                <a:spcAft>
                  <a:spcPct val="0"/>
                </a:spcAft>
                <a:defRPr/>
              </a:pPr>
              <a:t>3</a:t>
            </a:fld>
            <a:endParaRPr lang="en-US" dirty="0">
              <a:solidFill>
                <a:srgbClr val="000000"/>
              </a:solidFill>
              <a:latin typeface="Arial" charset="0"/>
            </a:endParaRPr>
          </a:p>
        </p:txBody>
      </p:sp>
    </p:spTree>
    <p:extLst>
      <p:ext uri="{BB962C8B-B14F-4D97-AF65-F5344CB8AC3E}">
        <p14:creationId xmlns:p14="http://schemas.microsoft.com/office/powerpoint/2010/main" val="3352228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09BD7EC-0F76-4126-B5B1-9CB233C544EE}"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36</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3103742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09BD7EC-0F76-4126-B5B1-9CB233C544EE}"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37</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0021767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09BD7EC-0F76-4126-B5B1-9CB233C544EE}"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38</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8821561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09BD7EC-0F76-4126-B5B1-9CB233C544EE}"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40</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8601236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09BD7EC-0F76-4126-B5B1-9CB233C544EE}"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41</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299481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09BD7EC-0F76-4126-B5B1-9CB233C544EE}"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42</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8620143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09BD7EC-0F76-4126-B5B1-9CB233C544EE}"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44</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88215610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09BD7EC-0F76-4126-B5B1-9CB233C544EE}"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46</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02163280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09BD7EC-0F76-4126-B5B1-9CB233C544EE}"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47</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00217670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1774" fontAlgn="base">
              <a:spcBef>
                <a:spcPct val="0"/>
              </a:spcBef>
              <a:spcAft>
                <a:spcPct val="0"/>
              </a:spcAft>
              <a:defRPr/>
            </a:pPr>
            <a:fld id="{E09BD7EC-0F76-4126-B5B1-9CB233C544EE}" type="slidenum">
              <a:rPr lang="en-US">
                <a:solidFill>
                  <a:srgbClr val="000000"/>
                </a:solidFill>
                <a:latin typeface="Arial" charset="0"/>
              </a:rPr>
              <a:pPr defTabSz="931774" fontAlgn="base">
                <a:spcBef>
                  <a:spcPct val="0"/>
                </a:spcBef>
                <a:spcAft>
                  <a:spcPct val="0"/>
                </a:spcAft>
                <a:defRPr/>
              </a:pPr>
              <a:t>50</a:t>
            </a:fld>
            <a:endParaRPr lang="en-US" dirty="0">
              <a:solidFill>
                <a:srgbClr val="000000"/>
              </a:solidFill>
              <a:latin typeface="Arial" charset="0"/>
            </a:endParaRPr>
          </a:p>
        </p:txBody>
      </p:sp>
    </p:spTree>
    <p:extLst>
      <p:ext uri="{BB962C8B-B14F-4D97-AF65-F5344CB8AC3E}">
        <p14:creationId xmlns:p14="http://schemas.microsoft.com/office/powerpoint/2010/main" val="35758998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1774" fontAlgn="base">
              <a:spcBef>
                <a:spcPct val="0"/>
              </a:spcBef>
              <a:spcAft>
                <a:spcPct val="0"/>
              </a:spcAft>
              <a:defRPr/>
            </a:pPr>
            <a:fld id="{E09BD7EC-0F76-4126-B5B1-9CB233C544EE}" type="slidenum">
              <a:rPr lang="en-US">
                <a:solidFill>
                  <a:srgbClr val="000000"/>
                </a:solidFill>
                <a:latin typeface="Arial" charset="0"/>
              </a:rPr>
              <a:pPr defTabSz="931774" fontAlgn="base">
                <a:spcBef>
                  <a:spcPct val="0"/>
                </a:spcBef>
                <a:spcAft>
                  <a:spcPct val="0"/>
                </a:spcAft>
                <a:defRPr/>
              </a:pPr>
              <a:t>9</a:t>
            </a:fld>
            <a:endParaRPr lang="en-US" dirty="0">
              <a:solidFill>
                <a:srgbClr val="000000"/>
              </a:solidFill>
              <a:latin typeface="Arial" charset="0"/>
            </a:endParaRPr>
          </a:p>
        </p:txBody>
      </p:sp>
    </p:spTree>
    <p:extLst>
      <p:ext uri="{BB962C8B-B14F-4D97-AF65-F5344CB8AC3E}">
        <p14:creationId xmlns:p14="http://schemas.microsoft.com/office/powerpoint/2010/main" val="40990177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1774" fontAlgn="base">
              <a:spcBef>
                <a:spcPct val="0"/>
              </a:spcBef>
              <a:spcAft>
                <a:spcPct val="0"/>
              </a:spcAft>
              <a:defRPr/>
            </a:pPr>
            <a:fld id="{E09BD7EC-0F76-4126-B5B1-9CB233C544EE}" type="slidenum">
              <a:rPr lang="en-US">
                <a:solidFill>
                  <a:srgbClr val="000000"/>
                </a:solidFill>
                <a:latin typeface="Arial" charset="0"/>
              </a:rPr>
              <a:pPr defTabSz="931774" fontAlgn="base">
                <a:spcBef>
                  <a:spcPct val="0"/>
                </a:spcBef>
                <a:spcAft>
                  <a:spcPct val="0"/>
                </a:spcAft>
                <a:defRPr/>
              </a:pPr>
              <a:t>10</a:t>
            </a:fld>
            <a:endParaRPr lang="en-US" dirty="0">
              <a:solidFill>
                <a:srgbClr val="000000"/>
              </a:solidFill>
              <a:latin typeface="Arial" charset="0"/>
            </a:endParaRPr>
          </a:p>
        </p:txBody>
      </p:sp>
    </p:spTree>
    <p:extLst>
      <p:ext uri="{BB962C8B-B14F-4D97-AF65-F5344CB8AC3E}">
        <p14:creationId xmlns:p14="http://schemas.microsoft.com/office/powerpoint/2010/main" val="4909177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1774" fontAlgn="base">
              <a:spcBef>
                <a:spcPct val="0"/>
              </a:spcBef>
              <a:spcAft>
                <a:spcPct val="0"/>
              </a:spcAft>
              <a:defRPr/>
            </a:pPr>
            <a:fld id="{E09BD7EC-0F76-4126-B5B1-9CB233C544EE}" type="slidenum">
              <a:rPr lang="en-US">
                <a:solidFill>
                  <a:srgbClr val="000000"/>
                </a:solidFill>
                <a:latin typeface="Arial" charset="0"/>
              </a:rPr>
              <a:pPr defTabSz="931774" fontAlgn="base">
                <a:spcBef>
                  <a:spcPct val="0"/>
                </a:spcBef>
                <a:spcAft>
                  <a:spcPct val="0"/>
                </a:spcAft>
                <a:defRPr/>
              </a:pPr>
              <a:t>11</a:t>
            </a:fld>
            <a:endParaRPr lang="en-US" dirty="0">
              <a:solidFill>
                <a:srgbClr val="000000"/>
              </a:solidFill>
              <a:latin typeface="Arial" charset="0"/>
            </a:endParaRPr>
          </a:p>
        </p:txBody>
      </p:sp>
    </p:spTree>
    <p:extLst>
      <p:ext uri="{BB962C8B-B14F-4D97-AF65-F5344CB8AC3E}">
        <p14:creationId xmlns:p14="http://schemas.microsoft.com/office/powerpoint/2010/main" val="26103697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09BD7EC-0F76-4126-B5B1-9CB233C544EE}"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8821561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09BD7EC-0F76-4126-B5B1-9CB233C544EE}"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0216328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09BD7EC-0F76-4126-B5B1-9CB233C544EE}"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8601236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09BD7EC-0F76-4126-B5B1-9CB233C544EE}"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8821561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372A8-1604-45E6-8D19-21093A8DE55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3570D17-6894-41D1-B823-2327F55DDD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73636A1-5EAA-4D1D-A63F-C1D45A81050F}"/>
              </a:ext>
            </a:extLst>
          </p:cNvPr>
          <p:cNvSpPr>
            <a:spLocks noGrp="1"/>
          </p:cNvSpPr>
          <p:nvPr>
            <p:ph type="dt" sz="half" idx="10"/>
          </p:nvPr>
        </p:nvSpPr>
        <p:spPr/>
        <p:txBody>
          <a:bodyPr/>
          <a:lstStyle/>
          <a:p>
            <a:fld id="{85DBDCFD-7D0E-41F0-A561-44FAC1B21F7A}" type="datetimeFigureOut">
              <a:rPr lang="en-US" smtClean="0"/>
              <a:t>6/11/2021</a:t>
            </a:fld>
            <a:endParaRPr lang="en-US" dirty="0"/>
          </a:p>
        </p:txBody>
      </p:sp>
      <p:sp>
        <p:nvSpPr>
          <p:cNvPr id="5" name="Footer Placeholder 4">
            <a:extLst>
              <a:ext uri="{FF2B5EF4-FFF2-40B4-BE49-F238E27FC236}">
                <a16:creationId xmlns:a16="http://schemas.microsoft.com/office/drawing/2014/main" id="{0CDE8618-3D5A-4D4E-89C3-B1106632FD3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688E8AA-A6D8-4E7A-B6A6-F4D1A71B9EA4}"/>
              </a:ext>
            </a:extLst>
          </p:cNvPr>
          <p:cNvSpPr>
            <a:spLocks noGrp="1"/>
          </p:cNvSpPr>
          <p:nvPr>
            <p:ph type="sldNum" sz="quarter" idx="12"/>
          </p:nvPr>
        </p:nvSpPr>
        <p:spPr/>
        <p:txBody>
          <a:bodyPr/>
          <a:lstStyle/>
          <a:p>
            <a:fld id="{A4ABFB0F-B887-45EE-8ED3-186CFB44E1EF}" type="slidenum">
              <a:rPr lang="en-US" smtClean="0"/>
              <a:t>‹#›</a:t>
            </a:fld>
            <a:endParaRPr lang="en-US" dirty="0"/>
          </a:p>
        </p:txBody>
      </p:sp>
    </p:spTree>
    <p:extLst>
      <p:ext uri="{BB962C8B-B14F-4D97-AF65-F5344CB8AC3E}">
        <p14:creationId xmlns:p14="http://schemas.microsoft.com/office/powerpoint/2010/main" val="3844413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E016D-E481-4027-B718-DAA79F7506C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9F2680B-A6B5-4DE6-B60C-65F631218DD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150F4D-B98A-4EEF-AB7C-B9112B0B0FF8}"/>
              </a:ext>
            </a:extLst>
          </p:cNvPr>
          <p:cNvSpPr>
            <a:spLocks noGrp="1"/>
          </p:cNvSpPr>
          <p:nvPr>
            <p:ph type="dt" sz="half" idx="10"/>
          </p:nvPr>
        </p:nvSpPr>
        <p:spPr/>
        <p:txBody>
          <a:bodyPr/>
          <a:lstStyle/>
          <a:p>
            <a:fld id="{85DBDCFD-7D0E-41F0-A561-44FAC1B21F7A}" type="datetimeFigureOut">
              <a:rPr lang="en-US" smtClean="0"/>
              <a:t>6/11/2021</a:t>
            </a:fld>
            <a:endParaRPr lang="en-US" dirty="0"/>
          </a:p>
        </p:txBody>
      </p:sp>
      <p:sp>
        <p:nvSpPr>
          <p:cNvPr id="5" name="Footer Placeholder 4">
            <a:extLst>
              <a:ext uri="{FF2B5EF4-FFF2-40B4-BE49-F238E27FC236}">
                <a16:creationId xmlns:a16="http://schemas.microsoft.com/office/drawing/2014/main" id="{EC9688B7-E552-47AD-9E21-7258A7FD725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5451CB3-BD99-4EB4-AF46-A4CC2798ED13}"/>
              </a:ext>
            </a:extLst>
          </p:cNvPr>
          <p:cNvSpPr>
            <a:spLocks noGrp="1"/>
          </p:cNvSpPr>
          <p:nvPr>
            <p:ph type="sldNum" sz="quarter" idx="12"/>
          </p:nvPr>
        </p:nvSpPr>
        <p:spPr/>
        <p:txBody>
          <a:bodyPr/>
          <a:lstStyle/>
          <a:p>
            <a:fld id="{A4ABFB0F-B887-45EE-8ED3-186CFB44E1EF}" type="slidenum">
              <a:rPr lang="en-US" smtClean="0"/>
              <a:t>‹#›</a:t>
            </a:fld>
            <a:endParaRPr lang="en-US" dirty="0"/>
          </a:p>
        </p:txBody>
      </p:sp>
    </p:spTree>
    <p:extLst>
      <p:ext uri="{BB962C8B-B14F-4D97-AF65-F5344CB8AC3E}">
        <p14:creationId xmlns:p14="http://schemas.microsoft.com/office/powerpoint/2010/main" val="546691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E3FDDEA-1064-44FC-A80B-EE31CAE80DA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CC67CBD-A2B9-4E18-9278-F74CFF4473D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B1E425-43F1-4251-9296-3404332557CA}"/>
              </a:ext>
            </a:extLst>
          </p:cNvPr>
          <p:cNvSpPr>
            <a:spLocks noGrp="1"/>
          </p:cNvSpPr>
          <p:nvPr>
            <p:ph type="dt" sz="half" idx="10"/>
          </p:nvPr>
        </p:nvSpPr>
        <p:spPr/>
        <p:txBody>
          <a:bodyPr/>
          <a:lstStyle/>
          <a:p>
            <a:fld id="{85DBDCFD-7D0E-41F0-A561-44FAC1B21F7A}" type="datetimeFigureOut">
              <a:rPr lang="en-US" smtClean="0"/>
              <a:t>6/11/2021</a:t>
            </a:fld>
            <a:endParaRPr lang="en-US" dirty="0"/>
          </a:p>
        </p:txBody>
      </p:sp>
      <p:sp>
        <p:nvSpPr>
          <p:cNvPr id="5" name="Footer Placeholder 4">
            <a:extLst>
              <a:ext uri="{FF2B5EF4-FFF2-40B4-BE49-F238E27FC236}">
                <a16:creationId xmlns:a16="http://schemas.microsoft.com/office/drawing/2014/main" id="{90FA3701-9DF4-4878-83B5-55E54A9B32E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DF8DF07-B07F-449D-851C-A35CD4659DB9}"/>
              </a:ext>
            </a:extLst>
          </p:cNvPr>
          <p:cNvSpPr>
            <a:spLocks noGrp="1"/>
          </p:cNvSpPr>
          <p:nvPr>
            <p:ph type="sldNum" sz="quarter" idx="12"/>
          </p:nvPr>
        </p:nvSpPr>
        <p:spPr/>
        <p:txBody>
          <a:bodyPr/>
          <a:lstStyle/>
          <a:p>
            <a:fld id="{A4ABFB0F-B887-45EE-8ED3-186CFB44E1EF}" type="slidenum">
              <a:rPr lang="en-US" smtClean="0"/>
              <a:t>‹#›</a:t>
            </a:fld>
            <a:endParaRPr lang="en-US" dirty="0"/>
          </a:p>
        </p:txBody>
      </p:sp>
    </p:spTree>
    <p:extLst>
      <p:ext uri="{BB962C8B-B14F-4D97-AF65-F5344CB8AC3E}">
        <p14:creationId xmlns:p14="http://schemas.microsoft.com/office/powerpoint/2010/main" val="39781719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04020"/>
            <a:ext cx="7772400" cy="1470025"/>
          </a:xfrm>
        </p:spPr>
        <p:txBody>
          <a:bodyPr/>
          <a:lstStyle/>
          <a:p>
            <a:r>
              <a:rPr lang="en-US"/>
              <a:t>Click to edit Master title style</a:t>
            </a:r>
          </a:p>
        </p:txBody>
      </p:sp>
      <p:sp>
        <p:nvSpPr>
          <p:cNvPr id="3" name="Subtitle 2"/>
          <p:cNvSpPr>
            <a:spLocks noGrp="1"/>
          </p:cNvSpPr>
          <p:nvPr>
            <p:ph type="subTitle" idx="1"/>
          </p:nvPr>
        </p:nvSpPr>
        <p:spPr>
          <a:xfrm>
            <a:off x="685800" y="3886200"/>
            <a:ext cx="6400800" cy="1752600"/>
          </a:xfrm>
        </p:spPr>
        <p:txBody>
          <a:bodyPr/>
          <a:lstStyle>
            <a:lvl1pPr marL="0" indent="0" algn="l">
              <a:buNone/>
              <a:defRPr>
                <a:solidFill>
                  <a:schemeClr val="tx1">
                    <a:tint val="75000"/>
                  </a:schemeClr>
                </a:solidFill>
              </a:defRPr>
            </a:lvl1pPr>
            <a:lvl2pPr marL="443766" indent="0" algn="ctr">
              <a:buNone/>
              <a:defRPr>
                <a:solidFill>
                  <a:schemeClr val="tx1">
                    <a:tint val="75000"/>
                  </a:schemeClr>
                </a:solidFill>
              </a:defRPr>
            </a:lvl2pPr>
            <a:lvl3pPr marL="887531" indent="0" algn="ctr">
              <a:buNone/>
              <a:defRPr>
                <a:solidFill>
                  <a:schemeClr val="tx1">
                    <a:tint val="75000"/>
                  </a:schemeClr>
                </a:solidFill>
              </a:defRPr>
            </a:lvl3pPr>
            <a:lvl4pPr marL="1331297" indent="0" algn="ctr">
              <a:buNone/>
              <a:defRPr>
                <a:solidFill>
                  <a:schemeClr val="tx1">
                    <a:tint val="75000"/>
                  </a:schemeClr>
                </a:solidFill>
              </a:defRPr>
            </a:lvl4pPr>
            <a:lvl5pPr marL="1775061" indent="0" algn="ctr">
              <a:buNone/>
              <a:defRPr>
                <a:solidFill>
                  <a:schemeClr val="tx1">
                    <a:tint val="75000"/>
                  </a:schemeClr>
                </a:solidFill>
              </a:defRPr>
            </a:lvl5pPr>
            <a:lvl6pPr marL="2218827" indent="0" algn="ctr">
              <a:buNone/>
              <a:defRPr>
                <a:solidFill>
                  <a:schemeClr val="tx1">
                    <a:tint val="75000"/>
                  </a:schemeClr>
                </a:solidFill>
              </a:defRPr>
            </a:lvl6pPr>
            <a:lvl7pPr marL="2662593" indent="0" algn="ctr">
              <a:buNone/>
              <a:defRPr>
                <a:solidFill>
                  <a:schemeClr val="tx1">
                    <a:tint val="75000"/>
                  </a:schemeClr>
                </a:solidFill>
              </a:defRPr>
            </a:lvl7pPr>
            <a:lvl8pPr marL="3106359" indent="0" algn="ctr">
              <a:buNone/>
              <a:defRPr>
                <a:solidFill>
                  <a:schemeClr val="tx1">
                    <a:tint val="75000"/>
                  </a:schemeClr>
                </a:solidFill>
              </a:defRPr>
            </a:lvl8pPr>
            <a:lvl9pPr marL="3550125" indent="0" algn="ctr">
              <a:buNone/>
              <a:defRPr>
                <a:solidFill>
                  <a:schemeClr val="tx1">
                    <a:tint val="75000"/>
                  </a:schemeClr>
                </a:solidFill>
              </a:defRPr>
            </a:lvl9pPr>
          </a:lstStyle>
          <a:p>
            <a:r>
              <a:rPr lang="en-US" dirty="0"/>
              <a:t>Click to edit Master subtitle style</a:t>
            </a:r>
          </a:p>
        </p:txBody>
      </p:sp>
      <p:sp>
        <p:nvSpPr>
          <p:cNvPr id="6" name="Slide Number Placeholder 5"/>
          <p:cNvSpPr>
            <a:spLocks noGrp="1"/>
          </p:cNvSpPr>
          <p:nvPr>
            <p:ph type="sldNum" sz="quarter" idx="12"/>
          </p:nvPr>
        </p:nvSpPr>
        <p:spPr>
          <a:xfrm>
            <a:off x="6790766" y="6356355"/>
            <a:ext cx="2133600" cy="365125"/>
          </a:xfrm>
        </p:spPr>
        <p:txBody>
          <a:bodyPr/>
          <a:lstStyle/>
          <a:p>
            <a:fld id="{2726C2F5-E77D-45D7-8DF9-278139FB18E6}" type="slidenum">
              <a:rPr lang="en-US" smtClean="0"/>
              <a:t>‹#›</a:t>
            </a:fld>
            <a:endParaRPr lang="en-US" dirty="0"/>
          </a:p>
        </p:txBody>
      </p:sp>
    </p:spTree>
    <p:extLst>
      <p:ext uri="{BB962C8B-B14F-4D97-AF65-F5344CB8AC3E}">
        <p14:creationId xmlns:p14="http://schemas.microsoft.com/office/powerpoint/2010/main" val="26210514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2726C2F5-E77D-45D7-8DF9-278139FB18E6}" type="slidenum">
              <a:rPr lang="en-US" smtClean="0"/>
              <a:t>‹#›</a:t>
            </a:fld>
            <a:endParaRPr lang="en-US" dirty="0"/>
          </a:p>
        </p:txBody>
      </p:sp>
    </p:spTree>
    <p:extLst>
      <p:ext uri="{BB962C8B-B14F-4D97-AF65-F5344CB8AC3E}">
        <p14:creationId xmlns:p14="http://schemas.microsoft.com/office/powerpoint/2010/main" val="5827762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5" name="Slide Number Placeholder 4"/>
          <p:cNvSpPr>
            <a:spLocks noGrp="1"/>
          </p:cNvSpPr>
          <p:nvPr>
            <p:ph type="sldNum" sz="quarter" idx="12"/>
          </p:nvPr>
        </p:nvSpPr>
        <p:spPr/>
        <p:txBody>
          <a:bodyPr/>
          <a:lstStyle/>
          <a:p>
            <a:fld id="{2726C2F5-E77D-45D7-8DF9-278139FB18E6}" type="slidenum">
              <a:rPr lang="en-US" smtClean="0"/>
              <a:t>‹#›</a:t>
            </a:fld>
            <a:endParaRPr lang="en-US" dirty="0"/>
          </a:p>
        </p:txBody>
      </p:sp>
    </p:spTree>
    <p:extLst>
      <p:ext uri="{BB962C8B-B14F-4D97-AF65-F5344CB8AC3E}">
        <p14:creationId xmlns:p14="http://schemas.microsoft.com/office/powerpoint/2010/main" val="21073106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726C2F5-E77D-45D7-8DF9-278139FB18E6}" type="slidenum">
              <a:rPr lang="en-US" smtClean="0"/>
              <a:t>‹#›</a:t>
            </a:fld>
            <a:endParaRPr lang="en-US" dirty="0"/>
          </a:p>
        </p:txBody>
      </p:sp>
    </p:spTree>
    <p:extLst>
      <p:ext uri="{BB962C8B-B14F-4D97-AF65-F5344CB8AC3E}">
        <p14:creationId xmlns:p14="http://schemas.microsoft.com/office/powerpoint/2010/main" val="26212386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pic>
        <p:nvPicPr>
          <p:cNvPr id="6" name="Picture 1"/>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0" y="4"/>
            <a:ext cx="9144000"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spTree>
    <p:extLst>
      <p:ext uri="{BB962C8B-B14F-4D97-AF65-F5344CB8AC3E}">
        <p14:creationId xmlns:p14="http://schemas.microsoft.com/office/powerpoint/2010/main" val="371487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4BC13-2A65-486A-BB40-57BB0B49DC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6BBC0C-FA3D-4B0F-A9D4-F9B07D53C51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7438AD-714A-43B9-80DF-26D9C762FC18}"/>
              </a:ext>
            </a:extLst>
          </p:cNvPr>
          <p:cNvSpPr>
            <a:spLocks noGrp="1"/>
          </p:cNvSpPr>
          <p:nvPr>
            <p:ph type="dt" sz="half" idx="10"/>
          </p:nvPr>
        </p:nvSpPr>
        <p:spPr/>
        <p:txBody>
          <a:bodyPr/>
          <a:lstStyle/>
          <a:p>
            <a:fld id="{85DBDCFD-7D0E-41F0-A561-44FAC1B21F7A}" type="datetimeFigureOut">
              <a:rPr lang="en-US" smtClean="0"/>
              <a:t>6/11/2021</a:t>
            </a:fld>
            <a:endParaRPr lang="en-US" dirty="0"/>
          </a:p>
        </p:txBody>
      </p:sp>
      <p:sp>
        <p:nvSpPr>
          <p:cNvPr id="5" name="Footer Placeholder 4">
            <a:extLst>
              <a:ext uri="{FF2B5EF4-FFF2-40B4-BE49-F238E27FC236}">
                <a16:creationId xmlns:a16="http://schemas.microsoft.com/office/drawing/2014/main" id="{C3BEFD27-FADA-40CE-91D9-78E3A3B8270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F8992BE-D991-45BC-92DF-C1A6A6E3377B}"/>
              </a:ext>
            </a:extLst>
          </p:cNvPr>
          <p:cNvSpPr>
            <a:spLocks noGrp="1"/>
          </p:cNvSpPr>
          <p:nvPr>
            <p:ph type="sldNum" sz="quarter" idx="12"/>
          </p:nvPr>
        </p:nvSpPr>
        <p:spPr/>
        <p:txBody>
          <a:bodyPr/>
          <a:lstStyle/>
          <a:p>
            <a:fld id="{A4ABFB0F-B887-45EE-8ED3-186CFB44E1EF}" type="slidenum">
              <a:rPr lang="en-US" smtClean="0"/>
              <a:t>‹#›</a:t>
            </a:fld>
            <a:endParaRPr lang="en-US" dirty="0"/>
          </a:p>
        </p:txBody>
      </p:sp>
    </p:spTree>
    <p:extLst>
      <p:ext uri="{BB962C8B-B14F-4D97-AF65-F5344CB8AC3E}">
        <p14:creationId xmlns:p14="http://schemas.microsoft.com/office/powerpoint/2010/main" val="3781512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4DC08-9628-4858-9855-4495854894B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3183CAE-6EB6-480F-A377-8FC84557DD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4E1AE69-6F22-4971-ABA7-DB664672041B}"/>
              </a:ext>
            </a:extLst>
          </p:cNvPr>
          <p:cNvSpPr>
            <a:spLocks noGrp="1"/>
          </p:cNvSpPr>
          <p:nvPr>
            <p:ph type="dt" sz="half" idx="10"/>
          </p:nvPr>
        </p:nvSpPr>
        <p:spPr/>
        <p:txBody>
          <a:bodyPr/>
          <a:lstStyle/>
          <a:p>
            <a:fld id="{85DBDCFD-7D0E-41F0-A561-44FAC1B21F7A}" type="datetimeFigureOut">
              <a:rPr lang="en-US" smtClean="0"/>
              <a:t>6/11/2021</a:t>
            </a:fld>
            <a:endParaRPr lang="en-US" dirty="0"/>
          </a:p>
        </p:txBody>
      </p:sp>
      <p:sp>
        <p:nvSpPr>
          <p:cNvPr id="5" name="Footer Placeholder 4">
            <a:extLst>
              <a:ext uri="{FF2B5EF4-FFF2-40B4-BE49-F238E27FC236}">
                <a16:creationId xmlns:a16="http://schemas.microsoft.com/office/drawing/2014/main" id="{663D36FF-068A-4E3E-934F-1947AED541D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CD815EA-E7C2-4E32-B22C-4C832BCB13B1}"/>
              </a:ext>
            </a:extLst>
          </p:cNvPr>
          <p:cNvSpPr>
            <a:spLocks noGrp="1"/>
          </p:cNvSpPr>
          <p:nvPr>
            <p:ph type="sldNum" sz="quarter" idx="12"/>
          </p:nvPr>
        </p:nvSpPr>
        <p:spPr/>
        <p:txBody>
          <a:bodyPr/>
          <a:lstStyle/>
          <a:p>
            <a:fld id="{A4ABFB0F-B887-45EE-8ED3-186CFB44E1EF}" type="slidenum">
              <a:rPr lang="en-US" smtClean="0"/>
              <a:t>‹#›</a:t>
            </a:fld>
            <a:endParaRPr lang="en-US" dirty="0"/>
          </a:p>
        </p:txBody>
      </p:sp>
    </p:spTree>
    <p:extLst>
      <p:ext uri="{BB962C8B-B14F-4D97-AF65-F5344CB8AC3E}">
        <p14:creationId xmlns:p14="http://schemas.microsoft.com/office/powerpoint/2010/main" val="470549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B9014-0076-4837-B106-6ADD5FA8B6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855BCD-00D6-4B2E-9C3E-C1B82F750AD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05F944F-ECA0-4E74-9D5C-0E28DB7A434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47DA8A3-1C15-4F57-BA47-4E355B6B0320}"/>
              </a:ext>
            </a:extLst>
          </p:cNvPr>
          <p:cNvSpPr>
            <a:spLocks noGrp="1"/>
          </p:cNvSpPr>
          <p:nvPr>
            <p:ph type="dt" sz="half" idx="10"/>
          </p:nvPr>
        </p:nvSpPr>
        <p:spPr/>
        <p:txBody>
          <a:bodyPr/>
          <a:lstStyle/>
          <a:p>
            <a:fld id="{85DBDCFD-7D0E-41F0-A561-44FAC1B21F7A}" type="datetimeFigureOut">
              <a:rPr lang="en-US" smtClean="0"/>
              <a:t>6/11/2021</a:t>
            </a:fld>
            <a:endParaRPr lang="en-US" dirty="0"/>
          </a:p>
        </p:txBody>
      </p:sp>
      <p:sp>
        <p:nvSpPr>
          <p:cNvPr id="6" name="Footer Placeholder 5">
            <a:extLst>
              <a:ext uri="{FF2B5EF4-FFF2-40B4-BE49-F238E27FC236}">
                <a16:creationId xmlns:a16="http://schemas.microsoft.com/office/drawing/2014/main" id="{3745D74C-4D69-4CAD-8A61-689F9078FCC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B15FB62-8940-4341-A441-AADAF7517F1A}"/>
              </a:ext>
            </a:extLst>
          </p:cNvPr>
          <p:cNvSpPr>
            <a:spLocks noGrp="1"/>
          </p:cNvSpPr>
          <p:nvPr>
            <p:ph type="sldNum" sz="quarter" idx="12"/>
          </p:nvPr>
        </p:nvSpPr>
        <p:spPr/>
        <p:txBody>
          <a:bodyPr/>
          <a:lstStyle/>
          <a:p>
            <a:fld id="{A4ABFB0F-B887-45EE-8ED3-186CFB44E1EF}" type="slidenum">
              <a:rPr lang="en-US" smtClean="0"/>
              <a:t>‹#›</a:t>
            </a:fld>
            <a:endParaRPr lang="en-US" dirty="0"/>
          </a:p>
        </p:txBody>
      </p:sp>
    </p:spTree>
    <p:extLst>
      <p:ext uri="{BB962C8B-B14F-4D97-AF65-F5344CB8AC3E}">
        <p14:creationId xmlns:p14="http://schemas.microsoft.com/office/powerpoint/2010/main" val="116445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C0BAD-A414-4470-ADA3-57843E62FF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87283CE-2A37-4D05-8225-A824F28B1B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1A9ABC7-7532-476C-B586-FE4CE1A55A8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5801601-4AF8-4AC5-9793-8E052FE12E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AF83363-AAB5-42EA-BF98-68E42AE9AB8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DEB1B77-F34E-4982-84BB-D96E619B8DB8}"/>
              </a:ext>
            </a:extLst>
          </p:cNvPr>
          <p:cNvSpPr>
            <a:spLocks noGrp="1"/>
          </p:cNvSpPr>
          <p:nvPr>
            <p:ph type="dt" sz="half" idx="10"/>
          </p:nvPr>
        </p:nvSpPr>
        <p:spPr/>
        <p:txBody>
          <a:bodyPr/>
          <a:lstStyle/>
          <a:p>
            <a:fld id="{85DBDCFD-7D0E-41F0-A561-44FAC1B21F7A}" type="datetimeFigureOut">
              <a:rPr lang="en-US" smtClean="0"/>
              <a:t>6/11/2021</a:t>
            </a:fld>
            <a:endParaRPr lang="en-US" dirty="0"/>
          </a:p>
        </p:txBody>
      </p:sp>
      <p:sp>
        <p:nvSpPr>
          <p:cNvPr id="8" name="Footer Placeholder 7">
            <a:extLst>
              <a:ext uri="{FF2B5EF4-FFF2-40B4-BE49-F238E27FC236}">
                <a16:creationId xmlns:a16="http://schemas.microsoft.com/office/drawing/2014/main" id="{98922DBB-7587-4D2B-B6C2-D4CB70DE4CF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FD4FEB8-DC2D-422F-93D4-608DF2B6824D}"/>
              </a:ext>
            </a:extLst>
          </p:cNvPr>
          <p:cNvSpPr>
            <a:spLocks noGrp="1"/>
          </p:cNvSpPr>
          <p:nvPr>
            <p:ph type="sldNum" sz="quarter" idx="12"/>
          </p:nvPr>
        </p:nvSpPr>
        <p:spPr/>
        <p:txBody>
          <a:bodyPr/>
          <a:lstStyle/>
          <a:p>
            <a:fld id="{A4ABFB0F-B887-45EE-8ED3-186CFB44E1EF}" type="slidenum">
              <a:rPr lang="en-US" smtClean="0"/>
              <a:t>‹#›</a:t>
            </a:fld>
            <a:endParaRPr lang="en-US" dirty="0"/>
          </a:p>
        </p:txBody>
      </p:sp>
    </p:spTree>
    <p:extLst>
      <p:ext uri="{BB962C8B-B14F-4D97-AF65-F5344CB8AC3E}">
        <p14:creationId xmlns:p14="http://schemas.microsoft.com/office/powerpoint/2010/main" val="4100603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030EE-6D2E-4D62-8DA6-F99A96A440C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46F205-0D0C-4232-BE54-787B6EBAB6E0}"/>
              </a:ext>
            </a:extLst>
          </p:cNvPr>
          <p:cNvSpPr>
            <a:spLocks noGrp="1"/>
          </p:cNvSpPr>
          <p:nvPr>
            <p:ph type="dt" sz="half" idx="10"/>
          </p:nvPr>
        </p:nvSpPr>
        <p:spPr/>
        <p:txBody>
          <a:bodyPr/>
          <a:lstStyle/>
          <a:p>
            <a:fld id="{85DBDCFD-7D0E-41F0-A561-44FAC1B21F7A}" type="datetimeFigureOut">
              <a:rPr lang="en-US" smtClean="0"/>
              <a:t>6/11/2021</a:t>
            </a:fld>
            <a:endParaRPr lang="en-US" dirty="0"/>
          </a:p>
        </p:txBody>
      </p:sp>
      <p:sp>
        <p:nvSpPr>
          <p:cNvPr id="4" name="Footer Placeholder 3">
            <a:extLst>
              <a:ext uri="{FF2B5EF4-FFF2-40B4-BE49-F238E27FC236}">
                <a16:creationId xmlns:a16="http://schemas.microsoft.com/office/drawing/2014/main" id="{D03FEF68-B562-4276-AB88-AC87819F7ED1}"/>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0129FC8-0B1F-4A62-9359-E7CFDBED91E7}"/>
              </a:ext>
            </a:extLst>
          </p:cNvPr>
          <p:cNvSpPr>
            <a:spLocks noGrp="1"/>
          </p:cNvSpPr>
          <p:nvPr>
            <p:ph type="sldNum" sz="quarter" idx="12"/>
          </p:nvPr>
        </p:nvSpPr>
        <p:spPr/>
        <p:txBody>
          <a:bodyPr/>
          <a:lstStyle/>
          <a:p>
            <a:fld id="{A4ABFB0F-B887-45EE-8ED3-186CFB44E1EF}" type="slidenum">
              <a:rPr lang="en-US" smtClean="0"/>
              <a:t>‹#›</a:t>
            </a:fld>
            <a:endParaRPr lang="en-US" dirty="0"/>
          </a:p>
        </p:txBody>
      </p:sp>
    </p:spTree>
    <p:extLst>
      <p:ext uri="{BB962C8B-B14F-4D97-AF65-F5344CB8AC3E}">
        <p14:creationId xmlns:p14="http://schemas.microsoft.com/office/powerpoint/2010/main" val="31353942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945A7B-58A1-4E3B-B865-0152751F01AD}"/>
              </a:ext>
            </a:extLst>
          </p:cNvPr>
          <p:cNvSpPr>
            <a:spLocks noGrp="1"/>
          </p:cNvSpPr>
          <p:nvPr>
            <p:ph type="dt" sz="half" idx="10"/>
          </p:nvPr>
        </p:nvSpPr>
        <p:spPr/>
        <p:txBody>
          <a:bodyPr/>
          <a:lstStyle/>
          <a:p>
            <a:fld id="{85DBDCFD-7D0E-41F0-A561-44FAC1B21F7A}" type="datetimeFigureOut">
              <a:rPr lang="en-US" smtClean="0"/>
              <a:t>6/11/2021</a:t>
            </a:fld>
            <a:endParaRPr lang="en-US" dirty="0"/>
          </a:p>
        </p:txBody>
      </p:sp>
      <p:sp>
        <p:nvSpPr>
          <p:cNvPr id="3" name="Footer Placeholder 2">
            <a:extLst>
              <a:ext uri="{FF2B5EF4-FFF2-40B4-BE49-F238E27FC236}">
                <a16:creationId xmlns:a16="http://schemas.microsoft.com/office/drawing/2014/main" id="{1D276880-FF19-4D6C-AA44-6F30BBA98D1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04A0D55-2CA5-49A2-B366-078BAB6D87D3}"/>
              </a:ext>
            </a:extLst>
          </p:cNvPr>
          <p:cNvSpPr>
            <a:spLocks noGrp="1"/>
          </p:cNvSpPr>
          <p:nvPr>
            <p:ph type="sldNum" sz="quarter" idx="12"/>
          </p:nvPr>
        </p:nvSpPr>
        <p:spPr/>
        <p:txBody>
          <a:bodyPr/>
          <a:lstStyle/>
          <a:p>
            <a:fld id="{A4ABFB0F-B887-45EE-8ED3-186CFB44E1EF}" type="slidenum">
              <a:rPr lang="en-US" smtClean="0"/>
              <a:t>‹#›</a:t>
            </a:fld>
            <a:endParaRPr lang="en-US" dirty="0"/>
          </a:p>
        </p:txBody>
      </p:sp>
    </p:spTree>
    <p:extLst>
      <p:ext uri="{BB962C8B-B14F-4D97-AF65-F5344CB8AC3E}">
        <p14:creationId xmlns:p14="http://schemas.microsoft.com/office/powerpoint/2010/main" val="1369445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6CD41-3177-469C-9E2F-1BC85B893C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75037AD-763D-4C31-B565-B6D2193C55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3D4A139-F762-4C0B-8510-CE58CB44FA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513E7A-0495-4646-B882-F332FE1D5D64}"/>
              </a:ext>
            </a:extLst>
          </p:cNvPr>
          <p:cNvSpPr>
            <a:spLocks noGrp="1"/>
          </p:cNvSpPr>
          <p:nvPr>
            <p:ph type="dt" sz="half" idx="10"/>
          </p:nvPr>
        </p:nvSpPr>
        <p:spPr/>
        <p:txBody>
          <a:bodyPr/>
          <a:lstStyle/>
          <a:p>
            <a:fld id="{85DBDCFD-7D0E-41F0-A561-44FAC1B21F7A}" type="datetimeFigureOut">
              <a:rPr lang="en-US" smtClean="0"/>
              <a:t>6/11/2021</a:t>
            </a:fld>
            <a:endParaRPr lang="en-US" dirty="0"/>
          </a:p>
        </p:txBody>
      </p:sp>
      <p:sp>
        <p:nvSpPr>
          <p:cNvPr id="6" name="Footer Placeholder 5">
            <a:extLst>
              <a:ext uri="{FF2B5EF4-FFF2-40B4-BE49-F238E27FC236}">
                <a16:creationId xmlns:a16="http://schemas.microsoft.com/office/drawing/2014/main" id="{631C6F85-1CFD-49D2-B20B-B0370A08A9F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FF5F930-090B-4741-A7B9-826C70F373D7}"/>
              </a:ext>
            </a:extLst>
          </p:cNvPr>
          <p:cNvSpPr>
            <a:spLocks noGrp="1"/>
          </p:cNvSpPr>
          <p:nvPr>
            <p:ph type="sldNum" sz="quarter" idx="12"/>
          </p:nvPr>
        </p:nvSpPr>
        <p:spPr/>
        <p:txBody>
          <a:bodyPr/>
          <a:lstStyle/>
          <a:p>
            <a:fld id="{A4ABFB0F-B887-45EE-8ED3-186CFB44E1EF}" type="slidenum">
              <a:rPr lang="en-US" smtClean="0"/>
              <a:t>‹#›</a:t>
            </a:fld>
            <a:endParaRPr lang="en-US" dirty="0"/>
          </a:p>
        </p:txBody>
      </p:sp>
    </p:spTree>
    <p:extLst>
      <p:ext uri="{BB962C8B-B14F-4D97-AF65-F5344CB8AC3E}">
        <p14:creationId xmlns:p14="http://schemas.microsoft.com/office/powerpoint/2010/main" val="2688640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4886A-122E-4B11-929E-E5C8842EDB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EF78A7B-662A-4F4F-AB33-F3BD467FF6C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10756A8-1C81-45B6-97C2-E2BCBBA639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7B7B80-31CC-423C-AE9C-1B8234B2E322}"/>
              </a:ext>
            </a:extLst>
          </p:cNvPr>
          <p:cNvSpPr>
            <a:spLocks noGrp="1"/>
          </p:cNvSpPr>
          <p:nvPr>
            <p:ph type="dt" sz="half" idx="10"/>
          </p:nvPr>
        </p:nvSpPr>
        <p:spPr/>
        <p:txBody>
          <a:bodyPr/>
          <a:lstStyle/>
          <a:p>
            <a:fld id="{85DBDCFD-7D0E-41F0-A561-44FAC1B21F7A}" type="datetimeFigureOut">
              <a:rPr lang="en-US" smtClean="0"/>
              <a:t>6/11/2021</a:t>
            </a:fld>
            <a:endParaRPr lang="en-US" dirty="0"/>
          </a:p>
        </p:txBody>
      </p:sp>
      <p:sp>
        <p:nvSpPr>
          <p:cNvPr id="6" name="Footer Placeholder 5">
            <a:extLst>
              <a:ext uri="{FF2B5EF4-FFF2-40B4-BE49-F238E27FC236}">
                <a16:creationId xmlns:a16="http://schemas.microsoft.com/office/drawing/2014/main" id="{44B40AB7-4199-45E1-9ACC-FC7C3120BCD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E5AF731-E203-42B1-85C9-CB7A0C9E49FE}"/>
              </a:ext>
            </a:extLst>
          </p:cNvPr>
          <p:cNvSpPr>
            <a:spLocks noGrp="1"/>
          </p:cNvSpPr>
          <p:nvPr>
            <p:ph type="sldNum" sz="quarter" idx="12"/>
          </p:nvPr>
        </p:nvSpPr>
        <p:spPr/>
        <p:txBody>
          <a:bodyPr/>
          <a:lstStyle/>
          <a:p>
            <a:fld id="{A4ABFB0F-B887-45EE-8ED3-186CFB44E1EF}" type="slidenum">
              <a:rPr lang="en-US" smtClean="0"/>
              <a:t>‹#›</a:t>
            </a:fld>
            <a:endParaRPr lang="en-US" dirty="0"/>
          </a:p>
        </p:txBody>
      </p:sp>
    </p:spTree>
    <p:extLst>
      <p:ext uri="{BB962C8B-B14F-4D97-AF65-F5344CB8AC3E}">
        <p14:creationId xmlns:p14="http://schemas.microsoft.com/office/powerpoint/2010/main" val="18601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15C5F9-5E92-4E55-B008-26DAB32BF7A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7C569D6-B6F2-4F32-AB98-556DE8298BA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EEC72C-2A3C-4D73-B51D-CB8A84476DD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DBDCFD-7D0E-41F0-A561-44FAC1B21F7A}" type="datetimeFigureOut">
              <a:rPr lang="en-US" smtClean="0"/>
              <a:t>6/11/2021</a:t>
            </a:fld>
            <a:endParaRPr lang="en-US" dirty="0"/>
          </a:p>
        </p:txBody>
      </p:sp>
      <p:sp>
        <p:nvSpPr>
          <p:cNvPr id="5" name="Footer Placeholder 4">
            <a:extLst>
              <a:ext uri="{FF2B5EF4-FFF2-40B4-BE49-F238E27FC236}">
                <a16:creationId xmlns:a16="http://schemas.microsoft.com/office/drawing/2014/main" id="{8A51D544-29D5-4ABB-B1E0-189AC97AE1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C5418CD4-4D4C-4A86-AE09-E3F032BBD27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ABFB0F-B887-45EE-8ED3-186CFB44E1EF}" type="slidenum">
              <a:rPr lang="en-US" smtClean="0"/>
              <a:t>‹#›</a:t>
            </a:fld>
            <a:endParaRPr lang="en-US" dirty="0"/>
          </a:p>
        </p:txBody>
      </p:sp>
    </p:spTree>
    <p:extLst>
      <p:ext uri="{BB962C8B-B14F-4D97-AF65-F5344CB8AC3E}">
        <p14:creationId xmlns:p14="http://schemas.microsoft.com/office/powerpoint/2010/main" val="24478947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4479635" y="6535588"/>
            <a:ext cx="184731" cy="271613"/>
          </a:xfrm>
          <a:prstGeom prst="rect">
            <a:avLst/>
          </a:prstGeom>
        </p:spPr>
        <p:txBody>
          <a:bodyPr vert="horz" wrap="none" lIns="91440" tIns="45720" rIns="91440" bIns="45720" rtlCol="0" anchor="b" anchorCtr="1">
            <a:spAutoFit/>
          </a:bodyPr>
          <a:lstStyle>
            <a:lvl1pPr algn="ctr">
              <a:defRPr sz="1165">
                <a:solidFill>
                  <a:schemeClr val="tx1">
                    <a:tint val="75000"/>
                  </a:schemeClr>
                </a:solidFill>
              </a:defRPr>
            </a:lvl1pPr>
          </a:lstStyle>
          <a:p>
            <a:endParaRPr lang="en-US" dirty="0"/>
          </a:p>
        </p:txBody>
      </p:sp>
      <p:sp>
        <p:nvSpPr>
          <p:cNvPr id="2" name="Title Placeholder 1"/>
          <p:cNvSpPr>
            <a:spLocks noGrp="1"/>
          </p:cNvSpPr>
          <p:nvPr>
            <p:ph type="title"/>
          </p:nvPr>
        </p:nvSpPr>
        <p:spPr>
          <a:xfrm>
            <a:off x="457200" y="1060368"/>
            <a:ext cx="8229600" cy="97704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2128782"/>
            <a:ext cx="8229600" cy="399738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5"/>
            <a:ext cx="2133600" cy="365125"/>
          </a:xfrm>
          <a:prstGeom prst="rect">
            <a:avLst/>
          </a:prstGeom>
        </p:spPr>
        <p:txBody>
          <a:bodyPr vert="horz" lIns="91440" tIns="45720" rIns="91440" bIns="45720" rtlCol="0" anchor="ctr"/>
          <a:lstStyle>
            <a:lvl1pPr algn="l">
              <a:defRPr sz="1165">
                <a:solidFill>
                  <a:schemeClr val="tx1">
                    <a:tint val="75000"/>
                  </a:schemeClr>
                </a:solidFill>
              </a:defRPr>
            </a:lvl1pPr>
          </a:lstStyle>
          <a:p>
            <a:fld id="{E5347B6F-AE45-46CF-BC7E-163A9D0DCD6A}" type="datetime1">
              <a:rPr lang="en-US" smtClean="0"/>
              <a:t>6/11/2021</a:t>
            </a:fld>
            <a:endParaRPr lang="en-US" dirty="0"/>
          </a:p>
        </p:txBody>
      </p:sp>
      <p:sp>
        <p:nvSpPr>
          <p:cNvPr id="6" name="Slide Number Placeholder 5"/>
          <p:cNvSpPr>
            <a:spLocks noGrp="1"/>
          </p:cNvSpPr>
          <p:nvPr>
            <p:ph type="sldNum" sz="quarter" idx="4"/>
          </p:nvPr>
        </p:nvSpPr>
        <p:spPr>
          <a:xfrm>
            <a:off x="6553200" y="6356355"/>
            <a:ext cx="2133600" cy="365125"/>
          </a:xfrm>
          <a:prstGeom prst="rect">
            <a:avLst/>
          </a:prstGeom>
        </p:spPr>
        <p:txBody>
          <a:bodyPr vert="horz" lIns="91440" tIns="45720" rIns="91440" bIns="45720" rtlCol="0" anchor="ctr"/>
          <a:lstStyle>
            <a:lvl1pPr algn="r">
              <a:defRPr sz="1165">
                <a:solidFill>
                  <a:schemeClr val="tx1">
                    <a:tint val="75000"/>
                  </a:schemeClr>
                </a:solidFill>
              </a:defRPr>
            </a:lvl1pPr>
          </a:lstStyle>
          <a:p>
            <a:fld id="{2726C2F5-E77D-45D7-8DF9-278139FB18E6}" type="slidenum">
              <a:rPr lang="en-US" smtClean="0"/>
              <a:t>‹#›</a:t>
            </a:fld>
            <a:endParaRPr lang="en-US" dirty="0"/>
          </a:p>
        </p:txBody>
      </p:sp>
      <p:pic>
        <p:nvPicPr>
          <p:cNvPr id="11" name="Picture 10" descr="AM_brand_header_43.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0"/>
            <a:ext cx="9144000" cy="990600"/>
          </a:xfrm>
          <a:prstGeom prst="rect">
            <a:avLst/>
          </a:prstGeom>
        </p:spPr>
      </p:pic>
    </p:spTree>
    <p:extLst>
      <p:ext uri="{BB962C8B-B14F-4D97-AF65-F5344CB8AC3E}">
        <p14:creationId xmlns:p14="http://schemas.microsoft.com/office/powerpoint/2010/main" val="26284152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ftr="0" dt="0"/>
  <p:txStyles>
    <p:titleStyle>
      <a:lvl1pPr algn="l" defTabSz="443766" rtl="0" eaLnBrk="1" latinLnBrk="0" hangingPunct="1">
        <a:spcBef>
          <a:spcPct val="0"/>
        </a:spcBef>
        <a:buNone/>
        <a:defRPr sz="3883" kern="1200">
          <a:solidFill>
            <a:srgbClr val="101643"/>
          </a:solidFill>
          <a:latin typeface="+mj-lt"/>
          <a:ea typeface="+mj-ea"/>
          <a:cs typeface="+mj-cs"/>
        </a:defRPr>
      </a:lvl1pPr>
    </p:titleStyle>
    <p:bodyStyle>
      <a:lvl1pPr marL="332824" indent="-332824" algn="l" defTabSz="443766" rtl="0" eaLnBrk="1" latinLnBrk="0" hangingPunct="1">
        <a:spcBef>
          <a:spcPct val="20000"/>
        </a:spcBef>
        <a:buFont typeface="Arial"/>
        <a:buChar char="•"/>
        <a:defRPr sz="3106" kern="1200">
          <a:solidFill>
            <a:srgbClr val="101643"/>
          </a:solidFill>
          <a:latin typeface="+mn-lt"/>
          <a:ea typeface="+mn-ea"/>
          <a:cs typeface="+mn-cs"/>
        </a:defRPr>
      </a:lvl1pPr>
      <a:lvl2pPr marL="721119" indent="-277354" algn="l" defTabSz="443766" rtl="0" eaLnBrk="1" latinLnBrk="0" hangingPunct="1">
        <a:spcBef>
          <a:spcPct val="20000"/>
        </a:spcBef>
        <a:buFont typeface="Arial"/>
        <a:buChar char="–"/>
        <a:defRPr sz="2718" kern="1200">
          <a:solidFill>
            <a:srgbClr val="101643"/>
          </a:solidFill>
          <a:latin typeface="+mn-lt"/>
          <a:ea typeface="+mn-ea"/>
          <a:cs typeface="+mn-cs"/>
        </a:defRPr>
      </a:lvl2pPr>
      <a:lvl3pPr marL="1109413" indent="-221882" algn="l" defTabSz="443766" rtl="0" eaLnBrk="1" latinLnBrk="0" hangingPunct="1">
        <a:spcBef>
          <a:spcPct val="20000"/>
        </a:spcBef>
        <a:buFont typeface="Arial"/>
        <a:buChar char="•"/>
        <a:defRPr sz="2330" kern="1200">
          <a:solidFill>
            <a:srgbClr val="101643"/>
          </a:solidFill>
          <a:latin typeface="+mn-lt"/>
          <a:ea typeface="+mn-ea"/>
          <a:cs typeface="+mn-cs"/>
        </a:defRPr>
      </a:lvl3pPr>
      <a:lvl4pPr marL="1553179" indent="-221882" algn="l" defTabSz="443766" rtl="0" eaLnBrk="1" latinLnBrk="0" hangingPunct="1">
        <a:spcBef>
          <a:spcPct val="20000"/>
        </a:spcBef>
        <a:buFont typeface="Arial"/>
        <a:buChar char="–"/>
        <a:defRPr sz="1941" kern="1200">
          <a:solidFill>
            <a:srgbClr val="101643"/>
          </a:solidFill>
          <a:latin typeface="+mn-lt"/>
          <a:ea typeface="+mn-ea"/>
          <a:cs typeface="+mn-cs"/>
        </a:defRPr>
      </a:lvl4pPr>
      <a:lvl5pPr marL="1996945" indent="-221882" algn="l" defTabSz="443766" rtl="0" eaLnBrk="1" latinLnBrk="0" hangingPunct="1">
        <a:spcBef>
          <a:spcPct val="20000"/>
        </a:spcBef>
        <a:buFont typeface="Arial"/>
        <a:buChar char="»"/>
        <a:defRPr sz="1941" kern="1200">
          <a:solidFill>
            <a:srgbClr val="101643"/>
          </a:solidFill>
          <a:latin typeface="+mn-lt"/>
          <a:ea typeface="+mn-ea"/>
          <a:cs typeface="+mn-cs"/>
        </a:defRPr>
      </a:lvl5pPr>
      <a:lvl6pPr marL="2440710" indent="-221882" algn="l" defTabSz="443766" rtl="0" eaLnBrk="1" latinLnBrk="0" hangingPunct="1">
        <a:spcBef>
          <a:spcPct val="20000"/>
        </a:spcBef>
        <a:buFont typeface="Arial"/>
        <a:buChar char="•"/>
        <a:defRPr sz="1941" kern="1200">
          <a:solidFill>
            <a:schemeClr val="tx1"/>
          </a:solidFill>
          <a:latin typeface="+mn-lt"/>
          <a:ea typeface="+mn-ea"/>
          <a:cs typeface="+mn-cs"/>
        </a:defRPr>
      </a:lvl6pPr>
      <a:lvl7pPr marL="2884476" indent="-221882" algn="l" defTabSz="443766" rtl="0" eaLnBrk="1" latinLnBrk="0" hangingPunct="1">
        <a:spcBef>
          <a:spcPct val="20000"/>
        </a:spcBef>
        <a:buFont typeface="Arial"/>
        <a:buChar char="•"/>
        <a:defRPr sz="1941" kern="1200">
          <a:solidFill>
            <a:schemeClr val="tx1"/>
          </a:solidFill>
          <a:latin typeface="+mn-lt"/>
          <a:ea typeface="+mn-ea"/>
          <a:cs typeface="+mn-cs"/>
        </a:defRPr>
      </a:lvl7pPr>
      <a:lvl8pPr marL="3328241" indent="-221882" algn="l" defTabSz="443766" rtl="0" eaLnBrk="1" latinLnBrk="0" hangingPunct="1">
        <a:spcBef>
          <a:spcPct val="20000"/>
        </a:spcBef>
        <a:buFont typeface="Arial"/>
        <a:buChar char="•"/>
        <a:defRPr sz="1941" kern="1200">
          <a:solidFill>
            <a:schemeClr val="tx1"/>
          </a:solidFill>
          <a:latin typeface="+mn-lt"/>
          <a:ea typeface="+mn-ea"/>
          <a:cs typeface="+mn-cs"/>
        </a:defRPr>
      </a:lvl8pPr>
      <a:lvl9pPr marL="3772007" indent="-221882" algn="l" defTabSz="443766" rtl="0" eaLnBrk="1" latinLnBrk="0" hangingPunct="1">
        <a:spcBef>
          <a:spcPct val="20000"/>
        </a:spcBef>
        <a:buFont typeface="Arial"/>
        <a:buChar char="•"/>
        <a:defRPr sz="1941" kern="1200">
          <a:solidFill>
            <a:schemeClr val="tx1"/>
          </a:solidFill>
          <a:latin typeface="+mn-lt"/>
          <a:ea typeface="+mn-ea"/>
          <a:cs typeface="+mn-cs"/>
        </a:defRPr>
      </a:lvl9pPr>
    </p:bodyStyle>
    <p:otherStyle>
      <a:defPPr>
        <a:defRPr lang="en-US"/>
      </a:defPPr>
      <a:lvl1pPr marL="0" algn="l" defTabSz="443766" rtl="0" eaLnBrk="1" latinLnBrk="0" hangingPunct="1">
        <a:defRPr sz="1747" kern="1200">
          <a:solidFill>
            <a:schemeClr val="tx1"/>
          </a:solidFill>
          <a:latin typeface="+mn-lt"/>
          <a:ea typeface="+mn-ea"/>
          <a:cs typeface="+mn-cs"/>
        </a:defRPr>
      </a:lvl1pPr>
      <a:lvl2pPr marL="443766" algn="l" defTabSz="443766" rtl="0" eaLnBrk="1" latinLnBrk="0" hangingPunct="1">
        <a:defRPr sz="1747" kern="1200">
          <a:solidFill>
            <a:schemeClr val="tx1"/>
          </a:solidFill>
          <a:latin typeface="+mn-lt"/>
          <a:ea typeface="+mn-ea"/>
          <a:cs typeface="+mn-cs"/>
        </a:defRPr>
      </a:lvl2pPr>
      <a:lvl3pPr marL="887531" algn="l" defTabSz="443766" rtl="0" eaLnBrk="1" latinLnBrk="0" hangingPunct="1">
        <a:defRPr sz="1747" kern="1200">
          <a:solidFill>
            <a:schemeClr val="tx1"/>
          </a:solidFill>
          <a:latin typeface="+mn-lt"/>
          <a:ea typeface="+mn-ea"/>
          <a:cs typeface="+mn-cs"/>
        </a:defRPr>
      </a:lvl3pPr>
      <a:lvl4pPr marL="1331297" algn="l" defTabSz="443766" rtl="0" eaLnBrk="1" latinLnBrk="0" hangingPunct="1">
        <a:defRPr sz="1747" kern="1200">
          <a:solidFill>
            <a:schemeClr val="tx1"/>
          </a:solidFill>
          <a:latin typeface="+mn-lt"/>
          <a:ea typeface="+mn-ea"/>
          <a:cs typeface="+mn-cs"/>
        </a:defRPr>
      </a:lvl4pPr>
      <a:lvl5pPr marL="1775061" algn="l" defTabSz="443766" rtl="0" eaLnBrk="1" latinLnBrk="0" hangingPunct="1">
        <a:defRPr sz="1747" kern="1200">
          <a:solidFill>
            <a:schemeClr val="tx1"/>
          </a:solidFill>
          <a:latin typeface="+mn-lt"/>
          <a:ea typeface="+mn-ea"/>
          <a:cs typeface="+mn-cs"/>
        </a:defRPr>
      </a:lvl5pPr>
      <a:lvl6pPr marL="2218827" algn="l" defTabSz="443766" rtl="0" eaLnBrk="1" latinLnBrk="0" hangingPunct="1">
        <a:defRPr sz="1747" kern="1200">
          <a:solidFill>
            <a:schemeClr val="tx1"/>
          </a:solidFill>
          <a:latin typeface="+mn-lt"/>
          <a:ea typeface="+mn-ea"/>
          <a:cs typeface="+mn-cs"/>
        </a:defRPr>
      </a:lvl6pPr>
      <a:lvl7pPr marL="2662593" algn="l" defTabSz="443766" rtl="0" eaLnBrk="1" latinLnBrk="0" hangingPunct="1">
        <a:defRPr sz="1747" kern="1200">
          <a:solidFill>
            <a:schemeClr val="tx1"/>
          </a:solidFill>
          <a:latin typeface="+mn-lt"/>
          <a:ea typeface="+mn-ea"/>
          <a:cs typeface="+mn-cs"/>
        </a:defRPr>
      </a:lvl7pPr>
      <a:lvl8pPr marL="3106359" algn="l" defTabSz="443766" rtl="0" eaLnBrk="1" latinLnBrk="0" hangingPunct="1">
        <a:defRPr sz="1747" kern="1200">
          <a:solidFill>
            <a:schemeClr val="tx1"/>
          </a:solidFill>
          <a:latin typeface="+mn-lt"/>
          <a:ea typeface="+mn-ea"/>
          <a:cs typeface="+mn-cs"/>
        </a:defRPr>
      </a:lvl8pPr>
      <a:lvl9pPr marL="3550125" algn="l" defTabSz="443766" rtl="0" eaLnBrk="1" latinLnBrk="0" hangingPunct="1">
        <a:defRPr sz="17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hyperlink" Target="https://connect.apan.org/amcyber"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12.xml"/><Relationship Id="rId4" Type="http://schemas.openxmlformats.org/officeDocument/2006/relationships/hyperlink" Target="https://teams.microsoft.com/l/meetup-join/19%3ameeting_NDBhYjY1NTYtMTliMS00YzRhLWIwZDktODBiMjhlZWRlYmY0%40thread.v2/0?context=%7b%22Tid%22%3a%22783fab6c-a027-4403-9c11-84966d970173%22%2c%22Oid%22%3a%223b24f4fb-c922-4f44-915a-db104d4dd48b%22%7d" TargetMode="Externa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12.xml"/><Relationship Id="rId5" Type="http://schemas.openxmlformats.org/officeDocument/2006/relationships/hyperlink" Target="https://goansi.webex.com/goansi/j.php?MTID=m93f7dc02cba80fe7bab623ed2c6c00b7" TargetMode="External"/><Relationship Id="rId4" Type="http://schemas.openxmlformats.org/officeDocument/2006/relationships/hyperlink" Target="https://goansi.webex.com/goansi/j.php?MTID=m5ba9e23a99078603f4d6893b59a60364" TargetMode="Externa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2" Type="http://schemas.openxmlformats.org/officeDocument/2006/relationships/hyperlink" Target="https://teams.microsoft.com/l/meetup-join/19%3ameeting_OTg4ZWExYzMtOTk1NC00MzdiLThkYmMtODAwZDI3ZmYxODk4%40thread.v2/0?context=%7b%22Tid%22%3a%22783fab6c-a027-4403-9c11-84966d970173%22%2c%22Oid%22%3a%229bb7cce0-6e6a-4c0e-96ee-da2cea4f5544%22%7d" TargetMode="Externa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3" Type="http://schemas.openxmlformats.org/officeDocument/2006/relationships/hyperlink" Target="mailto:rlanglais@lmi.org" TargetMode="External"/><Relationship Id="rId2" Type="http://schemas.openxmlformats.org/officeDocument/2006/relationships/hyperlink" Target="mailto:Debbie.Lilu@ncms.org" TargetMode="Externa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 Id="rId4" Type="http://schemas.openxmlformats.org/officeDocument/2006/relationships/image" Target="../media/image5.gif"/></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3.png"/><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685800" y="1447800"/>
            <a:ext cx="7772400" cy="5502280"/>
          </a:xfrm>
        </p:spPr>
        <p:txBody>
          <a:bodyPr>
            <a:normAutofit fontScale="90000"/>
          </a:bodyPr>
          <a:lstStyle/>
          <a:p>
            <a:pPr algn="ctr"/>
            <a:r>
              <a:rPr lang="en-US" sz="4400" b="1" dirty="0">
                <a:latin typeface="Arial" panose="020B0604020202020204" pitchFamily="34" charset="0"/>
                <a:cs typeface="Arial" panose="020B0604020202020204" pitchFamily="34" charset="0"/>
              </a:rPr>
              <a:t>2021 Additive Manufacturing </a:t>
            </a:r>
            <a:br>
              <a:rPr lang="en-US" sz="4400" b="1" dirty="0">
                <a:latin typeface="Arial" panose="020B0604020202020204" pitchFamily="34" charset="0"/>
                <a:cs typeface="Arial" panose="020B0604020202020204" pitchFamily="34" charset="0"/>
              </a:rPr>
            </a:br>
            <a:r>
              <a:rPr lang="en-US" sz="4400" b="1" dirty="0">
                <a:latin typeface="Arial" panose="020B0604020202020204" pitchFamily="34" charset="0"/>
                <a:cs typeface="Arial" panose="020B0604020202020204" pitchFamily="34" charset="0"/>
              </a:rPr>
              <a:t>Workshop Overview</a:t>
            </a:r>
            <a:br>
              <a:rPr lang="en-US" sz="4400" b="1" dirty="0">
                <a:latin typeface="Arial" panose="020B0604020202020204" pitchFamily="34" charset="0"/>
                <a:cs typeface="Arial" panose="020B0604020202020204" pitchFamily="34" charset="0"/>
              </a:rPr>
            </a:br>
            <a:br>
              <a:rPr lang="en-US" b="1" dirty="0">
                <a:latin typeface="Arial" panose="020B0604020202020204" pitchFamily="34" charset="0"/>
                <a:cs typeface="Arial" panose="020B0604020202020204" pitchFamily="34" charset="0"/>
              </a:rPr>
            </a:br>
            <a:r>
              <a:rPr lang="en-US" sz="3100" b="1" dirty="0">
                <a:latin typeface="Arial" panose="020B0604020202020204" pitchFamily="34" charset="0"/>
                <a:cs typeface="Arial" panose="020B0604020202020204" pitchFamily="34" charset="0"/>
              </a:rPr>
              <a:t>14 – 21 June</a:t>
            </a:r>
            <a:br>
              <a:rPr lang="en-US" sz="3100" b="1" dirty="0">
                <a:latin typeface="Arial" panose="020B0604020202020204" pitchFamily="34" charset="0"/>
                <a:cs typeface="Arial" panose="020B0604020202020204" pitchFamily="34" charset="0"/>
              </a:rPr>
            </a:br>
            <a:br>
              <a:rPr lang="en-US" sz="3100" b="1" dirty="0">
                <a:solidFill>
                  <a:srgbClr val="FF0000"/>
                </a:solidFill>
                <a:latin typeface="Arial" panose="020B0604020202020204" pitchFamily="34" charset="0"/>
                <a:cs typeface="Arial" panose="020B0604020202020204" pitchFamily="34" charset="0"/>
              </a:rPr>
            </a:br>
            <a:r>
              <a:rPr lang="en-US" sz="3100" b="1" dirty="0">
                <a:solidFill>
                  <a:srgbClr val="FF0000"/>
                </a:solidFill>
              </a:rPr>
              <a:t>Virtual </a:t>
            </a:r>
            <a:br>
              <a:rPr lang="en-US" sz="3100" b="1" dirty="0"/>
            </a:br>
            <a:br>
              <a:rPr lang="en-US" sz="3100" b="1" dirty="0">
                <a:solidFill>
                  <a:srgbClr val="FF0000"/>
                </a:solidFill>
                <a:latin typeface="Arial" panose="020B0604020202020204" pitchFamily="34" charset="0"/>
                <a:cs typeface="Arial" panose="020B0604020202020204" pitchFamily="34" charset="0"/>
              </a:rPr>
            </a:br>
            <a:r>
              <a:rPr lang="en-US" sz="2700" dirty="0"/>
              <a:t>Tracy Frost (OUSD Research &amp; Engineering)/JAMWG</a:t>
            </a:r>
            <a:br>
              <a:rPr lang="en-US" sz="2700" dirty="0"/>
            </a:br>
            <a:r>
              <a:rPr lang="en-US" sz="2700" dirty="0"/>
              <a:t>Marilyn Gaska (America Makes / Lockheed Martin)</a:t>
            </a:r>
            <a:br>
              <a:rPr lang="en-US" sz="2700" dirty="0"/>
            </a:br>
            <a:r>
              <a:rPr lang="en-US" sz="2700" dirty="0"/>
              <a:t>Debbie Lilu (NCMS)</a:t>
            </a:r>
            <a:br>
              <a:rPr lang="en-US" sz="2700" dirty="0"/>
            </a:br>
            <a:r>
              <a:rPr lang="en-US" sz="2700" dirty="0"/>
              <a:t>Ray Langlais (OSD MR / LMI)</a:t>
            </a:r>
            <a:br>
              <a:rPr lang="en-US" sz="2700" b="1" dirty="0">
                <a:latin typeface="Arial" panose="020B0604020202020204" pitchFamily="34" charset="0"/>
                <a:cs typeface="Arial" panose="020B0604020202020204" pitchFamily="34" charset="0"/>
              </a:rPr>
            </a:br>
            <a:endParaRPr lang="en-US" sz="2700" b="1" dirty="0">
              <a:latin typeface="Arial" panose="020B0604020202020204" pitchFamily="34" charset="0"/>
              <a:cs typeface="Arial" panose="020B0604020202020204" pitchFamily="34"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47" y="178998"/>
            <a:ext cx="3114609" cy="554066"/>
          </a:xfrm>
          <a:prstGeom prst="rect">
            <a:avLst/>
          </a:prstGeom>
        </p:spPr>
      </p:pic>
      <p:sp>
        <p:nvSpPr>
          <p:cNvPr id="3" name="Slide Number Placeholder 2"/>
          <p:cNvSpPr>
            <a:spLocks noGrp="1"/>
          </p:cNvSpPr>
          <p:nvPr>
            <p:ph type="sldNum" sz="quarter" idx="12"/>
          </p:nvPr>
        </p:nvSpPr>
        <p:spPr/>
        <p:txBody>
          <a:bodyPr/>
          <a:lstStyle/>
          <a:p>
            <a:pPr marL="0" marR="0" lvl="0" indent="0" algn="r" defTabSz="806867" rtl="0" eaLnBrk="1" fontAlgn="base" latinLnBrk="0" hangingPunct="1">
              <a:lnSpc>
                <a:spcPct val="100000"/>
              </a:lnSpc>
              <a:spcBef>
                <a:spcPct val="0"/>
              </a:spcBef>
              <a:spcAft>
                <a:spcPct val="0"/>
              </a:spcAft>
              <a:buClrTx/>
              <a:buSzTx/>
              <a:buFontTx/>
              <a:buNone/>
              <a:tabLst/>
              <a:defRPr/>
            </a:pPr>
            <a:fld id="{2726C2F5-E77D-45D7-8DF9-278139FB18E6}" type="slidenum">
              <a:rPr kumimoji="0" lang="en-US" sz="1165" b="0" i="0" u="none" strike="noStrike" kern="1200" cap="none" spc="0" normalizeH="0" baseline="0" noProof="0">
                <a:ln>
                  <a:noFill/>
                </a:ln>
                <a:solidFill>
                  <a:prstClr val="black">
                    <a:tint val="75000"/>
                  </a:prstClr>
                </a:solidFill>
                <a:effectLst/>
                <a:uLnTx/>
                <a:uFillTx/>
                <a:latin typeface="Arial" charset="0"/>
                <a:ea typeface="+mn-ea"/>
                <a:cs typeface="+mn-cs"/>
              </a:rPr>
              <a:pPr marL="0" marR="0" lvl="0" indent="0" algn="r" defTabSz="806867" rtl="0" eaLnBrk="1" fontAlgn="base" latinLnBrk="0" hangingPunct="1">
                <a:lnSpc>
                  <a:spcPct val="100000"/>
                </a:lnSpc>
                <a:spcBef>
                  <a:spcPct val="0"/>
                </a:spcBef>
                <a:spcAft>
                  <a:spcPct val="0"/>
                </a:spcAft>
                <a:buClrTx/>
                <a:buSzTx/>
                <a:buFontTx/>
                <a:buNone/>
                <a:tabLst/>
                <a:defRPr/>
              </a:pPr>
              <a:t>1</a:t>
            </a:fld>
            <a:endParaRPr kumimoji="0" lang="en-US" sz="1165" b="0" i="0" u="none" strike="noStrike" kern="1200" cap="none" spc="0" normalizeH="0" baseline="0" noProof="0" dirty="0">
              <a:ln>
                <a:noFill/>
              </a:ln>
              <a:solidFill>
                <a:prstClr val="black">
                  <a:tint val="75000"/>
                </a:prstClr>
              </a:solidFill>
              <a:effectLst/>
              <a:uLnTx/>
              <a:uFillTx/>
              <a:latin typeface="Arial" charset="0"/>
              <a:ea typeface="+mn-ea"/>
              <a:cs typeface="+mn-cs"/>
            </a:endParaRPr>
          </a:p>
        </p:txBody>
      </p:sp>
    </p:spTree>
    <p:extLst>
      <p:ext uri="{BB962C8B-B14F-4D97-AF65-F5344CB8AC3E}">
        <p14:creationId xmlns:p14="http://schemas.microsoft.com/office/powerpoint/2010/main" val="22880175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47" y="178998"/>
            <a:ext cx="3114609" cy="554066"/>
          </a:xfrm>
          <a:prstGeom prst="rect">
            <a:avLst/>
          </a:prstGeom>
        </p:spPr>
      </p:pic>
      <p:sp>
        <p:nvSpPr>
          <p:cNvPr id="2" name="Rectangle 1"/>
          <p:cNvSpPr/>
          <p:nvPr/>
        </p:nvSpPr>
        <p:spPr>
          <a:xfrm>
            <a:off x="3505200" y="957590"/>
            <a:ext cx="2514600"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AGENDA</a:t>
            </a:r>
            <a:endParaRPr kumimoji="0" lang="en-US" sz="2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ctangle 2"/>
          <p:cNvSpPr/>
          <p:nvPr/>
        </p:nvSpPr>
        <p:spPr>
          <a:xfrm>
            <a:off x="495300" y="1692626"/>
            <a:ext cx="8267700" cy="6678751"/>
          </a:xfrm>
          <a:prstGeom prst="rect">
            <a:avLst/>
          </a:prstGeom>
        </p:spPr>
        <p:txBody>
          <a:bodyPr wrap="square">
            <a:spAutoFit/>
          </a:bodyPr>
          <a:lstStyle/>
          <a:p>
            <a:pPr>
              <a:spcAft>
                <a:spcPts val="1200"/>
              </a:spcAft>
            </a:pPr>
            <a:r>
              <a:rPr lang="en-US" sz="2200" b="1" u="sng" dirty="0">
                <a:latin typeface="Arial" panose="020B0604020202020204" pitchFamily="34" charset="0"/>
                <a:ea typeface="Calibri" panose="020F0502020204030204" pitchFamily="34" charset="0"/>
                <a:cs typeface="Arial" panose="020B0604020202020204" pitchFamily="34" charset="0"/>
              </a:rPr>
              <a:t>June 15 (Day 2)</a:t>
            </a:r>
            <a:endParaRPr lang="en-US" sz="2200" dirty="0">
              <a:latin typeface="Arial" panose="020B0604020202020204" pitchFamily="34" charset="0"/>
              <a:ea typeface="Calibri" panose="020F0502020204030204" pitchFamily="34" charset="0"/>
              <a:cs typeface="Arial" panose="020B0604020202020204" pitchFamily="34" charset="0"/>
            </a:endParaRPr>
          </a:p>
          <a:p>
            <a:pPr marL="2743200" marR="0" indent="-2743200">
              <a:spcBef>
                <a:spcPts val="1200"/>
              </a:spcBef>
              <a:spcAft>
                <a:spcPts val="1200"/>
              </a:spcAft>
            </a:pPr>
            <a:r>
              <a:rPr lang="en-US" sz="2200" dirty="0">
                <a:latin typeface="Arial" panose="020B0604020202020204" pitchFamily="34" charset="0"/>
                <a:ea typeface="Calibri" panose="020F0502020204030204" pitchFamily="34" charset="0"/>
                <a:cs typeface="Arial" panose="020B0604020202020204" pitchFamily="34" charset="0"/>
              </a:rPr>
              <a:t>1:00 – 5:00 PM	Focused Facilitated Working Group Sessions</a:t>
            </a:r>
          </a:p>
          <a:p>
            <a:pPr>
              <a:spcAft>
                <a:spcPts val="1200"/>
              </a:spcAft>
            </a:pPr>
            <a:r>
              <a:rPr lang="en-US" sz="2200" b="1" u="sng" dirty="0">
                <a:latin typeface="Arial" panose="020B0604020202020204" pitchFamily="34" charset="0"/>
                <a:ea typeface="Calibri" panose="020F0502020204030204" pitchFamily="34" charset="0"/>
                <a:cs typeface="Arial" panose="020B0604020202020204" pitchFamily="34" charset="0"/>
              </a:rPr>
              <a:t>June 16 (Day 3)</a:t>
            </a:r>
            <a:endParaRPr lang="en-US" sz="2200" dirty="0">
              <a:latin typeface="Arial" panose="020B0604020202020204" pitchFamily="34" charset="0"/>
              <a:ea typeface="Calibri" panose="020F0502020204030204" pitchFamily="34" charset="0"/>
              <a:cs typeface="Arial" panose="020B0604020202020204" pitchFamily="34" charset="0"/>
            </a:endParaRPr>
          </a:p>
          <a:p>
            <a:pPr marL="1828800" marR="0" indent="-1828800">
              <a:spcBef>
                <a:spcPts val="1200"/>
              </a:spcBef>
              <a:spcAft>
                <a:spcPts val="1200"/>
              </a:spcAft>
            </a:pPr>
            <a:r>
              <a:rPr lang="en-US" sz="2200" dirty="0">
                <a:latin typeface="Arial" panose="020B0604020202020204" pitchFamily="34" charset="0"/>
                <a:ea typeface="Calibri" panose="020F0502020204030204" pitchFamily="34" charset="0"/>
                <a:cs typeface="Arial" panose="020B0604020202020204" pitchFamily="34" charset="0"/>
              </a:rPr>
              <a:t>1:00 – 3:00 PM	University Day (Optional Sessions)</a:t>
            </a:r>
          </a:p>
          <a:p>
            <a:pPr marL="3260725" lvl="1" indent="-517525">
              <a:spcBef>
                <a:spcPts val="1200"/>
              </a:spcBef>
              <a:spcAft>
                <a:spcPts val="1200"/>
              </a:spcAft>
              <a:buFont typeface="Arial" panose="020B0604020202020204" pitchFamily="34" charset="0"/>
              <a:buChar char="•"/>
            </a:pPr>
            <a:r>
              <a:rPr lang="en-US" sz="2200" dirty="0">
                <a:latin typeface="Arial" panose="020B0604020202020204" pitchFamily="34" charset="0"/>
                <a:ea typeface="Calibri" panose="020F0502020204030204" pitchFamily="34" charset="0"/>
                <a:cs typeface="Arial" panose="020B0604020202020204" pitchFamily="34" charset="0"/>
              </a:rPr>
              <a:t>1-2 hour training or discussion session</a:t>
            </a:r>
          </a:p>
          <a:p>
            <a:pPr>
              <a:spcBef>
                <a:spcPts val="1200"/>
              </a:spcBef>
              <a:spcAft>
                <a:spcPts val="1200"/>
              </a:spcAft>
            </a:pPr>
            <a:r>
              <a:rPr lang="en-US" sz="2200" b="1" u="sng" dirty="0">
                <a:latin typeface="Arial" panose="020B0604020202020204" pitchFamily="34" charset="0"/>
                <a:ea typeface="Calibri" panose="020F0502020204030204" pitchFamily="34" charset="0"/>
                <a:cs typeface="Arial" panose="020B0604020202020204" pitchFamily="34" charset="0"/>
              </a:rPr>
              <a:t>June 17 (Day 4)</a:t>
            </a:r>
          </a:p>
          <a:p>
            <a:pPr marL="2743200" indent="-2743200">
              <a:spcBef>
                <a:spcPts val="1200"/>
              </a:spcBef>
              <a:spcAft>
                <a:spcPts val="1200"/>
              </a:spcAft>
            </a:pPr>
            <a:r>
              <a:rPr lang="en-US" sz="2200" dirty="0">
                <a:latin typeface="Arial" panose="020B0604020202020204" pitchFamily="34" charset="0"/>
                <a:ea typeface="Calibri" panose="020F0502020204030204" pitchFamily="34" charset="0"/>
                <a:cs typeface="Arial" panose="020B0604020202020204" pitchFamily="34" charset="0"/>
              </a:rPr>
              <a:t>1:00 – 5:00 PM	Focused Facilitated Working Group Sessions</a:t>
            </a:r>
          </a:p>
          <a:p>
            <a:pPr>
              <a:spcBef>
                <a:spcPts val="1200"/>
              </a:spcBef>
              <a:spcAft>
                <a:spcPts val="1200"/>
              </a:spcAft>
            </a:pPr>
            <a:endParaRPr lang="en-US" sz="2200" dirty="0">
              <a:latin typeface="+mj-lt"/>
              <a:ea typeface="Calibri" panose="020F0502020204030204" pitchFamily="34" charset="0"/>
              <a:cs typeface="Times New Roman" panose="02020603050405020304" pitchFamily="18" charset="0"/>
            </a:endParaRPr>
          </a:p>
          <a:p>
            <a:pPr marL="457200" indent="-457200">
              <a:spcBef>
                <a:spcPts val="1200"/>
              </a:spcBef>
              <a:spcAft>
                <a:spcPts val="1200"/>
              </a:spcAft>
              <a:buFont typeface="Arial" panose="020B0604020202020204" pitchFamily="34" charset="0"/>
              <a:buChar char="•"/>
            </a:pPr>
            <a:endParaRPr lang="en-US" sz="2200" dirty="0">
              <a:latin typeface="+mj-lt"/>
              <a:ea typeface="Calibri" panose="020F0502020204030204" pitchFamily="34" charset="0"/>
              <a:cs typeface="Times New Roman" panose="02020603050405020304" pitchFamily="18" charset="0"/>
            </a:endParaRPr>
          </a:p>
          <a:p>
            <a:pPr marL="1828800" marR="0" indent="-1828800">
              <a:spcBef>
                <a:spcPts val="1200"/>
              </a:spcBef>
              <a:spcAft>
                <a:spcPts val="1200"/>
              </a:spcAft>
            </a:pPr>
            <a:endParaRPr lang="en-US" sz="1600"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729159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47" y="178998"/>
            <a:ext cx="3114609" cy="554066"/>
          </a:xfrm>
          <a:prstGeom prst="rect">
            <a:avLst/>
          </a:prstGeom>
        </p:spPr>
      </p:pic>
      <p:sp>
        <p:nvSpPr>
          <p:cNvPr id="2" name="Rectangle 1"/>
          <p:cNvSpPr/>
          <p:nvPr/>
        </p:nvSpPr>
        <p:spPr>
          <a:xfrm>
            <a:off x="3505200" y="957590"/>
            <a:ext cx="2514600"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AGENDA</a:t>
            </a:r>
            <a:endParaRPr kumimoji="0" lang="en-US" sz="2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ctangle 2"/>
          <p:cNvSpPr/>
          <p:nvPr/>
        </p:nvSpPr>
        <p:spPr>
          <a:xfrm>
            <a:off x="495300" y="1524000"/>
            <a:ext cx="8267700" cy="3770263"/>
          </a:xfrm>
          <a:prstGeom prst="rect">
            <a:avLst/>
          </a:prstGeom>
        </p:spPr>
        <p:txBody>
          <a:bodyPr wrap="square">
            <a:spAutoFit/>
          </a:bodyPr>
          <a:lstStyle/>
          <a:p>
            <a:pPr>
              <a:spcAft>
                <a:spcPts val="1200"/>
              </a:spcAft>
            </a:pPr>
            <a:r>
              <a:rPr lang="en-US" sz="2200" b="1" u="sng" dirty="0">
                <a:latin typeface="Arial" panose="020B0604020202020204" pitchFamily="34" charset="0"/>
                <a:ea typeface="Calibri" panose="020F0502020204030204" pitchFamily="34" charset="0"/>
                <a:cs typeface="Times New Roman" panose="02020603050405020304" pitchFamily="18" charset="0"/>
              </a:rPr>
              <a:t>June 21 (Day 5)</a:t>
            </a:r>
            <a:endParaRPr lang="en-US" sz="2200" dirty="0">
              <a:latin typeface="Times New Roman" panose="02020603050405020304" pitchFamily="18" charset="0"/>
              <a:ea typeface="Calibri" panose="020F0502020204030204" pitchFamily="34" charset="0"/>
              <a:cs typeface="Times New Roman" panose="02020603050405020304" pitchFamily="18" charset="0"/>
            </a:endParaRPr>
          </a:p>
          <a:p>
            <a:pPr marL="1431925" indent="-1431925">
              <a:spcBef>
                <a:spcPts val="1200"/>
              </a:spcBef>
              <a:spcAft>
                <a:spcPts val="1200"/>
              </a:spcAft>
            </a:pPr>
            <a:r>
              <a:rPr lang="en-US" sz="2200" dirty="0">
                <a:latin typeface="Arial" panose="020B0604020202020204" pitchFamily="34" charset="0"/>
                <a:ea typeface="Calibri" panose="020F0502020204030204" pitchFamily="34" charset="0"/>
                <a:cs typeface="Times New Roman" panose="02020603050405020304" pitchFamily="18" charset="0"/>
              </a:rPr>
              <a:t>1:00 – 5:00 pm   Overview from Planning Committee</a:t>
            </a:r>
          </a:p>
          <a:p>
            <a:pPr marL="2171700" lvl="4" indent="-342900">
              <a:spcBef>
                <a:spcPts val="1200"/>
              </a:spcBef>
              <a:spcAft>
                <a:spcPts val="1200"/>
              </a:spcAft>
              <a:buFont typeface="Arial" panose="020B0604020202020204" pitchFamily="34" charset="0"/>
              <a:buChar char="•"/>
            </a:pPr>
            <a:r>
              <a:rPr lang="en-US" sz="2200" dirty="0">
                <a:latin typeface="Arial" panose="020B0604020202020204" pitchFamily="34" charset="0"/>
                <a:ea typeface="Calibri" panose="020F0502020204030204" pitchFamily="34" charset="0"/>
                <a:cs typeface="Times New Roman" panose="02020603050405020304" pitchFamily="18" charset="0"/>
              </a:rPr>
              <a:t>Working Group Outbriefs – Working Group Co-Leaders</a:t>
            </a:r>
          </a:p>
          <a:p>
            <a:pPr marL="2171700" lvl="4" indent="-342900">
              <a:spcBef>
                <a:spcPts val="1200"/>
              </a:spcBef>
              <a:spcAft>
                <a:spcPts val="1200"/>
              </a:spcAft>
              <a:buFont typeface="Arial" panose="020B0604020202020204" pitchFamily="34" charset="0"/>
              <a:buChar char="•"/>
            </a:pPr>
            <a:r>
              <a:rPr lang="en-US" sz="2200" dirty="0">
                <a:latin typeface="Arial" panose="020B0604020202020204" pitchFamily="34" charset="0"/>
                <a:ea typeface="Calibri" panose="020F0502020204030204" pitchFamily="34" charset="0"/>
                <a:cs typeface="Times New Roman" panose="02020603050405020304" pitchFamily="18" charset="0"/>
              </a:rPr>
              <a:t>Closing Remarks &amp; Discussion</a:t>
            </a:r>
          </a:p>
          <a:p>
            <a:pPr marL="2570163" lvl="5" indent="-284163">
              <a:spcBef>
                <a:spcPts val="600"/>
              </a:spcBef>
              <a:spcAft>
                <a:spcPts val="600"/>
              </a:spcAft>
              <a:buFont typeface="Arial" panose="020B0604020202020204" pitchFamily="34" charset="0"/>
              <a:buChar char="•"/>
            </a:pPr>
            <a:r>
              <a:rPr lang="en-US" sz="2200" dirty="0">
                <a:latin typeface="Arial" panose="020B0604020202020204" pitchFamily="34" charset="0"/>
                <a:ea typeface="Calibri" panose="020F0502020204030204" pitchFamily="34" charset="0"/>
                <a:cs typeface="Times New Roman" panose="02020603050405020304" pitchFamily="18" charset="0"/>
              </a:rPr>
              <a:t>Mr. Rob Gold </a:t>
            </a:r>
          </a:p>
          <a:p>
            <a:pPr marL="2570163" lvl="5" indent="-284163">
              <a:spcBef>
                <a:spcPts val="600"/>
              </a:spcBef>
              <a:spcAft>
                <a:spcPts val="600"/>
              </a:spcAft>
              <a:buFont typeface="Arial" panose="020B0604020202020204" pitchFamily="34" charset="0"/>
              <a:buChar char="•"/>
            </a:pPr>
            <a:r>
              <a:rPr lang="en-US" sz="2200" dirty="0">
                <a:latin typeface="Arial" panose="020B0604020202020204" pitchFamily="34" charset="0"/>
                <a:ea typeface="Calibri" panose="020F0502020204030204" pitchFamily="34" charset="0"/>
                <a:cs typeface="Times New Roman" panose="02020603050405020304" pitchFamily="18" charset="0"/>
              </a:rPr>
              <a:t>Workshop Planning Committee</a:t>
            </a:r>
            <a:endParaRPr lang="en-US" sz="22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78548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726C2F5-E77D-45D7-8DF9-278139FB18E6}" type="slidenum">
              <a:rPr lang="en-US" smtClean="0"/>
              <a:t>12</a:t>
            </a:fld>
            <a:endParaRPr lang="en-US" dirty="0"/>
          </a:p>
        </p:txBody>
      </p:sp>
      <p:sp>
        <p:nvSpPr>
          <p:cNvPr id="6" name="Rectangle 5"/>
          <p:cNvSpPr/>
          <p:nvPr/>
        </p:nvSpPr>
        <p:spPr>
          <a:xfrm>
            <a:off x="419582" y="979468"/>
            <a:ext cx="8458200" cy="5493812"/>
          </a:xfrm>
          <a:prstGeom prst="rect">
            <a:avLst/>
          </a:prstGeom>
        </p:spPr>
        <p:txBody>
          <a:bodyPr wrap="square">
            <a:spAutoFit/>
          </a:bodyPr>
          <a:lstStyle/>
          <a:p>
            <a:pPr algn="ctr"/>
            <a:r>
              <a:rPr lang="en-US" sz="3200" b="1" dirty="0">
                <a:solidFill>
                  <a:srgbClr val="FF0000"/>
                </a:solidFill>
                <a:latin typeface="&amp;quot"/>
                <a:ea typeface="Times New Roman" panose="02020603050405020304" pitchFamily="18" charset="0"/>
                <a:cs typeface="Times New Roman" panose="02020603050405020304" pitchFamily="18" charset="0"/>
              </a:rPr>
              <a:t>2021 AM Workshop Working Groups</a:t>
            </a:r>
          </a:p>
          <a:p>
            <a:pPr algn="ctr"/>
            <a:r>
              <a:rPr lang="en-US" sz="3200" b="1" dirty="0">
                <a:solidFill>
                  <a:srgbClr val="FF0000"/>
                </a:solidFill>
                <a:latin typeface="&amp;quot"/>
                <a:ea typeface="Times New Roman" panose="02020603050405020304" pitchFamily="18" charset="0"/>
                <a:cs typeface="Times New Roman" panose="02020603050405020304" pitchFamily="18" charset="0"/>
              </a:rPr>
              <a:t>(Tuesday &amp; Thursday)</a:t>
            </a:r>
          </a:p>
          <a:p>
            <a:pPr algn="ctr"/>
            <a:endParaRPr lang="en-US" sz="2000" b="1" dirty="0">
              <a:solidFill>
                <a:srgbClr val="FF0000"/>
              </a:solidFill>
              <a:latin typeface="&amp;quot"/>
              <a:ea typeface="Times New Roman" panose="02020603050405020304" pitchFamily="18" charset="0"/>
              <a:cs typeface="Times New Roman" panose="02020603050405020304" pitchFamily="18" charset="0"/>
            </a:endParaRPr>
          </a:p>
          <a:p>
            <a:pPr algn="ctr"/>
            <a:endParaRPr lang="en-US" sz="1200" dirty="0">
              <a:solidFill>
                <a:srgbClr val="FF0000"/>
              </a:solidFill>
              <a:latin typeface="Calibri" panose="020F0502020204030204" pitchFamily="34" charset="0"/>
              <a:ea typeface="Calibri" panose="020F0502020204030204" pitchFamily="34" charset="0"/>
            </a:endParaRPr>
          </a:p>
          <a:p>
            <a:pPr marL="342900" indent="-342900">
              <a:lnSpc>
                <a:spcPts val="2700"/>
              </a:lnSpc>
              <a:spcBef>
                <a:spcPts val="900"/>
              </a:spcBef>
              <a:spcAft>
                <a:spcPts val="900"/>
              </a:spcAft>
              <a:buFont typeface="Arial" panose="020B0604020202020204" pitchFamily="34" charset="0"/>
              <a:buChar char="•"/>
            </a:pPr>
            <a:r>
              <a:rPr lang="en-US" sz="2400" dirty="0">
                <a:latin typeface="Arial" panose="020B0604020202020204" pitchFamily="34" charset="0"/>
                <a:ea typeface="Times New Roman" panose="02020603050405020304" pitchFamily="18" charset="0"/>
                <a:cs typeface="Arial" panose="020B0604020202020204" pitchFamily="34" charset="0"/>
              </a:rPr>
              <a:t>Research &amp; Development to Advance AM Qualification and Certification – </a:t>
            </a:r>
            <a:r>
              <a:rPr lang="en-US" sz="2400" dirty="0">
                <a:solidFill>
                  <a:srgbClr val="0070C0"/>
                </a:solidFill>
                <a:latin typeface="Arial" panose="020B0604020202020204" pitchFamily="34" charset="0"/>
                <a:ea typeface="Times New Roman" panose="02020603050405020304" pitchFamily="18" charset="0"/>
                <a:cs typeface="Arial" panose="020B0604020202020204" pitchFamily="34" charset="0"/>
              </a:rPr>
              <a:t>Mark Benedict, Jennifer </a:t>
            </a:r>
            <a:r>
              <a:rPr lang="en-US" sz="2400" dirty="0" err="1">
                <a:solidFill>
                  <a:srgbClr val="0070C0"/>
                </a:solidFill>
                <a:latin typeface="Arial" panose="020B0604020202020204" pitchFamily="34" charset="0"/>
                <a:ea typeface="Times New Roman" panose="02020603050405020304" pitchFamily="18" charset="0"/>
                <a:cs typeface="Arial" panose="020B0604020202020204" pitchFamily="34" charset="0"/>
              </a:rPr>
              <a:t>Wolk</a:t>
            </a:r>
            <a:r>
              <a:rPr lang="en-US" sz="2400" dirty="0">
                <a:solidFill>
                  <a:srgbClr val="0070C0"/>
                </a:solidFill>
                <a:latin typeface="Arial" panose="020B0604020202020204" pitchFamily="34" charset="0"/>
                <a:ea typeface="Times New Roman" panose="02020603050405020304" pitchFamily="18" charset="0"/>
                <a:cs typeface="Arial" panose="020B0604020202020204" pitchFamily="34" charset="0"/>
              </a:rPr>
              <a:t>, Jeffrey Gaddes, Brandon Ribic</a:t>
            </a:r>
          </a:p>
          <a:p>
            <a:pPr marL="342900" indent="-342900">
              <a:lnSpc>
                <a:spcPts val="2700"/>
              </a:lnSpc>
              <a:spcBef>
                <a:spcPts val="900"/>
              </a:spcBef>
              <a:spcAft>
                <a:spcPts val="900"/>
              </a:spcAft>
              <a:buFont typeface="Arial" panose="020B0604020202020204" pitchFamily="34" charset="0"/>
              <a:buChar char="•"/>
            </a:pPr>
            <a:r>
              <a:rPr lang="en-US" sz="2400" dirty="0">
                <a:latin typeface="Arial" panose="020B0604020202020204" pitchFamily="34" charset="0"/>
                <a:ea typeface="Times New Roman" panose="02020603050405020304" pitchFamily="18" charset="0"/>
                <a:cs typeface="Arial" panose="020B0604020202020204" pitchFamily="34" charset="0"/>
              </a:rPr>
              <a:t>Cybersecurity - </a:t>
            </a:r>
            <a:r>
              <a:rPr lang="en-US" sz="2400" dirty="0">
                <a:solidFill>
                  <a:srgbClr val="0070C0"/>
                </a:solidFill>
                <a:latin typeface="Arial" panose="020B0604020202020204" pitchFamily="34" charset="0"/>
                <a:ea typeface="Times New Roman" panose="02020603050405020304" pitchFamily="18" charset="0"/>
                <a:cs typeface="Arial" panose="020B0604020202020204" pitchFamily="34" charset="0"/>
              </a:rPr>
              <a:t>Jon Powvens, Greg Shannon, Larry Lynch, Adwoa Amofa</a:t>
            </a:r>
          </a:p>
          <a:p>
            <a:pPr marL="342900" indent="-342900">
              <a:lnSpc>
                <a:spcPts val="2700"/>
              </a:lnSpc>
              <a:spcBef>
                <a:spcPts val="900"/>
              </a:spcBef>
              <a:spcAft>
                <a:spcPts val="900"/>
              </a:spcAft>
              <a:buFont typeface="Arial" panose="020B0604020202020204" pitchFamily="34" charset="0"/>
              <a:buChar char="•"/>
            </a:pPr>
            <a:r>
              <a:rPr lang="en-US" sz="2400" dirty="0">
                <a:latin typeface="Arial" panose="020B0604020202020204" pitchFamily="34" charset="0"/>
                <a:ea typeface="Times New Roman" panose="02020603050405020304" pitchFamily="18" charset="0"/>
                <a:cs typeface="Arial" panose="020B0604020202020204" pitchFamily="34" charset="0"/>
              </a:rPr>
              <a:t>Common AM Data Package Approach (JAMA) – </a:t>
            </a:r>
            <a:r>
              <a:rPr lang="en-US" sz="2400" dirty="0">
                <a:solidFill>
                  <a:srgbClr val="0070C0"/>
                </a:solidFill>
                <a:latin typeface="Arial" panose="020B0604020202020204" pitchFamily="34" charset="0"/>
                <a:ea typeface="Times New Roman" panose="02020603050405020304" pitchFamily="18" charset="0"/>
                <a:cs typeface="Arial" panose="020B0604020202020204" pitchFamily="34" charset="0"/>
              </a:rPr>
              <a:t>Edilia Correa, Tony Delgado, Michael Ridgway, Chris Babcock, David </a:t>
            </a:r>
            <a:r>
              <a:rPr lang="en-US" sz="2400" dirty="0" err="1">
                <a:solidFill>
                  <a:srgbClr val="0070C0"/>
                </a:solidFill>
                <a:latin typeface="Arial" panose="020B0604020202020204" pitchFamily="34" charset="0"/>
                <a:ea typeface="Times New Roman" panose="02020603050405020304" pitchFamily="18" charset="0"/>
                <a:cs typeface="Arial" panose="020B0604020202020204" pitchFamily="34" charset="0"/>
              </a:rPr>
              <a:t>Wittes</a:t>
            </a:r>
            <a:endParaRPr lang="en-US" sz="2400" dirty="0">
              <a:latin typeface="Arial" panose="020B0604020202020204" pitchFamily="34" charset="0"/>
              <a:ea typeface="Times New Roman" panose="02020603050405020304" pitchFamily="18" charset="0"/>
              <a:cs typeface="Arial" panose="020B0604020202020204" pitchFamily="34" charset="0"/>
            </a:endParaRPr>
          </a:p>
          <a:p>
            <a:pPr marL="342900" indent="-342900">
              <a:lnSpc>
                <a:spcPts val="2700"/>
              </a:lnSpc>
              <a:spcBef>
                <a:spcPts val="900"/>
              </a:spcBef>
              <a:spcAft>
                <a:spcPts val="900"/>
              </a:spcAft>
              <a:buFont typeface="Arial" panose="020B0604020202020204" pitchFamily="34" charset="0"/>
              <a:buChar char="•"/>
            </a:pPr>
            <a:r>
              <a:rPr lang="en-US" sz="2400" dirty="0">
                <a:latin typeface="Arial" panose="020B0604020202020204" pitchFamily="34" charset="0"/>
                <a:ea typeface="Times New Roman" panose="02020603050405020304" pitchFamily="18" charset="0"/>
                <a:cs typeface="Arial" panose="020B0604020202020204" pitchFamily="34" charset="0"/>
              </a:rPr>
              <a:t>Education and AM Workforce Development - </a:t>
            </a:r>
            <a:r>
              <a:rPr lang="en-US" sz="2400" dirty="0">
                <a:solidFill>
                  <a:srgbClr val="0070C0"/>
                </a:solidFill>
                <a:latin typeface="Arial" panose="020B0604020202020204" pitchFamily="34" charset="0"/>
                <a:ea typeface="Times New Roman" panose="02020603050405020304" pitchFamily="18" charset="0"/>
                <a:cs typeface="Arial" panose="020B0604020202020204" pitchFamily="34" charset="0"/>
              </a:rPr>
              <a:t>Josh Cramer</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447" y="178998"/>
            <a:ext cx="3114609" cy="554066"/>
          </a:xfrm>
          <a:prstGeom prst="rect">
            <a:avLst/>
          </a:prstGeom>
        </p:spPr>
      </p:pic>
    </p:spTree>
    <p:extLst>
      <p:ext uri="{BB962C8B-B14F-4D97-AF65-F5344CB8AC3E}">
        <p14:creationId xmlns:p14="http://schemas.microsoft.com/office/powerpoint/2010/main" val="32366651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726C2F5-E77D-45D7-8DF9-278139FB18E6}" type="slidenum">
              <a:rPr lang="en-US" smtClean="0"/>
              <a:t>13</a:t>
            </a:fld>
            <a:endParaRPr lang="en-US" dirty="0"/>
          </a:p>
        </p:txBody>
      </p:sp>
      <p:sp>
        <p:nvSpPr>
          <p:cNvPr id="6" name="Rectangle 5"/>
          <p:cNvSpPr/>
          <p:nvPr/>
        </p:nvSpPr>
        <p:spPr>
          <a:xfrm>
            <a:off x="342900" y="1079794"/>
            <a:ext cx="8458200" cy="5609228"/>
          </a:xfrm>
          <a:prstGeom prst="rect">
            <a:avLst/>
          </a:prstGeom>
        </p:spPr>
        <p:txBody>
          <a:bodyPr wrap="square">
            <a:spAutoFit/>
          </a:bodyPr>
          <a:lstStyle/>
          <a:p>
            <a:pPr algn="ctr"/>
            <a:r>
              <a:rPr lang="en-US" sz="3200" b="1" dirty="0">
                <a:solidFill>
                  <a:srgbClr val="FF0000"/>
                </a:solidFill>
                <a:latin typeface="&amp;quot"/>
                <a:ea typeface="Times New Roman" panose="02020603050405020304" pitchFamily="18" charset="0"/>
                <a:cs typeface="Times New Roman" panose="02020603050405020304" pitchFamily="18" charset="0"/>
              </a:rPr>
              <a:t>2021 AM Workshop Working Groups (Cont’d)</a:t>
            </a:r>
          </a:p>
          <a:p>
            <a:pPr algn="ctr"/>
            <a:r>
              <a:rPr lang="en-US" sz="3200" b="1" dirty="0">
                <a:solidFill>
                  <a:srgbClr val="FF0000"/>
                </a:solidFill>
                <a:latin typeface="&amp;quot"/>
                <a:ea typeface="Times New Roman" panose="02020603050405020304" pitchFamily="18" charset="0"/>
                <a:cs typeface="Times New Roman" panose="02020603050405020304" pitchFamily="18" charset="0"/>
              </a:rPr>
              <a:t>(Tuesday &amp; Thursday)</a:t>
            </a:r>
          </a:p>
          <a:p>
            <a:pPr algn="ctr"/>
            <a:endParaRPr lang="en-US" sz="3200" b="1" dirty="0">
              <a:solidFill>
                <a:srgbClr val="FF0000"/>
              </a:solidFill>
              <a:latin typeface="&amp;quot"/>
              <a:ea typeface="Times New Roman" panose="02020603050405020304" pitchFamily="18" charset="0"/>
              <a:cs typeface="Times New Roman" panose="02020603050405020304" pitchFamily="18" charset="0"/>
            </a:endParaRPr>
          </a:p>
          <a:p>
            <a:pPr marL="342900" indent="-342900">
              <a:lnSpc>
                <a:spcPts val="2700"/>
              </a:lnSpc>
              <a:spcBef>
                <a:spcPts val="900"/>
              </a:spcBef>
              <a:spcAft>
                <a:spcPts val="900"/>
              </a:spcAft>
              <a:buFont typeface="Arial" panose="020B0604020202020204" pitchFamily="34" charset="0"/>
              <a:buChar char="•"/>
            </a:pPr>
            <a:r>
              <a:rPr lang="en-US" sz="2400" dirty="0">
                <a:latin typeface="Arial" panose="020B0604020202020204" pitchFamily="34" charset="0"/>
                <a:ea typeface="Times New Roman" panose="02020603050405020304" pitchFamily="18" charset="0"/>
                <a:cs typeface="Arial" panose="020B0604020202020204" pitchFamily="34" charset="0"/>
              </a:rPr>
              <a:t>AM Standards – Defense industry priorities and addressing the Research and Development gaps – </a:t>
            </a:r>
            <a:r>
              <a:rPr lang="en-US" sz="2400" dirty="0">
                <a:solidFill>
                  <a:srgbClr val="0070C0"/>
                </a:solidFill>
                <a:latin typeface="Arial" panose="020B0604020202020204" pitchFamily="34" charset="0"/>
                <a:ea typeface="Times New Roman" panose="02020603050405020304" pitchFamily="18" charset="0"/>
                <a:cs typeface="Arial" panose="020B0604020202020204" pitchFamily="34" charset="0"/>
              </a:rPr>
              <a:t>Jesse Chambers &amp; Jim McCabe</a:t>
            </a:r>
            <a:endParaRPr lang="en-US" sz="2800" dirty="0">
              <a:latin typeface="Arial" panose="020B0604020202020204" pitchFamily="34" charset="0"/>
              <a:ea typeface="Times New Roman" panose="02020603050405020304" pitchFamily="18" charset="0"/>
              <a:cs typeface="Arial" panose="020B0604020202020204" pitchFamily="34" charset="0"/>
            </a:endParaRPr>
          </a:p>
          <a:p>
            <a:pPr marL="342900" indent="-342900">
              <a:lnSpc>
                <a:spcPts val="2700"/>
              </a:lnSpc>
              <a:spcBef>
                <a:spcPts val="900"/>
              </a:spcBef>
              <a:spcAft>
                <a:spcPts val="900"/>
              </a:spcAft>
              <a:buFont typeface="Arial" panose="020B0604020202020204" pitchFamily="34" charset="0"/>
              <a:buChar char="•"/>
            </a:pPr>
            <a:r>
              <a:rPr lang="en-US" sz="2400" dirty="0">
                <a:latin typeface="Arial" panose="020B0604020202020204" pitchFamily="34" charset="0"/>
                <a:ea typeface="Times New Roman" panose="02020603050405020304" pitchFamily="18" charset="0"/>
                <a:cs typeface="Arial" panose="020B0604020202020204" pitchFamily="34" charset="0"/>
              </a:rPr>
              <a:t>Integrated AM Network Response – How industry and government can work together to respond to urgent and important needs – </a:t>
            </a:r>
            <a:r>
              <a:rPr lang="en-US" sz="2400" dirty="0">
                <a:solidFill>
                  <a:srgbClr val="0070C0"/>
                </a:solidFill>
                <a:latin typeface="Arial" panose="020B0604020202020204" pitchFamily="34" charset="0"/>
                <a:ea typeface="Times New Roman" panose="02020603050405020304" pitchFamily="18" charset="0"/>
                <a:cs typeface="Arial" panose="020B0604020202020204" pitchFamily="34" charset="0"/>
              </a:rPr>
              <a:t>John Wilczynski &amp; Federico Sciammarella</a:t>
            </a:r>
            <a:endParaRPr lang="en-US" sz="2400" dirty="0">
              <a:latin typeface="Arial" panose="020B0604020202020204" pitchFamily="34" charset="0"/>
              <a:ea typeface="Times New Roman" panose="02020603050405020304" pitchFamily="18" charset="0"/>
              <a:cs typeface="Arial" panose="020B0604020202020204" pitchFamily="34" charset="0"/>
            </a:endParaRPr>
          </a:p>
          <a:p>
            <a:pPr marL="342900" indent="-342900">
              <a:lnSpc>
                <a:spcPts val="2700"/>
              </a:lnSpc>
              <a:spcBef>
                <a:spcPts val="900"/>
              </a:spcBef>
              <a:spcAft>
                <a:spcPts val="900"/>
              </a:spcAft>
              <a:buFont typeface="Arial" panose="020B0604020202020204" pitchFamily="34" charset="0"/>
              <a:buChar char="•"/>
            </a:pPr>
            <a:r>
              <a:rPr lang="en-US" sz="2400" dirty="0">
                <a:latin typeface="Arial" panose="020B0604020202020204" pitchFamily="34" charset="0"/>
                <a:ea typeface="Times New Roman" panose="02020603050405020304" pitchFamily="18" charset="0"/>
                <a:cs typeface="Arial" panose="020B0604020202020204" pitchFamily="34" charset="0"/>
              </a:rPr>
              <a:t>AM Decision Making – Business Case Analysis for AM in the defense industry – </a:t>
            </a:r>
            <a:r>
              <a:rPr lang="en-US" sz="2400" dirty="0">
                <a:solidFill>
                  <a:srgbClr val="0070C0"/>
                </a:solidFill>
                <a:latin typeface="Arial" panose="020B0604020202020204" pitchFamily="34" charset="0"/>
                <a:ea typeface="Times New Roman" panose="02020603050405020304" pitchFamily="18" charset="0"/>
                <a:cs typeface="Arial" panose="020B0604020202020204" pitchFamily="34" charset="0"/>
              </a:rPr>
              <a:t>Stephen Kuhn-Hendricks, William Peterson, Ernesto Ureta, Timothy Vorakoumane</a:t>
            </a:r>
            <a:endParaRPr lang="en-US" sz="2400" dirty="0">
              <a:latin typeface="Arial" panose="020B0604020202020204" pitchFamily="34" charset="0"/>
              <a:ea typeface="Times New Roman" panose="02020603050405020304" pitchFamily="18" charset="0"/>
              <a:cs typeface="Arial" panose="020B0604020202020204" pitchFamily="34" charset="0"/>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447" y="178998"/>
            <a:ext cx="3114609" cy="554066"/>
          </a:xfrm>
          <a:prstGeom prst="rect">
            <a:avLst/>
          </a:prstGeom>
        </p:spPr>
      </p:pic>
    </p:spTree>
    <p:extLst>
      <p:ext uri="{BB962C8B-B14F-4D97-AF65-F5344CB8AC3E}">
        <p14:creationId xmlns:p14="http://schemas.microsoft.com/office/powerpoint/2010/main" val="37681829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726C2F5-E77D-45D7-8DF9-278139FB18E6}" type="slidenum">
              <a:rPr lang="en-US" smtClean="0"/>
              <a:t>14</a:t>
            </a:fld>
            <a:endParaRPr lang="en-US" dirty="0"/>
          </a:p>
        </p:txBody>
      </p:sp>
      <p:sp>
        <p:nvSpPr>
          <p:cNvPr id="6" name="Rectangle 5"/>
          <p:cNvSpPr/>
          <p:nvPr/>
        </p:nvSpPr>
        <p:spPr>
          <a:xfrm>
            <a:off x="342900" y="933301"/>
            <a:ext cx="8458200" cy="5924699"/>
          </a:xfrm>
          <a:prstGeom prst="rect">
            <a:avLst/>
          </a:prstGeom>
        </p:spPr>
        <p:txBody>
          <a:bodyPr wrap="square">
            <a:spAutoFit/>
          </a:bodyPr>
          <a:lstStyle/>
          <a:p>
            <a:pPr algn="ctr"/>
            <a:r>
              <a:rPr lang="en-US" sz="3200" b="1" dirty="0">
                <a:solidFill>
                  <a:srgbClr val="FF0000"/>
                </a:solidFill>
                <a:latin typeface="&amp;quot"/>
                <a:ea typeface="Times New Roman" panose="02020603050405020304" pitchFamily="18" charset="0"/>
                <a:cs typeface="Times New Roman" panose="02020603050405020304" pitchFamily="18" charset="0"/>
              </a:rPr>
              <a:t>2021 AM Workshop Optional Sessions</a:t>
            </a:r>
          </a:p>
          <a:p>
            <a:pPr algn="ctr"/>
            <a:r>
              <a:rPr lang="en-US" sz="3200" b="1" dirty="0">
                <a:solidFill>
                  <a:srgbClr val="FF0000"/>
                </a:solidFill>
                <a:latin typeface="&amp;quot"/>
                <a:ea typeface="Times New Roman" panose="02020603050405020304" pitchFamily="18" charset="0"/>
                <a:cs typeface="Times New Roman" panose="02020603050405020304" pitchFamily="18" charset="0"/>
              </a:rPr>
              <a:t>(Wednesday)</a:t>
            </a:r>
          </a:p>
          <a:p>
            <a:pPr algn="ctr"/>
            <a:endParaRPr lang="en-US" sz="2000" b="1" dirty="0">
              <a:solidFill>
                <a:srgbClr val="FF0000"/>
              </a:solidFill>
              <a:latin typeface="&amp;quot"/>
              <a:ea typeface="Times New Roman" panose="02020603050405020304" pitchFamily="18" charset="0"/>
              <a:cs typeface="Times New Roman" panose="02020603050405020304" pitchFamily="18" charset="0"/>
            </a:endParaRPr>
          </a:p>
          <a:p>
            <a:pPr marL="457200" indent="-457200">
              <a:lnSpc>
                <a:spcPts val="2700"/>
              </a:lnSpc>
              <a:spcBef>
                <a:spcPts val="1200"/>
              </a:spcBef>
              <a:spcAft>
                <a:spcPts val="1200"/>
              </a:spcAft>
              <a:buFont typeface="Arial" panose="020B0604020202020204" pitchFamily="34" charset="0"/>
              <a:buChar char="•"/>
            </a:pPr>
            <a:r>
              <a:rPr lang="en-US" sz="2400" b="1" dirty="0">
                <a:latin typeface="Arial" panose="020B0604020202020204" pitchFamily="34" charset="0"/>
                <a:ea typeface="Times New Roman" panose="02020603050405020304" pitchFamily="18" charset="0"/>
                <a:cs typeface="Arial" panose="020B0604020202020204" pitchFamily="34" charset="0"/>
              </a:rPr>
              <a:t>One Size Doesn’t Fit All:  </a:t>
            </a:r>
            <a:r>
              <a:rPr lang="en-US" sz="2400" dirty="0">
                <a:latin typeface="Arial" panose="020B0604020202020204" pitchFamily="34" charset="0"/>
                <a:ea typeface="Times New Roman" panose="02020603050405020304" pitchFamily="18" charset="0"/>
                <a:cs typeface="Arial" panose="020B0604020202020204" pitchFamily="34" charset="0"/>
              </a:rPr>
              <a:t>The Role for Technology in Meeting the Multiple Workforce Challenges in Manufacturing – </a:t>
            </a:r>
            <a:r>
              <a:rPr lang="en-US" sz="2400" dirty="0">
                <a:solidFill>
                  <a:srgbClr val="0070C0"/>
                </a:solidFill>
                <a:latin typeface="Arial" panose="020B0604020202020204" pitchFamily="34" charset="0"/>
                <a:ea typeface="Times New Roman" panose="02020603050405020304" pitchFamily="18" charset="0"/>
                <a:cs typeface="Arial" panose="020B0604020202020204" pitchFamily="34" charset="0"/>
              </a:rPr>
              <a:t>Dr. Ben Armstrong (MIT) </a:t>
            </a:r>
            <a:endParaRPr lang="en-US" sz="2400" dirty="0">
              <a:latin typeface="Arial" panose="020B0604020202020204" pitchFamily="34" charset="0"/>
              <a:ea typeface="Times New Roman" panose="02020603050405020304" pitchFamily="18" charset="0"/>
              <a:cs typeface="Arial" panose="020B0604020202020204" pitchFamily="34" charset="0"/>
            </a:endParaRPr>
          </a:p>
          <a:p>
            <a:pPr marL="457200" indent="-457200">
              <a:lnSpc>
                <a:spcPts val="2700"/>
              </a:lnSpc>
              <a:spcBef>
                <a:spcPts val="1200"/>
              </a:spcBef>
              <a:spcAft>
                <a:spcPts val="1200"/>
              </a:spcAft>
              <a:buFont typeface="Arial" panose="020B0604020202020204" pitchFamily="34" charset="0"/>
              <a:buChar char="•"/>
            </a:pPr>
            <a:r>
              <a:rPr lang="en-US" sz="2400" b="1" dirty="0">
                <a:latin typeface="Arial" panose="020B0604020202020204" pitchFamily="34" charset="0"/>
                <a:ea typeface="Times New Roman" panose="02020603050405020304" pitchFamily="18" charset="0"/>
                <a:cs typeface="Arial" panose="020B0604020202020204" pitchFamily="34" charset="0"/>
              </a:rPr>
              <a:t>Training: JAMMEX Introduction (Gov’t Only) – </a:t>
            </a:r>
            <a:r>
              <a:rPr lang="en-US" sz="2400" dirty="0">
                <a:solidFill>
                  <a:srgbClr val="0070C0"/>
                </a:solidFill>
                <a:latin typeface="Arial" panose="020B0604020202020204" pitchFamily="34" charset="0"/>
                <a:ea typeface="Times New Roman" panose="02020603050405020304" pitchFamily="18" charset="0"/>
                <a:cs typeface="Arial" panose="020B0604020202020204" pitchFamily="34" charset="0"/>
              </a:rPr>
              <a:t>Catrina Murphy (DLA) &amp; Vikas Sharma (22</a:t>
            </a:r>
            <a:r>
              <a:rPr lang="en-US" sz="2400" baseline="30000" dirty="0">
                <a:solidFill>
                  <a:srgbClr val="0070C0"/>
                </a:solidFill>
                <a:latin typeface="Arial" panose="020B0604020202020204" pitchFamily="34" charset="0"/>
                <a:ea typeface="Times New Roman" panose="02020603050405020304" pitchFamily="18" charset="0"/>
                <a:cs typeface="Arial" panose="020B0604020202020204" pitchFamily="34" charset="0"/>
              </a:rPr>
              <a:t>nd</a:t>
            </a:r>
            <a:r>
              <a:rPr lang="en-US" sz="2400" dirty="0">
                <a:solidFill>
                  <a:srgbClr val="0070C0"/>
                </a:solidFill>
                <a:latin typeface="Arial" panose="020B0604020202020204" pitchFamily="34" charset="0"/>
                <a:ea typeface="Times New Roman" panose="02020603050405020304" pitchFamily="18" charset="0"/>
                <a:cs typeface="Arial" panose="020B0604020202020204" pitchFamily="34" charset="0"/>
              </a:rPr>
              <a:t> Century)  </a:t>
            </a:r>
          </a:p>
          <a:p>
            <a:pPr marL="457200" indent="-457200">
              <a:lnSpc>
                <a:spcPts val="2700"/>
              </a:lnSpc>
              <a:spcBef>
                <a:spcPts val="1200"/>
              </a:spcBef>
              <a:spcAft>
                <a:spcPts val="1200"/>
              </a:spcAft>
              <a:buFont typeface="Arial" panose="020B0604020202020204" pitchFamily="34" charset="0"/>
              <a:buChar char="•"/>
            </a:pPr>
            <a:r>
              <a:rPr lang="en-US" sz="2400" b="1" dirty="0">
                <a:latin typeface="Arial" panose="020B0604020202020204" pitchFamily="34" charset="0"/>
                <a:ea typeface="Times New Roman" panose="02020603050405020304" pitchFamily="18" charset="0"/>
                <a:cs typeface="Arial" panose="020B0604020202020204" pitchFamily="34" charset="0"/>
              </a:rPr>
              <a:t>DoD Additive Manufacturing Draft Guidebook Review – </a:t>
            </a:r>
            <a:r>
              <a:rPr lang="en-US" sz="2400" dirty="0">
                <a:solidFill>
                  <a:srgbClr val="0070C0"/>
                </a:solidFill>
                <a:latin typeface="Arial" panose="020B0604020202020204" pitchFamily="34" charset="0"/>
                <a:ea typeface="Times New Roman" panose="02020603050405020304" pitchFamily="18" charset="0"/>
                <a:cs typeface="Arial" panose="020B0604020202020204" pitchFamily="34" charset="0"/>
              </a:rPr>
              <a:t>Michael Parkyn (OSD R&amp;E) </a:t>
            </a:r>
            <a:endParaRPr lang="en-US" sz="2400" b="1" dirty="0">
              <a:latin typeface="Arial" panose="020B0604020202020204" pitchFamily="34" charset="0"/>
              <a:ea typeface="Times New Roman" panose="02020603050405020304" pitchFamily="18" charset="0"/>
              <a:cs typeface="Arial" panose="020B0604020202020204" pitchFamily="34" charset="0"/>
            </a:endParaRPr>
          </a:p>
          <a:p>
            <a:pPr marL="457200" indent="-457200">
              <a:lnSpc>
                <a:spcPts val="2700"/>
              </a:lnSpc>
              <a:spcBef>
                <a:spcPts val="1200"/>
              </a:spcBef>
              <a:spcAft>
                <a:spcPts val="1200"/>
              </a:spcAft>
              <a:buFont typeface="Arial" panose="020B0604020202020204" pitchFamily="34" charset="0"/>
              <a:buChar char="•"/>
            </a:pPr>
            <a:r>
              <a:rPr lang="en-US" sz="2400" b="1" dirty="0">
                <a:latin typeface="Arial" panose="020B0604020202020204" pitchFamily="34" charset="0"/>
                <a:ea typeface="Times New Roman" panose="02020603050405020304" pitchFamily="18" charset="0"/>
                <a:cs typeface="Arial" panose="020B0604020202020204" pitchFamily="34" charset="0"/>
              </a:rPr>
              <a:t>Cybersecurity in Manufacturing Workforce – </a:t>
            </a:r>
            <a:r>
              <a:rPr lang="en-US" sz="2400" dirty="0">
                <a:solidFill>
                  <a:srgbClr val="0070C0"/>
                </a:solidFill>
                <a:latin typeface="Arial" panose="020B0604020202020204" pitchFamily="34" charset="0"/>
                <a:ea typeface="Times New Roman" panose="02020603050405020304" pitchFamily="18" charset="0"/>
                <a:cs typeface="Arial" panose="020B0604020202020204" pitchFamily="34" charset="0"/>
              </a:rPr>
              <a:t>Lizabeth Stuck (</a:t>
            </a:r>
            <a:r>
              <a:rPr lang="en-US" sz="2400" dirty="0" err="1">
                <a:solidFill>
                  <a:srgbClr val="0070C0"/>
                </a:solidFill>
                <a:latin typeface="Arial" panose="020B0604020202020204" pitchFamily="34" charset="0"/>
                <a:ea typeface="Times New Roman" panose="02020603050405020304" pitchFamily="18" charset="0"/>
                <a:cs typeface="Arial" panose="020B0604020202020204" pitchFamily="34" charset="0"/>
              </a:rPr>
              <a:t>MxD</a:t>
            </a:r>
            <a:r>
              <a:rPr lang="en-US" sz="2400" dirty="0">
                <a:solidFill>
                  <a:srgbClr val="0070C0"/>
                </a:solidFill>
                <a:latin typeface="Arial" panose="020B0604020202020204" pitchFamily="34" charset="0"/>
                <a:ea typeface="Times New Roman" panose="02020603050405020304" pitchFamily="18" charset="0"/>
                <a:cs typeface="Arial" panose="020B0604020202020204" pitchFamily="34" charset="0"/>
              </a:rPr>
              <a:t>) &amp; Michael </a:t>
            </a:r>
            <a:r>
              <a:rPr lang="en-US" sz="2400" dirty="0" err="1">
                <a:solidFill>
                  <a:srgbClr val="0070C0"/>
                </a:solidFill>
                <a:latin typeface="Arial" panose="020B0604020202020204" pitchFamily="34" charset="0"/>
                <a:ea typeface="Times New Roman" panose="02020603050405020304" pitchFamily="18" charset="0"/>
                <a:cs typeface="Arial" panose="020B0604020202020204" pitchFamily="34" charset="0"/>
              </a:rPr>
              <a:t>Gramoni</a:t>
            </a:r>
            <a:r>
              <a:rPr lang="en-US" sz="2400" dirty="0">
                <a:solidFill>
                  <a:srgbClr val="0070C0"/>
                </a:solidFill>
                <a:latin typeface="Arial" panose="020B0604020202020204" pitchFamily="34" charset="0"/>
                <a:ea typeface="Times New Roman" panose="02020603050405020304" pitchFamily="18" charset="0"/>
                <a:cs typeface="Arial" panose="020B0604020202020204" pitchFamily="34" charset="0"/>
              </a:rPr>
              <a:t> (Workforce Development)</a:t>
            </a:r>
            <a:endParaRPr lang="en-US" sz="2400" b="1" dirty="0">
              <a:latin typeface="Arial" panose="020B0604020202020204" pitchFamily="34" charset="0"/>
              <a:ea typeface="Times New Roman" panose="02020603050405020304" pitchFamily="18" charset="0"/>
              <a:cs typeface="Arial" panose="020B0604020202020204" pitchFamily="34" charset="0"/>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447" y="178998"/>
            <a:ext cx="3114609" cy="554066"/>
          </a:xfrm>
          <a:prstGeom prst="rect">
            <a:avLst/>
          </a:prstGeom>
        </p:spPr>
      </p:pic>
    </p:spTree>
    <p:extLst>
      <p:ext uri="{BB962C8B-B14F-4D97-AF65-F5344CB8AC3E}">
        <p14:creationId xmlns:p14="http://schemas.microsoft.com/office/powerpoint/2010/main" val="2862455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726C2F5-E77D-45D7-8DF9-278139FB18E6}" type="slidenum">
              <a:rPr lang="en-US" smtClean="0"/>
              <a:t>15</a:t>
            </a:fld>
            <a:endParaRPr lang="en-US" dirty="0"/>
          </a:p>
        </p:txBody>
      </p:sp>
      <p:sp>
        <p:nvSpPr>
          <p:cNvPr id="6" name="Rectangle 5"/>
          <p:cNvSpPr/>
          <p:nvPr/>
        </p:nvSpPr>
        <p:spPr>
          <a:xfrm>
            <a:off x="342900" y="1143000"/>
            <a:ext cx="8458200" cy="3785652"/>
          </a:xfrm>
          <a:prstGeom prst="rect">
            <a:avLst/>
          </a:prstGeom>
        </p:spPr>
        <p:txBody>
          <a:bodyPr wrap="square">
            <a:spAutoFit/>
          </a:bodyPr>
          <a:lstStyle/>
          <a:p>
            <a:pPr algn="ctr"/>
            <a:r>
              <a:rPr lang="en-US" sz="3200" b="1" dirty="0">
                <a:solidFill>
                  <a:srgbClr val="FF0000"/>
                </a:solidFill>
                <a:latin typeface="&amp;quot"/>
                <a:ea typeface="Times New Roman" panose="02020603050405020304" pitchFamily="18" charset="0"/>
                <a:cs typeface="Times New Roman" panose="02020603050405020304" pitchFamily="18" charset="0"/>
              </a:rPr>
              <a:t>2021 AM Workshop</a:t>
            </a:r>
          </a:p>
          <a:p>
            <a:pPr algn="ctr"/>
            <a:endParaRPr lang="en-US" sz="3200" b="1" dirty="0">
              <a:solidFill>
                <a:srgbClr val="FF0000"/>
              </a:solidFill>
              <a:latin typeface="&amp;quot"/>
              <a:ea typeface="Times New Roman" panose="02020603050405020304" pitchFamily="18" charset="0"/>
              <a:cs typeface="Times New Roman" panose="02020603050405020304" pitchFamily="18" charset="0"/>
            </a:endParaRPr>
          </a:p>
          <a:p>
            <a:pPr algn="ctr"/>
            <a:endParaRPr lang="en-US" sz="3200" b="1" dirty="0">
              <a:solidFill>
                <a:srgbClr val="FF0000"/>
              </a:solidFill>
              <a:latin typeface="&amp;quot"/>
              <a:ea typeface="Times New Roman" panose="02020603050405020304" pitchFamily="18" charset="0"/>
              <a:cs typeface="Times New Roman" panose="02020603050405020304" pitchFamily="18" charset="0"/>
            </a:endParaRPr>
          </a:p>
          <a:p>
            <a:pPr algn="ctr"/>
            <a:endParaRPr lang="en-US" sz="3200" b="1" dirty="0">
              <a:solidFill>
                <a:srgbClr val="FF0000"/>
              </a:solidFill>
              <a:latin typeface="&amp;quot"/>
              <a:ea typeface="Times New Roman" panose="02020603050405020304" pitchFamily="18" charset="0"/>
              <a:cs typeface="Times New Roman" panose="02020603050405020304" pitchFamily="18" charset="0"/>
            </a:endParaRPr>
          </a:p>
          <a:p>
            <a:pPr algn="ctr"/>
            <a:r>
              <a:rPr lang="en-US" sz="3200" b="1" dirty="0">
                <a:solidFill>
                  <a:srgbClr val="FF0000"/>
                </a:solidFill>
                <a:latin typeface="&amp;quot"/>
                <a:ea typeface="Times New Roman" panose="02020603050405020304" pitchFamily="18" charset="0"/>
                <a:cs typeface="Times New Roman" panose="02020603050405020304" pitchFamily="18" charset="0"/>
              </a:rPr>
              <a:t> </a:t>
            </a:r>
            <a:r>
              <a:rPr lang="en-US" sz="4000" b="1" dirty="0">
                <a:solidFill>
                  <a:schemeClr val="tx2"/>
                </a:solidFill>
                <a:latin typeface="&amp;quot"/>
                <a:ea typeface="Times New Roman" panose="02020603050405020304" pitchFamily="18" charset="0"/>
                <a:cs typeface="Times New Roman" panose="02020603050405020304" pitchFamily="18" charset="0"/>
              </a:rPr>
              <a:t>Working Group</a:t>
            </a:r>
          </a:p>
          <a:p>
            <a:pPr algn="ctr"/>
            <a:r>
              <a:rPr lang="en-US" sz="4000" b="1" dirty="0">
                <a:solidFill>
                  <a:schemeClr val="tx2"/>
                </a:solidFill>
                <a:latin typeface="&amp;quot"/>
                <a:ea typeface="Times New Roman" panose="02020603050405020304" pitchFamily="18" charset="0"/>
                <a:cs typeface="Times New Roman" panose="02020603050405020304" pitchFamily="18" charset="0"/>
              </a:rPr>
              <a:t> Introductory Briefs</a:t>
            </a:r>
          </a:p>
          <a:p>
            <a:pPr algn="ctr"/>
            <a:endParaRPr lang="en-US" sz="2000" b="1" dirty="0">
              <a:solidFill>
                <a:srgbClr val="FF0000"/>
              </a:solidFill>
              <a:latin typeface="&amp;quot"/>
              <a:ea typeface="Times New Roman" panose="02020603050405020304" pitchFamily="18" charset="0"/>
              <a:cs typeface="Times New Roman" panose="02020603050405020304" pitchFamily="18" charset="0"/>
            </a:endParaRPr>
          </a:p>
          <a:p>
            <a:pPr algn="ctr"/>
            <a:endParaRPr lang="en-US" sz="1200" dirty="0">
              <a:solidFill>
                <a:srgbClr val="FF0000"/>
              </a:solidFill>
              <a:latin typeface="Calibri" panose="020F0502020204030204" pitchFamily="34" charset="0"/>
              <a:ea typeface="Calibri" panose="020F0502020204030204" pitchFamily="34" charset="0"/>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447" y="178998"/>
            <a:ext cx="3114609" cy="554066"/>
          </a:xfrm>
          <a:prstGeom prst="rect">
            <a:avLst/>
          </a:prstGeom>
        </p:spPr>
      </p:pic>
    </p:spTree>
    <p:extLst>
      <p:ext uri="{BB962C8B-B14F-4D97-AF65-F5344CB8AC3E}">
        <p14:creationId xmlns:p14="http://schemas.microsoft.com/office/powerpoint/2010/main" val="12424831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76200" y="1219200"/>
            <a:ext cx="8991600" cy="5502280"/>
          </a:xfrm>
        </p:spPr>
        <p:txBody>
          <a:bodyPr>
            <a:normAutofit fontScale="90000"/>
          </a:bodyPr>
          <a:lstStyle/>
          <a:p>
            <a:pPr lvl="0" algn="ctr" defTabSz="914400">
              <a:spcBef>
                <a:spcPts val="0"/>
              </a:spcBef>
              <a:defRPr/>
            </a:pPr>
            <a:r>
              <a:rPr lang="en-US" sz="3600" b="1" dirty="0">
                <a:latin typeface="Arial" panose="020B0604020202020204" pitchFamily="34" charset="0"/>
                <a:cs typeface="Arial" panose="020B0604020202020204" pitchFamily="34" charset="0"/>
              </a:rPr>
              <a:t>2021 Additive Manufacturing Workshop</a:t>
            </a:r>
            <a:br>
              <a:rPr lang="en-US" sz="3600" b="1" dirty="0">
                <a:latin typeface="Arial" panose="020B0604020202020204" pitchFamily="34" charset="0"/>
                <a:cs typeface="Arial" panose="020B0604020202020204" pitchFamily="34" charset="0"/>
              </a:rPr>
            </a:br>
            <a:br>
              <a:rPr lang="en-US" sz="3600" b="1" dirty="0">
                <a:latin typeface="Arial" panose="020B0604020202020204" pitchFamily="34" charset="0"/>
                <a:cs typeface="Arial" panose="020B0604020202020204" pitchFamily="34" charset="0"/>
              </a:rPr>
            </a:br>
            <a:r>
              <a:rPr lang="en-US" sz="3600" b="1" dirty="0">
                <a:latin typeface="Arial" panose="020B0604020202020204" pitchFamily="34" charset="0"/>
                <a:cs typeface="Arial" panose="020B0604020202020204" pitchFamily="34" charset="0"/>
              </a:rPr>
              <a:t>Introduction</a:t>
            </a:r>
            <a:br>
              <a:rPr lang="en-US" sz="3600" b="1" dirty="0">
                <a:latin typeface="Arial" panose="020B0604020202020204" pitchFamily="34" charset="0"/>
                <a:cs typeface="Arial" panose="020B0604020202020204" pitchFamily="34" charset="0"/>
              </a:rPr>
            </a:br>
            <a:br>
              <a:rPr lang="en-US" sz="3600" b="1" dirty="0">
                <a:latin typeface="Arial" panose="020B0604020202020204" pitchFamily="34" charset="0"/>
                <a:cs typeface="Arial" panose="020B0604020202020204" pitchFamily="34" charset="0"/>
              </a:rPr>
            </a:br>
            <a:r>
              <a:rPr lang="en-US" b="1" dirty="0">
                <a:solidFill>
                  <a:srgbClr val="FF0000"/>
                </a:solidFill>
                <a:latin typeface="Arial" panose="020B0604020202020204" pitchFamily="34" charset="0"/>
                <a:cs typeface="Arial" panose="020B0604020202020204" pitchFamily="34" charset="0"/>
              </a:rPr>
              <a:t>Research &amp; Development to Advance AM Qualification and Certification</a:t>
            </a:r>
            <a:br>
              <a:rPr lang="en-US" b="1" dirty="0">
                <a:latin typeface="Arial" panose="020B0604020202020204" pitchFamily="34" charset="0"/>
                <a:cs typeface="Arial" panose="020B0604020202020204" pitchFamily="34" charset="0"/>
              </a:rPr>
            </a:br>
            <a:br>
              <a:rPr lang="en-US" b="1" dirty="0">
                <a:latin typeface="Arial" panose="020B0604020202020204" pitchFamily="34" charset="0"/>
                <a:cs typeface="Arial" panose="020B0604020202020204" pitchFamily="34" charset="0"/>
              </a:rPr>
            </a:br>
            <a:r>
              <a:rPr lang="en-US" sz="3100" b="1" dirty="0">
                <a:solidFill>
                  <a:srgbClr val="002060"/>
                </a:solidFill>
                <a:latin typeface="Arial" panose="020B0604020202020204" pitchFamily="34" charset="0"/>
                <a:cs typeface="Arial" panose="020B0604020202020204" pitchFamily="34" charset="0"/>
              </a:rPr>
              <a:t>Co Leads:</a:t>
            </a:r>
            <a:br>
              <a:rPr lang="en-US" sz="3100" b="1" dirty="0">
                <a:solidFill>
                  <a:srgbClr val="002060"/>
                </a:solidFill>
                <a:latin typeface="Arial" panose="020B0604020202020204" pitchFamily="34" charset="0"/>
                <a:cs typeface="Arial" panose="020B0604020202020204" pitchFamily="34" charset="0"/>
              </a:rPr>
            </a:br>
            <a:r>
              <a:rPr lang="en-US" sz="2200" b="1" dirty="0">
                <a:solidFill>
                  <a:srgbClr val="FF0000"/>
                </a:solidFill>
                <a:latin typeface="Arial" panose="020B0604020202020204" pitchFamily="34" charset="0"/>
                <a:cs typeface="Arial" panose="020B0604020202020204" pitchFamily="34" charset="0"/>
              </a:rPr>
              <a:t>Jennifer </a:t>
            </a:r>
            <a:r>
              <a:rPr lang="en-US" sz="2200" b="1" dirty="0" err="1">
                <a:solidFill>
                  <a:srgbClr val="FF0000"/>
                </a:solidFill>
                <a:latin typeface="Arial" panose="020B0604020202020204" pitchFamily="34" charset="0"/>
                <a:cs typeface="Arial" panose="020B0604020202020204" pitchFamily="34" charset="0"/>
              </a:rPr>
              <a:t>Wolk</a:t>
            </a:r>
            <a:r>
              <a:rPr lang="en-US" sz="2200" b="1" dirty="0">
                <a:solidFill>
                  <a:srgbClr val="FF0000"/>
                </a:solidFill>
                <a:latin typeface="Arial" panose="020B0604020202020204" pitchFamily="34" charset="0"/>
                <a:cs typeface="Arial" panose="020B0604020202020204" pitchFamily="34" charset="0"/>
              </a:rPr>
              <a:t> (jennifer.wolk@navy.mil)</a:t>
            </a:r>
            <a:br>
              <a:rPr lang="en-US" sz="2200" b="1" dirty="0">
                <a:solidFill>
                  <a:srgbClr val="FF0000"/>
                </a:solidFill>
                <a:latin typeface="Arial" panose="020B0604020202020204" pitchFamily="34" charset="0"/>
                <a:cs typeface="Arial" panose="020B0604020202020204" pitchFamily="34" charset="0"/>
              </a:rPr>
            </a:br>
            <a:r>
              <a:rPr lang="en-US" sz="2200" b="1" dirty="0">
                <a:solidFill>
                  <a:srgbClr val="FF0000"/>
                </a:solidFill>
                <a:latin typeface="Arial" panose="020B0604020202020204" pitchFamily="34" charset="0"/>
                <a:cs typeface="Arial" panose="020B0604020202020204" pitchFamily="34" charset="0"/>
              </a:rPr>
              <a:t>Jeffery Gaddes (jeffrey.s.gaddes.civ@mail.mil)</a:t>
            </a:r>
            <a:br>
              <a:rPr lang="en-US" sz="2200" b="1" dirty="0">
                <a:solidFill>
                  <a:srgbClr val="FF0000"/>
                </a:solidFill>
                <a:latin typeface="Arial" panose="020B0604020202020204" pitchFamily="34" charset="0"/>
                <a:cs typeface="Arial" panose="020B0604020202020204" pitchFamily="34" charset="0"/>
              </a:rPr>
            </a:br>
            <a:r>
              <a:rPr lang="en-US" sz="2200" b="1" dirty="0">
                <a:solidFill>
                  <a:srgbClr val="FF0000"/>
                </a:solidFill>
                <a:latin typeface="Arial" panose="020B0604020202020204" pitchFamily="34" charset="0"/>
                <a:cs typeface="Arial" panose="020B0604020202020204" pitchFamily="34" charset="0"/>
              </a:rPr>
              <a:t>Mark Benedict (mark.benedict.2@us.af.mil)</a:t>
            </a:r>
            <a:br>
              <a:rPr lang="en-US" sz="2200" b="1" dirty="0">
                <a:solidFill>
                  <a:srgbClr val="FF0000"/>
                </a:solidFill>
                <a:latin typeface="Arial" panose="020B0604020202020204" pitchFamily="34" charset="0"/>
                <a:cs typeface="Arial" panose="020B0604020202020204" pitchFamily="34" charset="0"/>
              </a:rPr>
            </a:br>
            <a:r>
              <a:rPr lang="en-US" sz="2200" b="1" dirty="0">
                <a:solidFill>
                  <a:srgbClr val="FF0000"/>
                </a:solidFill>
                <a:latin typeface="Arial" panose="020B0604020202020204" pitchFamily="34" charset="0"/>
                <a:cs typeface="Arial" panose="020B0604020202020204" pitchFamily="34" charset="0"/>
              </a:rPr>
              <a:t>Brandon Ribic (Brandon.Ribic@ncdmm.org)</a:t>
            </a:r>
            <a:br>
              <a:rPr lang="en-US" sz="2200" b="1" dirty="0">
                <a:solidFill>
                  <a:srgbClr val="FF0000"/>
                </a:solidFill>
                <a:latin typeface="Arial" panose="020B0604020202020204" pitchFamily="34" charset="0"/>
                <a:cs typeface="Arial" panose="020B0604020202020204" pitchFamily="34" charset="0"/>
              </a:rPr>
            </a:br>
            <a:endParaRPr lang="en-US" b="1" dirty="0">
              <a:latin typeface="Arial" panose="020B0604020202020204" pitchFamily="34" charset="0"/>
              <a:cs typeface="Arial" panose="020B0604020202020204" pitchFamily="34"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228600"/>
            <a:ext cx="3114609" cy="554066"/>
          </a:xfrm>
          <a:prstGeom prst="rect">
            <a:avLst/>
          </a:prstGeom>
        </p:spPr>
      </p:pic>
      <p:sp>
        <p:nvSpPr>
          <p:cNvPr id="3" name="Slide Number Placeholder 2"/>
          <p:cNvSpPr>
            <a:spLocks noGrp="1"/>
          </p:cNvSpPr>
          <p:nvPr>
            <p:ph type="sldNum" sz="quarter" idx="12"/>
          </p:nvPr>
        </p:nvSpPr>
        <p:spPr/>
        <p:txBody>
          <a:bodyPr/>
          <a:lstStyle/>
          <a:p>
            <a:pPr marL="0" marR="0" lvl="0" indent="0" algn="r" defTabSz="806867" rtl="0" eaLnBrk="1" fontAlgn="base" latinLnBrk="0" hangingPunct="1">
              <a:lnSpc>
                <a:spcPct val="100000"/>
              </a:lnSpc>
              <a:spcBef>
                <a:spcPct val="0"/>
              </a:spcBef>
              <a:spcAft>
                <a:spcPct val="0"/>
              </a:spcAft>
              <a:buClrTx/>
              <a:buSzTx/>
              <a:buFontTx/>
              <a:buNone/>
              <a:tabLst/>
              <a:defRPr/>
            </a:pPr>
            <a:fld id="{2726C2F5-E77D-45D7-8DF9-278139FB18E6}" type="slidenum">
              <a:rPr kumimoji="0" lang="en-US" sz="1165" b="0" i="0" u="none" strike="noStrike" kern="1200" cap="none" spc="0" normalizeH="0" baseline="0" noProof="0">
                <a:ln>
                  <a:noFill/>
                </a:ln>
                <a:solidFill>
                  <a:prstClr val="black">
                    <a:tint val="75000"/>
                  </a:prstClr>
                </a:solidFill>
                <a:effectLst/>
                <a:uLnTx/>
                <a:uFillTx/>
                <a:latin typeface="Arial" charset="0"/>
                <a:ea typeface="+mn-ea"/>
                <a:cs typeface="+mn-cs"/>
              </a:rPr>
              <a:pPr marL="0" marR="0" lvl="0" indent="0" algn="r" defTabSz="806867" rtl="0" eaLnBrk="1" fontAlgn="base" latinLnBrk="0" hangingPunct="1">
                <a:lnSpc>
                  <a:spcPct val="100000"/>
                </a:lnSpc>
                <a:spcBef>
                  <a:spcPct val="0"/>
                </a:spcBef>
                <a:spcAft>
                  <a:spcPct val="0"/>
                </a:spcAft>
                <a:buClrTx/>
                <a:buSzTx/>
                <a:buFontTx/>
                <a:buNone/>
                <a:tabLst/>
                <a:defRPr/>
              </a:pPr>
              <a:t>16</a:t>
            </a:fld>
            <a:endParaRPr kumimoji="0" lang="en-US" sz="1165" b="0" i="0" u="none" strike="noStrike" kern="1200" cap="none" spc="0" normalizeH="0" baseline="0" noProof="0" dirty="0">
              <a:ln>
                <a:noFill/>
              </a:ln>
              <a:solidFill>
                <a:prstClr val="black">
                  <a:tint val="75000"/>
                </a:prstClr>
              </a:solidFill>
              <a:effectLst/>
              <a:uLnTx/>
              <a:uFillTx/>
              <a:latin typeface="Arial" charset="0"/>
              <a:ea typeface="+mn-ea"/>
              <a:cs typeface="+mn-cs"/>
            </a:endParaRPr>
          </a:p>
        </p:txBody>
      </p:sp>
    </p:spTree>
    <p:extLst>
      <p:ext uri="{BB962C8B-B14F-4D97-AF65-F5344CB8AC3E}">
        <p14:creationId xmlns:p14="http://schemas.microsoft.com/office/powerpoint/2010/main" val="10238253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F630416-92D0-4354-9F38-2283E9614579}"/>
              </a:ext>
            </a:extLst>
          </p:cNvPr>
          <p:cNvSpPr>
            <a:spLocks noGrp="1"/>
          </p:cNvSpPr>
          <p:nvPr>
            <p:ph type="sldNum" sz="quarter" idx="12"/>
          </p:nvPr>
        </p:nvSpPr>
        <p:spPr/>
        <p:txBody>
          <a:bodyPr/>
          <a:lstStyle/>
          <a:p>
            <a:fld id="{2726C2F5-E77D-45D7-8DF9-278139FB18E6}" type="slidenum">
              <a:rPr lang="en-US" smtClean="0"/>
              <a:t>17</a:t>
            </a:fld>
            <a:endParaRPr lang="en-US" dirty="0"/>
          </a:p>
        </p:txBody>
      </p:sp>
      <p:sp>
        <p:nvSpPr>
          <p:cNvPr id="3" name="Content Placeholder 2">
            <a:extLst>
              <a:ext uri="{FF2B5EF4-FFF2-40B4-BE49-F238E27FC236}">
                <a16:creationId xmlns:a16="http://schemas.microsoft.com/office/drawing/2014/main" id="{DBCC9B99-74BF-43D9-A9D1-1739A0865050}"/>
              </a:ext>
            </a:extLst>
          </p:cNvPr>
          <p:cNvSpPr>
            <a:spLocks noGrp="1"/>
          </p:cNvSpPr>
          <p:nvPr>
            <p:ph idx="4294967295"/>
          </p:nvPr>
        </p:nvSpPr>
        <p:spPr>
          <a:xfrm>
            <a:off x="457200" y="2136248"/>
            <a:ext cx="8229600" cy="3997325"/>
          </a:xfrm>
        </p:spPr>
        <p:txBody>
          <a:bodyPr>
            <a:normAutofit fontScale="70000" lnSpcReduction="20000"/>
          </a:bodyPr>
          <a:lstStyle/>
          <a:p>
            <a:r>
              <a:rPr lang="en-US" sz="3200" b="1" dirty="0">
                <a:solidFill>
                  <a:srgbClr val="002060"/>
                </a:solidFill>
                <a:latin typeface="Arial" panose="020B0604020202020204" pitchFamily="34" charset="0"/>
                <a:cs typeface="Arial" panose="020B0604020202020204" pitchFamily="34" charset="0"/>
              </a:rPr>
              <a:t>Objectives</a:t>
            </a:r>
            <a:r>
              <a:rPr lang="en-US" sz="3200" i="1" dirty="0">
                <a:solidFill>
                  <a:srgbClr val="002060"/>
                </a:solidFill>
                <a:latin typeface="Arial" panose="020B0604020202020204" pitchFamily="34" charset="0"/>
                <a:cs typeface="Arial" panose="020B0604020202020204" pitchFamily="34" charset="0"/>
              </a:rPr>
              <a:t>:</a:t>
            </a:r>
          </a:p>
          <a:p>
            <a:pPr marL="958115" lvl="1" indent="-514350">
              <a:buFont typeface="+mj-lt"/>
              <a:buAutoNum type="arabicPeriod"/>
            </a:pPr>
            <a:r>
              <a:rPr lang="en-US" sz="2812" i="1" dirty="0">
                <a:solidFill>
                  <a:srgbClr val="002060"/>
                </a:solidFill>
                <a:latin typeface="Arial" panose="020B0604020202020204" pitchFamily="34" charset="0"/>
                <a:cs typeface="Arial" panose="020B0604020202020204" pitchFamily="34" charset="0"/>
              </a:rPr>
              <a:t>Identify gaps in tools, techniques, and technology relevant to qualification and certification</a:t>
            </a:r>
          </a:p>
          <a:p>
            <a:pPr marL="958115" lvl="1" indent="-514350">
              <a:buFont typeface="+mj-lt"/>
              <a:buAutoNum type="arabicPeriod"/>
            </a:pPr>
            <a:r>
              <a:rPr lang="en-US" sz="2812" i="1" dirty="0">
                <a:solidFill>
                  <a:srgbClr val="002060"/>
                </a:solidFill>
                <a:latin typeface="Arial" panose="020B0604020202020204" pitchFamily="34" charset="0"/>
                <a:cs typeface="Arial" panose="020B0604020202020204" pitchFamily="34" charset="0"/>
              </a:rPr>
              <a:t>Identify impact to qualification time savings</a:t>
            </a:r>
          </a:p>
          <a:p>
            <a:pPr marL="958115" lvl="1" indent="-514350">
              <a:buFont typeface="+mj-lt"/>
              <a:buAutoNum type="arabicPeriod"/>
            </a:pPr>
            <a:r>
              <a:rPr lang="en-US" sz="2812" i="1" dirty="0">
                <a:solidFill>
                  <a:srgbClr val="002060"/>
                </a:solidFill>
                <a:latin typeface="Arial" panose="020B0604020202020204" pitchFamily="34" charset="0"/>
                <a:cs typeface="Arial" panose="020B0604020202020204" pitchFamily="34" charset="0"/>
              </a:rPr>
              <a:t>Prioritize near term (2 years) and long term (5+ years) efforts to accelerate development in improved capability or efficiency for AM qualification</a:t>
            </a:r>
          </a:p>
          <a:p>
            <a:endParaRPr lang="en-US" sz="3200" b="1" dirty="0">
              <a:solidFill>
                <a:srgbClr val="002060"/>
              </a:solidFill>
              <a:latin typeface="Arial" panose="020B0604020202020204" pitchFamily="34" charset="0"/>
              <a:cs typeface="Arial" panose="020B0604020202020204" pitchFamily="34" charset="0"/>
            </a:endParaRPr>
          </a:p>
          <a:p>
            <a:r>
              <a:rPr lang="en-US" sz="3200" b="1" dirty="0">
                <a:solidFill>
                  <a:srgbClr val="002060"/>
                </a:solidFill>
                <a:latin typeface="Arial" panose="020B0604020202020204" pitchFamily="34" charset="0"/>
                <a:cs typeface="Arial" panose="020B0604020202020204" pitchFamily="34" charset="0"/>
              </a:rPr>
              <a:t>Planned Deliverables</a:t>
            </a:r>
            <a:endParaRPr lang="en-US" sz="3200" i="1" dirty="0">
              <a:solidFill>
                <a:srgbClr val="002060"/>
              </a:solidFill>
              <a:latin typeface="Arial" panose="020B0604020202020204" pitchFamily="34" charset="0"/>
              <a:cs typeface="Arial" panose="020B0604020202020204" pitchFamily="34" charset="0"/>
            </a:endParaRPr>
          </a:p>
          <a:p>
            <a:pPr marL="958115" lvl="1" indent="-514350">
              <a:buFont typeface="+mj-lt"/>
              <a:buAutoNum type="arabicPeriod"/>
            </a:pPr>
            <a:r>
              <a:rPr lang="en-US" sz="2812" i="1" dirty="0">
                <a:solidFill>
                  <a:srgbClr val="002060"/>
                </a:solidFill>
                <a:latin typeface="Arial" panose="020B0604020202020204" pitchFamily="34" charset="0"/>
                <a:cs typeface="Arial" panose="020B0604020202020204" pitchFamily="34" charset="0"/>
              </a:rPr>
              <a:t>Identified gaps aligned with AM value stream elements</a:t>
            </a:r>
          </a:p>
          <a:p>
            <a:pPr marL="958115" lvl="1" indent="-514350">
              <a:buFont typeface="+mj-lt"/>
              <a:buAutoNum type="arabicPeriod"/>
            </a:pPr>
            <a:r>
              <a:rPr lang="en-US" sz="2812" i="1" dirty="0">
                <a:solidFill>
                  <a:srgbClr val="002060"/>
                </a:solidFill>
                <a:latin typeface="Arial" panose="020B0604020202020204" pitchFamily="34" charset="0"/>
                <a:cs typeface="Arial" panose="020B0604020202020204" pitchFamily="34" charset="0"/>
              </a:rPr>
              <a:t>Interrelationships of gaps and qualification timeline impact</a:t>
            </a:r>
          </a:p>
          <a:p>
            <a:pPr marL="958115" lvl="1" indent="-514350">
              <a:buFont typeface="+mj-lt"/>
              <a:buAutoNum type="arabicPeriod"/>
            </a:pPr>
            <a:r>
              <a:rPr lang="en-US" sz="2812" i="1" dirty="0">
                <a:solidFill>
                  <a:srgbClr val="002060"/>
                </a:solidFill>
                <a:latin typeface="Arial" panose="020B0604020202020204" pitchFamily="34" charset="0"/>
                <a:cs typeface="Arial" panose="020B0604020202020204" pitchFamily="34" charset="0"/>
              </a:rPr>
              <a:t>Prioritized near term and long term opportunities to realize improved capability and efficiency for AM qualification</a:t>
            </a:r>
            <a:endParaRPr lang="en-US" dirty="0"/>
          </a:p>
        </p:txBody>
      </p:sp>
      <p:sp>
        <p:nvSpPr>
          <p:cNvPr id="8" name="Rectangle 7">
            <a:extLst>
              <a:ext uri="{FF2B5EF4-FFF2-40B4-BE49-F238E27FC236}">
                <a16:creationId xmlns:a16="http://schemas.microsoft.com/office/drawing/2014/main" id="{AE85FC4B-3694-4E2F-B231-F4149F81A579}"/>
              </a:ext>
            </a:extLst>
          </p:cNvPr>
          <p:cNvSpPr/>
          <p:nvPr/>
        </p:nvSpPr>
        <p:spPr>
          <a:xfrm>
            <a:off x="152400" y="1070760"/>
            <a:ext cx="8839200" cy="954107"/>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Research &amp; Development to Advance AM Qualification and Certification</a:t>
            </a:r>
            <a:endParaRPr kumimoji="0" lang="en-US" sz="2800" b="0" i="0" u="none" strike="noStrike" kern="1200" cap="none" spc="0" normalizeH="0" baseline="0" noProof="0" dirty="0">
              <a:ln>
                <a:noFill/>
              </a:ln>
              <a:solidFill>
                <a:prstClr val="black"/>
              </a:solidFill>
              <a:effectLst/>
              <a:uLnTx/>
              <a:uFillTx/>
              <a:latin typeface="Calibri"/>
              <a:ea typeface="+mn-ea"/>
              <a:cs typeface="+mn-cs"/>
            </a:endParaRPr>
          </a:p>
        </p:txBody>
      </p:sp>
      <p:pic>
        <p:nvPicPr>
          <p:cNvPr id="5" name="Picture 4">
            <a:extLst>
              <a:ext uri="{FF2B5EF4-FFF2-40B4-BE49-F238E27FC236}">
                <a16:creationId xmlns:a16="http://schemas.microsoft.com/office/drawing/2014/main" id="{1A033E36-81DE-4783-AD7C-D266FC6FD3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447" y="178998"/>
            <a:ext cx="3114609" cy="554066"/>
          </a:xfrm>
          <a:prstGeom prst="rect">
            <a:avLst/>
          </a:prstGeom>
        </p:spPr>
      </p:pic>
    </p:spTree>
    <p:extLst>
      <p:ext uri="{BB962C8B-B14F-4D97-AF65-F5344CB8AC3E}">
        <p14:creationId xmlns:p14="http://schemas.microsoft.com/office/powerpoint/2010/main" val="25415712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47" y="178998"/>
            <a:ext cx="3114609" cy="554066"/>
          </a:xfrm>
          <a:prstGeom prst="rect">
            <a:avLst/>
          </a:prstGeom>
        </p:spPr>
      </p:pic>
      <p:sp>
        <p:nvSpPr>
          <p:cNvPr id="2" name="Rectangle 1"/>
          <p:cNvSpPr/>
          <p:nvPr/>
        </p:nvSpPr>
        <p:spPr>
          <a:xfrm>
            <a:off x="228601" y="1155273"/>
            <a:ext cx="8839200" cy="1569660"/>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Research &amp; Development to Advance AM Qualification and Certification</a:t>
            </a:r>
            <a:endParaRPr kumimoji="0" lang="en-US" sz="2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a:solidFill>
                  <a:srgbClr val="002060"/>
                </a:solidFill>
                <a:latin typeface="Arial" panose="020B0604020202020204" pitchFamily="34" charset="0"/>
                <a:cs typeface="Arial" panose="020B0604020202020204" pitchFamily="34" charset="0"/>
              </a:rPr>
              <a:t>Members</a:t>
            </a:r>
            <a:endParaRPr kumimoji="0" lang="en-US" sz="2800" b="0" i="0" u="none" strike="noStrike" kern="1200" cap="none" spc="0" normalizeH="0" baseline="0" noProof="0" dirty="0">
              <a:ln>
                <a:noFill/>
              </a:ln>
              <a:solidFill>
                <a:srgbClr val="002060"/>
              </a:solidFill>
              <a:effectLst/>
              <a:uLnTx/>
              <a:uFillTx/>
              <a:latin typeface="Calibri"/>
            </a:endParaRPr>
          </a:p>
        </p:txBody>
      </p:sp>
      <p:graphicFrame>
        <p:nvGraphicFramePr>
          <p:cNvPr id="11" name="Table 10">
            <a:extLst>
              <a:ext uri="{FF2B5EF4-FFF2-40B4-BE49-F238E27FC236}">
                <a16:creationId xmlns:a16="http://schemas.microsoft.com/office/drawing/2014/main" id="{F4D58634-A3F3-473D-880D-E2032B810771}"/>
              </a:ext>
            </a:extLst>
          </p:cNvPr>
          <p:cNvGraphicFramePr>
            <a:graphicFrameLocks noGrp="1"/>
          </p:cNvGraphicFramePr>
          <p:nvPr/>
        </p:nvGraphicFramePr>
        <p:xfrm>
          <a:off x="1676400" y="2819400"/>
          <a:ext cx="6477000" cy="3657600"/>
        </p:xfrm>
        <a:graphic>
          <a:graphicData uri="http://schemas.openxmlformats.org/drawingml/2006/table">
            <a:tbl>
              <a:tblPr>
                <a:tableStyleId>{5C22544A-7EE6-4342-B048-85BDC9FD1C3A}</a:tableStyleId>
              </a:tblPr>
              <a:tblGrid>
                <a:gridCol w="977900">
                  <a:extLst>
                    <a:ext uri="{9D8B030D-6E8A-4147-A177-3AD203B41FA5}">
                      <a16:colId xmlns:a16="http://schemas.microsoft.com/office/drawing/2014/main" val="430258626"/>
                    </a:ext>
                  </a:extLst>
                </a:gridCol>
                <a:gridCol w="1130300">
                  <a:extLst>
                    <a:ext uri="{9D8B030D-6E8A-4147-A177-3AD203B41FA5}">
                      <a16:colId xmlns:a16="http://schemas.microsoft.com/office/drawing/2014/main" val="1684344274"/>
                    </a:ext>
                  </a:extLst>
                </a:gridCol>
                <a:gridCol w="4368800">
                  <a:extLst>
                    <a:ext uri="{9D8B030D-6E8A-4147-A177-3AD203B41FA5}">
                      <a16:colId xmlns:a16="http://schemas.microsoft.com/office/drawing/2014/main" val="3074893838"/>
                    </a:ext>
                  </a:extLst>
                </a:gridCol>
              </a:tblGrid>
              <a:tr h="200025">
                <a:tc>
                  <a:txBody>
                    <a:bodyPr/>
                    <a:lstStyle/>
                    <a:p>
                      <a:pPr algn="l" fontAlgn="b"/>
                      <a:r>
                        <a:rPr lang="en-US" sz="1200" b="1" u="none" strike="noStrike">
                          <a:effectLst/>
                        </a:rPr>
                        <a:t>First Name</a:t>
                      </a:r>
                      <a:endParaRPr lang="en-US" sz="1200" b="1"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200" b="1" u="none" strike="noStrike">
                          <a:effectLst/>
                        </a:rPr>
                        <a:t>Last Name</a:t>
                      </a:r>
                      <a:endParaRPr lang="en-US" sz="1200" b="1"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200" b="1" u="none" strike="noStrike" dirty="0">
                          <a:effectLst/>
                        </a:rPr>
                        <a:t>Organization</a:t>
                      </a:r>
                      <a:endParaRPr lang="en-US" sz="1200" b="1" i="0" u="none" strike="noStrike" dirty="0">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1881298933"/>
                  </a:ext>
                </a:extLst>
              </a:tr>
              <a:tr h="180975">
                <a:tc>
                  <a:txBody>
                    <a:bodyPr/>
                    <a:lstStyle/>
                    <a:p>
                      <a:pPr algn="l" fontAlgn="b"/>
                      <a:r>
                        <a:rPr lang="en-US" sz="1100" u="none" strike="noStrike">
                          <a:effectLst/>
                        </a:rPr>
                        <a:t>Jeswin </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Joseph</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Wichita State University - NIAR</a:t>
                      </a:r>
                      <a:endParaRPr lang="en-US" sz="11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1057313186"/>
                  </a:ext>
                </a:extLst>
              </a:tr>
              <a:tr h="180975">
                <a:tc>
                  <a:txBody>
                    <a:bodyPr/>
                    <a:lstStyle/>
                    <a:p>
                      <a:pPr algn="l" fontAlgn="b"/>
                      <a:r>
                        <a:rPr lang="en-US" sz="1100" u="none" strike="noStrike">
                          <a:effectLst/>
                        </a:rPr>
                        <a:t>Wayne </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King</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The Barnes  Global Advisors</a:t>
                      </a:r>
                      <a:endParaRPr lang="en-US" sz="11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3805005089"/>
                  </a:ext>
                </a:extLst>
              </a:tr>
              <a:tr h="180975">
                <a:tc>
                  <a:txBody>
                    <a:bodyPr/>
                    <a:lstStyle/>
                    <a:p>
                      <a:pPr algn="l" fontAlgn="b"/>
                      <a:r>
                        <a:rPr lang="en-US" sz="1100" u="none" strike="noStrike">
                          <a:effectLst/>
                        </a:rPr>
                        <a:t>Andrew</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Malek</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Alchemy Industrial</a:t>
                      </a:r>
                      <a:endParaRPr lang="en-US" sz="11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748277759"/>
                  </a:ext>
                </a:extLst>
              </a:tr>
              <a:tr h="180975">
                <a:tc>
                  <a:txBody>
                    <a:bodyPr/>
                    <a:lstStyle/>
                    <a:p>
                      <a:pPr algn="l" fontAlgn="b"/>
                      <a:r>
                        <a:rPr lang="en-US" sz="1100" u="none" strike="noStrike">
                          <a:effectLst/>
                        </a:rPr>
                        <a:t>Bob </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Moriarty</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Rolls-Royce</a:t>
                      </a:r>
                      <a:endParaRPr lang="en-US" sz="11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65316288"/>
                  </a:ext>
                </a:extLst>
              </a:tr>
              <a:tr h="180975">
                <a:tc>
                  <a:txBody>
                    <a:bodyPr/>
                    <a:lstStyle/>
                    <a:p>
                      <a:pPr algn="l" fontAlgn="b"/>
                      <a:r>
                        <a:rPr lang="en-US" sz="1100" u="none" strike="noStrike">
                          <a:effectLst/>
                        </a:rPr>
                        <a:t>Cody </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Goss</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U.S. Army Corps of Engineers Engineer Research and Development Center</a:t>
                      </a:r>
                      <a:endParaRPr lang="en-US" sz="11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1156738847"/>
                  </a:ext>
                </a:extLst>
              </a:tr>
              <a:tr h="180975">
                <a:tc>
                  <a:txBody>
                    <a:bodyPr/>
                    <a:lstStyle/>
                    <a:p>
                      <a:pPr algn="l" fontAlgn="b"/>
                      <a:r>
                        <a:rPr lang="en-US" sz="1100" u="none" strike="noStrike">
                          <a:effectLst/>
                        </a:rPr>
                        <a:t>Ed</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Herderick</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The Ohio State University</a:t>
                      </a:r>
                      <a:endParaRPr lang="en-US" sz="11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207389233"/>
                  </a:ext>
                </a:extLst>
              </a:tr>
              <a:tr h="180975">
                <a:tc>
                  <a:txBody>
                    <a:bodyPr/>
                    <a:lstStyle/>
                    <a:p>
                      <a:pPr algn="l" fontAlgn="b"/>
                      <a:r>
                        <a:rPr lang="en-US" sz="1100" u="none" strike="noStrike">
                          <a:effectLst/>
                        </a:rPr>
                        <a:t>John</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Lewandowski</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Case Western Reserve University</a:t>
                      </a:r>
                      <a:endParaRPr lang="en-US" sz="11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3588286087"/>
                  </a:ext>
                </a:extLst>
              </a:tr>
              <a:tr h="180975">
                <a:tc>
                  <a:txBody>
                    <a:bodyPr/>
                    <a:lstStyle/>
                    <a:p>
                      <a:pPr algn="l" fontAlgn="b"/>
                      <a:r>
                        <a:rPr lang="en-US" sz="1100" u="none" strike="noStrike">
                          <a:effectLst/>
                        </a:rPr>
                        <a:t>Juan Carlos </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Cruz Robles</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3D Systems Corporation</a:t>
                      </a:r>
                      <a:endParaRPr lang="en-US" sz="11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881988927"/>
                  </a:ext>
                </a:extLst>
              </a:tr>
              <a:tr h="180975">
                <a:tc>
                  <a:txBody>
                    <a:bodyPr/>
                    <a:lstStyle/>
                    <a:p>
                      <a:pPr algn="l" fontAlgn="b"/>
                      <a:r>
                        <a:rPr lang="en-US" sz="1100" u="none" strike="noStrike">
                          <a:effectLst/>
                        </a:rPr>
                        <a:t>Scott</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Taylor</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Poly-Med</a:t>
                      </a:r>
                      <a:endParaRPr lang="en-US" sz="11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1721142932"/>
                  </a:ext>
                </a:extLst>
              </a:tr>
              <a:tr h="180975">
                <a:tc>
                  <a:txBody>
                    <a:bodyPr/>
                    <a:lstStyle/>
                    <a:p>
                      <a:pPr algn="l" fontAlgn="b"/>
                      <a:r>
                        <a:rPr lang="en-US" sz="1100" u="none" strike="noStrike">
                          <a:effectLst/>
                        </a:rPr>
                        <a:t>Steve</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Immel</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Sigma Lbs</a:t>
                      </a:r>
                      <a:endParaRPr lang="en-US" sz="11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3967489698"/>
                  </a:ext>
                </a:extLst>
              </a:tr>
              <a:tr h="180975">
                <a:tc>
                  <a:txBody>
                    <a:bodyPr/>
                    <a:lstStyle/>
                    <a:p>
                      <a:pPr algn="l" fontAlgn="b"/>
                      <a:r>
                        <a:rPr lang="en-US" sz="1100" u="none" strike="noStrike">
                          <a:effectLst/>
                        </a:rPr>
                        <a:t>Thomas </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Butcher</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ORNL</a:t>
                      </a:r>
                      <a:endParaRPr lang="en-US" sz="11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540572607"/>
                  </a:ext>
                </a:extLst>
              </a:tr>
              <a:tr h="180975">
                <a:tc>
                  <a:txBody>
                    <a:bodyPr/>
                    <a:lstStyle/>
                    <a:p>
                      <a:pPr algn="l" fontAlgn="b"/>
                      <a:r>
                        <a:rPr lang="en-US" sz="1100" u="none" strike="noStrike">
                          <a:effectLst/>
                        </a:rPr>
                        <a:t>Yi</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Zhang</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ctr"/>
                      <a:r>
                        <a:rPr lang="en-US" sz="1100" u="none" strike="noStrike">
                          <a:effectLst/>
                        </a:rPr>
                        <a:t>Army Engineer Research and Development Center</a:t>
                      </a:r>
                      <a:endParaRPr lang="en-US" sz="1100" b="0" i="0" u="none" strike="noStrike">
                        <a:solidFill>
                          <a:srgbClr val="000000"/>
                        </a:solidFill>
                        <a:effectLst/>
                        <a:latin typeface="Calibri" panose="020F0502020204030204" pitchFamily="34" charset="0"/>
                      </a:endParaRPr>
                    </a:p>
                  </a:txBody>
                  <a:tcPr marL="4763" marR="4763" marT="4763" marB="0" anchor="ctr"/>
                </a:tc>
                <a:extLst>
                  <a:ext uri="{0D108BD9-81ED-4DB2-BD59-A6C34878D82A}">
                    <a16:rowId xmlns:a16="http://schemas.microsoft.com/office/drawing/2014/main" val="1933486576"/>
                  </a:ext>
                </a:extLst>
              </a:tr>
              <a:tr h="180975">
                <a:tc>
                  <a:txBody>
                    <a:bodyPr/>
                    <a:lstStyle/>
                    <a:p>
                      <a:pPr algn="l" fontAlgn="b"/>
                      <a:r>
                        <a:rPr lang="en-US" sz="1100" u="none" strike="noStrike">
                          <a:effectLst/>
                        </a:rPr>
                        <a:t>Kate</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Hyam</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ASME</a:t>
                      </a:r>
                      <a:endParaRPr lang="en-US" sz="11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817355308"/>
                  </a:ext>
                </a:extLst>
              </a:tr>
              <a:tr h="180975">
                <a:tc>
                  <a:txBody>
                    <a:bodyPr/>
                    <a:lstStyle/>
                    <a:p>
                      <a:pPr algn="l" fontAlgn="b"/>
                      <a:r>
                        <a:rPr lang="en-US" sz="1100" u="none" strike="noStrike">
                          <a:effectLst/>
                        </a:rPr>
                        <a:t>Michael</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Gabertan</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ctr"/>
                      <a:r>
                        <a:rPr lang="en-US" sz="1100" u="none" strike="noStrike">
                          <a:effectLst/>
                        </a:rPr>
                        <a:t>Defense Contract Management Agency</a:t>
                      </a:r>
                      <a:endParaRPr lang="en-US" sz="1100" b="0" i="0" u="none" strike="noStrike">
                        <a:solidFill>
                          <a:srgbClr val="000000"/>
                        </a:solidFill>
                        <a:effectLst/>
                        <a:latin typeface="Calibri" panose="020F0502020204030204" pitchFamily="34" charset="0"/>
                      </a:endParaRPr>
                    </a:p>
                  </a:txBody>
                  <a:tcPr marL="4763" marR="4763" marT="4763" marB="0" anchor="ctr"/>
                </a:tc>
                <a:extLst>
                  <a:ext uri="{0D108BD9-81ED-4DB2-BD59-A6C34878D82A}">
                    <a16:rowId xmlns:a16="http://schemas.microsoft.com/office/drawing/2014/main" val="1307658219"/>
                  </a:ext>
                </a:extLst>
              </a:tr>
              <a:tr h="180975">
                <a:tc>
                  <a:txBody>
                    <a:bodyPr/>
                    <a:lstStyle/>
                    <a:p>
                      <a:pPr algn="l" fontAlgn="b"/>
                      <a:r>
                        <a:rPr lang="en-US" sz="1100" u="none" strike="noStrike">
                          <a:effectLst/>
                        </a:rPr>
                        <a:t>Peter</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Daum</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Rolls-Royce Corporation</a:t>
                      </a:r>
                      <a:endParaRPr lang="en-US" sz="11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3386360785"/>
                  </a:ext>
                </a:extLst>
              </a:tr>
              <a:tr h="180975">
                <a:tc>
                  <a:txBody>
                    <a:bodyPr/>
                    <a:lstStyle/>
                    <a:p>
                      <a:pPr algn="l" fontAlgn="b"/>
                      <a:r>
                        <a:rPr lang="en-US" sz="1100" u="none" strike="noStrike">
                          <a:effectLst/>
                        </a:rPr>
                        <a:t>Anton </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Netchaev</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USACE ERDC</a:t>
                      </a:r>
                      <a:endParaRPr lang="en-US" sz="11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1300977862"/>
                  </a:ext>
                </a:extLst>
              </a:tr>
              <a:tr h="180975">
                <a:tc>
                  <a:txBody>
                    <a:bodyPr/>
                    <a:lstStyle/>
                    <a:p>
                      <a:pPr algn="l" fontAlgn="b"/>
                      <a:r>
                        <a:rPr lang="en-US" sz="1100" u="none" strike="noStrike">
                          <a:effectLst/>
                        </a:rPr>
                        <a:t>Benjamin</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Greene</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Jacobs Technology Inc.</a:t>
                      </a:r>
                      <a:endParaRPr lang="en-US" sz="11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1480865361"/>
                  </a:ext>
                </a:extLst>
              </a:tr>
              <a:tr h="180975">
                <a:tc>
                  <a:txBody>
                    <a:bodyPr/>
                    <a:lstStyle/>
                    <a:p>
                      <a:pPr algn="l" fontAlgn="b"/>
                      <a:r>
                        <a:rPr lang="en-US" sz="1100" u="none" strike="noStrike">
                          <a:effectLst/>
                        </a:rPr>
                        <a:t>Bill </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Macy </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MACY CONSULTING INC</a:t>
                      </a:r>
                      <a:endParaRPr lang="en-US" sz="11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620149668"/>
                  </a:ext>
                </a:extLst>
              </a:tr>
              <a:tr h="200025">
                <a:tc>
                  <a:txBody>
                    <a:bodyPr/>
                    <a:lstStyle/>
                    <a:p>
                      <a:pPr algn="l" fontAlgn="b"/>
                      <a:r>
                        <a:rPr lang="en-US" sz="1100" u="none" strike="noStrike">
                          <a:effectLst/>
                        </a:rPr>
                        <a:t>Brandon</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200" u="none" strike="noStrike">
                          <a:effectLst/>
                        </a:rPr>
                        <a:t>Ribic</a:t>
                      </a:r>
                      <a:endParaRPr lang="en-US" sz="12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dirty="0">
                          <a:effectLst/>
                        </a:rPr>
                        <a:t>NCDMM</a:t>
                      </a:r>
                      <a:endParaRPr lang="en-US" sz="1100" b="0" i="0" u="none" strike="noStrike" dirty="0">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1622556711"/>
                  </a:ext>
                </a:extLst>
              </a:tr>
            </a:tbl>
          </a:graphicData>
        </a:graphic>
      </p:graphicFrame>
    </p:spTree>
    <p:extLst>
      <p:ext uri="{BB962C8B-B14F-4D97-AF65-F5344CB8AC3E}">
        <p14:creationId xmlns:p14="http://schemas.microsoft.com/office/powerpoint/2010/main" val="12040306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47" y="178998"/>
            <a:ext cx="3114609" cy="554066"/>
          </a:xfrm>
          <a:prstGeom prst="rect">
            <a:avLst/>
          </a:prstGeom>
        </p:spPr>
      </p:pic>
      <p:sp>
        <p:nvSpPr>
          <p:cNvPr id="2" name="Rectangle 1"/>
          <p:cNvSpPr/>
          <p:nvPr/>
        </p:nvSpPr>
        <p:spPr>
          <a:xfrm>
            <a:off x="228601" y="1155273"/>
            <a:ext cx="8839200" cy="1569660"/>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Research &amp; Development to Advance AM Qualification and Certification</a:t>
            </a:r>
            <a:endParaRPr kumimoji="0" lang="en-US" sz="2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a:solidFill>
                  <a:srgbClr val="002060"/>
                </a:solidFill>
                <a:latin typeface="Arial" panose="020B0604020202020204" pitchFamily="34" charset="0"/>
                <a:cs typeface="Arial" panose="020B0604020202020204" pitchFamily="34" charset="0"/>
              </a:rPr>
              <a:t>Members</a:t>
            </a:r>
            <a:endParaRPr kumimoji="0" lang="en-US" sz="2800" b="0" i="0" u="none" strike="noStrike" kern="1200" cap="none" spc="0" normalizeH="0" baseline="0" noProof="0" dirty="0">
              <a:ln>
                <a:noFill/>
              </a:ln>
              <a:solidFill>
                <a:srgbClr val="002060"/>
              </a:solidFill>
              <a:effectLst/>
              <a:uLnTx/>
              <a:uFillTx/>
              <a:latin typeface="Calibri"/>
            </a:endParaRPr>
          </a:p>
        </p:txBody>
      </p:sp>
      <p:graphicFrame>
        <p:nvGraphicFramePr>
          <p:cNvPr id="5" name="Table 4">
            <a:extLst>
              <a:ext uri="{FF2B5EF4-FFF2-40B4-BE49-F238E27FC236}">
                <a16:creationId xmlns:a16="http://schemas.microsoft.com/office/drawing/2014/main" id="{C4AF5FEC-0EB5-4361-B71A-7DD56B8E580B}"/>
              </a:ext>
            </a:extLst>
          </p:cNvPr>
          <p:cNvGraphicFramePr>
            <a:graphicFrameLocks noGrp="1"/>
          </p:cNvGraphicFramePr>
          <p:nvPr/>
        </p:nvGraphicFramePr>
        <p:xfrm>
          <a:off x="1600200" y="2724933"/>
          <a:ext cx="6477000" cy="3819525"/>
        </p:xfrm>
        <a:graphic>
          <a:graphicData uri="http://schemas.openxmlformats.org/drawingml/2006/table">
            <a:tbl>
              <a:tblPr>
                <a:tableStyleId>{5C22544A-7EE6-4342-B048-85BDC9FD1C3A}</a:tableStyleId>
              </a:tblPr>
              <a:tblGrid>
                <a:gridCol w="977900">
                  <a:extLst>
                    <a:ext uri="{9D8B030D-6E8A-4147-A177-3AD203B41FA5}">
                      <a16:colId xmlns:a16="http://schemas.microsoft.com/office/drawing/2014/main" val="1770648468"/>
                    </a:ext>
                  </a:extLst>
                </a:gridCol>
                <a:gridCol w="1130300">
                  <a:extLst>
                    <a:ext uri="{9D8B030D-6E8A-4147-A177-3AD203B41FA5}">
                      <a16:colId xmlns:a16="http://schemas.microsoft.com/office/drawing/2014/main" val="3391901428"/>
                    </a:ext>
                  </a:extLst>
                </a:gridCol>
                <a:gridCol w="4368800">
                  <a:extLst>
                    <a:ext uri="{9D8B030D-6E8A-4147-A177-3AD203B41FA5}">
                      <a16:colId xmlns:a16="http://schemas.microsoft.com/office/drawing/2014/main" val="1065145846"/>
                    </a:ext>
                  </a:extLst>
                </a:gridCol>
              </a:tblGrid>
              <a:tr h="200025">
                <a:tc>
                  <a:txBody>
                    <a:bodyPr/>
                    <a:lstStyle/>
                    <a:p>
                      <a:pPr algn="l" fontAlgn="b"/>
                      <a:r>
                        <a:rPr lang="en-US" sz="1200" b="1" u="none" strike="noStrike">
                          <a:effectLst/>
                        </a:rPr>
                        <a:t>First Name</a:t>
                      </a:r>
                      <a:endParaRPr lang="en-US" sz="1200" b="1"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200" b="1" u="none" strike="noStrike">
                          <a:effectLst/>
                        </a:rPr>
                        <a:t>Last Name</a:t>
                      </a:r>
                      <a:endParaRPr lang="en-US" sz="1200" b="1"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200" b="1" u="none" strike="noStrike" dirty="0">
                          <a:effectLst/>
                        </a:rPr>
                        <a:t>Organization</a:t>
                      </a:r>
                      <a:endParaRPr lang="en-US" sz="1200" b="1" i="0" u="none" strike="noStrike" dirty="0">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832101795"/>
                  </a:ext>
                </a:extLst>
              </a:tr>
              <a:tr h="180975">
                <a:tc>
                  <a:txBody>
                    <a:bodyPr/>
                    <a:lstStyle/>
                    <a:p>
                      <a:pPr algn="l" fontAlgn="b"/>
                      <a:r>
                        <a:rPr lang="en-US" sz="1100" u="none" strike="noStrike">
                          <a:effectLst/>
                        </a:rPr>
                        <a:t>BRENTON</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ORMSBY</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dirty="0">
                          <a:effectLst/>
                        </a:rPr>
                        <a:t>Deloitte Consulting LLP</a:t>
                      </a:r>
                      <a:endParaRPr lang="en-US" sz="1100" b="0" i="0" u="none" strike="noStrike" dirty="0">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3260521391"/>
                  </a:ext>
                </a:extLst>
              </a:tr>
              <a:tr h="180975">
                <a:tc>
                  <a:txBody>
                    <a:bodyPr/>
                    <a:lstStyle/>
                    <a:p>
                      <a:pPr algn="l" fontAlgn="b"/>
                      <a:r>
                        <a:rPr lang="en-US" sz="1100" u="none" strike="noStrike">
                          <a:effectLst/>
                        </a:rPr>
                        <a:t>Brian</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West</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NASA</a:t>
                      </a:r>
                      <a:endParaRPr lang="en-US" sz="11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625448762"/>
                  </a:ext>
                </a:extLst>
              </a:tr>
              <a:tr h="180975">
                <a:tc>
                  <a:txBody>
                    <a:bodyPr/>
                    <a:lstStyle/>
                    <a:p>
                      <a:pPr algn="l" fontAlgn="b"/>
                      <a:r>
                        <a:rPr lang="en-US" sz="1100" u="none" strike="noStrike">
                          <a:effectLst/>
                        </a:rPr>
                        <a:t>Fred</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Higgs</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Rice University</a:t>
                      </a:r>
                      <a:endParaRPr lang="en-US" sz="11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90825838"/>
                  </a:ext>
                </a:extLst>
              </a:tr>
              <a:tr h="180975">
                <a:tc>
                  <a:txBody>
                    <a:bodyPr/>
                    <a:lstStyle/>
                    <a:p>
                      <a:pPr algn="l" fontAlgn="b"/>
                      <a:r>
                        <a:rPr lang="en-US" sz="1100" u="none" strike="noStrike">
                          <a:effectLst/>
                        </a:rPr>
                        <a:t>Jennifer </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Wolk </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Office of Naval Research</a:t>
                      </a:r>
                      <a:endParaRPr lang="en-US" sz="11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3294604892"/>
                  </a:ext>
                </a:extLst>
              </a:tr>
              <a:tr h="180975">
                <a:tc>
                  <a:txBody>
                    <a:bodyPr/>
                    <a:lstStyle/>
                    <a:p>
                      <a:pPr algn="l" fontAlgn="b"/>
                      <a:r>
                        <a:rPr lang="en-US" sz="1100" u="none" strike="noStrike">
                          <a:effectLst/>
                        </a:rPr>
                        <a:t>Justin </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Ryan </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Rady Children's Hospital San Diego; DICOM WG-17</a:t>
                      </a:r>
                      <a:endParaRPr lang="en-US" sz="11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1064075884"/>
                  </a:ext>
                </a:extLst>
              </a:tr>
              <a:tr h="180975">
                <a:tc>
                  <a:txBody>
                    <a:bodyPr/>
                    <a:lstStyle/>
                    <a:p>
                      <a:pPr algn="l" fontAlgn="b"/>
                      <a:r>
                        <a:rPr lang="en-US" sz="1100" u="none" strike="noStrike">
                          <a:effectLst/>
                        </a:rPr>
                        <a:t>Kaushik</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Asokan</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Flowserve</a:t>
                      </a:r>
                      <a:endParaRPr lang="en-US" sz="11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3284193256"/>
                  </a:ext>
                </a:extLst>
              </a:tr>
              <a:tr h="180975">
                <a:tc>
                  <a:txBody>
                    <a:bodyPr/>
                    <a:lstStyle/>
                    <a:p>
                      <a:pPr algn="l" fontAlgn="b"/>
                      <a:r>
                        <a:rPr lang="en-US" sz="1100" u="none" strike="noStrike">
                          <a:effectLst/>
                        </a:rPr>
                        <a:t>Keith</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Sharp</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ctr"/>
                      <a:r>
                        <a:rPr lang="en-US" sz="1100" u="none" strike="noStrike">
                          <a:effectLst/>
                        </a:rPr>
                        <a:t>UMaine Advanced Structures and Composites Center</a:t>
                      </a:r>
                      <a:endParaRPr lang="en-US" sz="1100" b="0" i="0" u="none" strike="noStrike">
                        <a:solidFill>
                          <a:srgbClr val="000000"/>
                        </a:solidFill>
                        <a:effectLst/>
                        <a:latin typeface="Calibri" panose="020F0502020204030204" pitchFamily="34" charset="0"/>
                      </a:endParaRPr>
                    </a:p>
                  </a:txBody>
                  <a:tcPr marL="4763" marR="4763" marT="4763" marB="0" anchor="ctr"/>
                </a:tc>
                <a:extLst>
                  <a:ext uri="{0D108BD9-81ED-4DB2-BD59-A6C34878D82A}">
                    <a16:rowId xmlns:a16="http://schemas.microsoft.com/office/drawing/2014/main" val="3874757442"/>
                  </a:ext>
                </a:extLst>
              </a:tr>
              <a:tr h="180975">
                <a:tc>
                  <a:txBody>
                    <a:bodyPr/>
                    <a:lstStyle/>
                    <a:p>
                      <a:pPr algn="l" fontAlgn="b"/>
                      <a:r>
                        <a:rPr lang="en-US" sz="1100" u="none" strike="noStrike">
                          <a:effectLst/>
                        </a:rPr>
                        <a:t>Ken</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Hix</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GE Aviation</a:t>
                      </a:r>
                      <a:endParaRPr lang="en-US" sz="11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50182493"/>
                  </a:ext>
                </a:extLst>
              </a:tr>
              <a:tr h="180975">
                <a:tc>
                  <a:txBody>
                    <a:bodyPr/>
                    <a:lstStyle/>
                    <a:p>
                      <a:pPr algn="l" fontAlgn="b"/>
                      <a:r>
                        <a:rPr lang="en-US" sz="1100" u="none" strike="noStrike">
                          <a:effectLst/>
                        </a:rPr>
                        <a:t>Margaret </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Balanowski</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US Army</a:t>
                      </a:r>
                      <a:endParaRPr lang="en-US" sz="11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06721336"/>
                  </a:ext>
                </a:extLst>
              </a:tr>
              <a:tr h="180975">
                <a:tc>
                  <a:txBody>
                    <a:bodyPr/>
                    <a:lstStyle/>
                    <a:p>
                      <a:pPr algn="l" fontAlgn="b"/>
                      <a:r>
                        <a:rPr lang="en-US" sz="1100" u="none" strike="noStrike">
                          <a:effectLst/>
                        </a:rPr>
                        <a:t>Michael</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Tucker</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ctr"/>
                      <a:r>
                        <a:rPr lang="en-US" sz="1100" u="none" strike="noStrike">
                          <a:effectLst/>
                        </a:rPr>
                        <a:t>GE Research</a:t>
                      </a:r>
                      <a:endParaRPr lang="en-US" sz="1100" b="0" i="0" u="none" strike="noStrike">
                        <a:solidFill>
                          <a:srgbClr val="000000"/>
                        </a:solidFill>
                        <a:effectLst/>
                        <a:latin typeface="Calibri" panose="020F0502020204030204" pitchFamily="34" charset="0"/>
                      </a:endParaRPr>
                    </a:p>
                  </a:txBody>
                  <a:tcPr marL="4763" marR="4763" marT="4763" marB="0" anchor="ctr"/>
                </a:tc>
                <a:extLst>
                  <a:ext uri="{0D108BD9-81ED-4DB2-BD59-A6C34878D82A}">
                    <a16:rowId xmlns:a16="http://schemas.microsoft.com/office/drawing/2014/main" val="2059096095"/>
                  </a:ext>
                </a:extLst>
              </a:tr>
              <a:tr h="180975">
                <a:tc>
                  <a:txBody>
                    <a:bodyPr/>
                    <a:lstStyle/>
                    <a:p>
                      <a:pPr algn="l" fontAlgn="b"/>
                      <a:r>
                        <a:rPr lang="en-US" sz="1100" u="none" strike="noStrike">
                          <a:effectLst/>
                        </a:rPr>
                        <a:t>Mike </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Vasquez</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3Degrees</a:t>
                      </a:r>
                      <a:endParaRPr lang="en-US" sz="11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1280481397"/>
                  </a:ext>
                </a:extLst>
              </a:tr>
              <a:tr h="180975">
                <a:tc>
                  <a:txBody>
                    <a:bodyPr/>
                    <a:lstStyle/>
                    <a:p>
                      <a:pPr algn="l" fontAlgn="b"/>
                      <a:r>
                        <a:rPr lang="en-US" sz="1100" u="none" strike="noStrike">
                          <a:effectLst/>
                        </a:rPr>
                        <a:t>Nathaniel</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Craig  </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Army National Guard-G4</a:t>
                      </a:r>
                      <a:endParaRPr lang="en-US" sz="11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520461584"/>
                  </a:ext>
                </a:extLst>
              </a:tr>
              <a:tr h="180975">
                <a:tc>
                  <a:txBody>
                    <a:bodyPr/>
                    <a:lstStyle/>
                    <a:p>
                      <a:pPr algn="l" fontAlgn="b"/>
                      <a:r>
                        <a:rPr lang="en-US" sz="1100" u="none" strike="noStrike">
                          <a:effectLst/>
                        </a:rPr>
                        <a:t>Paul </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Miller</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ANSYS</a:t>
                      </a:r>
                      <a:endParaRPr lang="en-US" sz="11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3304882968"/>
                  </a:ext>
                </a:extLst>
              </a:tr>
              <a:tr h="180975">
                <a:tc>
                  <a:txBody>
                    <a:bodyPr/>
                    <a:lstStyle/>
                    <a:p>
                      <a:pPr algn="l" fontAlgn="b"/>
                      <a:r>
                        <a:rPr lang="en-US" sz="1100" u="none" strike="noStrike">
                          <a:effectLst/>
                        </a:rPr>
                        <a:t>Radhika</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Barua</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ctr"/>
                      <a:r>
                        <a:rPr lang="en-US" sz="1100" u="none" strike="noStrike">
                          <a:effectLst/>
                        </a:rPr>
                        <a:t>Virginia Commonwealth University</a:t>
                      </a:r>
                      <a:endParaRPr lang="en-US" sz="1100" b="0" i="0" u="none" strike="noStrike">
                        <a:solidFill>
                          <a:srgbClr val="000000"/>
                        </a:solidFill>
                        <a:effectLst/>
                        <a:latin typeface="Calibri" panose="020F0502020204030204" pitchFamily="34" charset="0"/>
                      </a:endParaRPr>
                    </a:p>
                  </a:txBody>
                  <a:tcPr marL="4763" marR="4763" marT="4763" marB="0" anchor="ctr"/>
                </a:tc>
                <a:extLst>
                  <a:ext uri="{0D108BD9-81ED-4DB2-BD59-A6C34878D82A}">
                    <a16:rowId xmlns:a16="http://schemas.microsoft.com/office/drawing/2014/main" val="158000580"/>
                  </a:ext>
                </a:extLst>
              </a:tr>
              <a:tr h="180975">
                <a:tc>
                  <a:txBody>
                    <a:bodyPr/>
                    <a:lstStyle/>
                    <a:p>
                      <a:pPr algn="l" fontAlgn="b"/>
                      <a:r>
                        <a:rPr lang="en-US" sz="1100" u="none" strike="noStrike">
                          <a:effectLst/>
                        </a:rPr>
                        <a:t>Ricky </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Murphy</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Department of Defense</a:t>
                      </a:r>
                      <a:endParaRPr lang="en-US" sz="11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565685746"/>
                  </a:ext>
                </a:extLst>
              </a:tr>
              <a:tr h="180975">
                <a:tc>
                  <a:txBody>
                    <a:bodyPr/>
                    <a:lstStyle/>
                    <a:p>
                      <a:pPr algn="l" fontAlgn="b"/>
                      <a:r>
                        <a:rPr lang="en-US" sz="1100" u="none" strike="noStrike">
                          <a:effectLst/>
                        </a:rPr>
                        <a:t>Robert</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Grant</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Federal Aviation Administration</a:t>
                      </a:r>
                      <a:endParaRPr lang="en-US" sz="11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3978460937"/>
                  </a:ext>
                </a:extLst>
              </a:tr>
              <a:tr h="180975">
                <a:tc>
                  <a:txBody>
                    <a:bodyPr/>
                    <a:lstStyle/>
                    <a:p>
                      <a:pPr algn="l" fontAlgn="b"/>
                      <a:r>
                        <a:rPr lang="en-US" sz="1100" u="none" strike="noStrike">
                          <a:effectLst/>
                        </a:rPr>
                        <a:t>Roger</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Narayan</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North Carolina State University at Raleigh</a:t>
                      </a:r>
                      <a:endParaRPr lang="en-US" sz="11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3079968053"/>
                  </a:ext>
                </a:extLst>
              </a:tr>
              <a:tr h="180975">
                <a:tc>
                  <a:txBody>
                    <a:bodyPr/>
                    <a:lstStyle/>
                    <a:p>
                      <a:pPr algn="l" fontAlgn="b"/>
                      <a:r>
                        <a:rPr lang="en-US" sz="1100" u="none" strike="noStrike">
                          <a:effectLst/>
                        </a:rPr>
                        <a:t>Scott </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Nelson</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UT-Battelle (Oak Ridge National Laboratory)</a:t>
                      </a:r>
                      <a:endParaRPr lang="en-US" sz="11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3800303346"/>
                  </a:ext>
                </a:extLst>
              </a:tr>
              <a:tr h="180975">
                <a:tc>
                  <a:txBody>
                    <a:bodyPr/>
                    <a:lstStyle/>
                    <a:p>
                      <a:pPr algn="l" fontAlgn="b"/>
                      <a:r>
                        <a:rPr lang="en-US" sz="1100" u="none" strike="noStrike">
                          <a:effectLst/>
                        </a:rPr>
                        <a:t>Shaw</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Feng</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NIST</a:t>
                      </a:r>
                      <a:endParaRPr lang="en-US" sz="11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300994058"/>
                  </a:ext>
                </a:extLst>
              </a:tr>
              <a:tr h="180975">
                <a:tc>
                  <a:txBody>
                    <a:bodyPr/>
                    <a:lstStyle/>
                    <a:p>
                      <a:pPr algn="l" fontAlgn="b"/>
                      <a:r>
                        <a:rPr lang="en-US" sz="1100" u="none" strike="noStrike">
                          <a:effectLst/>
                        </a:rPr>
                        <a:t>William</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a:effectLst/>
                        </a:rPr>
                        <a:t>Beckenbaugh</a:t>
                      </a:r>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dirty="0">
                          <a:effectLst/>
                        </a:rPr>
                        <a:t>WMB Consulting, LLC.</a:t>
                      </a:r>
                      <a:endParaRPr lang="en-US" sz="1100" b="0" i="0" u="none" strike="noStrike" dirty="0">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61762581"/>
                  </a:ext>
                </a:extLst>
              </a:tr>
            </a:tbl>
          </a:graphicData>
        </a:graphic>
      </p:graphicFrame>
    </p:spTree>
    <p:extLst>
      <p:ext uri="{BB962C8B-B14F-4D97-AF65-F5344CB8AC3E}">
        <p14:creationId xmlns:p14="http://schemas.microsoft.com/office/powerpoint/2010/main" val="2592675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93B59-4A82-4366-B87D-241EC5502C03}"/>
              </a:ext>
            </a:extLst>
          </p:cNvPr>
          <p:cNvSpPr>
            <a:spLocks noGrp="1"/>
          </p:cNvSpPr>
          <p:nvPr>
            <p:ph type="title"/>
          </p:nvPr>
        </p:nvSpPr>
        <p:spPr/>
        <p:txBody>
          <a:bodyPr>
            <a:normAutofit fontScale="90000"/>
          </a:bodyPr>
          <a:lstStyle/>
          <a:p>
            <a:pPr algn="ctr"/>
            <a:br>
              <a:rPr lang="en-US" b="1" dirty="0">
                <a:solidFill>
                  <a:srgbClr val="FF0000"/>
                </a:solidFill>
              </a:rPr>
            </a:br>
            <a:r>
              <a:rPr lang="en-US" b="1" dirty="0">
                <a:solidFill>
                  <a:srgbClr val="FF0000"/>
                </a:solidFill>
              </a:rPr>
              <a:t>2021 AM Workshop Protocol</a:t>
            </a:r>
            <a:br>
              <a:rPr lang="en-US" dirty="0"/>
            </a:br>
            <a:endParaRPr lang="en-US" dirty="0"/>
          </a:p>
        </p:txBody>
      </p:sp>
      <p:sp>
        <p:nvSpPr>
          <p:cNvPr id="4" name="Slide Number Placeholder 3">
            <a:extLst>
              <a:ext uri="{FF2B5EF4-FFF2-40B4-BE49-F238E27FC236}">
                <a16:creationId xmlns:a16="http://schemas.microsoft.com/office/drawing/2014/main" id="{D586DAEB-563A-4F4C-8F9C-D244B7F2D320}"/>
              </a:ext>
            </a:extLst>
          </p:cNvPr>
          <p:cNvSpPr>
            <a:spLocks noGrp="1"/>
          </p:cNvSpPr>
          <p:nvPr>
            <p:ph type="sldNum" sz="quarter" idx="12"/>
          </p:nvPr>
        </p:nvSpPr>
        <p:spPr/>
        <p:txBody>
          <a:bodyPr/>
          <a:lstStyle/>
          <a:p>
            <a:fld id="{2726C2F5-E77D-45D7-8DF9-278139FB18E6}" type="slidenum">
              <a:rPr lang="en-US" smtClean="0"/>
              <a:t>2</a:t>
            </a:fld>
            <a:endParaRPr lang="en-US" dirty="0"/>
          </a:p>
        </p:txBody>
      </p:sp>
      <p:sp>
        <p:nvSpPr>
          <p:cNvPr id="6" name="Content Placeholder 2">
            <a:extLst>
              <a:ext uri="{FF2B5EF4-FFF2-40B4-BE49-F238E27FC236}">
                <a16:creationId xmlns:a16="http://schemas.microsoft.com/office/drawing/2014/main" id="{6C712EEF-8F9C-460F-ACAC-A439D41FB7D3}"/>
              </a:ext>
            </a:extLst>
          </p:cNvPr>
          <p:cNvSpPr txBox="1">
            <a:spLocks/>
          </p:cNvSpPr>
          <p:nvPr/>
        </p:nvSpPr>
        <p:spPr>
          <a:xfrm>
            <a:off x="535329" y="2101384"/>
            <a:ext cx="8153400" cy="4191000"/>
          </a:xfrm>
          <a:prstGeom prst="rect">
            <a:avLst/>
          </a:prstGeom>
          <a:solidFill>
            <a:schemeClr val="bg2"/>
          </a:solidFill>
          <a:ln>
            <a:solidFill>
              <a:schemeClr val="tx1"/>
            </a:solidFill>
          </a:ln>
        </p:spPr>
        <p:txBody>
          <a:bodyPr vert="horz" lIns="91440" tIns="45720" rIns="91440" bIns="45720" rtlCol="0">
            <a:normAutofit fontScale="70000" lnSpcReduction="20000"/>
          </a:bodyPr>
          <a:lstStyle>
            <a:lvl1pPr marL="332824" indent="-332824" algn="l" defTabSz="443766" rtl="0" eaLnBrk="1" latinLnBrk="0" hangingPunct="1">
              <a:spcBef>
                <a:spcPct val="20000"/>
              </a:spcBef>
              <a:buFont typeface="Arial"/>
              <a:buChar char="•"/>
              <a:defRPr sz="3106" kern="1200">
                <a:solidFill>
                  <a:srgbClr val="101643"/>
                </a:solidFill>
                <a:latin typeface="+mn-lt"/>
                <a:ea typeface="+mn-ea"/>
                <a:cs typeface="+mn-cs"/>
              </a:defRPr>
            </a:lvl1pPr>
            <a:lvl2pPr marL="721119" indent="-277354" algn="l" defTabSz="443766" rtl="0" eaLnBrk="1" latinLnBrk="0" hangingPunct="1">
              <a:spcBef>
                <a:spcPct val="20000"/>
              </a:spcBef>
              <a:buFont typeface="Arial"/>
              <a:buChar char="–"/>
              <a:defRPr sz="2718" kern="1200">
                <a:solidFill>
                  <a:srgbClr val="101643"/>
                </a:solidFill>
                <a:latin typeface="+mn-lt"/>
                <a:ea typeface="+mn-ea"/>
                <a:cs typeface="+mn-cs"/>
              </a:defRPr>
            </a:lvl2pPr>
            <a:lvl3pPr marL="1109413" indent="-221882" algn="l" defTabSz="443766" rtl="0" eaLnBrk="1" latinLnBrk="0" hangingPunct="1">
              <a:spcBef>
                <a:spcPct val="20000"/>
              </a:spcBef>
              <a:buFont typeface="Arial"/>
              <a:buChar char="•"/>
              <a:defRPr sz="2330" kern="1200">
                <a:solidFill>
                  <a:srgbClr val="101643"/>
                </a:solidFill>
                <a:latin typeface="+mn-lt"/>
                <a:ea typeface="+mn-ea"/>
                <a:cs typeface="+mn-cs"/>
              </a:defRPr>
            </a:lvl3pPr>
            <a:lvl4pPr marL="1553179" indent="-221882" algn="l" defTabSz="443766" rtl="0" eaLnBrk="1" latinLnBrk="0" hangingPunct="1">
              <a:spcBef>
                <a:spcPct val="20000"/>
              </a:spcBef>
              <a:buFont typeface="Arial"/>
              <a:buChar char="–"/>
              <a:defRPr sz="1941" kern="1200">
                <a:solidFill>
                  <a:srgbClr val="101643"/>
                </a:solidFill>
                <a:latin typeface="+mn-lt"/>
                <a:ea typeface="+mn-ea"/>
                <a:cs typeface="+mn-cs"/>
              </a:defRPr>
            </a:lvl4pPr>
            <a:lvl5pPr marL="1996945" indent="-221882" algn="l" defTabSz="443766" rtl="0" eaLnBrk="1" latinLnBrk="0" hangingPunct="1">
              <a:spcBef>
                <a:spcPct val="20000"/>
              </a:spcBef>
              <a:buFont typeface="Arial"/>
              <a:buChar char="»"/>
              <a:defRPr sz="1941" kern="1200">
                <a:solidFill>
                  <a:srgbClr val="101643"/>
                </a:solidFill>
                <a:latin typeface="+mn-lt"/>
                <a:ea typeface="+mn-ea"/>
                <a:cs typeface="+mn-cs"/>
              </a:defRPr>
            </a:lvl5pPr>
            <a:lvl6pPr marL="2440710" indent="-221882" algn="l" defTabSz="443766" rtl="0" eaLnBrk="1" latinLnBrk="0" hangingPunct="1">
              <a:spcBef>
                <a:spcPct val="20000"/>
              </a:spcBef>
              <a:buFont typeface="Arial"/>
              <a:buChar char="•"/>
              <a:defRPr sz="1941" kern="1200">
                <a:solidFill>
                  <a:schemeClr val="tx1"/>
                </a:solidFill>
                <a:latin typeface="+mn-lt"/>
                <a:ea typeface="+mn-ea"/>
                <a:cs typeface="+mn-cs"/>
              </a:defRPr>
            </a:lvl6pPr>
            <a:lvl7pPr marL="2884476" indent="-221882" algn="l" defTabSz="443766" rtl="0" eaLnBrk="1" latinLnBrk="0" hangingPunct="1">
              <a:spcBef>
                <a:spcPct val="20000"/>
              </a:spcBef>
              <a:buFont typeface="Arial"/>
              <a:buChar char="•"/>
              <a:defRPr sz="1941" kern="1200">
                <a:solidFill>
                  <a:schemeClr val="tx1"/>
                </a:solidFill>
                <a:latin typeface="+mn-lt"/>
                <a:ea typeface="+mn-ea"/>
                <a:cs typeface="+mn-cs"/>
              </a:defRPr>
            </a:lvl7pPr>
            <a:lvl8pPr marL="3328241" indent="-221882" algn="l" defTabSz="443766" rtl="0" eaLnBrk="1" latinLnBrk="0" hangingPunct="1">
              <a:spcBef>
                <a:spcPct val="20000"/>
              </a:spcBef>
              <a:buFont typeface="Arial"/>
              <a:buChar char="•"/>
              <a:defRPr sz="1941" kern="1200">
                <a:solidFill>
                  <a:schemeClr val="tx1"/>
                </a:solidFill>
                <a:latin typeface="+mn-lt"/>
                <a:ea typeface="+mn-ea"/>
                <a:cs typeface="+mn-cs"/>
              </a:defRPr>
            </a:lvl8pPr>
            <a:lvl9pPr marL="3772007" indent="-221882" algn="l" defTabSz="443766" rtl="0" eaLnBrk="1" latinLnBrk="0" hangingPunct="1">
              <a:spcBef>
                <a:spcPct val="20000"/>
              </a:spcBef>
              <a:buFont typeface="Arial"/>
              <a:buChar char="•"/>
              <a:defRPr sz="1941" kern="1200">
                <a:solidFill>
                  <a:schemeClr val="tx1"/>
                </a:solidFill>
                <a:latin typeface="+mn-lt"/>
                <a:ea typeface="+mn-ea"/>
                <a:cs typeface="+mn-cs"/>
              </a:defRPr>
            </a:lvl9pPr>
          </a:lstStyle>
          <a:p>
            <a:endParaRPr lang="en-US" sz="3500" dirty="0"/>
          </a:p>
          <a:p>
            <a:r>
              <a:rPr lang="en-US" sz="3500" dirty="0"/>
              <a:t>Please keep your phones on mute unless you are presenting. </a:t>
            </a:r>
            <a:r>
              <a:rPr lang="en-US" sz="3500" b="1" dirty="0"/>
              <a:t>Do </a:t>
            </a:r>
            <a:r>
              <a:rPr lang="en-US" sz="3500" b="1" i="1" u="sng" dirty="0"/>
              <a:t>NOT</a:t>
            </a:r>
            <a:r>
              <a:rPr lang="en-US" sz="3500" b="1" dirty="0"/>
              <a:t> put your phone on hold</a:t>
            </a:r>
            <a:r>
              <a:rPr lang="en-US" sz="3500" dirty="0"/>
              <a:t>. Should you have to temporarily drop off please hang up and call back. </a:t>
            </a:r>
          </a:p>
          <a:p>
            <a:endParaRPr lang="en-US" sz="3500" dirty="0"/>
          </a:p>
          <a:p>
            <a:r>
              <a:rPr lang="en-US" sz="3500" dirty="0"/>
              <a:t>Questions will be addressed via “Q &amp; A” on </a:t>
            </a:r>
            <a:r>
              <a:rPr lang="en-US" sz="3500" dirty="0" err="1"/>
              <a:t>AdobeConnect</a:t>
            </a:r>
            <a:r>
              <a:rPr lang="en-US" sz="3500" dirty="0"/>
              <a:t> </a:t>
            </a:r>
          </a:p>
          <a:p>
            <a:endParaRPr lang="en-US" sz="3500" dirty="0"/>
          </a:p>
          <a:p>
            <a:r>
              <a:rPr lang="en-US" sz="3500" dirty="0"/>
              <a:t>Presenters - slides will be advanced by NCMS / LMI</a:t>
            </a:r>
          </a:p>
          <a:p>
            <a:endParaRPr lang="en-US" sz="3500" dirty="0"/>
          </a:p>
          <a:p>
            <a:r>
              <a:rPr lang="en-US" sz="3500" dirty="0"/>
              <a:t>This is an open forum. Slides will be posted on the AMMO WG at  https://ammo.ncms.org/</a:t>
            </a:r>
          </a:p>
          <a:p>
            <a:endParaRPr lang="en-US" sz="3500" dirty="0"/>
          </a:p>
          <a:p>
            <a:endParaRPr lang="en-US" sz="3500" dirty="0"/>
          </a:p>
          <a:p>
            <a:endParaRPr lang="en-US" sz="2900" dirty="0"/>
          </a:p>
          <a:p>
            <a:endParaRPr lang="en-US" sz="2000" dirty="0"/>
          </a:p>
          <a:p>
            <a:pPr marL="0" indent="0" algn="ctr">
              <a:buFont typeface="Arial"/>
              <a:buNone/>
            </a:pPr>
            <a:endParaRPr lang="en-US" sz="2000" dirty="0"/>
          </a:p>
        </p:txBody>
      </p:sp>
      <p:pic>
        <p:nvPicPr>
          <p:cNvPr id="7" name="Picture 6">
            <a:extLst>
              <a:ext uri="{FF2B5EF4-FFF2-40B4-BE49-F238E27FC236}">
                <a16:creationId xmlns:a16="http://schemas.microsoft.com/office/drawing/2014/main" id="{9E76100E-3D8C-4DD5-98AF-2A4C07ACA5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447" y="178998"/>
            <a:ext cx="3114609" cy="554066"/>
          </a:xfrm>
          <a:prstGeom prst="rect">
            <a:avLst/>
          </a:prstGeom>
        </p:spPr>
      </p:pic>
    </p:spTree>
    <p:extLst>
      <p:ext uri="{BB962C8B-B14F-4D97-AF65-F5344CB8AC3E}">
        <p14:creationId xmlns:p14="http://schemas.microsoft.com/office/powerpoint/2010/main" val="18774495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76200" y="1066800"/>
            <a:ext cx="8991600" cy="5654680"/>
          </a:xfrm>
        </p:spPr>
        <p:txBody>
          <a:bodyPr>
            <a:normAutofit fontScale="90000"/>
          </a:bodyPr>
          <a:lstStyle/>
          <a:p>
            <a:pPr lvl="0" algn="ctr" defTabSz="914400">
              <a:spcBef>
                <a:spcPts val="0"/>
              </a:spcBef>
              <a:defRPr/>
            </a:pPr>
            <a:br>
              <a:rPr lang="en-US" sz="3600" b="1" dirty="0">
                <a:latin typeface="Arial" panose="020B0604020202020204" pitchFamily="34" charset="0"/>
                <a:cs typeface="Arial" panose="020B0604020202020204" pitchFamily="34" charset="0"/>
              </a:rPr>
            </a:br>
            <a:r>
              <a:rPr lang="en-US" sz="3600" b="1" dirty="0">
                <a:latin typeface="Arial" panose="020B0604020202020204" pitchFamily="34" charset="0"/>
                <a:cs typeface="Arial" panose="020B0604020202020204" pitchFamily="34" charset="0"/>
              </a:rPr>
              <a:t>2021 Additive Manufacturing Workshop</a:t>
            </a:r>
            <a:br>
              <a:rPr lang="en-US" sz="3600" b="1" dirty="0">
                <a:latin typeface="Arial" panose="020B0604020202020204" pitchFamily="34" charset="0"/>
                <a:cs typeface="Arial" panose="020B0604020202020204" pitchFamily="34" charset="0"/>
              </a:rPr>
            </a:br>
            <a:br>
              <a:rPr lang="en-US" sz="3600" b="1" dirty="0">
                <a:latin typeface="Arial" panose="020B0604020202020204" pitchFamily="34" charset="0"/>
                <a:cs typeface="Arial" panose="020B0604020202020204" pitchFamily="34" charset="0"/>
              </a:rPr>
            </a:br>
            <a:r>
              <a:rPr lang="en-US" sz="3600" b="1" dirty="0">
                <a:latin typeface="Arial" panose="020B0604020202020204" pitchFamily="34" charset="0"/>
                <a:cs typeface="Arial" panose="020B0604020202020204" pitchFamily="34" charset="0"/>
              </a:rPr>
              <a:t>Introduction</a:t>
            </a:r>
            <a:br>
              <a:rPr lang="en-US" sz="3600" b="1" dirty="0">
                <a:latin typeface="Arial" panose="020B0604020202020204" pitchFamily="34" charset="0"/>
                <a:cs typeface="Arial" panose="020B0604020202020204" pitchFamily="34" charset="0"/>
              </a:rPr>
            </a:br>
            <a:br>
              <a:rPr lang="en-US" b="1" dirty="0">
                <a:solidFill>
                  <a:srgbClr val="FF0000"/>
                </a:solidFill>
                <a:latin typeface="Arial" panose="020B0604020202020204" pitchFamily="34" charset="0"/>
                <a:cs typeface="Arial" panose="020B0604020202020204" pitchFamily="34" charset="0"/>
              </a:rPr>
            </a:br>
            <a:r>
              <a:rPr lang="en-US" sz="4000" b="1" dirty="0">
                <a:solidFill>
                  <a:srgbClr val="FF0000"/>
                </a:solidFill>
                <a:latin typeface="Arial" panose="020B0604020202020204" pitchFamily="34" charset="0"/>
                <a:cs typeface="Arial" panose="020B0604020202020204" pitchFamily="34" charset="0"/>
              </a:rPr>
              <a:t>Cybersecurity Working Group: </a:t>
            </a:r>
            <a:br>
              <a:rPr lang="en-US" sz="4000" b="1" dirty="0">
                <a:solidFill>
                  <a:srgbClr val="FF0000"/>
                </a:solidFill>
                <a:latin typeface="Arial" panose="020B0604020202020204" pitchFamily="34" charset="0"/>
                <a:cs typeface="Arial" panose="020B0604020202020204" pitchFamily="34" charset="0"/>
              </a:rPr>
            </a:br>
            <a:r>
              <a:rPr lang="en-US" sz="4000" b="1" dirty="0">
                <a:solidFill>
                  <a:srgbClr val="FF0000"/>
                </a:solidFill>
                <a:latin typeface="Arial" panose="020B0604020202020204" pitchFamily="34" charset="0"/>
                <a:cs typeface="Arial" panose="020B0604020202020204" pitchFamily="34" charset="0"/>
              </a:rPr>
              <a:t>From Current to Future State</a:t>
            </a:r>
            <a:br>
              <a:rPr lang="en-US" b="1" dirty="0">
                <a:solidFill>
                  <a:srgbClr val="FF0000"/>
                </a:solidFill>
                <a:latin typeface="Arial" panose="020B0604020202020204" pitchFamily="34" charset="0"/>
                <a:cs typeface="Arial" panose="020B0604020202020204" pitchFamily="34" charset="0"/>
              </a:rPr>
            </a:br>
            <a:br>
              <a:rPr lang="en-US" b="1" dirty="0">
                <a:solidFill>
                  <a:srgbClr val="FF0000"/>
                </a:solidFill>
                <a:latin typeface="Arial" panose="020B0604020202020204" pitchFamily="34" charset="0"/>
                <a:cs typeface="Arial" panose="020B0604020202020204" pitchFamily="34" charset="0"/>
              </a:rPr>
            </a:br>
            <a:r>
              <a:rPr lang="en-US" sz="3100" b="1" dirty="0">
                <a:solidFill>
                  <a:srgbClr val="002060"/>
                </a:solidFill>
                <a:latin typeface="Arial" panose="020B0604020202020204" pitchFamily="34" charset="0"/>
                <a:cs typeface="Arial" panose="020B0604020202020204" pitchFamily="34" charset="0"/>
              </a:rPr>
              <a:t>Co Leads:</a:t>
            </a:r>
            <a:br>
              <a:rPr lang="en-US" sz="3100" b="1" dirty="0">
                <a:solidFill>
                  <a:srgbClr val="002060"/>
                </a:solidFill>
                <a:latin typeface="Arial" panose="020B0604020202020204" pitchFamily="34" charset="0"/>
                <a:cs typeface="Arial" panose="020B0604020202020204" pitchFamily="34" charset="0"/>
              </a:rPr>
            </a:br>
            <a:r>
              <a:rPr lang="en-US" sz="2200" b="1" dirty="0">
                <a:solidFill>
                  <a:srgbClr val="FF0000"/>
                </a:solidFill>
                <a:latin typeface="Arial" panose="020B0604020202020204" pitchFamily="34" charset="0"/>
                <a:cs typeface="Arial" panose="020B0604020202020204" pitchFamily="34" charset="0"/>
              </a:rPr>
              <a:t>Jon Powvens (Jon.Powvens@mxdusa.org)</a:t>
            </a:r>
            <a:br>
              <a:rPr lang="en-US" sz="2200" b="1" dirty="0">
                <a:solidFill>
                  <a:srgbClr val="FF0000"/>
                </a:solidFill>
                <a:latin typeface="Arial" panose="020B0604020202020204" pitchFamily="34" charset="0"/>
                <a:cs typeface="Arial" panose="020B0604020202020204" pitchFamily="34" charset="0"/>
              </a:rPr>
            </a:br>
            <a:r>
              <a:rPr lang="en-US" sz="2200" b="1" dirty="0">
                <a:solidFill>
                  <a:srgbClr val="FF0000"/>
                </a:solidFill>
                <a:latin typeface="Arial" panose="020B0604020202020204" pitchFamily="34" charset="0"/>
                <a:cs typeface="Arial" panose="020B0604020202020204" pitchFamily="34" charset="0"/>
              </a:rPr>
              <a:t>Greg Shannon (Gregory.Shannon@cymanii.org)</a:t>
            </a:r>
            <a:br>
              <a:rPr lang="en-US" sz="2200" b="1" dirty="0">
                <a:solidFill>
                  <a:srgbClr val="FF0000"/>
                </a:solidFill>
                <a:latin typeface="Arial" panose="020B0604020202020204" pitchFamily="34" charset="0"/>
                <a:cs typeface="Arial" panose="020B0604020202020204" pitchFamily="34" charset="0"/>
              </a:rPr>
            </a:br>
            <a:r>
              <a:rPr lang="en-US" sz="2200" b="1" dirty="0">
                <a:solidFill>
                  <a:srgbClr val="FF0000"/>
                </a:solidFill>
                <a:latin typeface="Arial" panose="020B0604020202020204" pitchFamily="34" charset="0"/>
                <a:cs typeface="Arial" panose="020B0604020202020204" pitchFamily="34" charset="0"/>
              </a:rPr>
              <a:t>Larry Lynch (Larry.N.Lynch@usace.army.mil)</a:t>
            </a:r>
            <a:br>
              <a:rPr lang="en-US" sz="2200" b="1" dirty="0">
                <a:solidFill>
                  <a:srgbClr val="FF0000"/>
                </a:solidFill>
                <a:latin typeface="Arial" panose="020B0604020202020204" pitchFamily="34" charset="0"/>
                <a:cs typeface="Arial" panose="020B0604020202020204" pitchFamily="34" charset="0"/>
              </a:rPr>
            </a:br>
            <a:r>
              <a:rPr lang="en-US" sz="2200" b="1" dirty="0">
                <a:solidFill>
                  <a:srgbClr val="FF0000"/>
                </a:solidFill>
                <a:latin typeface="Arial" panose="020B0604020202020204" pitchFamily="34" charset="0"/>
                <a:cs typeface="Arial" panose="020B0604020202020204" pitchFamily="34" charset="0"/>
              </a:rPr>
              <a:t>Adwoa Amofa (adwoa.a.amofa.ctr@mail.mil)</a:t>
            </a:r>
            <a:br>
              <a:rPr lang="en-US" sz="2200" b="1" dirty="0">
                <a:solidFill>
                  <a:srgbClr val="FF0000"/>
                </a:solidFill>
                <a:latin typeface="Arial" panose="020B0604020202020204" pitchFamily="34" charset="0"/>
                <a:cs typeface="Arial" panose="020B0604020202020204" pitchFamily="34" charset="0"/>
              </a:rPr>
            </a:br>
            <a:br>
              <a:rPr lang="en-US" sz="2200" b="1" dirty="0">
                <a:solidFill>
                  <a:srgbClr val="FF0000"/>
                </a:solidFill>
                <a:latin typeface="Arial" panose="020B0604020202020204" pitchFamily="34" charset="0"/>
                <a:cs typeface="Arial" panose="020B0604020202020204" pitchFamily="34" charset="0"/>
              </a:rPr>
            </a:br>
            <a:endParaRPr lang="en-US" b="1" dirty="0">
              <a:latin typeface="Arial" panose="020B0604020202020204" pitchFamily="34" charset="0"/>
              <a:cs typeface="Arial" panose="020B0604020202020204" pitchFamily="34"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47" y="178998"/>
            <a:ext cx="3114609" cy="554066"/>
          </a:xfrm>
          <a:prstGeom prst="rect">
            <a:avLst/>
          </a:prstGeom>
        </p:spPr>
      </p:pic>
      <p:sp>
        <p:nvSpPr>
          <p:cNvPr id="3" name="Slide Number Placeholder 2"/>
          <p:cNvSpPr>
            <a:spLocks noGrp="1"/>
          </p:cNvSpPr>
          <p:nvPr>
            <p:ph type="sldNum" sz="quarter" idx="12"/>
          </p:nvPr>
        </p:nvSpPr>
        <p:spPr/>
        <p:txBody>
          <a:bodyPr/>
          <a:lstStyle/>
          <a:p>
            <a:pPr marL="0" marR="0" lvl="0" indent="0" algn="r" defTabSz="806867" rtl="0" eaLnBrk="1" fontAlgn="base" latinLnBrk="0" hangingPunct="1">
              <a:lnSpc>
                <a:spcPct val="100000"/>
              </a:lnSpc>
              <a:spcBef>
                <a:spcPct val="0"/>
              </a:spcBef>
              <a:spcAft>
                <a:spcPct val="0"/>
              </a:spcAft>
              <a:buClrTx/>
              <a:buSzTx/>
              <a:buFontTx/>
              <a:buNone/>
              <a:tabLst/>
              <a:defRPr/>
            </a:pPr>
            <a:fld id="{2726C2F5-E77D-45D7-8DF9-278139FB18E6}" type="slidenum">
              <a:rPr kumimoji="0" lang="en-US" sz="1165" b="0" i="0" u="none" strike="noStrike" kern="1200" cap="none" spc="0" normalizeH="0" baseline="0" noProof="0">
                <a:ln>
                  <a:noFill/>
                </a:ln>
                <a:solidFill>
                  <a:prstClr val="black">
                    <a:tint val="75000"/>
                  </a:prstClr>
                </a:solidFill>
                <a:effectLst/>
                <a:uLnTx/>
                <a:uFillTx/>
                <a:latin typeface="Arial" charset="0"/>
                <a:ea typeface="+mn-ea"/>
                <a:cs typeface="+mn-cs"/>
              </a:rPr>
              <a:pPr marL="0" marR="0" lvl="0" indent="0" algn="r" defTabSz="806867" rtl="0" eaLnBrk="1" fontAlgn="base" latinLnBrk="0" hangingPunct="1">
                <a:lnSpc>
                  <a:spcPct val="100000"/>
                </a:lnSpc>
                <a:spcBef>
                  <a:spcPct val="0"/>
                </a:spcBef>
                <a:spcAft>
                  <a:spcPct val="0"/>
                </a:spcAft>
                <a:buClrTx/>
                <a:buSzTx/>
                <a:buFontTx/>
                <a:buNone/>
                <a:tabLst/>
                <a:defRPr/>
              </a:pPr>
              <a:t>20</a:t>
            </a:fld>
            <a:endParaRPr kumimoji="0" lang="en-US" sz="1165" b="0" i="0" u="none" strike="noStrike" kern="1200" cap="none" spc="0" normalizeH="0" baseline="0" noProof="0" dirty="0">
              <a:ln>
                <a:noFill/>
              </a:ln>
              <a:solidFill>
                <a:prstClr val="black">
                  <a:tint val="75000"/>
                </a:prstClr>
              </a:solidFill>
              <a:effectLst/>
              <a:uLnTx/>
              <a:uFillTx/>
              <a:latin typeface="Arial" charset="0"/>
              <a:ea typeface="+mn-ea"/>
              <a:cs typeface="+mn-cs"/>
            </a:endParaRPr>
          </a:p>
        </p:txBody>
      </p:sp>
    </p:spTree>
    <p:extLst>
      <p:ext uri="{BB962C8B-B14F-4D97-AF65-F5344CB8AC3E}">
        <p14:creationId xmlns:p14="http://schemas.microsoft.com/office/powerpoint/2010/main" val="32129377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F630416-92D0-4354-9F38-2283E9614579}"/>
              </a:ext>
            </a:extLst>
          </p:cNvPr>
          <p:cNvSpPr>
            <a:spLocks noGrp="1"/>
          </p:cNvSpPr>
          <p:nvPr>
            <p:ph type="sldNum" sz="quarter" idx="12"/>
          </p:nvPr>
        </p:nvSpPr>
        <p:spPr/>
        <p:txBody>
          <a:bodyPr/>
          <a:lstStyle/>
          <a:p>
            <a:fld id="{2726C2F5-E77D-45D7-8DF9-278139FB18E6}" type="slidenum">
              <a:rPr lang="en-US" smtClean="0"/>
              <a:t>21</a:t>
            </a:fld>
            <a:endParaRPr lang="en-US" dirty="0"/>
          </a:p>
        </p:txBody>
      </p:sp>
      <p:sp>
        <p:nvSpPr>
          <p:cNvPr id="3" name="Content Placeholder 2">
            <a:extLst>
              <a:ext uri="{FF2B5EF4-FFF2-40B4-BE49-F238E27FC236}">
                <a16:creationId xmlns:a16="http://schemas.microsoft.com/office/drawing/2014/main" id="{DBCC9B99-74BF-43D9-A9D1-1739A0865050}"/>
              </a:ext>
            </a:extLst>
          </p:cNvPr>
          <p:cNvSpPr>
            <a:spLocks noGrp="1"/>
          </p:cNvSpPr>
          <p:nvPr>
            <p:ph idx="4294967295"/>
          </p:nvPr>
        </p:nvSpPr>
        <p:spPr>
          <a:xfrm>
            <a:off x="407126" y="1844719"/>
            <a:ext cx="8229600" cy="4828115"/>
          </a:xfrm>
        </p:spPr>
        <p:txBody>
          <a:bodyPr>
            <a:normAutofit fontScale="25000" lnSpcReduction="20000"/>
          </a:bodyPr>
          <a:lstStyle/>
          <a:p>
            <a:pPr marL="0" indent="0">
              <a:buNone/>
            </a:pPr>
            <a:r>
              <a:rPr lang="en-US" sz="5600" b="1" dirty="0">
                <a:solidFill>
                  <a:srgbClr val="002060"/>
                </a:solidFill>
                <a:latin typeface="Arial" panose="020B0604020202020204" pitchFamily="34" charset="0"/>
                <a:cs typeface="Arial" panose="020B0604020202020204" pitchFamily="34" charset="0"/>
              </a:rPr>
              <a:t>Objectives:</a:t>
            </a:r>
            <a:endParaRPr lang="en-US" sz="5600" i="1" dirty="0">
              <a:solidFill>
                <a:srgbClr val="002060"/>
              </a:solidFill>
              <a:latin typeface="Arial" panose="020B0604020202020204" pitchFamily="34" charset="0"/>
              <a:cs typeface="Arial" panose="020B0604020202020204" pitchFamily="34" charset="0"/>
            </a:endParaRPr>
          </a:p>
          <a:p>
            <a:pPr marL="958115" lvl="1" indent="-514350">
              <a:spcBef>
                <a:spcPts val="0"/>
              </a:spcBef>
              <a:buFont typeface="+mj-lt"/>
              <a:buAutoNum type="arabicPeriod"/>
            </a:pPr>
            <a:r>
              <a:rPr lang="en-US" sz="6000" i="1" dirty="0">
                <a:solidFill>
                  <a:srgbClr val="002060"/>
                </a:solidFill>
                <a:latin typeface="Arial" panose="020B0604020202020204" pitchFamily="34" charset="0"/>
                <a:cs typeface="Arial" panose="020B0604020202020204" pitchFamily="34" charset="0"/>
              </a:rPr>
              <a:t>Identify and document current cybersecurity baseline across the DIB, i.e., best practices, lessons learned, and gaps.</a:t>
            </a:r>
          </a:p>
          <a:p>
            <a:pPr marL="958115" lvl="1" indent="-514350">
              <a:spcBef>
                <a:spcPts val="0"/>
              </a:spcBef>
              <a:buFont typeface="+mj-lt"/>
              <a:buAutoNum type="arabicPeriod"/>
            </a:pPr>
            <a:endParaRPr lang="en-US" sz="6000" i="1" dirty="0">
              <a:solidFill>
                <a:srgbClr val="002060"/>
              </a:solidFill>
              <a:latin typeface="Arial" panose="020B0604020202020204" pitchFamily="34" charset="0"/>
              <a:cs typeface="Arial" panose="020B0604020202020204" pitchFamily="34" charset="0"/>
            </a:endParaRPr>
          </a:p>
          <a:p>
            <a:pPr marL="958115" lvl="1" indent="-514350">
              <a:spcBef>
                <a:spcPts val="0"/>
              </a:spcBef>
              <a:buFont typeface="+mj-lt"/>
              <a:buAutoNum type="arabicPeriod"/>
            </a:pPr>
            <a:r>
              <a:rPr lang="en-US" sz="6000" i="1" dirty="0">
                <a:solidFill>
                  <a:srgbClr val="002060"/>
                </a:solidFill>
                <a:latin typeface="Arial" panose="020B0604020202020204" pitchFamily="34" charset="0"/>
                <a:cs typeface="Arial" panose="020B0604020202020204" pitchFamily="34" charset="0"/>
              </a:rPr>
              <a:t>Identify current and future cybersecurity R&amp;D. </a:t>
            </a:r>
          </a:p>
          <a:p>
            <a:pPr marL="958115" lvl="1" indent="-514350">
              <a:spcBef>
                <a:spcPts val="0"/>
              </a:spcBef>
              <a:buFont typeface="+mj-lt"/>
              <a:buAutoNum type="arabicPeriod"/>
            </a:pPr>
            <a:endParaRPr lang="en-US" sz="6000" i="1" dirty="0">
              <a:solidFill>
                <a:srgbClr val="002060"/>
              </a:solidFill>
              <a:latin typeface="Arial" panose="020B0604020202020204" pitchFamily="34" charset="0"/>
              <a:cs typeface="Arial" panose="020B0604020202020204" pitchFamily="34" charset="0"/>
            </a:endParaRPr>
          </a:p>
          <a:p>
            <a:pPr marL="958115" lvl="1" indent="-514350">
              <a:spcBef>
                <a:spcPts val="0"/>
              </a:spcBef>
              <a:buFont typeface="+mj-lt"/>
              <a:buAutoNum type="arabicPeriod"/>
            </a:pPr>
            <a:r>
              <a:rPr lang="en-US" sz="6000" i="1" dirty="0">
                <a:solidFill>
                  <a:srgbClr val="002060"/>
                </a:solidFill>
                <a:latin typeface="Arial" panose="020B0604020202020204" pitchFamily="34" charset="0"/>
                <a:cs typeface="Arial" panose="020B0604020202020204" pitchFamily="34" charset="0"/>
              </a:rPr>
              <a:t>Inform future cybersecurity roadmap activities to enhance cybersecurity across the DIB.</a:t>
            </a:r>
          </a:p>
          <a:p>
            <a:pPr marL="958115" lvl="1" indent="-514350">
              <a:spcBef>
                <a:spcPts val="0"/>
              </a:spcBef>
              <a:buFont typeface="+mj-lt"/>
              <a:buAutoNum type="arabicPeriod"/>
            </a:pPr>
            <a:endParaRPr lang="en-US" sz="6000" i="1" dirty="0">
              <a:solidFill>
                <a:srgbClr val="002060"/>
              </a:solidFill>
              <a:latin typeface="Arial" panose="020B0604020202020204" pitchFamily="34" charset="0"/>
              <a:cs typeface="Arial" panose="020B0604020202020204" pitchFamily="34" charset="0"/>
            </a:endParaRPr>
          </a:p>
          <a:p>
            <a:pPr marL="958115" lvl="1" indent="-514350">
              <a:spcBef>
                <a:spcPts val="0"/>
              </a:spcBef>
              <a:buFont typeface="+mj-lt"/>
              <a:buAutoNum type="arabicPeriod"/>
            </a:pPr>
            <a:r>
              <a:rPr lang="en-US" sz="6000" i="1" dirty="0">
                <a:solidFill>
                  <a:srgbClr val="002060"/>
                </a:solidFill>
                <a:latin typeface="Arial" panose="020B0604020202020204" pitchFamily="34" charset="0"/>
                <a:cs typeface="Arial" panose="020B0604020202020204" pitchFamily="34" charset="0"/>
              </a:rPr>
              <a:t>Traditional, existing approaches to cybersecurity manufacturing are </a:t>
            </a:r>
            <a:r>
              <a:rPr lang="en-US" sz="6000" b="1" i="1" dirty="0">
                <a:solidFill>
                  <a:srgbClr val="002060"/>
                </a:solidFill>
                <a:latin typeface="Arial" panose="020B0604020202020204" pitchFamily="34" charset="0"/>
                <a:cs typeface="Arial" panose="020B0604020202020204" pitchFamily="34" charset="0"/>
              </a:rPr>
              <a:t>often outdated </a:t>
            </a:r>
            <a:r>
              <a:rPr lang="en-US" sz="6000" i="1" dirty="0">
                <a:solidFill>
                  <a:srgbClr val="002060"/>
                </a:solidFill>
                <a:latin typeface="Arial" panose="020B0604020202020204" pitchFamily="34" charset="0"/>
                <a:cs typeface="Arial" panose="020B0604020202020204" pitchFamily="34" charset="0"/>
              </a:rPr>
              <a:t>and not pervasive, not resilient and are expensive and obtrusive. </a:t>
            </a:r>
          </a:p>
          <a:p>
            <a:pPr marL="958115" lvl="1" indent="-514350">
              <a:spcBef>
                <a:spcPts val="0"/>
              </a:spcBef>
              <a:buFont typeface="+mj-lt"/>
              <a:buAutoNum type="arabicPeriod"/>
            </a:pPr>
            <a:endParaRPr lang="en-US" sz="6000" i="1" dirty="0">
              <a:solidFill>
                <a:srgbClr val="002060"/>
              </a:solidFill>
              <a:latin typeface="Arial" panose="020B0604020202020204" pitchFamily="34" charset="0"/>
              <a:cs typeface="Arial" panose="020B0604020202020204" pitchFamily="34" charset="0"/>
            </a:endParaRPr>
          </a:p>
          <a:p>
            <a:pPr marL="958115" lvl="1" indent="-514350">
              <a:spcBef>
                <a:spcPts val="0"/>
              </a:spcBef>
              <a:buFont typeface="+mj-lt"/>
              <a:buAutoNum type="arabicPeriod"/>
            </a:pPr>
            <a:r>
              <a:rPr lang="en-US" sz="6000" i="1" dirty="0">
                <a:solidFill>
                  <a:srgbClr val="002060"/>
                </a:solidFill>
                <a:latin typeface="Arial" panose="020B0604020202020204" pitchFamily="34" charset="0"/>
                <a:cs typeface="Arial" panose="020B0604020202020204" pitchFamily="34" charset="0"/>
              </a:rPr>
              <a:t>The </a:t>
            </a:r>
            <a:r>
              <a:rPr lang="en-US" sz="6000" b="1" i="1" dirty="0">
                <a:solidFill>
                  <a:srgbClr val="002060"/>
                </a:solidFill>
                <a:latin typeface="Arial" panose="020B0604020202020204" pitchFamily="34" charset="0"/>
                <a:cs typeface="Arial" panose="020B0604020202020204" pitchFamily="34" charset="0"/>
              </a:rPr>
              <a:t>biggest challenge </a:t>
            </a:r>
            <a:r>
              <a:rPr lang="en-US" sz="6000" i="1" dirty="0">
                <a:solidFill>
                  <a:srgbClr val="002060"/>
                </a:solidFill>
                <a:latin typeface="Arial" panose="020B0604020202020204" pitchFamily="34" charset="0"/>
                <a:cs typeface="Arial" panose="020B0604020202020204" pitchFamily="34" charset="0"/>
              </a:rPr>
              <a:t>is to see where we are succeeding and expanding on that.</a:t>
            </a:r>
          </a:p>
          <a:p>
            <a:pPr marL="1790175" lvl="3" indent="-514350">
              <a:spcBef>
                <a:spcPts val="0"/>
              </a:spcBef>
              <a:buFont typeface="+mj-lt"/>
              <a:buAutoNum type="alphaLcPeriod"/>
            </a:pPr>
            <a:r>
              <a:rPr lang="en-US" sz="6000" i="1" dirty="0">
                <a:solidFill>
                  <a:srgbClr val="002060"/>
                </a:solidFill>
                <a:latin typeface="Arial" panose="020B0604020202020204" pitchFamily="34" charset="0"/>
                <a:cs typeface="Arial" panose="020B0604020202020204" pitchFamily="34" charset="0"/>
              </a:rPr>
              <a:t>Example: Two-factor authentication has gotten usable and scalable allowing for automatic updating and is common for many consumer products.</a:t>
            </a:r>
          </a:p>
          <a:p>
            <a:pPr marL="958115" lvl="1" indent="-514350">
              <a:spcBef>
                <a:spcPts val="0"/>
              </a:spcBef>
              <a:buFont typeface="+mj-lt"/>
              <a:buAutoNum type="arabicPeriod"/>
            </a:pPr>
            <a:endParaRPr lang="en-US" sz="6000" dirty="0">
              <a:solidFill>
                <a:srgbClr val="002060"/>
              </a:solidFill>
              <a:latin typeface="Arial" panose="020B0604020202020204" pitchFamily="34" charset="0"/>
              <a:cs typeface="Arial" panose="020B0604020202020204" pitchFamily="34" charset="0"/>
            </a:endParaRPr>
          </a:p>
          <a:p>
            <a:pPr marL="0" indent="0">
              <a:spcBef>
                <a:spcPts val="0"/>
              </a:spcBef>
              <a:buNone/>
            </a:pPr>
            <a:r>
              <a:rPr lang="en-US" sz="6000" b="1" dirty="0">
                <a:solidFill>
                  <a:srgbClr val="002060"/>
                </a:solidFill>
                <a:latin typeface="Arial" panose="020B0604020202020204" pitchFamily="34" charset="0"/>
                <a:cs typeface="Arial" panose="020B0604020202020204" pitchFamily="34" charset="0"/>
              </a:rPr>
              <a:t>Planned Deliverables:</a:t>
            </a:r>
            <a:endParaRPr lang="en-US" sz="6000" i="1" dirty="0">
              <a:solidFill>
                <a:srgbClr val="002060"/>
              </a:solidFill>
              <a:latin typeface="Arial" panose="020B0604020202020204" pitchFamily="34" charset="0"/>
              <a:cs typeface="Arial" panose="020B0604020202020204" pitchFamily="34" charset="0"/>
            </a:endParaRPr>
          </a:p>
          <a:p>
            <a:pPr marL="958115" lvl="1" indent="-514350">
              <a:spcBef>
                <a:spcPts val="0"/>
              </a:spcBef>
              <a:buFont typeface="+mj-lt"/>
              <a:buAutoNum type="arabicPeriod"/>
            </a:pPr>
            <a:r>
              <a:rPr lang="en-US" sz="6000" i="1" dirty="0">
                <a:solidFill>
                  <a:srgbClr val="002060"/>
                </a:solidFill>
                <a:latin typeface="Arial" panose="020B0604020202020204" pitchFamily="34" charset="0"/>
                <a:cs typeface="Arial" panose="020B0604020202020204" pitchFamily="34" charset="0"/>
              </a:rPr>
              <a:t>Whitepaper describing the current DIB cybersecurity baseline to include technology/capability gaps.</a:t>
            </a:r>
          </a:p>
          <a:p>
            <a:pPr marL="958115" lvl="1" indent="-514350">
              <a:spcBef>
                <a:spcPts val="0"/>
              </a:spcBef>
              <a:buFont typeface="+mj-lt"/>
              <a:buAutoNum type="arabicPeriod"/>
            </a:pPr>
            <a:endParaRPr lang="en-US" sz="6000" i="1" dirty="0">
              <a:solidFill>
                <a:srgbClr val="002060"/>
              </a:solidFill>
              <a:latin typeface="Arial" panose="020B0604020202020204" pitchFamily="34" charset="0"/>
              <a:cs typeface="Arial" panose="020B0604020202020204" pitchFamily="34" charset="0"/>
            </a:endParaRPr>
          </a:p>
          <a:p>
            <a:pPr marL="958115" lvl="1" indent="-514350">
              <a:spcBef>
                <a:spcPts val="0"/>
              </a:spcBef>
              <a:buFont typeface="+mj-lt"/>
              <a:buAutoNum type="arabicPeriod"/>
            </a:pPr>
            <a:r>
              <a:rPr lang="en-US" sz="6000" i="1" dirty="0">
                <a:solidFill>
                  <a:srgbClr val="002060"/>
                </a:solidFill>
                <a:latin typeface="Arial" panose="020B0604020202020204" pitchFamily="34" charset="0"/>
                <a:cs typeface="Arial" panose="020B0604020202020204" pitchFamily="34" charset="0"/>
              </a:rPr>
              <a:t>Recommendations on future R&amp;D activities. </a:t>
            </a:r>
          </a:p>
          <a:p>
            <a:pPr marL="958115" lvl="1" indent="-514350">
              <a:spcBef>
                <a:spcPts val="0"/>
              </a:spcBef>
              <a:buFont typeface="+mj-lt"/>
              <a:buAutoNum type="arabicPeriod"/>
            </a:pPr>
            <a:endParaRPr lang="en-US" sz="6000" i="1" dirty="0">
              <a:solidFill>
                <a:srgbClr val="002060"/>
              </a:solidFill>
              <a:latin typeface="Arial" panose="020B0604020202020204" pitchFamily="34" charset="0"/>
              <a:cs typeface="Arial" panose="020B0604020202020204" pitchFamily="34" charset="0"/>
            </a:endParaRPr>
          </a:p>
          <a:p>
            <a:pPr marL="958115" lvl="1" indent="-514350">
              <a:spcBef>
                <a:spcPts val="0"/>
              </a:spcBef>
              <a:buFont typeface="+mj-lt"/>
              <a:buAutoNum type="arabicPeriod"/>
            </a:pPr>
            <a:r>
              <a:rPr lang="en-US" sz="6000" i="1" dirty="0">
                <a:solidFill>
                  <a:srgbClr val="002060"/>
                </a:solidFill>
                <a:latin typeface="Arial" panose="020B0604020202020204" pitchFamily="34" charset="0"/>
                <a:cs typeface="Arial" panose="020B0604020202020204" pitchFamily="34" charset="0"/>
              </a:rPr>
              <a:t>We, in the cybersecurity community, owe our customers and stakeholders a </a:t>
            </a:r>
            <a:r>
              <a:rPr lang="en-US" sz="6000" b="1" i="1" dirty="0">
                <a:solidFill>
                  <a:srgbClr val="002060"/>
                </a:solidFill>
                <a:latin typeface="Arial" panose="020B0604020202020204" pitchFamily="34" charset="0"/>
                <a:cs typeface="Arial" panose="020B0604020202020204" pitchFamily="34" charset="0"/>
              </a:rPr>
              <a:t>PURE</a:t>
            </a:r>
            <a:r>
              <a:rPr lang="en-US" sz="6000" i="1" dirty="0">
                <a:solidFill>
                  <a:srgbClr val="002060"/>
                </a:solidFill>
                <a:latin typeface="Arial" panose="020B0604020202020204" pitchFamily="34" charset="0"/>
                <a:cs typeface="Arial" panose="020B0604020202020204" pitchFamily="34" charset="0"/>
              </a:rPr>
              <a:t> </a:t>
            </a:r>
            <a:r>
              <a:rPr lang="en-US" sz="6000" b="1" i="1" dirty="0">
                <a:solidFill>
                  <a:srgbClr val="002060"/>
                </a:solidFill>
                <a:latin typeface="Arial" panose="020B0604020202020204" pitchFamily="34" charset="0"/>
                <a:cs typeface="Arial" panose="020B0604020202020204" pitchFamily="34" charset="0"/>
              </a:rPr>
              <a:t>cybersecurity method: P</a:t>
            </a:r>
            <a:r>
              <a:rPr lang="en-US" sz="6000" i="1" dirty="0">
                <a:solidFill>
                  <a:srgbClr val="002060"/>
                </a:solidFill>
                <a:latin typeface="Arial" panose="020B0604020202020204" pitchFamily="34" charset="0"/>
                <a:cs typeface="Arial" panose="020B0604020202020204" pitchFamily="34" charset="0"/>
              </a:rPr>
              <a:t>ervasive, </a:t>
            </a:r>
            <a:r>
              <a:rPr lang="en-US" sz="6000" b="1" i="1" dirty="0">
                <a:solidFill>
                  <a:srgbClr val="002060"/>
                </a:solidFill>
                <a:latin typeface="Arial" panose="020B0604020202020204" pitchFamily="34" charset="0"/>
                <a:cs typeface="Arial" panose="020B0604020202020204" pitchFamily="34" charset="0"/>
              </a:rPr>
              <a:t>U</a:t>
            </a:r>
            <a:r>
              <a:rPr lang="en-US" sz="6000" i="1" dirty="0">
                <a:solidFill>
                  <a:srgbClr val="002060"/>
                </a:solidFill>
                <a:latin typeface="Arial" panose="020B0604020202020204" pitchFamily="34" charset="0"/>
                <a:cs typeface="Arial" panose="020B0604020202020204" pitchFamily="34" charset="0"/>
              </a:rPr>
              <a:t>nobtrusive, </a:t>
            </a:r>
            <a:r>
              <a:rPr lang="en-US" sz="6000" b="1" i="1" dirty="0">
                <a:solidFill>
                  <a:srgbClr val="002060"/>
                </a:solidFill>
                <a:latin typeface="Arial" panose="020B0604020202020204" pitchFamily="34" charset="0"/>
                <a:cs typeface="Arial" panose="020B0604020202020204" pitchFamily="34" charset="0"/>
              </a:rPr>
              <a:t>R</a:t>
            </a:r>
            <a:r>
              <a:rPr lang="en-US" sz="6000" i="1" dirty="0">
                <a:solidFill>
                  <a:srgbClr val="002060"/>
                </a:solidFill>
                <a:latin typeface="Arial" panose="020B0604020202020204" pitchFamily="34" charset="0"/>
                <a:cs typeface="Arial" panose="020B0604020202020204" pitchFamily="34" charset="0"/>
              </a:rPr>
              <a:t>esilient/reliable, and </a:t>
            </a:r>
            <a:r>
              <a:rPr lang="en-US" sz="6000" b="1" i="1" dirty="0">
                <a:solidFill>
                  <a:srgbClr val="002060"/>
                </a:solidFill>
                <a:latin typeface="Arial" panose="020B0604020202020204" pitchFamily="34" charset="0"/>
                <a:cs typeface="Arial" panose="020B0604020202020204" pitchFamily="34" charset="0"/>
              </a:rPr>
              <a:t>E</a:t>
            </a:r>
            <a:r>
              <a:rPr lang="en-US" sz="6000" i="1" dirty="0">
                <a:solidFill>
                  <a:srgbClr val="002060"/>
                </a:solidFill>
                <a:latin typeface="Arial" panose="020B0604020202020204" pitchFamily="34" charset="0"/>
                <a:cs typeface="Arial" panose="020B0604020202020204" pitchFamily="34" charset="0"/>
              </a:rPr>
              <a:t>conomical/efficient.</a:t>
            </a:r>
          </a:p>
          <a:p>
            <a:pPr marL="958115" lvl="1" indent="-514350">
              <a:buFont typeface="+mj-lt"/>
              <a:buAutoNum type="arabicPeriod"/>
            </a:pPr>
            <a:endParaRPr lang="en-US" sz="2900" dirty="0">
              <a:solidFill>
                <a:srgbClr val="002060"/>
              </a:solidFill>
              <a:latin typeface="Arial" panose="020B0604020202020204" pitchFamily="34" charset="0"/>
              <a:cs typeface="Arial" panose="020B0604020202020204" pitchFamily="34" charset="0"/>
            </a:endParaRPr>
          </a:p>
          <a:p>
            <a:pPr marL="0" indent="0">
              <a:buNone/>
            </a:pPr>
            <a:br>
              <a:rPr lang="en-US" b="1" dirty="0">
                <a:latin typeface="Arial" panose="020B0604020202020204" pitchFamily="34" charset="0"/>
                <a:cs typeface="Arial" panose="020B0604020202020204" pitchFamily="34" charset="0"/>
              </a:rPr>
            </a:br>
            <a:endParaRPr lang="en-US" dirty="0"/>
          </a:p>
        </p:txBody>
      </p:sp>
      <p:sp>
        <p:nvSpPr>
          <p:cNvPr id="8" name="Rectangle 7">
            <a:extLst>
              <a:ext uri="{FF2B5EF4-FFF2-40B4-BE49-F238E27FC236}">
                <a16:creationId xmlns:a16="http://schemas.microsoft.com/office/drawing/2014/main" id="{AE85FC4B-3694-4E2F-B231-F4149F81A579}"/>
              </a:ext>
            </a:extLst>
          </p:cNvPr>
          <p:cNvSpPr/>
          <p:nvPr/>
        </p:nvSpPr>
        <p:spPr>
          <a:xfrm>
            <a:off x="533400" y="939258"/>
            <a:ext cx="8153400" cy="954107"/>
          </a:xfrm>
          <a:prstGeom prst="rect">
            <a:avLst/>
          </a:prstGeom>
        </p:spPr>
        <p:txBody>
          <a:bodyPr wrap="square">
            <a:spAutoFit/>
          </a:bodyPr>
          <a:lstStyle/>
          <a:p>
            <a:pPr lvl="0" algn="ctr">
              <a:defRPr/>
            </a:pPr>
            <a:r>
              <a:rPr lang="en-US" sz="2800" b="1" dirty="0">
                <a:solidFill>
                  <a:srgbClr val="FF0000"/>
                </a:solidFill>
                <a:latin typeface="Arial" panose="020B0604020202020204" pitchFamily="34" charset="0"/>
                <a:cs typeface="Arial" panose="020B0604020202020204" pitchFamily="34" charset="0"/>
              </a:rPr>
              <a:t>Cybersecurity Working Group: </a:t>
            </a:r>
          </a:p>
          <a:p>
            <a:pPr lvl="0" algn="ctr">
              <a:defRPr/>
            </a:pPr>
            <a:r>
              <a:rPr lang="en-US" sz="2800" b="1" dirty="0">
                <a:solidFill>
                  <a:srgbClr val="FF0000"/>
                </a:solidFill>
                <a:latin typeface="Arial" panose="020B0604020202020204" pitchFamily="34" charset="0"/>
                <a:cs typeface="Arial" panose="020B0604020202020204" pitchFamily="34" charset="0"/>
              </a:rPr>
              <a:t>From Current to Future State</a:t>
            </a:r>
            <a:endParaRPr kumimoji="0" lang="en-US" sz="2800" b="0" i="0" u="none" strike="noStrike" kern="1200" cap="none" spc="0" normalizeH="0" baseline="0" noProof="0" dirty="0">
              <a:ln>
                <a:noFill/>
              </a:ln>
              <a:solidFill>
                <a:prstClr val="black"/>
              </a:solidFill>
              <a:effectLst/>
              <a:uLnTx/>
              <a:uFillTx/>
              <a:latin typeface="Calibri"/>
            </a:endParaRPr>
          </a:p>
        </p:txBody>
      </p:sp>
      <p:pic>
        <p:nvPicPr>
          <p:cNvPr id="5" name="Picture 4">
            <a:extLst>
              <a:ext uri="{FF2B5EF4-FFF2-40B4-BE49-F238E27FC236}">
                <a16:creationId xmlns:a16="http://schemas.microsoft.com/office/drawing/2014/main" id="{1A033E36-81DE-4783-AD7C-D266FC6FD3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447" y="178998"/>
            <a:ext cx="3114609" cy="554066"/>
          </a:xfrm>
          <a:prstGeom prst="rect">
            <a:avLst/>
          </a:prstGeom>
        </p:spPr>
      </p:pic>
    </p:spTree>
    <p:extLst>
      <p:ext uri="{BB962C8B-B14F-4D97-AF65-F5344CB8AC3E}">
        <p14:creationId xmlns:p14="http://schemas.microsoft.com/office/powerpoint/2010/main" val="13552467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844632"/>
          </a:xfrm>
        </p:spPr>
        <p:txBody>
          <a:bodyPr>
            <a:noAutofit/>
          </a:bodyPr>
          <a:lstStyle/>
          <a:p>
            <a:pPr algn="ctr"/>
            <a:br>
              <a:rPr lang="en-US" sz="2800" b="1" dirty="0">
                <a:solidFill>
                  <a:srgbClr val="FF0000"/>
                </a:solidFill>
                <a:latin typeface="Arial" panose="020B0604020202020204" pitchFamily="34" charset="0"/>
                <a:cs typeface="Arial" panose="020B0604020202020204" pitchFamily="34" charset="0"/>
              </a:rPr>
            </a:br>
            <a:r>
              <a:rPr lang="en-US" sz="2800" b="1" dirty="0">
                <a:solidFill>
                  <a:srgbClr val="FF0000"/>
                </a:solidFill>
                <a:latin typeface="Arial" panose="020B0604020202020204" pitchFamily="34" charset="0"/>
                <a:cs typeface="Arial" panose="020B0604020202020204" pitchFamily="34" charset="0"/>
              </a:rPr>
              <a:t>Cybersecurity Working Group: </a:t>
            </a:r>
            <a:br>
              <a:rPr lang="en-US" sz="2800" b="1" dirty="0">
                <a:solidFill>
                  <a:srgbClr val="FF0000"/>
                </a:solidFill>
                <a:latin typeface="Arial" panose="020B0604020202020204" pitchFamily="34" charset="0"/>
                <a:cs typeface="Arial" panose="020B0604020202020204" pitchFamily="34" charset="0"/>
              </a:rPr>
            </a:br>
            <a:r>
              <a:rPr lang="en-US" sz="2800" b="1" dirty="0">
                <a:solidFill>
                  <a:srgbClr val="FF0000"/>
                </a:solidFill>
                <a:latin typeface="Arial" panose="020B0604020202020204" pitchFamily="34" charset="0"/>
                <a:cs typeface="Arial" panose="020B0604020202020204" pitchFamily="34" charset="0"/>
              </a:rPr>
              <a:t>From Current to Future State</a:t>
            </a:r>
            <a:br>
              <a:rPr lang="en-US" sz="2800" dirty="0">
                <a:solidFill>
                  <a:prstClr val="black"/>
                </a:solidFill>
              </a:rPr>
            </a:br>
            <a:endParaRPr lang="en-US" sz="2800" dirty="0"/>
          </a:p>
        </p:txBody>
      </p:sp>
      <p:sp>
        <p:nvSpPr>
          <p:cNvPr id="3" name="Slide Number Placeholder 2"/>
          <p:cNvSpPr>
            <a:spLocks noGrp="1"/>
          </p:cNvSpPr>
          <p:nvPr>
            <p:ph type="sldNum" sz="quarter" idx="12"/>
          </p:nvPr>
        </p:nvSpPr>
        <p:spPr/>
        <p:txBody>
          <a:bodyPr/>
          <a:lstStyle/>
          <a:p>
            <a:fld id="{2726C2F5-E77D-45D7-8DF9-278139FB18E6}" type="slidenum">
              <a:rPr lang="en-US" smtClean="0"/>
              <a:t>22</a:t>
            </a:fld>
            <a:endParaRPr lang="en-US" dirty="0"/>
          </a:p>
        </p:txBody>
      </p:sp>
      <p:sp>
        <p:nvSpPr>
          <p:cNvPr id="4" name="Rectangle 3"/>
          <p:cNvSpPr/>
          <p:nvPr/>
        </p:nvSpPr>
        <p:spPr>
          <a:xfrm>
            <a:off x="762000" y="2087463"/>
            <a:ext cx="7543800" cy="5309146"/>
          </a:xfrm>
          <a:prstGeom prst="rect">
            <a:avLst/>
          </a:prstGeom>
        </p:spPr>
        <p:txBody>
          <a:bodyPr wrap="square">
            <a:spAutoFit/>
          </a:bodyPr>
          <a:lstStyle/>
          <a:p>
            <a:r>
              <a:rPr lang="en-US" sz="1300" b="1" dirty="0">
                <a:solidFill>
                  <a:srgbClr val="002060"/>
                </a:solidFill>
                <a:latin typeface="Arial" panose="020B0604020202020204" pitchFamily="34" charset="0"/>
                <a:cs typeface="Arial" panose="020B0604020202020204" pitchFamily="34" charset="0"/>
              </a:rPr>
              <a:t>Steps to Achieve Objectives:</a:t>
            </a:r>
            <a:endParaRPr lang="en-US" sz="1300" i="1" dirty="0">
              <a:solidFill>
                <a:srgbClr val="002060"/>
              </a:solidFill>
              <a:latin typeface="Arial" panose="020B0604020202020204" pitchFamily="34" charset="0"/>
              <a:cs typeface="Arial" panose="020B0604020202020204" pitchFamily="34" charset="0"/>
            </a:endParaRPr>
          </a:p>
          <a:p>
            <a:pPr marL="958115" lvl="1" indent="-514350">
              <a:buFont typeface="+mj-lt"/>
              <a:buAutoNum type="arabicPeriod"/>
            </a:pPr>
            <a:r>
              <a:rPr lang="en-US" sz="1300" i="1" dirty="0">
                <a:solidFill>
                  <a:srgbClr val="002060"/>
                </a:solidFill>
                <a:latin typeface="Arial" panose="020B0604020202020204" pitchFamily="34" charset="0"/>
                <a:cs typeface="Arial" panose="020B0604020202020204" pitchFamily="34" charset="0"/>
              </a:rPr>
              <a:t>Day 2 presentations will be provided during the working group from hardware vendors and organizations involved with cybersecurity assessment, implementation and training. A roundtable discussion with work shop participants will be used to identify the current state. </a:t>
            </a:r>
          </a:p>
          <a:p>
            <a:pPr marL="958115" lvl="1" indent="-514350">
              <a:buFont typeface="+mj-lt"/>
              <a:buAutoNum type="arabicPeriod"/>
            </a:pPr>
            <a:endParaRPr lang="en-US" sz="1300" i="1" dirty="0">
              <a:solidFill>
                <a:srgbClr val="002060"/>
              </a:solidFill>
              <a:latin typeface="Arial" panose="020B0604020202020204" pitchFamily="34" charset="0"/>
              <a:cs typeface="Arial" panose="020B0604020202020204" pitchFamily="34" charset="0"/>
            </a:endParaRPr>
          </a:p>
          <a:p>
            <a:pPr marL="958115" lvl="1" indent="-514350">
              <a:buFont typeface="+mj-lt"/>
              <a:buAutoNum type="arabicPeriod"/>
            </a:pPr>
            <a:r>
              <a:rPr lang="en-US" sz="1300" i="1" dirty="0">
                <a:solidFill>
                  <a:srgbClr val="002060"/>
                </a:solidFill>
                <a:latin typeface="Arial" panose="020B0604020202020204" pitchFamily="34" charset="0"/>
                <a:cs typeface="Arial" panose="020B0604020202020204" pitchFamily="34" charset="0"/>
              </a:rPr>
              <a:t>Day 4 presentations will be provided MxD and CyManII discussing their current and future R&amp;D efforts to include their technology/capability roadmaps. A roundtable discussion will be conducted allowing participants to comment on the efforts as well as provide insights into on-going R&amp;D being conducted by their organization.</a:t>
            </a:r>
          </a:p>
          <a:p>
            <a:pPr marL="958115" lvl="1" indent="-514350">
              <a:buFont typeface="+mj-lt"/>
              <a:buAutoNum type="arabicPeriod"/>
            </a:pPr>
            <a:endParaRPr lang="en-US" sz="1300" i="1" dirty="0">
              <a:solidFill>
                <a:srgbClr val="002060"/>
              </a:solidFill>
              <a:latin typeface="Arial" panose="020B0604020202020204" pitchFamily="34" charset="0"/>
              <a:cs typeface="Arial" panose="020B0604020202020204" pitchFamily="34" charset="0"/>
            </a:endParaRPr>
          </a:p>
          <a:p>
            <a:pPr marL="958115" lvl="1" indent="-514350">
              <a:buFont typeface="+mj-lt"/>
              <a:buAutoNum type="arabicPeriod"/>
            </a:pPr>
            <a:r>
              <a:rPr lang="en-US" sz="1300" i="1" dirty="0">
                <a:solidFill>
                  <a:srgbClr val="002060"/>
                </a:solidFill>
                <a:latin typeface="Arial" panose="020B0604020202020204" pitchFamily="34" charset="0"/>
                <a:cs typeface="Arial" panose="020B0604020202020204" pitchFamily="34" charset="0"/>
              </a:rPr>
              <a:t>The information gained in the roundtable discussions will be used to produce the final deliverables.</a:t>
            </a:r>
          </a:p>
          <a:p>
            <a:pPr marL="443765" lvl="1"/>
            <a:endParaRPr lang="en-US" sz="1300" i="1" dirty="0">
              <a:solidFill>
                <a:srgbClr val="002060"/>
              </a:solidFill>
              <a:latin typeface="Arial" panose="020B0604020202020204" pitchFamily="34" charset="0"/>
              <a:cs typeface="Arial" panose="020B0604020202020204" pitchFamily="34" charset="0"/>
            </a:endParaRPr>
          </a:p>
          <a:p>
            <a:pPr lvl="0"/>
            <a:r>
              <a:rPr lang="en-US" sz="1300" b="1" dirty="0">
                <a:solidFill>
                  <a:srgbClr val="002060"/>
                </a:solidFill>
                <a:latin typeface="Arial" panose="020B0604020202020204" pitchFamily="34" charset="0"/>
                <a:cs typeface="Arial" panose="020B0604020202020204" pitchFamily="34" charset="0"/>
              </a:rPr>
              <a:t>Questions Towards Achieving Objectives:</a:t>
            </a:r>
          </a:p>
          <a:p>
            <a:pPr lvl="0"/>
            <a:endParaRPr lang="en-US" sz="1300" b="1" dirty="0">
              <a:solidFill>
                <a:srgbClr val="002060"/>
              </a:solidFill>
              <a:latin typeface="Arial" panose="020B0604020202020204" pitchFamily="34" charset="0"/>
              <a:cs typeface="Arial" panose="020B0604020202020204" pitchFamily="34" charset="0"/>
            </a:endParaRPr>
          </a:p>
          <a:p>
            <a:pPr marL="958115" lvl="1" indent="-514350">
              <a:buFont typeface="+mj-lt"/>
              <a:buAutoNum type="arabicPeriod"/>
            </a:pPr>
            <a:r>
              <a:rPr lang="en-US" sz="1300" i="1" dirty="0">
                <a:solidFill>
                  <a:srgbClr val="002060"/>
                </a:solidFill>
                <a:latin typeface="Arial" panose="020B0604020202020204" pitchFamily="34" charset="0"/>
                <a:cs typeface="Arial" panose="020B0604020202020204" pitchFamily="34" charset="0"/>
              </a:rPr>
              <a:t>How do we </a:t>
            </a:r>
            <a:r>
              <a:rPr lang="en-US" sz="1300" b="1" i="1" dirty="0">
                <a:solidFill>
                  <a:srgbClr val="002060"/>
                </a:solidFill>
                <a:latin typeface="Arial" panose="020B0604020202020204" pitchFamily="34" charset="0"/>
                <a:cs typeface="Arial" panose="020B0604020202020204" pitchFamily="34" charset="0"/>
              </a:rPr>
              <a:t>make industrial cybersecurity viable </a:t>
            </a:r>
            <a:r>
              <a:rPr lang="en-US" sz="1300" i="1" dirty="0">
                <a:solidFill>
                  <a:srgbClr val="002060"/>
                </a:solidFill>
                <a:latin typeface="Arial" panose="020B0604020202020204" pitchFamily="34" charset="0"/>
                <a:cs typeface="Arial" panose="020B0604020202020204" pitchFamily="34" charset="0"/>
              </a:rPr>
              <a:t>for cybersecurity-capability-challenged manufacturers? E.g., small and medium manufacturers? </a:t>
            </a:r>
          </a:p>
          <a:p>
            <a:pPr marL="958115" lvl="1" indent="-514350">
              <a:buFont typeface="+mj-lt"/>
              <a:buAutoNum type="arabicPeriod"/>
            </a:pPr>
            <a:endParaRPr lang="en-US" sz="1300" i="1" dirty="0">
              <a:solidFill>
                <a:srgbClr val="002060"/>
              </a:solidFill>
              <a:latin typeface="Arial" panose="020B0604020202020204" pitchFamily="34" charset="0"/>
              <a:cs typeface="Arial" panose="020B0604020202020204" pitchFamily="34" charset="0"/>
            </a:endParaRPr>
          </a:p>
          <a:p>
            <a:pPr marL="958115" lvl="1" indent="-514350">
              <a:buFont typeface="+mj-lt"/>
              <a:buAutoNum type="arabicPeriod"/>
            </a:pPr>
            <a:r>
              <a:rPr lang="en-US" sz="1300" i="1" dirty="0">
                <a:solidFill>
                  <a:srgbClr val="002060"/>
                </a:solidFill>
                <a:latin typeface="Arial" panose="020B0604020202020204" pitchFamily="34" charset="0"/>
                <a:cs typeface="Arial" panose="020B0604020202020204" pitchFamily="34" charset="0"/>
              </a:rPr>
              <a:t>Are the </a:t>
            </a:r>
            <a:r>
              <a:rPr lang="en-US" sz="1300" b="1" i="1" dirty="0">
                <a:solidFill>
                  <a:srgbClr val="002060"/>
                </a:solidFill>
                <a:latin typeface="Arial" panose="020B0604020202020204" pitchFamily="34" charset="0"/>
                <a:cs typeface="Arial" panose="020B0604020202020204" pitchFamily="34" charset="0"/>
              </a:rPr>
              <a:t>recommended/required controls effectively applied </a:t>
            </a:r>
            <a:r>
              <a:rPr lang="en-US" sz="1300" i="1" dirty="0">
                <a:solidFill>
                  <a:srgbClr val="002060"/>
                </a:solidFill>
                <a:latin typeface="Arial" panose="020B0604020202020204" pitchFamily="34" charset="0"/>
                <a:cs typeface="Arial" panose="020B0604020202020204" pitchFamily="34" charset="0"/>
              </a:rPr>
              <a:t>in practice? (E.g., they prevent easy-adversary successes)</a:t>
            </a:r>
          </a:p>
          <a:p>
            <a:pPr marL="958115" lvl="1" indent="-514350">
              <a:buFont typeface="+mj-lt"/>
              <a:buAutoNum type="arabicPeriod"/>
            </a:pPr>
            <a:endParaRPr lang="en-US" sz="1300" i="1" dirty="0">
              <a:solidFill>
                <a:srgbClr val="002060"/>
              </a:solidFill>
              <a:latin typeface="Arial" panose="020B0604020202020204" pitchFamily="34" charset="0"/>
              <a:cs typeface="Arial" panose="020B0604020202020204" pitchFamily="34" charset="0"/>
            </a:endParaRPr>
          </a:p>
          <a:p>
            <a:pPr marL="958115" lvl="1" indent="-514350">
              <a:buFont typeface="+mj-lt"/>
              <a:buAutoNum type="arabicPeriod"/>
            </a:pPr>
            <a:r>
              <a:rPr lang="en-US" sz="1300" i="1" dirty="0">
                <a:solidFill>
                  <a:srgbClr val="002060"/>
                </a:solidFill>
                <a:latin typeface="Arial" panose="020B0604020202020204" pitchFamily="34" charset="0"/>
                <a:cs typeface="Arial" panose="020B0604020202020204" pitchFamily="34" charset="0"/>
              </a:rPr>
              <a:t>What are the “carrots” that </a:t>
            </a:r>
            <a:r>
              <a:rPr lang="en-US" sz="1300" b="1" i="1" dirty="0">
                <a:solidFill>
                  <a:srgbClr val="002060"/>
                </a:solidFill>
                <a:latin typeface="Arial" panose="020B0604020202020204" pitchFamily="34" charset="0"/>
                <a:cs typeface="Arial" panose="020B0604020202020204" pitchFamily="34" charset="0"/>
              </a:rPr>
              <a:t>DOD/USG can offer manufactures</a:t>
            </a:r>
            <a:r>
              <a:rPr lang="en-US" sz="1300" i="1" dirty="0">
                <a:solidFill>
                  <a:srgbClr val="002060"/>
                </a:solidFill>
                <a:latin typeface="Arial" panose="020B0604020202020204" pitchFamily="34" charset="0"/>
                <a:cs typeface="Arial" panose="020B0604020202020204" pitchFamily="34" charset="0"/>
              </a:rPr>
              <a:t>? </a:t>
            </a:r>
          </a:p>
          <a:p>
            <a:pPr lvl="0"/>
            <a:endParaRPr lang="en-US" sz="2000" b="1" dirty="0">
              <a:solidFill>
                <a:srgbClr val="002060"/>
              </a:solidFill>
              <a:latin typeface="Arial" panose="020B0604020202020204" pitchFamily="34" charset="0"/>
              <a:cs typeface="Arial" panose="020B0604020202020204" pitchFamily="34" charset="0"/>
            </a:endParaRPr>
          </a:p>
          <a:p>
            <a:pPr lvl="0"/>
            <a:endParaRPr lang="en-US" sz="2000" i="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71532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47" y="178998"/>
            <a:ext cx="3114609" cy="554066"/>
          </a:xfrm>
          <a:prstGeom prst="rect">
            <a:avLst/>
          </a:prstGeom>
        </p:spPr>
      </p:pic>
      <p:sp>
        <p:nvSpPr>
          <p:cNvPr id="14" name="Title 13">
            <a:extLst>
              <a:ext uri="{FF2B5EF4-FFF2-40B4-BE49-F238E27FC236}">
                <a16:creationId xmlns:a16="http://schemas.microsoft.com/office/drawing/2014/main" id="{BB1D9022-455A-4F8F-8CD7-44E6F4B84FA0}"/>
              </a:ext>
            </a:extLst>
          </p:cNvPr>
          <p:cNvSpPr>
            <a:spLocks noGrp="1"/>
          </p:cNvSpPr>
          <p:nvPr>
            <p:ph type="title"/>
          </p:nvPr>
        </p:nvSpPr>
        <p:spPr>
          <a:xfrm>
            <a:off x="457200" y="918982"/>
            <a:ext cx="8229600" cy="533400"/>
          </a:xfrm>
        </p:spPr>
        <p:txBody>
          <a:bodyPr>
            <a:normAutofit fontScale="90000"/>
          </a:bodyPr>
          <a:lstStyle/>
          <a:p>
            <a:pPr algn="ctr" defTabSz="914400">
              <a:spcBef>
                <a:spcPts val="0"/>
              </a:spcBef>
              <a:defRPr/>
            </a:pPr>
            <a:br>
              <a:rPr lang="en-US" sz="2800" b="1" dirty="0">
                <a:solidFill>
                  <a:srgbClr val="FF0000"/>
                </a:solidFill>
                <a:latin typeface="Arial" panose="020B0604020202020204" pitchFamily="34" charset="0"/>
                <a:ea typeface="+mn-ea"/>
                <a:cs typeface="Arial" panose="020B0604020202020204" pitchFamily="34" charset="0"/>
              </a:rPr>
            </a:br>
            <a:br>
              <a:rPr lang="en-US" sz="1400" b="1" dirty="0">
                <a:solidFill>
                  <a:srgbClr val="FF0000"/>
                </a:solidFill>
                <a:latin typeface="Arial" panose="020B0604020202020204" pitchFamily="34" charset="0"/>
                <a:cs typeface="Arial" panose="020B0604020202020204" pitchFamily="34" charset="0"/>
              </a:rPr>
            </a:br>
            <a:r>
              <a:rPr lang="en-US" sz="1400" b="1" dirty="0">
                <a:solidFill>
                  <a:srgbClr val="FF0000"/>
                </a:solidFill>
                <a:latin typeface="Arial" panose="020B0604020202020204" pitchFamily="34" charset="0"/>
                <a:cs typeface="Arial" panose="020B0604020202020204" pitchFamily="34" charset="0"/>
              </a:rPr>
              <a:t>Cybersecurity Working Group: From Current to Future State</a:t>
            </a:r>
            <a:br>
              <a:rPr lang="en-US" sz="2800" dirty="0">
                <a:solidFill>
                  <a:prstClr val="black"/>
                </a:solidFill>
              </a:rPr>
            </a:br>
            <a:r>
              <a:rPr lang="en-US" sz="1300" dirty="0">
                <a:solidFill>
                  <a:srgbClr val="FF0000"/>
                </a:solidFill>
                <a:latin typeface="Arial" panose="020B0604020202020204" pitchFamily="34" charset="0"/>
                <a:cs typeface="Arial" panose="020B0604020202020204" pitchFamily="34" charset="0"/>
              </a:rPr>
              <a:t>Working Group Attendees </a:t>
            </a:r>
            <a:br>
              <a:rPr lang="en-US" sz="4000" dirty="0">
                <a:solidFill>
                  <a:srgbClr val="FF0000"/>
                </a:solidFill>
                <a:latin typeface="Arial" panose="020B0604020202020204" pitchFamily="34" charset="0"/>
                <a:cs typeface="Arial" panose="020B0604020202020204" pitchFamily="34" charset="0"/>
              </a:rPr>
            </a:br>
            <a:endParaRPr lang="en-US" dirty="0"/>
          </a:p>
        </p:txBody>
      </p:sp>
      <p:graphicFrame>
        <p:nvGraphicFramePr>
          <p:cNvPr id="4" name="Table 3">
            <a:extLst>
              <a:ext uri="{FF2B5EF4-FFF2-40B4-BE49-F238E27FC236}">
                <a16:creationId xmlns:a16="http://schemas.microsoft.com/office/drawing/2014/main" id="{CD231D54-F45E-3F4E-87FB-965A90478317}"/>
              </a:ext>
            </a:extLst>
          </p:cNvPr>
          <p:cNvGraphicFramePr>
            <a:graphicFrameLocks noGrp="1"/>
          </p:cNvGraphicFramePr>
          <p:nvPr/>
        </p:nvGraphicFramePr>
        <p:xfrm>
          <a:off x="609600" y="1600200"/>
          <a:ext cx="3409346" cy="5181186"/>
        </p:xfrm>
        <a:graphic>
          <a:graphicData uri="http://schemas.openxmlformats.org/drawingml/2006/table">
            <a:tbl>
              <a:tblPr firstCol="1">
                <a:tableStyleId>{9D7B26C5-4107-4FEC-AEDC-1716B250A1EF}</a:tableStyleId>
              </a:tblPr>
              <a:tblGrid>
                <a:gridCol w="1327399">
                  <a:extLst>
                    <a:ext uri="{9D8B030D-6E8A-4147-A177-3AD203B41FA5}">
                      <a16:colId xmlns:a16="http://schemas.microsoft.com/office/drawing/2014/main" val="797762988"/>
                    </a:ext>
                  </a:extLst>
                </a:gridCol>
                <a:gridCol w="62737">
                  <a:extLst>
                    <a:ext uri="{9D8B030D-6E8A-4147-A177-3AD203B41FA5}">
                      <a16:colId xmlns:a16="http://schemas.microsoft.com/office/drawing/2014/main" val="1058008322"/>
                    </a:ext>
                  </a:extLst>
                </a:gridCol>
                <a:gridCol w="2019210">
                  <a:extLst>
                    <a:ext uri="{9D8B030D-6E8A-4147-A177-3AD203B41FA5}">
                      <a16:colId xmlns:a16="http://schemas.microsoft.com/office/drawing/2014/main" val="490835293"/>
                    </a:ext>
                  </a:extLst>
                </a:gridCol>
              </a:tblGrid>
              <a:tr h="381000">
                <a:tc>
                  <a:txBody>
                    <a:bodyPr/>
                    <a:lstStyle/>
                    <a:p>
                      <a:pPr algn="l" rtl="0" fontAlgn="ctr"/>
                      <a:r>
                        <a:rPr lang="en-US" sz="1100" b="1" u="none" strike="noStrike" dirty="0">
                          <a:effectLst/>
                          <a:latin typeface="+mn-lt"/>
                        </a:rPr>
                        <a:t>Adwoa</a:t>
                      </a:r>
                      <a:r>
                        <a:rPr lang="en-US" sz="1100" b="1" u="none" strike="noStrike" baseline="0" dirty="0">
                          <a:effectLst/>
                          <a:latin typeface="+mn-lt"/>
                        </a:rPr>
                        <a:t> Amofa</a:t>
                      </a:r>
                      <a:endParaRPr lang="en-US" sz="1100" b="1" kern="1200" dirty="0">
                        <a:solidFill>
                          <a:schemeClr val="tx1"/>
                        </a:solidFill>
                        <a:effectLst/>
                        <a:latin typeface="+mn-lt"/>
                        <a:cs typeface="Calibri" panose="020F0502020204030204" pitchFamily="34" charset="0"/>
                      </a:endParaRPr>
                    </a:p>
                  </a:txBody>
                  <a:tcPr marL="6956" marR="6956" marT="6956" marB="0">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rtl="0" fontAlgn="ctr"/>
                      <a:endParaRPr lang="en-US" sz="1100" b="0" i="0" u="none" strike="noStrike" dirty="0">
                        <a:solidFill>
                          <a:srgbClr val="000000"/>
                        </a:solidFill>
                        <a:effectLst/>
                        <a:latin typeface="+mn-lt"/>
                      </a:endParaRPr>
                    </a:p>
                  </a:txBody>
                  <a:tcPr marL="6956" marR="6956" marT="6956" marB="0">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rtl="0" fontAlgn="ctr"/>
                      <a:r>
                        <a:rPr lang="en-US" sz="1100" u="none" strike="noStrike" dirty="0">
                          <a:effectLst/>
                          <a:latin typeface="+mn-lt"/>
                        </a:rPr>
                        <a:t>OUSD(R&amp;E) Manufacturing Technology</a:t>
                      </a:r>
                    </a:p>
                  </a:txBody>
                  <a:tcPr marL="6956" marR="6956" marT="6956" marB="0">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val="2109364713"/>
                  </a:ext>
                </a:extLst>
              </a:tr>
              <a:tr h="318425">
                <a:tc>
                  <a:txBody>
                    <a:bodyPr/>
                    <a:lstStyle/>
                    <a:p>
                      <a:pPr algn="l" fontAlgn="b"/>
                      <a:r>
                        <a:rPr lang="en-US" sz="1100" b="1" i="0" u="none" strike="noStrike" dirty="0">
                          <a:solidFill>
                            <a:srgbClr val="000000"/>
                          </a:solidFill>
                          <a:effectLst/>
                          <a:latin typeface="Calibri" panose="020F0502020204030204" pitchFamily="34" charset="0"/>
                        </a:rPr>
                        <a:t>Alyson</a:t>
                      </a:r>
                      <a:r>
                        <a:rPr lang="en-US" sz="1100" b="1" i="0" u="none" strike="noStrike" baseline="0" dirty="0">
                          <a:solidFill>
                            <a:srgbClr val="000000"/>
                          </a:solidFill>
                          <a:effectLst/>
                          <a:latin typeface="Calibri" panose="020F0502020204030204" pitchFamily="34" charset="0"/>
                        </a:rPr>
                        <a:t> Coates</a:t>
                      </a:r>
                      <a:endParaRPr lang="en-US" sz="1100" b="1" i="0" u="none" strike="noStrike" dirty="0">
                        <a:solidFill>
                          <a:srgbClr val="000000"/>
                        </a:solidFill>
                        <a:effectLst/>
                        <a:latin typeface="Calibri" panose="020F0502020204030204" pitchFamily="34" charset="0"/>
                      </a:endParaRPr>
                    </a:p>
                  </a:txBody>
                  <a:tcPr marL="9525" marR="9525" marT="9525" marB="0">
                    <a:lnL>
                      <a:noFill/>
                    </a:lnL>
                    <a:lnR>
                      <a:noFill/>
                    </a:lnR>
                    <a:lnT>
                      <a:noFill/>
                    </a:lnT>
                    <a:lnB>
                      <a:noFill/>
                    </a:lnB>
                    <a:lnTlToBr w="12700" cmpd="sng">
                      <a:noFill/>
                      <a:prstDash val="solid"/>
                    </a:lnTlToBr>
                    <a:lnBlToTr w="12700" cmpd="sng">
                      <a:noFill/>
                      <a:prstDash val="solid"/>
                    </a:lnBlToTr>
                  </a:tcPr>
                </a:tc>
                <a:tc>
                  <a:txBody>
                    <a:bodyPr/>
                    <a:lstStyle/>
                    <a:p>
                      <a:pPr algn="l" rtl="0" fontAlgn="ctr"/>
                      <a:endParaRPr lang="en-US" sz="1100" b="0" i="0" u="none" strike="noStrike">
                        <a:solidFill>
                          <a:srgbClr val="000000"/>
                        </a:solidFill>
                        <a:effectLst/>
                        <a:latin typeface="+mn-lt"/>
                      </a:endParaRPr>
                    </a:p>
                  </a:txBody>
                  <a:tcPr marL="6956" marR="6956" marT="6956" marB="0">
                    <a:lnL>
                      <a:noFill/>
                    </a:lnL>
                    <a:lnR>
                      <a:noFill/>
                    </a:lnR>
                    <a:lnT>
                      <a:noFill/>
                    </a:lnT>
                    <a:lnB>
                      <a:noFill/>
                    </a:lnB>
                    <a:lnTlToBr w="12700" cmpd="sng">
                      <a:noFill/>
                      <a:prstDash val="solid"/>
                    </a:lnTlToBr>
                    <a:lnBlToTr w="12700" cmpd="sng">
                      <a:noFill/>
                      <a:prstDash val="solid"/>
                    </a:lnBlToTr>
                  </a:tcPr>
                </a:tc>
                <a:tc>
                  <a:txBody>
                    <a:bodyPr/>
                    <a:lstStyle/>
                    <a:p>
                      <a:pPr marL="0" marR="0" lvl="0" indent="0" algn="l" defTabSz="443766" rtl="0" eaLnBrk="1" fontAlgn="ctr" latinLnBrk="0" hangingPunct="1">
                        <a:lnSpc>
                          <a:spcPct val="100000"/>
                        </a:lnSpc>
                        <a:spcBef>
                          <a:spcPts val="0"/>
                        </a:spcBef>
                        <a:spcAft>
                          <a:spcPts val="0"/>
                        </a:spcAft>
                        <a:buClrTx/>
                        <a:buSzTx/>
                        <a:buFontTx/>
                        <a:buNone/>
                        <a:tabLst/>
                        <a:defRPr/>
                      </a:pPr>
                      <a:r>
                        <a:rPr lang="en-US" sz="1100" u="none" strike="noStrike">
                          <a:effectLst/>
                          <a:latin typeface="+mn-lt"/>
                        </a:rPr>
                        <a:t>ORNL</a:t>
                      </a:r>
                      <a:endParaRPr lang="en-US" sz="1100" u="none" strike="noStrike" dirty="0">
                        <a:effectLst/>
                        <a:latin typeface="+mn-lt"/>
                      </a:endParaRPr>
                    </a:p>
                  </a:txBody>
                  <a:tcPr marL="6956" marR="6956" marT="6956"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172012944"/>
                  </a:ext>
                </a:extLst>
              </a:tr>
              <a:tr h="318425">
                <a:tc>
                  <a:txBody>
                    <a:bodyPr/>
                    <a:lstStyle/>
                    <a:p>
                      <a:pPr algn="l" fontAlgn="b"/>
                      <a:r>
                        <a:rPr lang="en-US" sz="1100" b="1" i="0" u="none" strike="noStrike" dirty="0">
                          <a:solidFill>
                            <a:srgbClr val="000000"/>
                          </a:solidFill>
                          <a:effectLst/>
                          <a:latin typeface="Calibri" panose="020F0502020204030204" pitchFamily="34" charset="0"/>
                        </a:rPr>
                        <a:t>Amber</a:t>
                      </a:r>
                      <a:r>
                        <a:rPr lang="en-US" sz="1100" b="1" i="0" u="none" strike="noStrike" baseline="0" dirty="0">
                          <a:solidFill>
                            <a:srgbClr val="000000"/>
                          </a:solidFill>
                          <a:effectLst/>
                          <a:latin typeface="Calibri" panose="020F0502020204030204" pitchFamily="34" charset="0"/>
                        </a:rPr>
                        <a:t> </a:t>
                      </a:r>
                      <a:r>
                        <a:rPr lang="en-US" sz="1100" b="1" i="0" u="none" strike="noStrike" baseline="0" dirty="0" err="1">
                          <a:solidFill>
                            <a:srgbClr val="000000"/>
                          </a:solidFill>
                          <a:effectLst/>
                          <a:latin typeface="Calibri" panose="020F0502020204030204" pitchFamily="34" charset="0"/>
                        </a:rPr>
                        <a:t>Cassady</a:t>
                      </a:r>
                      <a:endParaRPr lang="en-US" sz="1100" b="1" i="0" u="none" strike="noStrike" dirty="0">
                        <a:solidFill>
                          <a:srgbClr val="000000"/>
                        </a:solidFill>
                        <a:effectLst/>
                        <a:latin typeface="Calibri" panose="020F0502020204030204" pitchFamily="34" charset="0"/>
                      </a:endParaRPr>
                    </a:p>
                  </a:txBody>
                  <a:tcPr marL="9525" marR="9525" marT="9525" marB="0">
                    <a:lnL>
                      <a:noFill/>
                    </a:lnL>
                    <a:lnR>
                      <a:noFill/>
                    </a:lnR>
                    <a:lnT>
                      <a:noFill/>
                    </a:lnT>
                    <a:lnB>
                      <a:noFill/>
                    </a:lnB>
                    <a:lnTlToBr w="12700" cmpd="sng">
                      <a:noFill/>
                      <a:prstDash val="solid"/>
                    </a:lnTlToBr>
                    <a:lnBlToTr w="12700" cmpd="sng">
                      <a:noFill/>
                      <a:prstDash val="solid"/>
                    </a:lnBlToTr>
                  </a:tcPr>
                </a:tc>
                <a:tc>
                  <a:txBody>
                    <a:bodyPr/>
                    <a:lstStyle/>
                    <a:p>
                      <a:pPr algn="l" rtl="0" fontAlgn="ctr"/>
                      <a:endParaRPr lang="en-US" sz="1100" b="0" i="0" u="none" strike="noStrike">
                        <a:solidFill>
                          <a:srgbClr val="000000"/>
                        </a:solidFill>
                        <a:effectLst/>
                        <a:latin typeface="+mn-lt"/>
                      </a:endParaRPr>
                    </a:p>
                  </a:txBody>
                  <a:tcPr marL="6956" marR="6956" marT="6956" marB="0">
                    <a:lnL>
                      <a:noFill/>
                    </a:lnL>
                    <a:lnR>
                      <a:noFill/>
                    </a:lnR>
                    <a:lnT>
                      <a:noFill/>
                    </a:lnT>
                    <a:lnB>
                      <a:noFill/>
                    </a:lnB>
                    <a:lnTlToBr w="12700" cmpd="sng">
                      <a:noFill/>
                      <a:prstDash val="solid"/>
                    </a:lnTlToBr>
                    <a:lnBlToTr w="12700" cmpd="sng">
                      <a:noFill/>
                      <a:prstDash val="solid"/>
                    </a:lnBlToTr>
                  </a:tcPr>
                </a:tc>
                <a:tc>
                  <a:txBody>
                    <a:bodyPr/>
                    <a:lstStyle/>
                    <a:p>
                      <a:pPr algn="l" fontAlgn="b"/>
                      <a:r>
                        <a:rPr lang="en-US" sz="1100" b="0" i="0" u="none" strike="noStrike" dirty="0">
                          <a:solidFill>
                            <a:srgbClr val="000000"/>
                          </a:solidFill>
                          <a:effectLst/>
                          <a:latin typeface="Calibri" panose="020F0502020204030204" pitchFamily="34" charset="0"/>
                        </a:rPr>
                        <a:t>Lewis-Burke Associates LLC</a:t>
                      </a:r>
                    </a:p>
                  </a:txBody>
                  <a:tcPr marL="9525" marR="9525" marT="9525"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030715524"/>
                  </a:ext>
                </a:extLst>
              </a:tr>
              <a:tr h="318425">
                <a:tc>
                  <a:txBody>
                    <a:bodyPr/>
                    <a:lstStyle/>
                    <a:p>
                      <a:pPr algn="l" rtl="0" fontAlgn="ctr"/>
                      <a:r>
                        <a:rPr lang="en-US" sz="1100" b="1" u="none" strike="noStrike" dirty="0">
                          <a:effectLst/>
                          <a:latin typeface="+mn-lt"/>
                        </a:rPr>
                        <a:t>Anaiz Quinones </a:t>
                      </a:r>
                      <a:endParaRPr lang="en-US" sz="1100" b="1" i="0" u="none" strike="noStrike" dirty="0">
                        <a:solidFill>
                          <a:srgbClr val="000000"/>
                        </a:solidFill>
                        <a:effectLst/>
                        <a:latin typeface="+mn-lt"/>
                      </a:endParaRPr>
                    </a:p>
                  </a:txBody>
                  <a:tcPr marL="6956" marR="6956" marT="6956" marB="0">
                    <a:lnL>
                      <a:noFill/>
                    </a:lnL>
                    <a:lnR>
                      <a:noFill/>
                    </a:lnR>
                    <a:lnT>
                      <a:noFill/>
                    </a:lnT>
                    <a:lnB>
                      <a:noFill/>
                    </a:lnB>
                    <a:lnTlToBr w="12700" cmpd="sng">
                      <a:noFill/>
                      <a:prstDash val="solid"/>
                    </a:lnTlToBr>
                    <a:lnBlToTr w="12700" cmpd="sng">
                      <a:noFill/>
                      <a:prstDash val="solid"/>
                    </a:lnBlToTr>
                  </a:tcPr>
                </a:tc>
                <a:tc rowSpan="2">
                  <a:txBody>
                    <a:bodyPr/>
                    <a:lstStyle/>
                    <a:p>
                      <a:pPr algn="l" rtl="0" fontAlgn="ctr"/>
                      <a:endParaRPr lang="en-US" sz="1100" b="0" i="0" u="none" strike="noStrike">
                        <a:solidFill>
                          <a:srgbClr val="000000"/>
                        </a:solidFill>
                        <a:effectLst/>
                        <a:latin typeface="+mn-lt"/>
                      </a:endParaRPr>
                    </a:p>
                  </a:txBody>
                  <a:tcPr marL="6956" marR="6956" marT="6956" marB="0">
                    <a:lnL>
                      <a:noFill/>
                    </a:lnL>
                    <a:lnR>
                      <a:noFill/>
                    </a:lnR>
                    <a:lnT>
                      <a:noFill/>
                    </a:lnT>
                    <a:lnB>
                      <a:noFill/>
                    </a:lnB>
                    <a:lnTlToBr w="12700" cmpd="sng">
                      <a:noFill/>
                      <a:prstDash val="solid"/>
                    </a:lnTlToBr>
                    <a:lnBlToTr w="12700" cmpd="sng">
                      <a:noFill/>
                      <a:prstDash val="solid"/>
                    </a:lnBlToTr>
                  </a:tcPr>
                </a:tc>
                <a:tc>
                  <a:txBody>
                    <a:bodyPr/>
                    <a:lstStyle/>
                    <a:p>
                      <a:pPr algn="l" rtl="0" fontAlgn="ctr"/>
                      <a:r>
                        <a:rPr lang="en-US" sz="1100" u="none" strike="noStrike" dirty="0">
                          <a:effectLst/>
                          <a:latin typeface="+mn-lt"/>
                        </a:rPr>
                        <a:t>USMC DCI IC4</a:t>
                      </a:r>
                    </a:p>
                  </a:txBody>
                  <a:tcPr marL="6956" marR="6956" marT="6956"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537467891"/>
                  </a:ext>
                </a:extLst>
              </a:tr>
              <a:tr h="318425">
                <a:tc>
                  <a:txBody>
                    <a:bodyPr/>
                    <a:lstStyle/>
                    <a:p>
                      <a:pPr algn="l" rtl="0" fontAlgn="ctr"/>
                      <a:r>
                        <a:rPr lang="en-US" sz="1100" b="1" u="none" strike="noStrike" dirty="0">
                          <a:effectLst/>
                          <a:latin typeface="+mn-lt"/>
                        </a:rPr>
                        <a:t>Andrew</a:t>
                      </a:r>
                      <a:r>
                        <a:rPr lang="en-US" sz="1100" b="1" u="none" strike="noStrike" baseline="0" dirty="0">
                          <a:effectLst/>
                          <a:latin typeface="+mn-lt"/>
                        </a:rPr>
                        <a:t> </a:t>
                      </a:r>
                      <a:r>
                        <a:rPr lang="en-US" sz="1100" b="1" u="none" strike="noStrike" dirty="0">
                          <a:effectLst/>
                          <a:latin typeface="+mn-lt"/>
                        </a:rPr>
                        <a:t>Glendening</a:t>
                      </a:r>
                    </a:p>
                  </a:txBody>
                  <a:tcPr marL="6956" marR="6956" marT="6956" marB="0">
                    <a:lnL>
                      <a:noFill/>
                    </a:lnL>
                    <a:lnR>
                      <a:noFill/>
                    </a:lnR>
                    <a:lnT>
                      <a:noFill/>
                    </a:lnT>
                    <a:lnB>
                      <a:noFill/>
                    </a:lnB>
                    <a:lnTlToBr w="12700" cmpd="sng">
                      <a:noFill/>
                      <a:prstDash val="solid"/>
                    </a:lnTlToBr>
                    <a:lnBlToTr w="12700" cmpd="sng">
                      <a:noFill/>
                      <a:prstDash val="solid"/>
                    </a:lnBlToTr>
                  </a:tcPr>
                </a:tc>
                <a:tc vMerge="1">
                  <a:txBody>
                    <a:bodyPr/>
                    <a:lstStyle/>
                    <a:p>
                      <a:endParaRPr lang="en-US" dirty="0"/>
                    </a:p>
                  </a:txBody>
                  <a:tcPr/>
                </a:tc>
                <a:tc>
                  <a:txBody>
                    <a:bodyPr/>
                    <a:lstStyle/>
                    <a:p>
                      <a:pPr algn="l" rtl="0" fontAlgn="ctr"/>
                      <a:r>
                        <a:rPr lang="en-US" sz="1100" u="none" strike="noStrike" dirty="0">
                          <a:effectLst/>
                          <a:latin typeface="+mn-lt"/>
                        </a:rPr>
                        <a:t>NASA, Goddard Space Flight Center</a:t>
                      </a:r>
                    </a:p>
                    <a:p>
                      <a:pPr algn="l" rtl="0" fontAlgn="ctr"/>
                      <a:endParaRPr lang="en-US" sz="1100" b="0" i="0" u="none" strike="noStrike" dirty="0">
                        <a:solidFill>
                          <a:srgbClr val="000000"/>
                        </a:solidFill>
                        <a:effectLst/>
                        <a:latin typeface="+mn-lt"/>
                      </a:endParaRPr>
                    </a:p>
                  </a:txBody>
                  <a:tcPr marL="6956" marR="6956" marT="6956"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204948502"/>
                  </a:ext>
                </a:extLst>
              </a:tr>
              <a:tr h="318425">
                <a:tc>
                  <a:txBody>
                    <a:bodyPr/>
                    <a:lstStyle/>
                    <a:p>
                      <a:pPr algn="l" rtl="0" fontAlgn="ctr"/>
                      <a:r>
                        <a:rPr lang="en-US" sz="1100" b="1" u="none" strike="noStrike" dirty="0">
                          <a:effectLst/>
                          <a:latin typeface="+mn-lt"/>
                        </a:rPr>
                        <a:t>Anna Carlson</a:t>
                      </a:r>
                    </a:p>
                  </a:txBody>
                  <a:tcPr marL="6956" marR="6956" marT="6956" marB="0">
                    <a:lnL>
                      <a:noFill/>
                    </a:lnL>
                    <a:lnR>
                      <a:noFill/>
                    </a:lnR>
                    <a:lnT>
                      <a:noFill/>
                    </a:lnT>
                    <a:lnB>
                      <a:noFill/>
                    </a:lnB>
                    <a:lnTlToBr w="12700" cmpd="sng">
                      <a:noFill/>
                      <a:prstDash val="solid"/>
                    </a:lnTlToBr>
                    <a:lnBlToTr w="12700" cmpd="sng">
                      <a:noFill/>
                      <a:prstDash val="solid"/>
                    </a:lnBlToTr>
                  </a:tcPr>
                </a:tc>
                <a:tc>
                  <a:txBody>
                    <a:bodyPr/>
                    <a:lstStyle/>
                    <a:p>
                      <a:pPr algn="l" rtl="0" fontAlgn="ctr"/>
                      <a:endParaRPr lang="en-US" sz="1100" b="0" i="0" u="none" strike="noStrike" dirty="0">
                        <a:solidFill>
                          <a:srgbClr val="000000"/>
                        </a:solidFill>
                        <a:effectLst/>
                        <a:latin typeface="+mn-lt"/>
                      </a:endParaRPr>
                    </a:p>
                  </a:txBody>
                  <a:tcPr marL="6956" marR="6956" marT="6956" marB="0">
                    <a:lnL>
                      <a:noFill/>
                    </a:lnL>
                    <a:lnR>
                      <a:noFill/>
                    </a:lnR>
                    <a:lnT>
                      <a:noFill/>
                    </a:lnT>
                    <a:lnB>
                      <a:noFill/>
                    </a:lnB>
                    <a:lnTlToBr w="12700" cmpd="sng">
                      <a:noFill/>
                      <a:prstDash val="solid"/>
                    </a:lnTlToBr>
                    <a:lnBlToTr w="12700" cmpd="sng">
                      <a:noFill/>
                      <a:prstDash val="solid"/>
                    </a:lnBlToTr>
                  </a:tcPr>
                </a:tc>
                <a:tc>
                  <a:txBody>
                    <a:bodyPr/>
                    <a:lstStyle/>
                    <a:p>
                      <a:pPr algn="l" rtl="0" fontAlgn="ctr"/>
                      <a:r>
                        <a:rPr lang="en-US" sz="1100" u="none" strike="noStrike" dirty="0">
                          <a:effectLst/>
                          <a:latin typeface="+mn-lt"/>
                        </a:rPr>
                        <a:t>NAVAIR</a:t>
                      </a:r>
                    </a:p>
                  </a:txBody>
                  <a:tcPr marL="6956" marR="6956" marT="6956"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2310680968"/>
                  </a:ext>
                </a:extLst>
              </a:tr>
              <a:tr h="318425">
                <a:tc>
                  <a:txBody>
                    <a:bodyPr/>
                    <a:lstStyle/>
                    <a:p>
                      <a:pPr algn="l" rtl="0" fontAlgn="ctr"/>
                      <a:r>
                        <a:rPr lang="en-US" sz="1100" b="1" u="none" strike="noStrike" dirty="0" err="1">
                          <a:effectLst/>
                          <a:latin typeface="+mn-lt"/>
                        </a:rPr>
                        <a:t>Ayca</a:t>
                      </a:r>
                      <a:r>
                        <a:rPr lang="en-US" sz="1100" b="1" u="none" strike="noStrike" dirty="0">
                          <a:effectLst/>
                          <a:latin typeface="+mn-lt"/>
                        </a:rPr>
                        <a:t> </a:t>
                      </a:r>
                      <a:r>
                        <a:rPr lang="en-US" sz="1100" b="1" u="none" strike="noStrike" dirty="0" err="1">
                          <a:effectLst/>
                          <a:latin typeface="+mn-lt"/>
                        </a:rPr>
                        <a:t>Ertekin</a:t>
                      </a:r>
                      <a:endParaRPr lang="en-US" sz="1100" b="1" u="none" strike="noStrike" dirty="0">
                        <a:effectLst/>
                        <a:latin typeface="+mn-lt"/>
                      </a:endParaRPr>
                    </a:p>
                  </a:txBody>
                  <a:tcPr marL="6956" marR="6956" marT="6956" marB="0">
                    <a:lnL>
                      <a:noFill/>
                    </a:lnL>
                    <a:lnR>
                      <a:noFill/>
                    </a:lnR>
                    <a:lnT>
                      <a:noFill/>
                    </a:lnT>
                    <a:lnB>
                      <a:noFill/>
                    </a:lnB>
                    <a:lnTlToBr w="12700" cmpd="sng">
                      <a:noFill/>
                      <a:prstDash val="solid"/>
                    </a:lnTlToBr>
                    <a:lnBlToTr w="12700" cmpd="sng">
                      <a:noFill/>
                      <a:prstDash val="solid"/>
                    </a:lnBlToTr>
                  </a:tcPr>
                </a:tc>
                <a:tc>
                  <a:txBody>
                    <a:bodyPr/>
                    <a:lstStyle/>
                    <a:p>
                      <a:pPr algn="l" rtl="0" fontAlgn="ctr"/>
                      <a:endParaRPr lang="en-US" sz="1100" b="0" i="0" u="none" strike="noStrike" dirty="0">
                        <a:solidFill>
                          <a:srgbClr val="000000"/>
                        </a:solidFill>
                        <a:effectLst/>
                        <a:latin typeface="+mn-lt"/>
                      </a:endParaRPr>
                    </a:p>
                  </a:txBody>
                  <a:tcPr marL="6956" marR="6956" marT="6956" marB="0">
                    <a:lnL>
                      <a:noFill/>
                    </a:lnL>
                    <a:lnR>
                      <a:noFill/>
                    </a:lnR>
                    <a:lnT>
                      <a:noFill/>
                    </a:lnT>
                    <a:lnB>
                      <a:noFill/>
                    </a:lnB>
                    <a:lnTlToBr w="12700" cmpd="sng">
                      <a:noFill/>
                      <a:prstDash val="solid"/>
                    </a:lnTlToBr>
                    <a:lnBlToTr w="12700" cmpd="sng">
                      <a:noFill/>
                      <a:prstDash val="solid"/>
                    </a:lnBlToTr>
                  </a:tcPr>
                </a:tc>
                <a:tc>
                  <a:txBody>
                    <a:bodyPr/>
                    <a:lstStyle/>
                    <a:p>
                      <a:pPr algn="l" rtl="0" fontAlgn="ctr"/>
                      <a:r>
                        <a:rPr lang="en-US" sz="1100" u="none" strike="noStrike" dirty="0">
                          <a:effectLst/>
                          <a:latin typeface="+mn-lt"/>
                        </a:rPr>
                        <a:t>Lockheed Martin</a:t>
                      </a:r>
                    </a:p>
                  </a:txBody>
                  <a:tcPr marL="6956" marR="6956" marT="6956"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487573366"/>
                  </a:ext>
                </a:extLst>
              </a:tr>
              <a:tr h="318425">
                <a:tc>
                  <a:txBody>
                    <a:bodyPr/>
                    <a:lstStyle/>
                    <a:p>
                      <a:pPr algn="l" fontAlgn="b"/>
                      <a:r>
                        <a:rPr lang="en-US" sz="1100" b="1" i="0" u="none" strike="noStrike" dirty="0">
                          <a:solidFill>
                            <a:srgbClr val="000000"/>
                          </a:solidFill>
                          <a:effectLst/>
                          <a:latin typeface="Calibri" panose="020F0502020204030204" pitchFamily="34" charset="0"/>
                        </a:rPr>
                        <a:t>Berardino</a:t>
                      </a:r>
                      <a:r>
                        <a:rPr lang="en-US" sz="1100" b="1" i="0" u="none" strike="noStrike" baseline="0" dirty="0">
                          <a:solidFill>
                            <a:srgbClr val="000000"/>
                          </a:solidFill>
                          <a:effectLst/>
                          <a:latin typeface="Calibri" panose="020F0502020204030204" pitchFamily="34" charset="0"/>
                        </a:rPr>
                        <a:t> </a:t>
                      </a:r>
                      <a:r>
                        <a:rPr lang="en-US" sz="1100" b="1" i="0" u="none" strike="noStrike" dirty="0">
                          <a:solidFill>
                            <a:srgbClr val="000000"/>
                          </a:solidFill>
                          <a:effectLst/>
                          <a:latin typeface="Calibri" panose="020F0502020204030204" pitchFamily="34" charset="0"/>
                        </a:rPr>
                        <a:t>Baratta</a:t>
                      </a:r>
                    </a:p>
                  </a:txBody>
                  <a:tcPr marL="9525" marR="9525" marT="9525" marB="0">
                    <a:lnL>
                      <a:noFill/>
                    </a:lnL>
                    <a:lnR>
                      <a:noFill/>
                    </a:lnR>
                    <a:lnT>
                      <a:noFill/>
                    </a:lnT>
                    <a:lnB>
                      <a:noFill/>
                    </a:lnB>
                    <a:lnTlToBr w="12700" cmpd="sng">
                      <a:noFill/>
                      <a:prstDash val="solid"/>
                    </a:lnTlToBr>
                    <a:lnBlToTr w="12700" cmpd="sng">
                      <a:noFill/>
                      <a:prstDash val="solid"/>
                    </a:lnBlToTr>
                  </a:tcPr>
                </a:tc>
                <a:tc>
                  <a:txBody>
                    <a:bodyPr/>
                    <a:lstStyle/>
                    <a:p>
                      <a:pPr algn="l" rtl="0" fontAlgn="ctr"/>
                      <a:endParaRPr lang="en-US" sz="1100" b="0" i="0" u="none" strike="noStrike">
                        <a:solidFill>
                          <a:srgbClr val="000000"/>
                        </a:solidFill>
                        <a:effectLst/>
                        <a:latin typeface="+mn-lt"/>
                      </a:endParaRPr>
                    </a:p>
                  </a:txBody>
                  <a:tcPr marL="6956" marR="6956" marT="6956" marB="0">
                    <a:lnL>
                      <a:noFill/>
                    </a:lnL>
                    <a:lnR>
                      <a:noFill/>
                    </a:lnR>
                    <a:lnT>
                      <a:noFill/>
                    </a:lnT>
                    <a:lnB>
                      <a:noFill/>
                    </a:lnB>
                    <a:lnTlToBr w="12700" cmpd="sng">
                      <a:noFill/>
                      <a:prstDash val="solid"/>
                    </a:lnTlToBr>
                    <a:lnBlToTr w="12700" cmpd="sng">
                      <a:noFill/>
                      <a:prstDash val="solid"/>
                    </a:lnBlToTr>
                  </a:tcPr>
                </a:tc>
                <a:tc>
                  <a:txBody>
                    <a:bodyPr/>
                    <a:lstStyle/>
                    <a:p>
                      <a:pPr algn="l" fontAlgn="b"/>
                      <a:r>
                        <a:rPr lang="en-US" sz="1100" b="0" i="0" u="none" strike="noStrike" dirty="0">
                          <a:solidFill>
                            <a:srgbClr val="000000"/>
                          </a:solidFill>
                          <a:effectLst/>
                          <a:latin typeface="Calibri" panose="020F0502020204030204" pitchFamily="34" charset="0"/>
                        </a:rPr>
                        <a:t>MxD</a:t>
                      </a:r>
                    </a:p>
                  </a:txBody>
                  <a:tcPr marL="9525" marR="9525" marT="9525"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986501306"/>
                  </a:ext>
                </a:extLst>
              </a:tr>
              <a:tr h="318425">
                <a:tc>
                  <a:txBody>
                    <a:bodyPr/>
                    <a:lstStyle/>
                    <a:p>
                      <a:pPr algn="l" rtl="0" fontAlgn="ctr"/>
                      <a:r>
                        <a:rPr lang="en-US" sz="1100" b="1" u="none" strike="noStrike" dirty="0">
                          <a:effectLst/>
                          <a:latin typeface="+mn-lt"/>
                        </a:rPr>
                        <a:t>Brandon Phillips</a:t>
                      </a:r>
                    </a:p>
                  </a:txBody>
                  <a:tcPr marL="6956" marR="6956" marT="6956" marB="0">
                    <a:lnL>
                      <a:noFill/>
                    </a:lnL>
                    <a:lnR>
                      <a:noFill/>
                    </a:lnR>
                    <a:lnT>
                      <a:noFill/>
                    </a:lnT>
                    <a:lnB>
                      <a:noFill/>
                    </a:lnB>
                    <a:lnTlToBr w="12700" cmpd="sng">
                      <a:noFill/>
                      <a:prstDash val="solid"/>
                    </a:lnTlToBr>
                    <a:lnBlToTr w="12700" cmpd="sng">
                      <a:noFill/>
                      <a:prstDash val="solid"/>
                    </a:lnBlToTr>
                  </a:tcPr>
                </a:tc>
                <a:tc>
                  <a:txBody>
                    <a:bodyPr/>
                    <a:lstStyle/>
                    <a:p>
                      <a:pPr algn="l" rtl="0" fontAlgn="ctr"/>
                      <a:endParaRPr lang="en-US" sz="1100" b="0" i="0" u="none" strike="noStrike">
                        <a:solidFill>
                          <a:srgbClr val="000000"/>
                        </a:solidFill>
                        <a:effectLst/>
                        <a:latin typeface="+mn-lt"/>
                      </a:endParaRPr>
                    </a:p>
                  </a:txBody>
                  <a:tcPr marL="6956" marR="6956" marT="6956" marB="0">
                    <a:lnL>
                      <a:noFill/>
                    </a:lnL>
                    <a:lnR>
                      <a:noFill/>
                    </a:lnR>
                    <a:lnT>
                      <a:noFill/>
                    </a:lnT>
                    <a:lnB>
                      <a:noFill/>
                    </a:lnB>
                    <a:lnTlToBr w="12700" cmpd="sng">
                      <a:noFill/>
                      <a:prstDash val="solid"/>
                    </a:lnTlToBr>
                    <a:lnBlToTr w="12700" cmpd="sng">
                      <a:noFill/>
                      <a:prstDash val="solid"/>
                    </a:lnBlToTr>
                  </a:tcPr>
                </a:tc>
                <a:tc>
                  <a:txBody>
                    <a:bodyPr/>
                    <a:lstStyle/>
                    <a:p>
                      <a:pPr algn="l" rtl="0" fontAlgn="ctr"/>
                      <a:r>
                        <a:rPr lang="en-US" sz="1100" u="none" strike="noStrike" dirty="0">
                          <a:effectLst/>
                          <a:latin typeface="+mn-lt"/>
                        </a:rPr>
                        <a:t>DEVCOM Aviation &amp; Missile Center</a:t>
                      </a:r>
                    </a:p>
                  </a:txBody>
                  <a:tcPr marL="6956" marR="6956" marT="6956"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479562817"/>
                  </a:ext>
                </a:extLst>
              </a:tr>
              <a:tr h="318425">
                <a:tc>
                  <a:txBody>
                    <a:bodyPr/>
                    <a:lstStyle/>
                    <a:p>
                      <a:pPr algn="l" rtl="0" fontAlgn="ctr"/>
                      <a:r>
                        <a:rPr lang="en-US" sz="1100" b="1" u="none" strike="noStrike" dirty="0">
                          <a:effectLst/>
                          <a:latin typeface="+mn-lt"/>
                        </a:rPr>
                        <a:t>Carl</a:t>
                      </a:r>
                      <a:r>
                        <a:rPr lang="en-US" sz="1100" b="1" u="none" strike="noStrike" baseline="0" dirty="0">
                          <a:effectLst/>
                          <a:latin typeface="+mn-lt"/>
                        </a:rPr>
                        <a:t> </a:t>
                      </a:r>
                      <a:r>
                        <a:rPr lang="en-US" sz="1100" b="1" u="none" strike="noStrike" dirty="0">
                          <a:effectLst/>
                          <a:latin typeface="+mn-lt"/>
                        </a:rPr>
                        <a:t>Thompson</a:t>
                      </a:r>
                    </a:p>
                  </a:txBody>
                  <a:tcPr marL="6956" marR="6956" marT="6956" marB="0">
                    <a:lnL>
                      <a:noFill/>
                    </a:lnL>
                    <a:lnR>
                      <a:noFill/>
                    </a:lnR>
                    <a:lnT>
                      <a:noFill/>
                    </a:lnT>
                    <a:lnB>
                      <a:noFill/>
                    </a:lnB>
                    <a:lnTlToBr w="12700" cmpd="sng">
                      <a:noFill/>
                      <a:prstDash val="solid"/>
                    </a:lnTlToBr>
                    <a:lnBlToTr w="12700" cmpd="sng">
                      <a:noFill/>
                      <a:prstDash val="solid"/>
                    </a:lnBlToTr>
                  </a:tcPr>
                </a:tc>
                <a:tc>
                  <a:txBody>
                    <a:bodyPr/>
                    <a:lstStyle/>
                    <a:p>
                      <a:pPr algn="l" rtl="0" fontAlgn="ctr"/>
                      <a:endParaRPr lang="en-US" sz="1100" b="0" i="0" u="none" strike="noStrike">
                        <a:solidFill>
                          <a:srgbClr val="000000"/>
                        </a:solidFill>
                        <a:effectLst/>
                        <a:latin typeface="+mn-lt"/>
                      </a:endParaRPr>
                    </a:p>
                  </a:txBody>
                  <a:tcPr marL="6956" marR="6956" marT="6956" marB="0">
                    <a:lnL>
                      <a:noFill/>
                    </a:lnL>
                    <a:lnR>
                      <a:noFill/>
                    </a:lnR>
                    <a:lnT>
                      <a:noFill/>
                    </a:lnT>
                    <a:lnB>
                      <a:noFill/>
                    </a:lnB>
                    <a:lnTlToBr w="12700" cmpd="sng">
                      <a:noFill/>
                      <a:prstDash val="solid"/>
                    </a:lnTlToBr>
                    <a:lnBlToTr w="12700" cmpd="sng">
                      <a:noFill/>
                      <a:prstDash val="solid"/>
                    </a:lnBlToTr>
                  </a:tcPr>
                </a:tc>
                <a:tc>
                  <a:txBody>
                    <a:bodyPr/>
                    <a:lstStyle/>
                    <a:p>
                      <a:pPr algn="l" rtl="0" fontAlgn="ctr"/>
                      <a:r>
                        <a:rPr lang="en-US" sz="1100" u="none" strike="noStrike" dirty="0">
                          <a:effectLst/>
                          <a:latin typeface="+mn-lt"/>
                        </a:rPr>
                        <a:t>Sigma Labs Inc.</a:t>
                      </a:r>
                    </a:p>
                  </a:txBody>
                  <a:tcPr marL="6956" marR="6956" marT="6956"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72038525"/>
                  </a:ext>
                </a:extLst>
              </a:tr>
              <a:tr h="318425">
                <a:tc>
                  <a:txBody>
                    <a:bodyPr/>
                    <a:lstStyle/>
                    <a:p>
                      <a:pPr algn="l" rtl="0" fontAlgn="ctr"/>
                      <a:r>
                        <a:rPr lang="en-US" sz="1100" b="1" u="none" strike="noStrike" dirty="0">
                          <a:effectLst/>
                          <a:latin typeface="+mn-lt"/>
                        </a:rPr>
                        <a:t>Carolyn Fairbanks</a:t>
                      </a:r>
                    </a:p>
                  </a:txBody>
                  <a:tcPr marL="6956" marR="6956" marT="6956" marB="0">
                    <a:lnL>
                      <a:noFill/>
                    </a:lnL>
                    <a:lnR>
                      <a:noFill/>
                    </a:lnR>
                    <a:lnT>
                      <a:noFill/>
                    </a:lnT>
                    <a:lnB>
                      <a:noFill/>
                    </a:lnB>
                    <a:lnTlToBr w="12700" cmpd="sng">
                      <a:noFill/>
                      <a:prstDash val="solid"/>
                    </a:lnTlToBr>
                    <a:lnBlToTr w="12700" cmpd="sng">
                      <a:noFill/>
                      <a:prstDash val="solid"/>
                    </a:lnBlToTr>
                  </a:tcPr>
                </a:tc>
                <a:tc>
                  <a:txBody>
                    <a:bodyPr/>
                    <a:lstStyle/>
                    <a:p>
                      <a:pPr algn="l" rtl="0" fontAlgn="ctr"/>
                      <a:endParaRPr lang="en-US" sz="1100" b="0" i="0" u="none" strike="noStrike" dirty="0">
                        <a:solidFill>
                          <a:srgbClr val="000000"/>
                        </a:solidFill>
                        <a:effectLst/>
                        <a:latin typeface="+mn-lt"/>
                      </a:endParaRPr>
                    </a:p>
                  </a:txBody>
                  <a:tcPr marL="6956" marR="6956" marT="6956" marB="0">
                    <a:lnL>
                      <a:noFill/>
                    </a:lnL>
                    <a:lnR>
                      <a:noFill/>
                    </a:lnR>
                    <a:lnT>
                      <a:noFill/>
                    </a:lnT>
                    <a:lnB>
                      <a:noFill/>
                    </a:lnB>
                    <a:lnTlToBr w="12700" cmpd="sng">
                      <a:noFill/>
                      <a:prstDash val="solid"/>
                    </a:lnTlToBr>
                    <a:lnBlToTr w="12700" cmpd="sng">
                      <a:noFill/>
                      <a:prstDash val="solid"/>
                    </a:lnBlToTr>
                  </a:tcPr>
                </a:tc>
                <a:tc>
                  <a:txBody>
                    <a:bodyPr/>
                    <a:lstStyle/>
                    <a:p>
                      <a:pPr algn="l" rtl="0" fontAlgn="ctr"/>
                      <a:r>
                        <a:rPr lang="en-US" sz="1100" u="none" strike="noStrike" dirty="0">
                          <a:effectLst/>
                          <a:latin typeface="+mn-lt"/>
                        </a:rPr>
                        <a:t>US Nuclear Regulatory Commission</a:t>
                      </a:r>
                    </a:p>
                  </a:txBody>
                  <a:tcPr marL="6956" marR="6956" marT="6956"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148619709"/>
                  </a:ext>
                </a:extLst>
              </a:tr>
              <a:tr h="318425">
                <a:tc>
                  <a:txBody>
                    <a:bodyPr/>
                    <a:lstStyle/>
                    <a:p>
                      <a:pPr algn="l" rtl="0" fontAlgn="ctr"/>
                      <a:r>
                        <a:rPr lang="en-US" sz="1100" b="1" u="none" strike="noStrike" dirty="0">
                          <a:effectLst/>
                          <a:latin typeface="+mn-lt"/>
                        </a:rPr>
                        <a:t>Brandon </a:t>
                      </a:r>
                      <a:r>
                        <a:rPr lang="en-US" sz="1100" b="1" u="none" strike="noStrike" dirty="0" err="1">
                          <a:effectLst/>
                          <a:latin typeface="+mn-lt"/>
                        </a:rPr>
                        <a:t>Wegge</a:t>
                      </a:r>
                      <a:endParaRPr lang="en-US" sz="1100" b="1" i="0" u="none" strike="noStrike" dirty="0">
                        <a:solidFill>
                          <a:srgbClr val="000000"/>
                        </a:solidFill>
                        <a:effectLst/>
                        <a:latin typeface="+mn-lt"/>
                      </a:endParaRPr>
                    </a:p>
                  </a:txBody>
                  <a:tcPr marL="6956" marR="6956" marT="6956" marB="0">
                    <a:lnL>
                      <a:noFill/>
                    </a:lnL>
                    <a:lnR>
                      <a:noFill/>
                    </a:lnR>
                    <a:lnT>
                      <a:noFill/>
                    </a:lnT>
                    <a:lnB>
                      <a:noFill/>
                    </a:lnB>
                    <a:lnTlToBr w="12700" cmpd="sng">
                      <a:noFill/>
                      <a:prstDash val="solid"/>
                    </a:lnTlToBr>
                    <a:lnBlToTr w="12700" cmpd="sng">
                      <a:noFill/>
                      <a:prstDash val="solid"/>
                    </a:lnBlToTr>
                  </a:tcPr>
                </a:tc>
                <a:tc>
                  <a:txBody>
                    <a:bodyPr/>
                    <a:lstStyle/>
                    <a:p>
                      <a:pPr algn="l" rtl="0" fontAlgn="ctr"/>
                      <a:endParaRPr lang="en-US" sz="1100" b="0" i="0" u="none" strike="noStrike">
                        <a:solidFill>
                          <a:srgbClr val="000000"/>
                        </a:solidFill>
                        <a:effectLst/>
                        <a:latin typeface="+mn-lt"/>
                      </a:endParaRPr>
                    </a:p>
                  </a:txBody>
                  <a:tcPr marL="6956" marR="6956" marT="6956" marB="0">
                    <a:lnL>
                      <a:noFill/>
                    </a:lnL>
                    <a:lnR>
                      <a:noFill/>
                    </a:lnR>
                    <a:lnT>
                      <a:noFill/>
                    </a:lnT>
                    <a:lnB>
                      <a:noFill/>
                    </a:lnB>
                    <a:lnTlToBr w="12700" cmpd="sng">
                      <a:noFill/>
                      <a:prstDash val="solid"/>
                    </a:lnTlToBr>
                    <a:lnBlToTr w="12700" cmpd="sng">
                      <a:noFill/>
                      <a:prstDash val="solid"/>
                    </a:lnBlToTr>
                  </a:tcPr>
                </a:tc>
                <a:tc>
                  <a:txBody>
                    <a:bodyPr/>
                    <a:lstStyle/>
                    <a:p>
                      <a:pPr algn="l" rtl="0" fontAlgn="ctr"/>
                      <a:r>
                        <a:rPr lang="en-US" sz="1100" u="none" strike="noStrike" dirty="0">
                          <a:effectLst/>
                          <a:latin typeface="+mn-lt"/>
                        </a:rPr>
                        <a:t>Boeing</a:t>
                      </a:r>
                      <a:endParaRPr lang="en-US" sz="1100" b="0" i="0" u="none" strike="noStrike" dirty="0">
                        <a:solidFill>
                          <a:srgbClr val="000000"/>
                        </a:solidFill>
                        <a:effectLst/>
                        <a:latin typeface="+mn-lt"/>
                      </a:endParaRPr>
                    </a:p>
                  </a:txBody>
                  <a:tcPr marL="6956" marR="6956" marT="6956"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575003936"/>
                  </a:ext>
                </a:extLst>
              </a:tr>
              <a:tr h="318425">
                <a:tc>
                  <a:txBody>
                    <a:bodyPr/>
                    <a:lstStyle/>
                    <a:p>
                      <a:pPr algn="l" rtl="0" fontAlgn="ctr"/>
                      <a:r>
                        <a:rPr lang="en-US" sz="1100" b="1" u="none" strike="noStrike" dirty="0">
                          <a:effectLst/>
                          <a:latin typeface="+mn-lt"/>
                        </a:rPr>
                        <a:t>Catrina Murphy</a:t>
                      </a:r>
                    </a:p>
                  </a:txBody>
                  <a:tcPr marL="6956" marR="6956" marT="6956" marB="0">
                    <a:lnL>
                      <a:noFill/>
                    </a:lnL>
                    <a:lnR>
                      <a:noFill/>
                    </a:lnR>
                    <a:lnT>
                      <a:noFill/>
                    </a:lnT>
                    <a:lnB>
                      <a:noFill/>
                    </a:lnB>
                    <a:lnTlToBr w="12700" cmpd="sng">
                      <a:noFill/>
                      <a:prstDash val="solid"/>
                    </a:lnTlToBr>
                    <a:lnBlToTr w="12700" cmpd="sng">
                      <a:noFill/>
                      <a:prstDash val="solid"/>
                    </a:lnBlToTr>
                  </a:tcPr>
                </a:tc>
                <a:tc>
                  <a:txBody>
                    <a:bodyPr/>
                    <a:lstStyle/>
                    <a:p>
                      <a:pPr algn="l" rtl="0" fontAlgn="ctr"/>
                      <a:endParaRPr lang="en-US" sz="1100" b="0" i="0" u="none" strike="noStrike" dirty="0">
                        <a:solidFill>
                          <a:srgbClr val="000000"/>
                        </a:solidFill>
                        <a:effectLst/>
                        <a:latin typeface="+mn-lt"/>
                      </a:endParaRPr>
                    </a:p>
                  </a:txBody>
                  <a:tcPr marL="6956" marR="6956" marT="6956" marB="0">
                    <a:lnL>
                      <a:noFill/>
                    </a:lnL>
                    <a:lnR>
                      <a:noFill/>
                    </a:lnR>
                    <a:lnT>
                      <a:noFill/>
                    </a:lnT>
                    <a:lnB>
                      <a:noFill/>
                    </a:lnB>
                    <a:lnTlToBr w="12700" cmpd="sng">
                      <a:noFill/>
                      <a:prstDash val="solid"/>
                    </a:lnTlToBr>
                    <a:lnBlToTr w="12700" cmpd="sng">
                      <a:noFill/>
                      <a:prstDash val="solid"/>
                    </a:lnBlToTr>
                  </a:tcPr>
                </a:tc>
                <a:tc>
                  <a:txBody>
                    <a:bodyPr/>
                    <a:lstStyle/>
                    <a:p>
                      <a:pPr algn="l" rtl="0" fontAlgn="ctr"/>
                      <a:r>
                        <a:rPr lang="en-US" sz="1100" u="none" strike="noStrike" dirty="0">
                          <a:effectLst/>
                          <a:latin typeface="+mn-lt"/>
                        </a:rPr>
                        <a:t>Defense Logistics Agency</a:t>
                      </a:r>
                    </a:p>
                  </a:txBody>
                  <a:tcPr marL="6956" marR="6956" marT="6956"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193315058"/>
                  </a:ext>
                </a:extLst>
              </a:tr>
              <a:tr h="318425">
                <a:tc>
                  <a:txBody>
                    <a:bodyPr/>
                    <a:lstStyle/>
                    <a:p>
                      <a:pPr algn="l" fontAlgn="b"/>
                      <a:r>
                        <a:rPr lang="en-US" sz="1100" b="1" i="0" u="none" strike="noStrike" dirty="0">
                          <a:solidFill>
                            <a:srgbClr val="000000"/>
                          </a:solidFill>
                          <a:effectLst/>
                          <a:latin typeface="Calibri" panose="020F0502020204030204" pitchFamily="34" charset="0"/>
                        </a:rPr>
                        <a:t>Celia</a:t>
                      </a:r>
                      <a:r>
                        <a:rPr lang="en-US" sz="1100" b="1" i="0" u="none" strike="noStrike" baseline="0" dirty="0">
                          <a:solidFill>
                            <a:srgbClr val="000000"/>
                          </a:solidFill>
                          <a:effectLst/>
                          <a:latin typeface="Calibri" panose="020F0502020204030204" pitchFamily="34" charset="0"/>
                        </a:rPr>
                        <a:t> </a:t>
                      </a:r>
                      <a:r>
                        <a:rPr lang="en-US" sz="1100" b="1" i="0" u="none" strike="noStrike" dirty="0">
                          <a:solidFill>
                            <a:srgbClr val="000000"/>
                          </a:solidFill>
                          <a:effectLst/>
                          <a:latin typeface="Calibri" panose="020F0502020204030204" pitchFamily="34" charset="0"/>
                        </a:rPr>
                        <a:t>Paulsen</a:t>
                      </a:r>
                    </a:p>
                  </a:txBody>
                  <a:tcPr marL="9525" marR="9525" marT="9525" marB="0">
                    <a:lnL>
                      <a:noFill/>
                    </a:lnL>
                    <a:lnR>
                      <a:noFill/>
                    </a:lnR>
                    <a:lnT>
                      <a:noFill/>
                    </a:lnT>
                    <a:lnB>
                      <a:noFill/>
                    </a:lnB>
                    <a:lnTlToBr w="12700" cmpd="sng">
                      <a:noFill/>
                      <a:prstDash val="solid"/>
                    </a:lnTlToBr>
                    <a:lnBlToTr w="12700" cmpd="sng">
                      <a:noFill/>
                      <a:prstDash val="solid"/>
                    </a:lnBlToTr>
                  </a:tcPr>
                </a:tc>
                <a:tc>
                  <a:txBody>
                    <a:bodyPr/>
                    <a:lstStyle/>
                    <a:p>
                      <a:pPr algn="l" rtl="0" fontAlgn="ctr"/>
                      <a:endParaRPr lang="en-US" sz="1100" b="0" i="0" u="none" strike="noStrike" dirty="0">
                        <a:solidFill>
                          <a:srgbClr val="000000"/>
                        </a:solidFill>
                        <a:effectLst/>
                        <a:latin typeface="+mn-lt"/>
                      </a:endParaRPr>
                    </a:p>
                  </a:txBody>
                  <a:tcPr marL="6956" marR="6956" marT="6956" marB="0">
                    <a:lnL>
                      <a:noFill/>
                    </a:lnL>
                    <a:lnR>
                      <a:noFill/>
                    </a:lnR>
                    <a:lnT>
                      <a:noFill/>
                    </a:lnT>
                    <a:lnB>
                      <a:noFill/>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NIST MEP</a:t>
                      </a:r>
                      <a:endParaRPr lang="en-US" sz="1100" b="0" i="0" u="none" strike="noStrike" dirty="0">
                        <a:solidFill>
                          <a:srgbClr val="000000"/>
                        </a:solidFill>
                        <a:effectLst/>
                        <a:latin typeface="Calibri" panose="020F0502020204030204" pitchFamily="34" charset="0"/>
                      </a:endParaRPr>
                    </a:p>
                  </a:txBody>
                  <a:tcPr marL="9525" marR="9525" marT="9525"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796674657"/>
                  </a:ext>
                </a:extLst>
              </a:tr>
              <a:tr h="318425">
                <a:tc>
                  <a:txBody>
                    <a:bodyPr/>
                    <a:lstStyle/>
                    <a:p>
                      <a:pPr algn="l" fontAlgn="b"/>
                      <a:r>
                        <a:rPr lang="en-US" sz="1100" b="1" i="0" u="none" strike="noStrike" dirty="0">
                          <a:solidFill>
                            <a:srgbClr val="000000"/>
                          </a:solidFill>
                          <a:effectLst/>
                          <a:latin typeface="Calibri" panose="020F0502020204030204" pitchFamily="34" charset="0"/>
                        </a:rPr>
                        <a:t>Christine</a:t>
                      </a:r>
                      <a:r>
                        <a:rPr lang="en-US" sz="1100" b="1" i="0" u="none" strike="noStrike" baseline="0" dirty="0">
                          <a:solidFill>
                            <a:srgbClr val="000000"/>
                          </a:solidFill>
                          <a:effectLst/>
                          <a:latin typeface="Calibri" panose="020F0502020204030204" pitchFamily="34" charset="0"/>
                        </a:rPr>
                        <a:t> </a:t>
                      </a:r>
                      <a:r>
                        <a:rPr lang="en-US" sz="1100" b="1" i="0" u="none" strike="noStrike" dirty="0">
                          <a:solidFill>
                            <a:srgbClr val="000000"/>
                          </a:solidFill>
                          <a:effectLst/>
                          <a:latin typeface="Calibri" panose="020F0502020204030204" pitchFamily="34" charset="0"/>
                        </a:rPr>
                        <a:t>Myers</a:t>
                      </a:r>
                    </a:p>
                  </a:txBody>
                  <a:tcPr marL="9525" marR="9525" marT="9525" marB="0">
                    <a:lnL>
                      <a:noFill/>
                    </a:lnL>
                    <a:lnR>
                      <a:noFill/>
                    </a:lnR>
                    <a:lnT>
                      <a:noFill/>
                    </a:lnT>
                    <a:lnB>
                      <a:noFill/>
                    </a:lnB>
                    <a:lnTlToBr w="12700" cmpd="sng">
                      <a:noFill/>
                      <a:prstDash val="solid"/>
                    </a:lnTlToBr>
                    <a:lnBlToTr w="12700" cmpd="sng">
                      <a:noFill/>
                      <a:prstDash val="solid"/>
                    </a:lnBlToTr>
                  </a:tcPr>
                </a:tc>
                <a:tc>
                  <a:txBody>
                    <a:bodyPr/>
                    <a:lstStyle/>
                    <a:p>
                      <a:pPr algn="l" rtl="0" fontAlgn="ctr"/>
                      <a:endParaRPr lang="en-US" sz="1100" b="0" i="0" u="none" strike="noStrike" dirty="0">
                        <a:solidFill>
                          <a:srgbClr val="000000"/>
                        </a:solidFill>
                        <a:effectLst/>
                        <a:latin typeface="+mn-lt"/>
                      </a:endParaRPr>
                    </a:p>
                  </a:txBody>
                  <a:tcPr marL="6956" marR="6956" marT="6956" marB="0">
                    <a:lnL>
                      <a:noFill/>
                    </a:lnL>
                    <a:lnR>
                      <a:noFill/>
                    </a:lnR>
                    <a:lnT>
                      <a:noFill/>
                    </a:lnT>
                    <a:lnB>
                      <a:noFill/>
                    </a:lnB>
                    <a:lnTlToBr w="12700" cmpd="sng">
                      <a:noFill/>
                      <a:prstDash val="solid"/>
                    </a:lnTlToBr>
                    <a:lnBlToTr w="12700" cmpd="sng">
                      <a:noFill/>
                      <a:prstDash val="solid"/>
                    </a:lnBlToTr>
                  </a:tcPr>
                </a:tc>
                <a:tc>
                  <a:txBody>
                    <a:bodyPr/>
                    <a:lstStyle/>
                    <a:p>
                      <a:pPr algn="l" fontAlgn="b"/>
                      <a:r>
                        <a:rPr lang="en-US" sz="1100" b="0" i="0" u="none" strike="noStrike" dirty="0">
                          <a:solidFill>
                            <a:srgbClr val="000000"/>
                          </a:solidFill>
                          <a:effectLst/>
                          <a:latin typeface="Calibri" panose="020F0502020204030204" pitchFamily="34" charset="0"/>
                        </a:rPr>
                        <a:t>NAVAIR</a:t>
                      </a:r>
                    </a:p>
                  </a:txBody>
                  <a:tcPr marL="9525" marR="9525" marT="9525"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154039517"/>
                  </a:ext>
                </a:extLst>
              </a:tr>
              <a:tr h="318425">
                <a:tc>
                  <a:txBody>
                    <a:bodyPr/>
                    <a:lstStyle/>
                    <a:p>
                      <a:pPr algn="l" fontAlgn="b"/>
                      <a:r>
                        <a:rPr lang="en-US" sz="1100" b="1" i="0" u="none" strike="noStrike" dirty="0">
                          <a:solidFill>
                            <a:srgbClr val="000000"/>
                          </a:solidFill>
                          <a:effectLst/>
                          <a:latin typeface="Calibri" panose="020F0502020204030204" pitchFamily="34" charset="0"/>
                        </a:rPr>
                        <a:t>Curtis Frederick</a:t>
                      </a:r>
                    </a:p>
                  </a:txBody>
                  <a:tcPr marL="9525" marR="9525" marT="9525" marB="0">
                    <a:lnL>
                      <a:noFill/>
                    </a:lnL>
                    <a:lnR>
                      <a:noFill/>
                    </a:lnR>
                    <a:lnT>
                      <a:noFill/>
                    </a:lnT>
                    <a:lnB>
                      <a:noFill/>
                    </a:lnB>
                    <a:lnTlToBr w="12700" cmpd="sng">
                      <a:noFill/>
                      <a:prstDash val="solid"/>
                    </a:lnTlToBr>
                    <a:lnBlToTr w="12700" cmpd="sng">
                      <a:noFill/>
                      <a:prstDash val="solid"/>
                    </a:lnBlToTr>
                  </a:tcPr>
                </a:tc>
                <a:tc>
                  <a:txBody>
                    <a:bodyPr/>
                    <a:lstStyle/>
                    <a:p>
                      <a:pPr algn="l" rtl="0" fontAlgn="ctr"/>
                      <a:endParaRPr lang="en-US" sz="1100" b="0" i="0" u="none" strike="noStrike" dirty="0">
                        <a:solidFill>
                          <a:srgbClr val="000000"/>
                        </a:solidFill>
                        <a:effectLst/>
                        <a:latin typeface="+mn-lt"/>
                      </a:endParaRPr>
                    </a:p>
                  </a:txBody>
                  <a:tcPr marL="6956" marR="6956" marT="6956" marB="0">
                    <a:lnL>
                      <a:noFill/>
                    </a:lnL>
                    <a:lnR>
                      <a:noFill/>
                    </a:lnR>
                    <a:lnT>
                      <a:noFill/>
                    </a:lnT>
                    <a:lnB>
                      <a:noFill/>
                    </a:lnB>
                    <a:lnTlToBr w="12700" cmpd="sng">
                      <a:noFill/>
                      <a:prstDash val="solid"/>
                    </a:lnTlToBr>
                    <a:lnBlToTr w="12700" cmpd="sng">
                      <a:noFill/>
                      <a:prstDash val="solid"/>
                    </a:lnBlToTr>
                  </a:tcPr>
                </a:tc>
                <a:tc>
                  <a:txBody>
                    <a:bodyPr/>
                    <a:lstStyle/>
                    <a:p>
                      <a:pPr algn="l" fontAlgn="b"/>
                      <a:r>
                        <a:rPr lang="en-US" sz="1100" b="0" i="0" u="none" strike="noStrike" dirty="0">
                          <a:solidFill>
                            <a:srgbClr val="000000"/>
                          </a:solidFill>
                          <a:effectLst/>
                          <a:latin typeface="Calibri" panose="020F0502020204030204" pitchFamily="34" charset="0"/>
                        </a:rPr>
                        <a:t>Carl Zeiss</a:t>
                      </a:r>
                    </a:p>
                  </a:txBody>
                  <a:tcPr marL="9525" marR="9525" marT="9525"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609498086"/>
                  </a:ext>
                </a:extLst>
              </a:tr>
            </a:tbl>
          </a:graphicData>
        </a:graphic>
      </p:graphicFrame>
      <p:graphicFrame>
        <p:nvGraphicFramePr>
          <p:cNvPr id="8" name="Table 7">
            <a:extLst>
              <a:ext uri="{FF2B5EF4-FFF2-40B4-BE49-F238E27FC236}">
                <a16:creationId xmlns:a16="http://schemas.microsoft.com/office/drawing/2014/main" id="{CCB4C4D3-9A87-7242-A7EC-F1441467A078}"/>
              </a:ext>
            </a:extLst>
          </p:cNvPr>
          <p:cNvGraphicFramePr>
            <a:graphicFrameLocks noGrp="1"/>
          </p:cNvGraphicFramePr>
          <p:nvPr/>
        </p:nvGraphicFramePr>
        <p:xfrm>
          <a:off x="5105400" y="1584203"/>
          <a:ext cx="3516348" cy="5291405"/>
        </p:xfrm>
        <a:graphic>
          <a:graphicData uri="http://schemas.openxmlformats.org/drawingml/2006/table">
            <a:tbl>
              <a:tblPr firstRow="1" firstCol="1" bandRow="1">
                <a:tableStyleId>{2D5ABB26-0587-4C30-8999-92F81FD0307C}</a:tableStyleId>
              </a:tblPr>
              <a:tblGrid>
                <a:gridCol w="1371612">
                  <a:extLst>
                    <a:ext uri="{9D8B030D-6E8A-4147-A177-3AD203B41FA5}">
                      <a16:colId xmlns:a16="http://schemas.microsoft.com/office/drawing/2014/main" val="3874896145"/>
                    </a:ext>
                  </a:extLst>
                </a:gridCol>
                <a:gridCol w="169874">
                  <a:extLst>
                    <a:ext uri="{9D8B030D-6E8A-4147-A177-3AD203B41FA5}">
                      <a16:colId xmlns:a16="http://schemas.microsoft.com/office/drawing/2014/main" val="3394056870"/>
                    </a:ext>
                  </a:extLst>
                </a:gridCol>
                <a:gridCol w="1974862">
                  <a:extLst>
                    <a:ext uri="{9D8B030D-6E8A-4147-A177-3AD203B41FA5}">
                      <a16:colId xmlns:a16="http://schemas.microsoft.com/office/drawing/2014/main" val="681842961"/>
                    </a:ext>
                  </a:extLst>
                </a:gridCol>
              </a:tblGrid>
              <a:tr h="316049">
                <a:tc>
                  <a:txBody>
                    <a:bodyPr/>
                    <a:lstStyle/>
                    <a:p>
                      <a:pPr algn="l" rtl="0" fontAlgn="ctr"/>
                      <a:r>
                        <a:rPr lang="en-US" sz="1100" b="1" u="none" strike="noStrike" dirty="0">
                          <a:effectLst/>
                          <a:latin typeface="+mn-lt"/>
                        </a:rPr>
                        <a:t>Doug McCue</a:t>
                      </a:r>
                    </a:p>
                  </a:txBody>
                  <a:tcPr marL="6956" marR="6956" marT="6956" marB="0"/>
                </a:tc>
                <a:tc>
                  <a:txBody>
                    <a:bodyPr/>
                    <a:lstStyle/>
                    <a:p>
                      <a:pPr algn="l" rtl="0" fontAlgn="ctr"/>
                      <a:endParaRPr lang="en-US" sz="1100" b="0" i="0" u="none" strike="noStrike" dirty="0">
                        <a:solidFill>
                          <a:srgbClr val="000000"/>
                        </a:solidFill>
                        <a:effectLst/>
                        <a:latin typeface="+mn-lt"/>
                      </a:endParaRPr>
                    </a:p>
                  </a:txBody>
                  <a:tcPr marL="6956" marR="6956" marT="6956" marB="0"/>
                </a:tc>
                <a:tc>
                  <a:txBody>
                    <a:bodyPr/>
                    <a:lstStyle/>
                    <a:p>
                      <a:pPr algn="l" rtl="0" fontAlgn="ctr"/>
                      <a:r>
                        <a:rPr lang="en-US" sz="1100" u="none" strike="noStrike" dirty="0">
                          <a:effectLst/>
                          <a:latin typeface="+mn-lt"/>
                        </a:rPr>
                        <a:t>MCSC AMOC</a:t>
                      </a:r>
                    </a:p>
                  </a:txBody>
                  <a:tcPr marL="6956" marR="6956" marT="6956" marB="0"/>
                </a:tc>
                <a:extLst>
                  <a:ext uri="{0D108BD9-81ED-4DB2-BD59-A6C34878D82A}">
                    <a16:rowId xmlns:a16="http://schemas.microsoft.com/office/drawing/2014/main" val="2810068160"/>
                  </a:ext>
                </a:extLst>
              </a:tr>
              <a:tr h="316049">
                <a:tc>
                  <a:txBody>
                    <a:bodyPr/>
                    <a:lstStyle/>
                    <a:p>
                      <a:pPr algn="l" rtl="0" fontAlgn="ctr"/>
                      <a:r>
                        <a:rPr lang="en-US" sz="1100" b="1" u="none" strike="noStrike" dirty="0">
                          <a:effectLst/>
                          <a:latin typeface="+mn-lt"/>
                        </a:rPr>
                        <a:t>Duncan Gibbons</a:t>
                      </a:r>
                    </a:p>
                  </a:txBody>
                  <a:tcPr marL="6956" marR="6956" marT="6956" marB="0"/>
                </a:tc>
                <a:tc>
                  <a:txBody>
                    <a:bodyPr/>
                    <a:lstStyle/>
                    <a:p>
                      <a:pPr algn="l" rtl="0" fontAlgn="ctr"/>
                      <a:endParaRPr lang="en-US" sz="1100" b="0" i="0" u="none" strike="noStrike" dirty="0">
                        <a:solidFill>
                          <a:srgbClr val="000000"/>
                        </a:solidFill>
                        <a:effectLst/>
                        <a:latin typeface="+mn-lt"/>
                      </a:endParaRPr>
                    </a:p>
                  </a:txBody>
                  <a:tcPr marL="6956" marR="6956" marT="6956" marB="0"/>
                </a:tc>
                <a:tc>
                  <a:txBody>
                    <a:bodyPr/>
                    <a:lstStyle/>
                    <a:p>
                      <a:pPr algn="l" rtl="0" fontAlgn="ctr"/>
                      <a:r>
                        <a:rPr lang="en-US" sz="1100" u="none" strike="noStrike" dirty="0">
                          <a:effectLst/>
                          <a:latin typeface="+mn-lt"/>
                        </a:rPr>
                        <a:t>Stellenbosch University</a:t>
                      </a:r>
                    </a:p>
                  </a:txBody>
                  <a:tcPr marL="6956" marR="6956" marT="6956" marB="0"/>
                </a:tc>
                <a:extLst>
                  <a:ext uri="{0D108BD9-81ED-4DB2-BD59-A6C34878D82A}">
                    <a16:rowId xmlns:a16="http://schemas.microsoft.com/office/drawing/2014/main" val="1854063171"/>
                  </a:ext>
                </a:extLst>
              </a:tr>
              <a:tr h="316049">
                <a:tc>
                  <a:txBody>
                    <a:bodyPr/>
                    <a:lstStyle/>
                    <a:p>
                      <a:pPr algn="l" rtl="0" fontAlgn="ctr"/>
                      <a:r>
                        <a:rPr lang="en-US" sz="1100" b="1" u="none" strike="noStrike" dirty="0">
                          <a:effectLst/>
                          <a:latin typeface="+mn-lt"/>
                        </a:rPr>
                        <a:t>Ed</a:t>
                      </a:r>
                      <a:r>
                        <a:rPr lang="en-US" sz="1100" b="1" u="none" strike="noStrike" baseline="0" dirty="0">
                          <a:effectLst/>
                          <a:latin typeface="+mn-lt"/>
                        </a:rPr>
                        <a:t> </a:t>
                      </a:r>
                      <a:r>
                        <a:rPr lang="en-US" sz="1100" b="1" u="none" strike="noStrike" dirty="0">
                          <a:effectLst/>
                          <a:latin typeface="+mn-lt"/>
                        </a:rPr>
                        <a:t>Pierson</a:t>
                      </a:r>
                    </a:p>
                  </a:txBody>
                  <a:tcPr marL="6956" marR="6956" marT="6956" marB="0"/>
                </a:tc>
                <a:tc>
                  <a:txBody>
                    <a:bodyPr/>
                    <a:lstStyle/>
                    <a:p>
                      <a:pPr algn="l" rtl="0" fontAlgn="ctr"/>
                      <a:endParaRPr lang="en-US" sz="1100" b="0" i="0" u="none" strike="noStrike" dirty="0">
                        <a:solidFill>
                          <a:srgbClr val="000000"/>
                        </a:solidFill>
                        <a:effectLst/>
                        <a:latin typeface="+mn-lt"/>
                      </a:endParaRPr>
                    </a:p>
                  </a:txBody>
                  <a:tcPr marL="6956" marR="6956" marT="6956" marB="0"/>
                </a:tc>
                <a:tc>
                  <a:txBody>
                    <a:bodyPr/>
                    <a:lstStyle/>
                    <a:p>
                      <a:pPr algn="l" rtl="0" fontAlgn="ctr"/>
                      <a:r>
                        <a:rPr lang="en-US" sz="1100" u="none" strike="noStrike" dirty="0">
                          <a:effectLst/>
                          <a:latin typeface="+mn-lt"/>
                        </a:rPr>
                        <a:t>Lockheed Martin Space</a:t>
                      </a:r>
                    </a:p>
                  </a:txBody>
                  <a:tcPr marL="6956" marR="6956" marT="6956" marB="0"/>
                </a:tc>
                <a:extLst>
                  <a:ext uri="{0D108BD9-81ED-4DB2-BD59-A6C34878D82A}">
                    <a16:rowId xmlns:a16="http://schemas.microsoft.com/office/drawing/2014/main" val="1385271004"/>
                  </a:ext>
                </a:extLst>
              </a:tr>
              <a:tr h="316049">
                <a:tc>
                  <a:txBody>
                    <a:bodyPr/>
                    <a:lstStyle/>
                    <a:p>
                      <a:pPr algn="l" rtl="0" fontAlgn="ctr"/>
                      <a:r>
                        <a:rPr lang="en-US" sz="1100" b="1" u="none" strike="noStrike" dirty="0">
                          <a:effectLst/>
                          <a:latin typeface="+mn-lt"/>
                        </a:rPr>
                        <a:t>Ericson Palermo</a:t>
                      </a:r>
                    </a:p>
                  </a:txBody>
                  <a:tcPr marL="6956" marR="6956" marT="6956" marB="0"/>
                </a:tc>
                <a:tc>
                  <a:txBody>
                    <a:bodyPr/>
                    <a:lstStyle/>
                    <a:p>
                      <a:pPr algn="l" rtl="0" fontAlgn="ctr"/>
                      <a:endParaRPr lang="en-US" sz="1100" b="0" i="0" u="none" strike="noStrike" dirty="0">
                        <a:solidFill>
                          <a:srgbClr val="000000"/>
                        </a:solidFill>
                        <a:effectLst/>
                        <a:latin typeface="+mn-lt"/>
                      </a:endParaRPr>
                    </a:p>
                  </a:txBody>
                  <a:tcPr marL="6956" marR="6956" marT="6956" marB="0"/>
                </a:tc>
                <a:tc>
                  <a:txBody>
                    <a:bodyPr/>
                    <a:lstStyle/>
                    <a:p>
                      <a:pPr algn="l" rtl="0" fontAlgn="ctr"/>
                      <a:r>
                        <a:rPr lang="en-US" sz="1100" u="none" strike="noStrike" dirty="0">
                          <a:effectLst/>
                          <a:latin typeface="+mn-lt"/>
                        </a:rPr>
                        <a:t>DCMA</a:t>
                      </a:r>
                    </a:p>
                  </a:txBody>
                  <a:tcPr marL="6956" marR="6956" marT="6956" marB="0"/>
                </a:tc>
                <a:extLst>
                  <a:ext uri="{0D108BD9-81ED-4DB2-BD59-A6C34878D82A}">
                    <a16:rowId xmlns:a16="http://schemas.microsoft.com/office/drawing/2014/main" val="2519934877"/>
                  </a:ext>
                </a:extLst>
              </a:tr>
              <a:tr h="316049">
                <a:tc>
                  <a:txBody>
                    <a:bodyPr/>
                    <a:lstStyle/>
                    <a:p>
                      <a:pPr algn="l" fontAlgn="b"/>
                      <a:r>
                        <a:rPr lang="en-US" sz="1100" b="1" i="0" u="none" strike="noStrike" dirty="0">
                          <a:solidFill>
                            <a:srgbClr val="000000"/>
                          </a:solidFill>
                          <a:effectLst/>
                          <a:latin typeface="+mn-lt"/>
                        </a:rPr>
                        <a:t>Federico</a:t>
                      </a:r>
                      <a:r>
                        <a:rPr lang="en-US" sz="1100" b="1" i="0" u="none" strike="noStrike" baseline="0" dirty="0">
                          <a:solidFill>
                            <a:srgbClr val="000000"/>
                          </a:solidFill>
                          <a:effectLst/>
                          <a:latin typeface="+mn-lt"/>
                        </a:rPr>
                        <a:t> </a:t>
                      </a:r>
                      <a:r>
                        <a:rPr lang="en-US" sz="1100" b="1" i="0" u="none" strike="noStrike" dirty="0">
                          <a:solidFill>
                            <a:srgbClr val="000000"/>
                          </a:solidFill>
                          <a:effectLst/>
                          <a:latin typeface="+mn-lt"/>
                        </a:rPr>
                        <a:t>Sciammarella</a:t>
                      </a:r>
                    </a:p>
                  </a:txBody>
                  <a:tcPr marL="9525" marR="9525" marT="9525" marB="0"/>
                </a:tc>
                <a:tc>
                  <a:txBody>
                    <a:bodyPr/>
                    <a:lstStyle/>
                    <a:p>
                      <a:pPr algn="l" rtl="0" fontAlgn="ctr"/>
                      <a:endParaRPr lang="en-US" sz="1100" b="0" i="0" u="none" strike="noStrike" dirty="0">
                        <a:solidFill>
                          <a:srgbClr val="000000"/>
                        </a:solidFill>
                        <a:effectLst/>
                        <a:latin typeface="+mn-lt"/>
                      </a:endParaRPr>
                    </a:p>
                  </a:txBody>
                  <a:tcPr marL="6956" marR="6956" marT="6956" marB="0"/>
                </a:tc>
                <a:tc>
                  <a:txBody>
                    <a:bodyPr/>
                    <a:lstStyle/>
                    <a:p>
                      <a:pPr algn="l" fontAlgn="b"/>
                      <a:r>
                        <a:rPr lang="en-US" sz="1100" b="0" i="0" u="none" strike="noStrike" dirty="0">
                          <a:solidFill>
                            <a:srgbClr val="000000"/>
                          </a:solidFill>
                          <a:effectLst/>
                          <a:latin typeface="+mn-lt"/>
                        </a:rPr>
                        <a:t>MxD</a:t>
                      </a:r>
                    </a:p>
                  </a:txBody>
                  <a:tcPr marL="9525" marR="9525" marT="9525" marB="0"/>
                </a:tc>
                <a:extLst>
                  <a:ext uri="{0D108BD9-81ED-4DB2-BD59-A6C34878D82A}">
                    <a16:rowId xmlns:a16="http://schemas.microsoft.com/office/drawing/2014/main" val="1138909662"/>
                  </a:ext>
                </a:extLst>
              </a:tr>
              <a:tr h="316049">
                <a:tc>
                  <a:txBody>
                    <a:bodyPr/>
                    <a:lstStyle/>
                    <a:p>
                      <a:pPr algn="l" fontAlgn="b"/>
                      <a:r>
                        <a:rPr lang="en-US" sz="1100" b="1" i="0" u="none" strike="noStrike" dirty="0">
                          <a:solidFill>
                            <a:srgbClr val="000000"/>
                          </a:solidFill>
                          <a:effectLst/>
                          <a:latin typeface="+mn-lt"/>
                        </a:rPr>
                        <a:t>Greg Shannon</a:t>
                      </a:r>
                    </a:p>
                  </a:txBody>
                  <a:tcPr marL="9525" marR="9525" marT="9525" marB="0"/>
                </a:tc>
                <a:tc>
                  <a:txBody>
                    <a:bodyPr/>
                    <a:lstStyle/>
                    <a:p>
                      <a:pPr algn="l" rtl="0" fontAlgn="ctr"/>
                      <a:endParaRPr lang="en-US" sz="1100" b="0" i="0" u="none" strike="noStrike" dirty="0">
                        <a:solidFill>
                          <a:srgbClr val="000000"/>
                        </a:solidFill>
                        <a:effectLst/>
                        <a:latin typeface="+mn-lt"/>
                      </a:endParaRPr>
                    </a:p>
                  </a:txBody>
                  <a:tcPr marL="6956" marR="6956" marT="6956" marB="0"/>
                </a:tc>
                <a:tc>
                  <a:txBody>
                    <a:bodyPr/>
                    <a:lstStyle/>
                    <a:p>
                      <a:pPr algn="l" fontAlgn="b"/>
                      <a:r>
                        <a:rPr lang="en-US" sz="1100" b="0" i="0" u="none" strike="noStrike" dirty="0">
                          <a:solidFill>
                            <a:srgbClr val="000000"/>
                          </a:solidFill>
                          <a:effectLst/>
                          <a:latin typeface="+mn-lt"/>
                        </a:rPr>
                        <a:t>CyManII</a:t>
                      </a:r>
                    </a:p>
                  </a:txBody>
                  <a:tcPr marL="9525" marR="9525" marT="9525" marB="0"/>
                </a:tc>
                <a:extLst>
                  <a:ext uri="{0D108BD9-81ED-4DB2-BD59-A6C34878D82A}">
                    <a16:rowId xmlns:a16="http://schemas.microsoft.com/office/drawing/2014/main" val="73911844"/>
                  </a:ext>
                </a:extLst>
              </a:tr>
              <a:tr h="405703">
                <a:tc>
                  <a:txBody>
                    <a:bodyPr/>
                    <a:lstStyle/>
                    <a:p>
                      <a:pPr algn="l" rtl="0" fontAlgn="ctr"/>
                      <a:r>
                        <a:rPr lang="en-US" sz="1100" b="1" u="none" strike="noStrike" dirty="0">
                          <a:effectLst/>
                          <a:latin typeface="+mn-lt"/>
                        </a:rPr>
                        <a:t>Guillermo</a:t>
                      </a:r>
                      <a:r>
                        <a:rPr lang="en-US" sz="1100" b="1" u="none" strike="noStrike" baseline="0" dirty="0">
                          <a:effectLst/>
                          <a:latin typeface="+mn-lt"/>
                        </a:rPr>
                        <a:t> </a:t>
                      </a:r>
                      <a:r>
                        <a:rPr lang="en-US" sz="1100" b="1" u="none" strike="noStrike" dirty="0" err="1">
                          <a:effectLst/>
                          <a:latin typeface="+mn-lt"/>
                        </a:rPr>
                        <a:t>Riveros</a:t>
                      </a:r>
                      <a:endParaRPr lang="en-US" sz="1100" b="1" u="none" strike="noStrike" dirty="0">
                        <a:effectLst/>
                        <a:latin typeface="+mn-lt"/>
                      </a:endParaRPr>
                    </a:p>
                  </a:txBody>
                  <a:tcPr marL="6956" marR="6956" marT="6956" marB="0"/>
                </a:tc>
                <a:tc>
                  <a:txBody>
                    <a:bodyPr/>
                    <a:lstStyle/>
                    <a:p>
                      <a:pPr algn="l" rtl="0" fontAlgn="ctr"/>
                      <a:endParaRPr lang="en-US" sz="1100" b="0" i="0" u="none" strike="noStrike" dirty="0">
                        <a:solidFill>
                          <a:srgbClr val="000000"/>
                        </a:solidFill>
                        <a:effectLst/>
                        <a:latin typeface="+mn-lt"/>
                      </a:endParaRPr>
                    </a:p>
                  </a:txBody>
                  <a:tcPr marL="6956" marR="6956" marT="6956" marB="0"/>
                </a:tc>
                <a:tc>
                  <a:txBody>
                    <a:bodyPr/>
                    <a:lstStyle/>
                    <a:p>
                      <a:pPr algn="l" rtl="0" fontAlgn="ctr"/>
                      <a:r>
                        <a:rPr lang="en-US" sz="1100" u="none" strike="noStrike" dirty="0">
                          <a:effectLst/>
                          <a:latin typeface="+mn-lt"/>
                        </a:rPr>
                        <a:t>US Army Engineer Research and Development Center</a:t>
                      </a:r>
                    </a:p>
                  </a:txBody>
                  <a:tcPr marL="6956" marR="6956" marT="6956" marB="0"/>
                </a:tc>
                <a:extLst>
                  <a:ext uri="{0D108BD9-81ED-4DB2-BD59-A6C34878D82A}">
                    <a16:rowId xmlns:a16="http://schemas.microsoft.com/office/drawing/2014/main" val="2584649251"/>
                  </a:ext>
                </a:extLst>
              </a:tr>
              <a:tr h="316049">
                <a:tc>
                  <a:txBody>
                    <a:bodyPr/>
                    <a:lstStyle/>
                    <a:p>
                      <a:pPr marL="0" algn="l" defTabSz="443766" rtl="0" eaLnBrk="1" fontAlgn="ctr" latinLnBrk="0" hangingPunct="1"/>
                      <a:r>
                        <a:rPr lang="en-US" sz="1100" b="1" u="none" strike="noStrike" kern="1200" dirty="0">
                          <a:solidFill>
                            <a:schemeClr val="tx1"/>
                          </a:solidFill>
                          <a:effectLst/>
                          <a:latin typeface="+mn-lt"/>
                          <a:ea typeface="+mn-ea"/>
                          <a:cs typeface="+mn-cs"/>
                        </a:rPr>
                        <a:t>Herbert Doty</a:t>
                      </a:r>
                    </a:p>
                  </a:txBody>
                  <a:tcPr marL="9525" marR="9525" marT="9525" marB="0"/>
                </a:tc>
                <a:tc>
                  <a:txBody>
                    <a:bodyPr/>
                    <a:lstStyle/>
                    <a:p>
                      <a:pPr algn="l" rtl="0" fontAlgn="ctr"/>
                      <a:endParaRPr lang="en-US" sz="1100" b="0" i="0" u="none" strike="noStrike" dirty="0">
                        <a:solidFill>
                          <a:srgbClr val="000000"/>
                        </a:solidFill>
                        <a:effectLst/>
                        <a:latin typeface="+mn-lt"/>
                      </a:endParaRPr>
                    </a:p>
                  </a:txBody>
                  <a:tcPr marL="6956" marR="6956" marT="6956" marB="0"/>
                </a:tc>
                <a:tc>
                  <a:txBody>
                    <a:bodyPr/>
                    <a:lstStyle/>
                    <a:p>
                      <a:pPr marL="0" algn="l" defTabSz="443766" rtl="0" eaLnBrk="1" fontAlgn="ctr" latinLnBrk="0" hangingPunct="1"/>
                      <a:r>
                        <a:rPr lang="en-US" sz="1100" u="none" strike="noStrike" kern="1200" dirty="0">
                          <a:solidFill>
                            <a:schemeClr val="tx1"/>
                          </a:solidFill>
                          <a:effectLst/>
                          <a:latin typeface="+mn-lt"/>
                          <a:ea typeface="+mn-ea"/>
                          <a:cs typeface="+mn-cs"/>
                        </a:rPr>
                        <a:t>General Motors</a:t>
                      </a:r>
                    </a:p>
                  </a:txBody>
                  <a:tcPr marL="9525" marR="9525" marT="9525" marB="0"/>
                </a:tc>
                <a:extLst>
                  <a:ext uri="{0D108BD9-81ED-4DB2-BD59-A6C34878D82A}">
                    <a16:rowId xmlns:a16="http://schemas.microsoft.com/office/drawing/2014/main" val="503950491"/>
                  </a:ext>
                </a:extLst>
              </a:tr>
              <a:tr h="316049">
                <a:tc>
                  <a:txBody>
                    <a:bodyPr/>
                    <a:lstStyle/>
                    <a:p>
                      <a:r>
                        <a:rPr lang="en-US" sz="1100" b="1" dirty="0"/>
                        <a:t>Howard Grimes</a:t>
                      </a:r>
                    </a:p>
                  </a:txBody>
                  <a:tcPr marL="9525" marR="9525" marT="9525" marB="0"/>
                </a:tc>
                <a:tc>
                  <a:txBody>
                    <a:bodyPr/>
                    <a:lstStyle/>
                    <a:p>
                      <a:pPr algn="l" rtl="0" fontAlgn="ctr"/>
                      <a:endParaRPr lang="en-US" sz="1100" b="0" i="0" u="none" strike="noStrike" dirty="0">
                        <a:solidFill>
                          <a:srgbClr val="000000"/>
                        </a:solidFill>
                        <a:effectLst/>
                        <a:latin typeface="+mn-lt"/>
                      </a:endParaRPr>
                    </a:p>
                  </a:txBody>
                  <a:tcPr marL="5562" marR="5562" marT="5562" marB="0"/>
                </a:tc>
                <a:tc>
                  <a:txBody>
                    <a:bodyPr/>
                    <a:lstStyle/>
                    <a:p>
                      <a:r>
                        <a:rPr lang="en-US" sz="1100" b="0" dirty="0"/>
                        <a:t>CyManII</a:t>
                      </a:r>
                    </a:p>
                  </a:txBody>
                  <a:tcPr marL="9525" marR="9525" marT="9525" marB="0"/>
                </a:tc>
                <a:extLst>
                  <a:ext uri="{0D108BD9-81ED-4DB2-BD59-A6C34878D82A}">
                    <a16:rowId xmlns:a16="http://schemas.microsoft.com/office/drawing/2014/main" val="896432801"/>
                  </a:ext>
                </a:extLst>
              </a:tr>
              <a:tr h="316049">
                <a:tc>
                  <a:txBody>
                    <a:bodyPr/>
                    <a:lstStyle/>
                    <a:p>
                      <a:pPr algn="l" rtl="0" fontAlgn="ctr"/>
                      <a:r>
                        <a:rPr lang="en-US" sz="1100" b="1" u="none" strike="noStrike" dirty="0">
                          <a:effectLst/>
                          <a:latin typeface="+mn-lt"/>
                        </a:rPr>
                        <a:t>Ian</a:t>
                      </a:r>
                      <a:r>
                        <a:rPr lang="en-US" sz="1100" b="1" u="none" strike="noStrike" baseline="0" dirty="0">
                          <a:effectLst/>
                          <a:latin typeface="+mn-lt"/>
                        </a:rPr>
                        <a:t> </a:t>
                      </a:r>
                      <a:r>
                        <a:rPr lang="en-US" sz="1100" b="1" u="none" strike="noStrike" dirty="0">
                          <a:effectLst/>
                          <a:latin typeface="+mn-lt"/>
                        </a:rPr>
                        <a:t>Harris</a:t>
                      </a:r>
                    </a:p>
                  </a:txBody>
                  <a:tcPr marL="5562" marR="5562" marT="5562" marB="0"/>
                </a:tc>
                <a:tc>
                  <a:txBody>
                    <a:bodyPr/>
                    <a:lstStyle/>
                    <a:p>
                      <a:pPr algn="l" rtl="0" fontAlgn="ctr"/>
                      <a:endParaRPr lang="en-US" sz="1100" b="0" i="0" u="none" strike="noStrike" dirty="0">
                        <a:solidFill>
                          <a:srgbClr val="000000"/>
                        </a:solidFill>
                        <a:effectLst/>
                        <a:latin typeface="+mn-lt"/>
                      </a:endParaRPr>
                    </a:p>
                  </a:txBody>
                  <a:tcPr marL="5562" marR="5562" marT="5562" marB="0"/>
                </a:tc>
                <a:tc>
                  <a:txBody>
                    <a:bodyPr/>
                    <a:lstStyle/>
                    <a:p>
                      <a:pPr algn="l" rtl="0" fontAlgn="ctr"/>
                      <a:r>
                        <a:rPr lang="en-US" sz="1100" u="none" strike="noStrike" dirty="0">
                          <a:effectLst/>
                          <a:latin typeface="+mn-lt"/>
                        </a:rPr>
                        <a:t>University of California Irvine</a:t>
                      </a:r>
                    </a:p>
                  </a:txBody>
                  <a:tcPr marL="5562" marR="5562" marT="5562" marB="0"/>
                </a:tc>
                <a:extLst>
                  <a:ext uri="{0D108BD9-81ED-4DB2-BD59-A6C34878D82A}">
                    <a16:rowId xmlns:a16="http://schemas.microsoft.com/office/drawing/2014/main" val="4062370352"/>
                  </a:ext>
                </a:extLst>
              </a:tr>
              <a:tr h="316049">
                <a:tc>
                  <a:txBody>
                    <a:bodyPr/>
                    <a:lstStyle/>
                    <a:p>
                      <a:pPr algn="l" fontAlgn="b"/>
                      <a:r>
                        <a:rPr lang="en-US" sz="1100" b="1" i="0" u="none" strike="noStrike" dirty="0">
                          <a:solidFill>
                            <a:srgbClr val="000000"/>
                          </a:solidFill>
                          <a:effectLst/>
                          <a:latin typeface="+mn-lt"/>
                        </a:rPr>
                        <a:t>Jacob Rome</a:t>
                      </a:r>
                    </a:p>
                  </a:txBody>
                  <a:tcPr marL="9525" marR="9525" marT="9525" marB="0"/>
                </a:tc>
                <a:tc>
                  <a:txBody>
                    <a:bodyPr/>
                    <a:lstStyle/>
                    <a:p>
                      <a:pPr algn="l" rtl="0" fontAlgn="ctr"/>
                      <a:endParaRPr lang="en-US" sz="1100" b="0" i="0" u="none" strike="noStrike" dirty="0">
                        <a:solidFill>
                          <a:srgbClr val="000000"/>
                        </a:solidFill>
                        <a:effectLst/>
                        <a:latin typeface="+mn-lt"/>
                      </a:endParaRPr>
                    </a:p>
                  </a:txBody>
                  <a:tcPr marL="5562" marR="5562" marT="5562" marB="0"/>
                </a:tc>
                <a:tc>
                  <a:txBody>
                    <a:bodyPr/>
                    <a:lstStyle/>
                    <a:p>
                      <a:pPr algn="l" fontAlgn="b"/>
                      <a:r>
                        <a:rPr lang="en-US" sz="1100" b="0" i="0" u="none" strike="noStrike" dirty="0">
                          <a:solidFill>
                            <a:srgbClr val="000000"/>
                          </a:solidFill>
                          <a:effectLst/>
                          <a:latin typeface="+mn-lt"/>
                        </a:rPr>
                        <a:t>The Aerospace Corporation</a:t>
                      </a:r>
                    </a:p>
                  </a:txBody>
                  <a:tcPr marL="9525" marR="9525" marT="9525" marB="0"/>
                </a:tc>
                <a:extLst>
                  <a:ext uri="{0D108BD9-81ED-4DB2-BD59-A6C34878D82A}">
                    <a16:rowId xmlns:a16="http://schemas.microsoft.com/office/drawing/2014/main" val="3138617991"/>
                  </a:ext>
                </a:extLst>
              </a:tr>
              <a:tr h="316049">
                <a:tc>
                  <a:txBody>
                    <a:bodyPr/>
                    <a:lstStyle/>
                    <a:p>
                      <a:pPr algn="l" rtl="0" fontAlgn="ctr"/>
                      <a:r>
                        <a:rPr lang="en-US" sz="1100" b="1" u="none" strike="noStrike" dirty="0">
                          <a:effectLst/>
                          <a:latin typeface="+mn-lt"/>
                        </a:rPr>
                        <a:t>James</a:t>
                      </a:r>
                      <a:r>
                        <a:rPr lang="en-US" sz="1100" b="1" u="none" strike="noStrike" baseline="0" dirty="0">
                          <a:effectLst/>
                          <a:latin typeface="+mn-lt"/>
                        </a:rPr>
                        <a:t> </a:t>
                      </a:r>
                      <a:r>
                        <a:rPr lang="en-US" sz="1100" b="1" u="none" strike="noStrike" dirty="0">
                          <a:effectLst/>
                          <a:latin typeface="+mn-lt"/>
                        </a:rPr>
                        <a:t>Stinson</a:t>
                      </a:r>
                    </a:p>
                  </a:txBody>
                  <a:tcPr marL="5562" marR="5562" marT="5562" marB="0"/>
                </a:tc>
                <a:tc>
                  <a:txBody>
                    <a:bodyPr/>
                    <a:lstStyle/>
                    <a:p>
                      <a:pPr algn="l" rtl="0" fontAlgn="ctr"/>
                      <a:endParaRPr lang="en-US" sz="1100" b="0" i="0" u="none" strike="noStrike" dirty="0">
                        <a:solidFill>
                          <a:srgbClr val="000000"/>
                        </a:solidFill>
                        <a:effectLst/>
                        <a:latin typeface="+mn-lt"/>
                      </a:endParaRPr>
                    </a:p>
                  </a:txBody>
                  <a:tcPr marL="5562" marR="5562" marT="5562" marB="0"/>
                </a:tc>
                <a:tc>
                  <a:txBody>
                    <a:bodyPr/>
                    <a:lstStyle/>
                    <a:p>
                      <a:pPr algn="l" rtl="0" fontAlgn="ctr"/>
                      <a:r>
                        <a:rPr lang="en-US" sz="1100" u="none" strike="noStrike" dirty="0">
                          <a:effectLst/>
                          <a:latin typeface="+mn-lt"/>
                        </a:rPr>
                        <a:t>USACE ERDC ITL</a:t>
                      </a:r>
                    </a:p>
                  </a:txBody>
                  <a:tcPr marL="5562" marR="5562" marT="5562" marB="0"/>
                </a:tc>
                <a:extLst>
                  <a:ext uri="{0D108BD9-81ED-4DB2-BD59-A6C34878D82A}">
                    <a16:rowId xmlns:a16="http://schemas.microsoft.com/office/drawing/2014/main" val="177928070"/>
                  </a:ext>
                </a:extLst>
              </a:tr>
              <a:tr h="333644">
                <a:tc>
                  <a:txBody>
                    <a:bodyPr/>
                    <a:lstStyle/>
                    <a:p>
                      <a:pPr algn="l" rtl="0" fontAlgn="ctr"/>
                      <a:r>
                        <a:rPr lang="en-US" sz="1100" b="1" u="none" strike="noStrike" dirty="0">
                          <a:effectLst/>
                          <a:latin typeface="+mn-lt"/>
                        </a:rPr>
                        <a:t>Jeffrey 	Gaddes</a:t>
                      </a:r>
                    </a:p>
                  </a:txBody>
                  <a:tcPr marL="5562" marR="5562" marT="5562" marB="0"/>
                </a:tc>
                <a:tc>
                  <a:txBody>
                    <a:bodyPr/>
                    <a:lstStyle/>
                    <a:p>
                      <a:pPr algn="l" rtl="0" fontAlgn="ctr"/>
                      <a:endParaRPr lang="en-US" sz="1100" b="0" i="0" u="none" strike="noStrike" dirty="0">
                        <a:solidFill>
                          <a:srgbClr val="000000"/>
                        </a:solidFill>
                        <a:effectLst/>
                        <a:latin typeface="+mn-lt"/>
                      </a:endParaRPr>
                    </a:p>
                  </a:txBody>
                  <a:tcPr marL="5562" marR="5562" marT="5562" marB="0"/>
                </a:tc>
                <a:tc>
                  <a:txBody>
                    <a:bodyPr/>
                    <a:lstStyle/>
                    <a:p>
                      <a:pPr algn="l" rtl="0" fontAlgn="ctr"/>
                      <a:r>
                        <a:rPr lang="en-US" sz="1100" u="none" strike="noStrike" dirty="0">
                          <a:effectLst/>
                          <a:latin typeface="+mn-lt"/>
                        </a:rPr>
                        <a:t>US Army DEVCOM </a:t>
                      </a:r>
                      <a:r>
                        <a:rPr lang="en-US" sz="1100" u="none" strike="noStrike" dirty="0" err="1">
                          <a:effectLst/>
                          <a:latin typeface="+mn-lt"/>
                        </a:rPr>
                        <a:t>AvMC</a:t>
                      </a:r>
                      <a:endParaRPr lang="en-US" sz="1100" u="none" strike="noStrike" dirty="0">
                        <a:effectLst/>
                        <a:latin typeface="+mn-lt"/>
                      </a:endParaRPr>
                    </a:p>
                  </a:txBody>
                  <a:tcPr marL="5562" marR="5562" marT="5562" marB="0"/>
                </a:tc>
                <a:extLst>
                  <a:ext uri="{0D108BD9-81ED-4DB2-BD59-A6C34878D82A}">
                    <a16:rowId xmlns:a16="http://schemas.microsoft.com/office/drawing/2014/main" val="494363927"/>
                  </a:ext>
                </a:extLst>
              </a:tr>
              <a:tr h="316049">
                <a:tc>
                  <a:txBody>
                    <a:bodyPr/>
                    <a:lstStyle/>
                    <a:p>
                      <a:pPr algn="l" rtl="0" fontAlgn="ctr"/>
                      <a:r>
                        <a:rPr lang="en-US" sz="1100" b="1" u="none" strike="noStrike" dirty="0">
                          <a:effectLst/>
                          <a:latin typeface="+mn-lt"/>
                        </a:rPr>
                        <a:t>Ken</a:t>
                      </a:r>
                      <a:r>
                        <a:rPr lang="en-US" sz="1100" b="1" u="none" strike="noStrike" baseline="0" dirty="0">
                          <a:effectLst/>
                          <a:latin typeface="+mn-lt"/>
                        </a:rPr>
                        <a:t> </a:t>
                      </a:r>
                      <a:r>
                        <a:rPr lang="en-US" sz="1100" b="1" u="none" strike="noStrike" dirty="0">
                          <a:effectLst/>
                          <a:latin typeface="+mn-lt"/>
                        </a:rPr>
                        <a:t>Fowler</a:t>
                      </a:r>
                    </a:p>
                  </a:txBody>
                  <a:tcPr marL="5562" marR="5562" marT="5562" marB="0"/>
                </a:tc>
                <a:tc>
                  <a:txBody>
                    <a:bodyPr/>
                    <a:lstStyle/>
                    <a:p>
                      <a:pPr algn="l" fontAlgn="t"/>
                      <a:endParaRPr lang="en-US" sz="1100" b="0" i="0" u="none" strike="noStrike" dirty="0">
                        <a:solidFill>
                          <a:srgbClr val="000000"/>
                        </a:solidFill>
                        <a:effectLst/>
                        <a:latin typeface="+mn-lt"/>
                      </a:endParaRPr>
                    </a:p>
                  </a:txBody>
                  <a:tcPr marL="5562" marR="5562" marT="5562" marB="0"/>
                </a:tc>
                <a:tc>
                  <a:txBody>
                    <a:bodyPr/>
                    <a:lstStyle/>
                    <a:p>
                      <a:pPr algn="l" rtl="0" fontAlgn="ctr"/>
                      <a:r>
                        <a:rPr lang="en-US" sz="1100" u="none" strike="noStrike" dirty="0">
                          <a:effectLst/>
                          <a:latin typeface="+mn-lt"/>
                        </a:rPr>
                        <a:t>CyManII</a:t>
                      </a:r>
                    </a:p>
                  </a:txBody>
                  <a:tcPr marL="5562" marR="5562" marT="5562" marB="0"/>
                </a:tc>
                <a:extLst>
                  <a:ext uri="{0D108BD9-81ED-4DB2-BD59-A6C34878D82A}">
                    <a16:rowId xmlns:a16="http://schemas.microsoft.com/office/drawing/2014/main" val="2351197328"/>
                  </a:ext>
                </a:extLst>
              </a:tr>
              <a:tr h="316049">
                <a:tc>
                  <a:txBody>
                    <a:bodyPr/>
                    <a:lstStyle/>
                    <a:p>
                      <a:pPr algn="l" fontAlgn="b"/>
                      <a:r>
                        <a:rPr lang="en-US" sz="1100" b="1" i="0" u="none" strike="noStrike" dirty="0">
                          <a:solidFill>
                            <a:srgbClr val="000000"/>
                          </a:solidFill>
                          <a:effectLst/>
                          <a:latin typeface="+mn-lt"/>
                        </a:rPr>
                        <a:t>Kirsten	</a:t>
                      </a:r>
                      <a:r>
                        <a:rPr lang="en-US" sz="1100" b="1" i="0" u="none" strike="noStrike" dirty="0" err="1">
                          <a:solidFill>
                            <a:srgbClr val="000000"/>
                          </a:solidFill>
                          <a:effectLst/>
                          <a:latin typeface="+mn-lt"/>
                        </a:rPr>
                        <a:t>Hatler</a:t>
                      </a:r>
                      <a:endParaRPr lang="en-US" sz="1100" b="1" i="0" u="none" strike="noStrike" dirty="0">
                        <a:solidFill>
                          <a:srgbClr val="000000"/>
                        </a:solidFill>
                        <a:effectLst/>
                        <a:latin typeface="+mn-lt"/>
                      </a:endParaRPr>
                    </a:p>
                  </a:txBody>
                  <a:tcPr marL="9525" marR="9525" marT="9525" marB="0"/>
                </a:tc>
                <a:tc>
                  <a:txBody>
                    <a:bodyPr/>
                    <a:lstStyle/>
                    <a:p>
                      <a:pPr algn="l" fontAlgn="t"/>
                      <a:endParaRPr lang="en-US" sz="1100" b="0" i="0" u="none" strike="noStrike" dirty="0">
                        <a:solidFill>
                          <a:srgbClr val="000000"/>
                        </a:solidFill>
                        <a:effectLst/>
                        <a:latin typeface="+mn-lt"/>
                      </a:endParaRPr>
                    </a:p>
                  </a:txBody>
                  <a:tcPr marL="5562" marR="5562" marT="5562" marB="0"/>
                </a:tc>
                <a:tc>
                  <a:txBody>
                    <a:bodyPr/>
                    <a:lstStyle/>
                    <a:p>
                      <a:endParaRPr lang="en-US" dirty="0"/>
                    </a:p>
                  </a:txBody>
                  <a:tcPr marL="5562" marR="5562" marT="5562" marB="0"/>
                </a:tc>
                <a:extLst>
                  <a:ext uri="{0D108BD9-81ED-4DB2-BD59-A6C34878D82A}">
                    <a16:rowId xmlns:a16="http://schemas.microsoft.com/office/drawing/2014/main" val="2412832726"/>
                  </a:ext>
                </a:extLst>
              </a:tr>
              <a:tr h="316049">
                <a:tc>
                  <a:txBody>
                    <a:bodyPr/>
                    <a:lstStyle/>
                    <a:p>
                      <a:pPr marL="0" marR="0" lvl="0" indent="0" algn="l" defTabSz="443766"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mn-lt"/>
                          <a:ea typeface="+mn-ea"/>
                          <a:cs typeface="+mn-cs"/>
                        </a:rPr>
                        <a:t>Kyle </a:t>
                      </a:r>
                      <a:r>
                        <a:rPr kumimoji="0" lang="en-US" sz="1100" b="1" i="0" u="none" strike="noStrike" kern="1200" cap="none" spc="0" normalizeH="0" baseline="0" noProof="0" dirty="0" err="1">
                          <a:ln>
                            <a:noFill/>
                          </a:ln>
                          <a:solidFill>
                            <a:srgbClr val="000000"/>
                          </a:solidFill>
                          <a:effectLst/>
                          <a:uLnTx/>
                          <a:uFillTx/>
                          <a:latin typeface="+mn-lt"/>
                          <a:ea typeface="+mn-ea"/>
                          <a:cs typeface="+mn-cs"/>
                        </a:rPr>
                        <a:t>Joffrion</a:t>
                      </a:r>
                      <a:endParaRPr kumimoji="0" lang="en-US" sz="1100" b="1" i="0" u="none" strike="noStrike" kern="1200" cap="none" spc="0" normalizeH="0" baseline="0" noProof="0" dirty="0">
                        <a:ln>
                          <a:noFill/>
                        </a:ln>
                        <a:solidFill>
                          <a:srgbClr val="000000"/>
                        </a:solidFill>
                        <a:effectLst/>
                        <a:uLnTx/>
                        <a:uFillTx/>
                        <a:latin typeface="+mn-lt"/>
                        <a:ea typeface="+mn-ea"/>
                        <a:cs typeface="+mn-cs"/>
                      </a:endParaRPr>
                    </a:p>
                    <a:p>
                      <a:endParaRPr lang="en-US" dirty="0"/>
                    </a:p>
                  </a:txBody>
                  <a:tcPr marL="9525" marR="9525" marT="9525" marB="0"/>
                </a:tc>
                <a:tc>
                  <a:txBody>
                    <a:bodyPr/>
                    <a:lstStyle/>
                    <a:p>
                      <a:pPr algn="l" fontAlgn="t"/>
                      <a:endParaRPr lang="en-US" sz="1100" b="0" i="0" u="none" strike="noStrike" dirty="0">
                        <a:solidFill>
                          <a:srgbClr val="000000"/>
                        </a:solidFill>
                        <a:effectLst/>
                        <a:latin typeface="+mn-lt"/>
                      </a:endParaRPr>
                    </a:p>
                  </a:txBody>
                  <a:tcPr marL="5562" marR="5562" marT="5562" marB="0"/>
                </a:tc>
                <a:tc>
                  <a:txBody>
                    <a:bodyPr/>
                    <a:lstStyle/>
                    <a:p>
                      <a:pPr marL="0" marR="0" lvl="0" indent="0" algn="l" defTabSz="443766"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mn-lt"/>
                          <a:ea typeface="+mn-ea"/>
                          <a:cs typeface="+mn-cs"/>
                        </a:rPr>
                        <a:t>RIA-JMTC </a:t>
                      </a:r>
                    </a:p>
                    <a:p>
                      <a:endParaRPr lang="en-US" dirty="0"/>
                    </a:p>
                  </a:txBody>
                  <a:tcPr marL="5562" marR="5562" marT="5562" marB="0"/>
                </a:tc>
                <a:extLst>
                  <a:ext uri="{0D108BD9-81ED-4DB2-BD59-A6C34878D82A}">
                    <a16:rowId xmlns:a16="http://schemas.microsoft.com/office/drawing/2014/main" val="2263499622"/>
                  </a:ext>
                </a:extLst>
              </a:tr>
            </a:tbl>
          </a:graphicData>
        </a:graphic>
      </p:graphicFrame>
      <p:cxnSp>
        <p:nvCxnSpPr>
          <p:cNvPr id="12" name="Straight Connector 11">
            <a:extLst>
              <a:ext uri="{FF2B5EF4-FFF2-40B4-BE49-F238E27FC236}">
                <a16:creationId xmlns:a16="http://schemas.microsoft.com/office/drawing/2014/main" id="{5A523E30-D1AA-534A-AD78-A371524EFEFF}"/>
              </a:ext>
            </a:extLst>
          </p:cNvPr>
          <p:cNvCxnSpPr>
            <a:cxnSpLocks/>
          </p:cNvCxnSpPr>
          <p:nvPr/>
        </p:nvCxnSpPr>
        <p:spPr>
          <a:xfrm>
            <a:off x="4572000" y="1676400"/>
            <a:ext cx="0" cy="487680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779843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47" y="178998"/>
            <a:ext cx="3114609" cy="554066"/>
          </a:xfrm>
          <a:prstGeom prst="rect">
            <a:avLst/>
          </a:prstGeom>
        </p:spPr>
      </p:pic>
      <p:sp>
        <p:nvSpPr>
          <p:cNvPr id="14" name="Title 13">
            <a:extLst>
              <a:ext uri="{FF2B5EF4-FFF2-40B4-BE49-F238E27FC236}">
                <a16:creationId xmlns:a16="http://schemas.microsoft.com/office/drawing/2014/main" id="{BB1D9022-455A-4F8F-8CD7-44E6F4B84FA0}"/>
              </a:ext>
            </a:extLst>
          </p:cNvPr>
          <p:cNvSpPr>
            <a:spLocks noGrp="1"/>
          </p:cNvSpPr>
          <p:nvPr>
            <p:ph type="title"/>
          </p:nvPr>
        </p:nvSpPr>
        <p:spPr>
          <a:xfrm>
            <a:off x="457200" y="990600"/>
            <a:ext cx="8229600" cy="533400"/>
          </a:xfrm>
        </p:spPr>
        <p:txBody>
          <a:bodyPr>
            <a:normAutofit fontScale="90000"/>
          </a:bodyPr>
          <a:lstStyle/>
          <a:p>
            <a:pPr algn="ctr" defTabSz="914400">
              <a:spcBef>
                <a:spcPts val="0"/>
              </a:spcBef>
              <a:defRPr/>
            </a:pPr>
            <a:br>
              <a:rPr lang="en-US" sz="2800" b="1" dirty="0">
                <a:solidFill>
                  <a:srgbClr val="FF0000"/>
                </a:solidFill>
                <a:latin typeface="Arial" panose="020B0604020202020204" pitchFamily="34" charset="0"/>
                <a:ea typeface="+mn-ea"/>
                <a:cs typeface="Arial" panose="020B0604020202020204" pitchFamily="34" charset="0"/>
              </a:rPr>
            </a:br>
            <a:r>
              <a:rPr lang="en-US" sz="1400" b="1" dirty="0">
                <a:solidFill>
                  <a:srgbClr val="FF0000"/>
                </a:solidFill>
                <a:latin typeface="Arial" panose="020B0604020202020204" pitchFamily="34" charset="0"/>
                <a:cs typeface="Arial" panose="020B0604020202020204" pitchFamily="34" charset="0"/>
              </a:rPr>
              <a:t>Cybersecurity Working Group: From Current to Future State</a:t>
            </a:r>
            <a:br>
              <a:rPr lang="en-US" sz="1300" dirty="0">
                <a:solidFill>
                  <a:prstClr val="black"/>
                </a:solidFill>
                <a:ea typeface="+mn-ea"/>
                <a:cs typeface="+mn-cs"/>
              </a:rPr>
            </a:br>
            <a:r>
              <a:rPr lang="en-US" sz="1300" dirty="0">
                <a:solidFill>
                  <a:srgbClr val="FF0000"/>
                </a:solidFill>
                <a:latin typeface="Arial" panose="020B0604020202020204" pitchFamily="34" charset="0"/>
                <a:cs typeface="Arial" panose="020B0604020202020204" pitchFamily="34" charset="0"/>
              </a:rPr>
              <a:t>Working Group Attendees (Cont.)</a:t>
            </a:r>
            <a:br>
              <a:rPr lang="en-US" sz="4000" dirty="0">
                <a:solidFill>
                  <a:srgbClr val="FF0000"/>
                </a:solidFill>
                <a:latin typeface="Arial" panose="020B0604020202020204" pitchFamily="34" charset="0"/>
                <a:cs typeface="Arial" panose="020B0604020202020204" pitchFamily="34" charset="0"/>
              </a:rPr>
            </a:br>
            <a:endParaRPr lang="en-US" dirty="0"/>
          </a:p>
        </p:txBody>
      </p:sp>
      <p:graphicFrame>
        <p:nvGraphicFramePr>
          <p:cNvPr id="4" name="Table 3">
            <a:extLst>
              <a:ext uri="{FF2B5EF4-FFF2-40B4-BE49-F238E27FC236}">
                <a16:creationId xmlns:a16="http://schemas.microsoft.com/office/drawing/2014/main" id="{CD231D54-F45E-3F4E-87FB-965A90478317}"/>
              </a:ext>
            </a:extLst>
          </p:cNvPr>
          <p:cNvGraphicFramePr>
            <a:graphicFrameLocks noGrp="1"/>
          </p:cNvGraphicFramePr>
          <p:nvPr/>
        </p:nvGraphicFramePr>
        <p:xfrm>
          <a:off x="609600" y="1600200"/>
          <a:ext cx="3410712" cy="5292051"/>
        </p:xfrm>
        <a:graphic>
          <a:graphicData uri="http://schemas.openxmlformats.org/drawingml/2006/table">
            <a:tbl>
              <a:tblPr firstCol="1">
                <a:tableStyleId>{9D7B26C5-4107-4FEC-AEDC-1716B250A1EF}</a:tableStyleId>
              </a:tblPr>
              <a:tblGrid>
                <a:gridCol w="1327931">
                  <a:extLst>
                    <a:ext uri="{9D8B030D-6E8A-4147-A177-3AD203B41FA5}">
                      <a16:colId xmlns:a16="http://schemas.microsoft.com/office/drawing/2014/main" val="797762988"/>
                    </a:ext>
                  </a:extLst>
                </a:gridCol>
                <a:gridCol w="62762">
                  <a:extLst>
                    <a:ext uri="{9D8B030D-6E8A-4147-A177-3AD203B41FA5}">
                      <a16:colId xmlns:a16="http://schemas.microsoft.com/office/drawing/2014/main" val="1058008322"/>
                    </a:ext>
                  </a:extLst>
                </a:gridCol>
                <a:gridCol w="2020019">
                  <a:extLst>
                    <a:ext uri="{9D8B030D-6E8A-4147-A177-3AD203B41FA5}">
                      <a16:colId xmlns:a16="http://schemas.microsoft.com/office/drawing/2014/main" val="490835293"/>
                    </a:ext>
                  </a:extLst>
                </a:gridCol>
              </a:tblGrid>
              <a:tr h="344300">
                <a:tc>
                  <a:txBody>
                    <a:bodyPr/>
                    <a:lstStyle/>
                    <a:p>
                      <a:pPr algn="l" rtl="0" fontAlgn="ctr"/>
                      <a:r>
                        <a:rPr lang="en-US" sz="1100" b="1" u="none" strike="noStrike" dirty="0">
                          <a:effectLst/>
                          <a:latin typeface="+mn-lt"/>
                        </a:rPr>
                        <a:t>Kyle Hedrick</a:t>
                      </a:r>
                    </a:p>
                  </a:txBody>
                  <a:tcPr marL="5562" marR="5562" marT="5562" marB="0">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rtl="0" fontAlgn="ctr"/>
                      <a:endParaRPr lang="en-US" sz="1100" b="0" i="0" u="none" strike="noStrike" dirty="0">
                        <a:solidFill>
                          <a:srgbClr val="000000"/>
                        </a:solidFill>
                        <a:effectLst/>
                        <a:latin typeface="+mn-lt"/>
                      </a:endParaRPr>
                    </a:p>
                  </a:txBody>
                  <a:tcPr marL="5562" marR="5562" marT="5562" marB="0">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rtl="0" fontAlgn="ctr"/>
                      <a:r>
                        <a:rPr lang="en-US" sz="1100" u="none" strike="noStrike" dirty="0">
                          <a:effectLst/>
                          <a:latin typeface="+mn-lt"/>
                        </a:rPr>
                        <a:t>DLA</a:t>
                      </a:r>
                    </a:p>
                  </a:txBody>
                  <a:tcPr marL="5562" marR="5562" marT="5562" marB="0">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val="2389876630"/>
                  </a:ext>
                </a:extLst>
              </a:tr>
              <a:tr h="341500">
                <a:tc>
                  <a:txBody>
                    <a:bodyPr/>
                    <a:lstStyle/>
                    <a:p>
                      <a:pPr algn="l" rtl="0" fontAlgn="ctr"/>
                      <a:r>
                        <a:rPr lang="en-US" sz="1100" b="1" u="none" strike="noStrike" dirty="0">
                          <a:effectLst/>
                          <a:latin typeface="+mn-lt"/>
                        </a:rPr>
                        <a:t>Larry Lynch</a:t>
                      </a:r>
                    </a:p>
                  </a:txBody>
                  <a:tcPr marL="5562" marR="5562" marT="5562" marB="0">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rtl="0" fontAlgn="ctr"/>
                      <a:endParaRPr lang="en-US" sz="1100" b="0" i="0" u="none" strike="noStrike" dirty="0">
                        <a:solidFill>
                          <a:srgbClr val="000000"/>
                        </a:solidFill>
                        <a:effectLst/>
                        <a:latin typeface="+mn-lt"/>
                      </a:endParaRPr>
                    </a:p>
                  </a:txBody>
                  <a:tcPr marL="5562" marR="5562" marT="5562" marB="0">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fontAlgn="b"/>
                      <a:r>
                        <a:rPr lang="en-US" sz="1100" b="0" i="0" u="none" strike="noStrike" dirty="0">
                          <a:solidFill>
                            <a:srgbClr val="000000"/>
                          </a:solidFill>
                          <a:effectLst/>
                          <a:latin typeface="Calibri" panose="020F0502020204030204" pitchFamily="34" charset="0"/>
                        </a:rPr>
                        <a:t>OUSD(R&amp;E) Manufacturing Technology</a:t>
                      </a:r>
                    </a:p>
                  </a:txBody>
                  <a:tcPr marL="6350" marR="6350" marT="6350" marB="0" anchor="b">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val="744322287"/>
                  </a:ext>
                </a:extLst>
              </a:tr>
              <a:tr h="344300">
                <a:tc>
                  <a:txBody>
                    <a:bodyPr/>
                    <a:lstStyle/>
                    <a:p>
                      <a:pPr algn="l" rtl="0" fontAlgn="ctr"/>
                      <a:r>
                        <a:rPr lang="en-US" sz="1100" b="1" u="none" strike="noStrike">
                          <a:effectLst/>
                          <a:latin typeface="+mn-lt"/>
                        </a:rPr>
                        <a:t>Marilyn</a:t>
                      </a:r>
                      <a:r>
                        <a:rPr lang="en-US" sz="1100" b="1" u="none" strike="noStrike" baseline="0">
                          <a:effectLst/>
                          <a:latin typeface="+mn-lt"/>
                        </a:rPr>
                        <a:t> </a:t>
                      </a:r>
                      <a:r>
                        <a:rPr lang="en-US" sz="1100" b="1" u="none" strike="noStrike">
                          <a:effectLst/>
                          <a:latin typeface="+mn-lt"/>
                        </a:rPr>
                        <a:t>Gaska</a:t>
                      </a:r>
                      <a:endParaRPr lang="en-US" sz="1100" b="1" u="none" strike="noStrike" dirty="0">
                        <a:effectLst/>
                        <a:latin typeface="+mn-lt"/>
                      </a:endParaRPr>
                    </a:p>
                  </a:txBody>
                  <a:tcPr marL="5562" marR="5562" marT="5562" marB="0">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rtl="0" fontAlgn="ctr"/>
                      <a:endParaRPr lang="en-US" sz="1100" b="0" i="0" u="none" strike="noStrike" dirty="0">
                        <a:solidFill>
                          <a:srgbClr val="000000"/>
                        </a:solidFill>
                        <a:effectLst/>
                        <a:latin typeface="+mn-lt"/>
                      </a:endParaRPr>
                    </a:p>
                  </a:txBody>
                  <a:tcPr marL="5562" marR="5562" marT="5562" marB="0">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rtl="0" fontAlgn="ctr"/>
                      <a:r>
                        <a:rPr lang="en-US" sz="1100" u="none" strike="noStrike" dirty="0">
                          <a:effectLst/>
                          <a:latin typeface="+mn-lt"/>
                        </a:rPr>
                        <a:t>Lockheed Martin</a:t>
                      </a:r>
                    </a:p>
                  </a:txBody>
                  <a:tcPr marL="5562" marR="5562" marT="5562" marB="0">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val="1167192249"/>
                  </a:ext>
                </a:extLst>
              </a:tr>
              <a:tr h="344300">
                <a:tc>
                  <a:txBody>
                    <a:bodyPr/>
                    <a:lstStyle/>
                    <a:p>
                      <a:pPr algn="l" rtl="0" fontAlgn="ctr"/>
                      <a:r>
                        <a:rPr lang="en-US" sz="1100" b="1" u="none" strike="noStrike" dirty="0">
                          <a:effectLst/>
                          <a:latin typeface="+mn-lt"/>
                        </a:rPr>
                        <a:t>Marion	Stephens</a:t>
                      </a:r>
                    </a:p>
                  </a:txBody>
                  <a:tcPr marL="5562" marR="5562" marT="5562" marB="0">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rtl="0" fontAlgn="ctr"/>
                      <a:endParaRPr lang="en-US" sz="1100" b="0" i="0" u="none" strike="noStrike" dirty="0">
                        <a:solidFill>
                          <a:srgbClr val="000000"/>
                        </a:solidFill>
                        <a:effectLst/>
                        <a:latin typeface="+mn-lt"/>
                      </a:endParaRPr>
                    </a:p>
                  </a:txBody>
                  <a:tcPr marL="5562" marR="5562" marT="5562" marB="0">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rtl="0" fontAlgn="ctr"/>
                      <a:r>
                        <a:rPr lang="en-US" sz="1100" u="none" strike="noStrike" dirty="0">
                          <a:effectLst/>
                          <a:latin typeface="+mn-lt"/>
                        </a:rPr>
                        <a:t>DoD</a:t>
                      </a:r>
                    </a:p>
                  </a:txBody>
                  <a:tcPr marL="5562" marR="5562" marT="5562" marB="0">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val="4082849539"/>
                  </a:ext>
                </a:extLst>
              </a:tr>
              <a:tr h="344300">
                <a:tc>
                  <a:txBody>
                    <a:bodyPr/>
                    <a:lstStyle/>
                    <a:p>
                      <a:pPr algn="l" rtl="0" fontAlgn="ctr"/>
                      <a:r>
                        <a:rPr lang="en-US" sz="1100" b="1" u="none" strike="noStrike" dirty="0">
                          <a:effectLst/>
                          <a:latin typeface="+mn-lt"/>
                        </a:rPr>
                        <a:t>Michael</a:t>
                      </a:r>
                      <a:r>
                        <a:rPr lang="en-US" sz="1100" b="1" u="none" strike="noStrike" baseline="0" dirty="0">
                          <a:effectLst/>
                          <a:latin typeface="+mn-lt"/>
                        </a:rPr>
                        <a:t> </a:t>
                      </a:r>
                      <a:r>
                        <a:rPr lang="en-US" sz="1100" b="1" u="none" strike="noStrike" dirty="0">
                          <a:effectLst/>
                          <a:latin typeface="+mn-lt"/>
                        </a:rPr>
                        <a:t>Mullins</a:t>
                      </a:r>
                    </a:p>
                  </a:txBody>
                  <a:tcPr marL="5562" marR="5562" marT="5562" marB="0">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rtl="0" fontAlgn="ctr"/>
                      <a:endParaRPr lang="en-US" sz="1100" b="0" i="0" u="none" strike="noStrike" dirty="0">
                        <a:solidFill>
                          <a:srgbClr val="000000"/>
                        </a:solidFill>
                        <a:effectLst/>
                        <a:latin typeface="+mn-lt"/>
                      </a:endParaRPr>
                    </a:p>
                  </a:txBody>
                  <a:tcPr marL="5562" marR="5562" marT="5562" marB="0">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rtl="0" fontAlgn="ctr"/>
                      <a:r>
                        <a:rPr lang="en-US" sz="1100" u="none" strike="noStrike" dirty="0">
                          <a:effectLst/>
                          <a:latin typeface="+mn-lt"/>
                        </a:rPr>
                        <a:t>NC State University</a:t>
                      </a:r>
                    </a:p>
                  </a:txBody>
                  <a:tcPr marL="5562" marR="5562" marT="5562" marB="0">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val="2334477363"/>
                  </a:ext>
                </a:extLst>
              </a:tr>
              <a:tr h="338700">
                <a:tc>
                  <a:txBody>
                    <a:bodyPr/>
                    <a:lstStyle/>
                    <a:p>
                      <a:pPr algn="l" fontAlgn="b"/>
                      <a:r>
                        <a:rPr lang="en-US" sz="1100" b="1" i="0" u="none" strike="noStrike" dirty="0">
                          <a:solidFill>
                            <a:srgbClr val="000000"/>
                          </a:solidFill>
                          <a:effectLst/>
                          <a:latin typeface="+mn-lt"/>
                        </a:rPr>
                        <a:t>Michael Taylor</a:t>
                      </a:r>
                    </a:p>
                  </a:txBody>
                  <a:tcPr marL="9525" marR="9525" marT="9525" marB="0">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rtl="0" fontAlgn="ctr"/>
                      <a:endParaRPr lang="en-US" sz="1100" b="0" i="0" u="none" strike="noStrike" dirty="0">
                        <a:solidFill>
                          <a:srgbClr val="000000"/>
                        </a:solidFill>
                        <a:effectLst/>
                        <a:latin typeface="+mn-lt"/>
                      </a:endParaRPr>
                    </a:p>
                  </a:txBody>
                  <a:tcPr marL="5562" marR="5562" marT="5562" marB="0">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fontAlgn="b"/>
                      <a:r>
                        <a:rPr lang="en-US" sz="1100" b="0" i="0" u="none" strike="noStrike" dirty="0">
                          <a:solidFill>
                            <a:srgbClr val="000000"/>
                          </a:solidFill>
                          <a:effectLst/>
                          <a:latin typeface="+mn-lt"/>
                        </a:rPr>
                        <a:t>NIST MEP</a:t>
                      </a:r>
                    </a:p>
                  </a:txBody>
                  <a:tcPr marL="9525" marR="9525" marT="9525" marB="0">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val="2281757712"/>
                  </a:ext>
                </a:extLst>
              </a:tr>
              <a:tr h="381000">
                <a:tc>
                  <a:txBody>
                    <a:bodyPr/>
                    <a:lstStyle/>
                    <a:p>
                      <a:pPr algn="l" rtl="0" fontAlgn="ctr"/>
                      <a:r>
                        <a:rPr lang="en-US" sz="1100" b="1" u="none" strike="noStrike" dirty="0">
                          <a:effectLst/>
                          <a:latin typeface="+mn-lt"/>
                        </a:rPr>
                        <a:t>Nick LaJeunesse</a:t>
                      </a:r>
                    </a:p>
                  </a:txBody>
                  <a:tcPr marL="5562" marR="5562" marT="5562" marB="0">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rtl="0" fontAlgn="ctr"/>
                      <a:endParaRPr lang="en-US" sz="1100" b="0" i="0" u="none" strike="noStrike" dirty="0">
                        <a:solidFill>
                          <a:srgbClr val="000000"/>
                        </a:solidFill>
                        <a:effectLst/>
                        <a:latin typeface="+mn-lt"/>
                      </a:endParaRPr>
                    </a:p>
                  </a:txBody>
                  <a:tcPr marL="5562" marR="5562" marT="5562" marB="0">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rtl="0" fontAlgn="ctr"/>
                      <a:r>
                        <a:rPr lang="en-US" sz="1100" u="none" strike="noStrike" dirty="0">
                          <a:effectLst/>
                          <a:latin typeface="+mn-lt"/>
                        </a:rPr>
                        <a:t>Markforged</a:t>
                      </a:r>
                    </a:p>
                  </a:txBody>
                  <a:tcPr marL="5562" marR="5562" marT="5562" marB="0">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val="1258754713"/>
                  </a:ext>
                </a:extLst>
              </a:tr>
              <a:tr h="344300">
                <a:tc>
                  <a:txBody>
                    <a:bodyPr/>
                    <a:lstStyle/>
                    <a:p>
                      <a:pPr algn="l" rtl="0" fontAlgn="ctr"/>
                      <a:r>
                        <a:rPr lang="en-US" sz="1100" b="1" u="none" strike="noStrike" dirty="0">
                          <a:effectLst/>
                          <a:latin typeface="+mn-lt"/>
                        </a:rPr>
                        <a:t>Philip Smith</a:t>
                      </a:r>
                    </a:p>
                  </a:txBody>
                  <a:tcPr marL="5562" marR="5562" marT="5562" marB="0">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rtl="0" fontAlgn="ctr"/>
                      <a:endParaRPr lang="en-US" sz="1100" b="0" i="0" u="none" strike="noStrike" dirty="0">
                        <a:solidFill>
                          <a:srgbClr val="000000"/>
                        </a:solidFill>
                        <a:effectLst/>
                        <a:latin typeface="+mn-lt"/>
                      </a:endParaRPr>
                    </a:p>
                  </a:txBody>
                  <a:tcPr marL="5562" marR="5562" marT="5562" marB="0">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rtl="0" fontAlgn="ctr"/>
                      <a:r>
                        <a:rPr lang="en-US" sz="1100" u="none" strike="noStrike" dirty="0">
                          <a:effectLst/>
                          <a:latin typeface="+mn-lt"/>
                        </a:rPr>
                        <a:t>US Army Ground Vehicle System Center</a:t>
                      </a:r>
                    </a:p>
                  </a:txBody>
                  <a:tcPr marL="5562" marR="5562" marT="5562" marB="0">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val="451457758"/>
                  </a:ext>
                </a:extLst>
              </a:tr>
              <a:tr h="344300">
                <a:tc>
                  <a:txBody>
                    <a:bodyPr/>
                    <a:lstStyle/>
                    <a:p>
                      <a:pPr algn="l" rtl="0" fontAlgn="ctr"/>
                      <a:r>
                        <a:rPr lang="en-US" sz="1100" b="1" u="none" strike="noStrike" dirty="0">
                          <a:effectLst/>
                          <a:latin typeface="+mn-lt"/>
                        </a:rPr>
                        <a:t>Ram Shetty</a:t>
                      </a:r>
                    </a:p>
                  </a:txBody>
                  <a:tcPr marL="5562" marR="5562" marT="5562" marB="0">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rtl="0" fontAlgn="ctr"/>
                      <a:endParaRPr lang="en-US" sz="1100" b="0" i="0" u="none" strike="noStrike" dirty="0">
                        <a:solidFill>
                          <a:srgbClr val="000000"/>
                        </a:solidFill>
                        <a:effectLst/>
                        <a:latin typeface="+mn-lt"/>
                      </a:endParaRPr>
                    </a:p>
                  </a:txBody>
                  <a:tcPr marL="5562" marR="5562" marT="5562" marB="0">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rtl="0" fontAlgn="ctr"/>
                      <a:r>
                        <a:rPr lang="en-US" sz="1100" u="none" strike="noStrike" dirty="0">
                          <a:effectLst/>
                          <a:latin typeface="+mn-lt"/>
                        </a:rPr>
                        <a:t>OPEX Systems LLC</a:t>
                      </a:r>
                    </a:p>
                  </a:txBody>
                  <a:tcPr marL="5562" marR="5562" marT="5562" marB="0">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val="921102561"/>
                  </a:ext>
                </a:extLst>
              </a:tr>
              <a:tr h="344300">
                <a:tc>
                  <a:txBody>
                    <a:bodyPr/>
                    <a:lstStyle/>
                    <a:p>
                      <a:pPr algn="l" rtl="0" fontAlgn="ctr"/>
                      <a:r>
                        <a:rPr lang="en-US" sz="1100" b="1" u="none" strike="noStrike" dirty="0">
                          <a:effectLst/>
                          <a:latin typeface="+mn-lt"/>
                        </a:rPr>
                        <a:t>Robert	Grubbs</a:t>
                      </a:r>
                    </a:p>
                  </a:txBody>
                  <a:tcPr marL="5562" marR="5562" marT="5562" marB="0">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rtl="0" fontAlgn="ctr"/>
                      <a:r>
                        <a:rPr lang="en-US" sz="1100" u="none" strike="noStrike" dirty="0">
                          <a:effectLst/>
                          <a:latin typeface="+mn-lt"/>
                        </a:rPr>
                        <a:t>    </a:t>
                      </a:r>
                      <a:endParaRPr lang="en-US" sz="1100" b="0" i="0" u="none" strike="noStrike" dirty="0">
                        <a:solidFill>
                          <a:srgbClr val="000000"/>
                        </a:solidFill>
                        <a:effectLst/>
                        <a:latin typeface="+mn-lt"/>
                      </a:endParaRPr>
                    </a:p>
                  </a:txBody>
                  <a:tcPr marL="5562" marR="5562" marT="5562" marB="0">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rtl="0" fontAlgn="ctr"/>
                      <a:r>
                        <a:rPr lang="en-US" sz="1100" u="none" strike="noStrike" dirty="0">
                          <a:effectLst/>
                          <a:latin typeface="+mn-lt"/>
                        </a:rPr>
                        <a:t>Idaho National Lab (INL)</a:t>
                      </a:r>
                    </a:p>
                  </a:txBody>
                  <a:tcPr marL="5562" marR="5562" marT="5562" marB="0">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val="1253976649"/>
                  </a:ext>
                </a:extLst>
              </a:tr>
              <a:tr h="344300">
                <a:tc>
                  <a:txBody>
                    <a:bodyPr/>
                    <a:lstStyle/>
                    <a:p>
                      <a:pPr algn="l" rtl="0" fontAlgn="ctr"/>
                      <a:r>
                        <a:rPr lang="en-US" sz="1100" b="1" u="none" strike="noStrike" dirty="0">
                          <a:effectLst/>
                          <a:latin typeface="+mn-lt"/>
                        </a:rPr>
                        <a:t>Robert 	Yancey</a:t>
                      </a:r>
                    </a:p>
                  </a:txBody>
                  <a:tcPr marL="5562" marR="5562" marT="5562" marB="0">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rtl="0" fontAlgn="ctr"/>
                      <a:endParaRPr lang="en-US" sz="1100" b="0" i="0" u="none" strike="noStrike" dirty="0">
                        <a:solidFill>
                          <a:srgbClr val="000000"/>
                        </a:solidFill>
                        <a:effectLst/>
                        <a:latin typeface="+mn-lt"/>
                      </a:endParaRPr>
                    </a:p>
                  </a:txBody>
                  <a:tcPr marL="5562" marR="5562" marT="5562" marB="0">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rtl="0" fontAlgn="ctr"/>
                      <a:r>
                        <a:rPr lang="en-US" sz="1100" u="none" strike="noStrike" dirty="0">
                          <a:effectLst/>
                          <a:latin typeface="+mn-lt"/>
                        </a:rPr>
                        <a:t>Hexcel</a:t>
                      </a:r>
                    </a:p>
                  </a:txBody>
                  <a:tcPr marL="5562" marR="5562" marT="5562" marB="0">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val="810422924"/>
                  </a:ext>
                </a:extLst>
              </a:tr>
              <a:tr h="344300">
                <a:tc>
                  <a:txBody>
                    <a:bodyPr/>
                    <a:lstStyle/>
                    <a:p>
                      <a:pPr algn="l" rtl="0" fontAlgn="ctr"/>
                      <a:r>
                        <a:rPr lang="en-US" sz="1100" b="1" u="none" strike="noStrike" dirty="0">
                          <a:effectLst/>
                          <a:latin typeface="+mn-lt"/>
                        </a:rPr>
                        <a:t>Ryan </a:t>
                      </a:r>
                      <a:r>
                        <a:rPr lang="en-US" sz="1100" b="1" u="none" strike="noStrike" dirty="0" err="1">
                          <a:effectLst/>
                          <a:latin typeface="+mn-lt"/>
                        </a:rPr>
                        <a:t>Frankle</a:t>
                      </a:r>
                      <a:endParaRPr lang="en-US" sz="1100" b="1" u="none" strike="noStrike" dirty="0">
                        <a:effectLst/>
                        <a:latin typeface="+mn-lt"/>
                      </a:endParaRPr>
                    </a:p>
                  </a:txBody>
                  <a:tcPr marL="5562" marR="5562" marT="5562" marB="0">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rtl="0" fontAlgn="ctr"/>
                      <a:endParaRPr lang="en-US" sz="1100" b="0" i="0" u="none" strike="noStrike" dirty="0">
                        <a:solidFill>
                          <a:srgbClr val="000000"/>
                        </a:solidFill>
                        <a:effectLst/>
                        <a:latin typeface="+mn-lt"/>
                      </a:endParaRPr>
                    </a:p>
                  </a:txBody>
                  <a:tcPr marL="5562" marR="5562" marT="5562" marB="0">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rtl="0" fontAlgn="ctr"/>
                      <a:r>
                        <a:rPr lang="en-US" sz="1100" u="none" strike="noStrike" dirty="0">
                          <a:effectLst/>
                          <a:latin typeface="+mn-lt"/>
                        </a:rPr>
                        <a:t>NAVAIR</a:t>
                      </a:r>
                    </a:p>
                  </a:txBody>
                  <a:tcPr marL="5562" marR="5562" marT="5562" marB="0">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val="3148353246"/>
                  </a:ext>
                </a:extLst>
              </a:tr>
              <a:tr h="344300">
                <a:tc>
                  <a:txBody>
                    <a:bodyPr/>
                    <a:lstStyle/>
                    <a:p>
                      <a:pPr algn="l" fontAlgn="b"/>
                      <a:r>
                        <a:rPr lang="en-US" sz="1100" b="1" i="0" u="none" strike="noStrike" dirty="0">
                          <a:solidFill>
                            <a:srgbClr val="000000"/>
                          </a:solidFill>
                          <a:effectLst/>
                          <a:latin typeface="+mn-lt"/>
                        </a:rPr>
                        <a:t>Sarah</a:t>
                      </a:r>
                      <a:r>
                        <a:rPr lang="en-US" sz="1100" b="1" i="0" u="none" strike="noStrike" baseline="0" dirty="0">
                          <a:solidFill>
                            <a:srgbClr val="000000"/>
                          </a:solidFill>
                          <a:effectLst/>
                          <a:latin typeface="+mn-lt"/>
                        </a:rPr>
                        <a:t> </a:t>
                      </a:r>
                      <a:r>
                        <a:rPr lang="en-US" sz="1100" b="1" i="0" u="none" strike="noStrike" dirty="0">
                          <a:solidFill>
                            <a:srgbClr val="000000"/>
                          </a:solidFill>
                          <a:effectLst/>
                          <a:latin typeface="+mn-lt"/>
                        </a:rPr>
                        <a:t>Jordan</a:t>
                      </a:r>
                    </a:p>
                  </a:txBody>
                  <a:tcPr marL="9525" marR="9525" marT="9525" marB="0">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rtl="0" fontAlgn="ctr"/>
                      <a:endParaRPr lang="en-US" sz="1100" b="0" i="0" u="none" strike="noStrike" dirty="0">
                        <a:solidFill>
                          <a:srgbClr val="000000"/>
                        </a:solidFill>
                        <a:effectLst/>
                        <a:latin typeface="+mn-lt"/>
                      </a:endParaRPr>
                    </a:p>
                  </a:txBody>
                  <a:tcPr marL="5562" marR="5562" marT="5562" marB="0">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fontAlgn="b"/>
                      <a:r>
                        <a:rPr lang="en-US" sz="1100" b="0" i="0" u="none" strike="noStrike" dirty="0" err="1">
                          <a:solidFill>
                            <a:srgbClr val="000000"/>
                          </a:solidFill>
                          <a:effectLst/>
                          <a:latin typeface="+mn-lt"/>
                        </a:rPr>
                        <a:t>Fabrisonic</a:t>
                      </a:r>
                      <a:r>
                        <a:rPr lang="en-US" sz="1100" b="0" i="0" u="none" strike="noStrike" dirty="0">
                          <a:solidFill>
                            <a:srgbClr val="000000"/>
                          </a:solidFill>
                          <a:effectLst/>
                          <a:latin typeface="+mn-lt"/>
                        </a:rPr>
                        <a:t> LLC</a:t>
                      </a:r>
                    </a:p>
                  </a:txBody>
                  <a:tcPr marL="9525" marR="9525" marT="9525" marB="0">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val="680334488"/>
                  </a:ext>
                </a:extLst>
              </a:tr>
              <a:tr h="344300">
                <a:tc>
                  <a:txBody>
                    <a:bodyPr/>
                    <a:lstStyle/>
                    <a:p>
                      <a:pPr algn="l" rtl="0" fontAlgn="ctr"/>
                      <a:r>
                        <a:rPr lang="en-US" sz="1100" b="1" i="0" u="none" strike="noStrike" dirty="0">
                          <a:solidFill>
                            <a:srgbClr val="000000"/>
                          </a:solidFill>
                          <a:effectLst/>
                          <a:latin typeface="+mn-lt"/>
                        </a:rPr>
                        <a:t>Scott Deutsch</a:t>
                      </a:r>
                    </a:p>
                  </a:txBody>
                  <a:tcPr marL="9525" marR="9525" marT="9525" marB="0">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rtl="0" fontAlgn="ctr"/>
                      <a:endParaRPr lang="en-US" sz="1100" b="0" i="0" u="none" strike="noStrike" dirty="0">
                        <a:solidFill>
                          <a:srgbClr val="000000"/>
                        </a:solidFill>
                        <a:effectLst/>
                        <a:latin typeface="Calibri" panose="020F0502020204030204" pitchFamily="34" charset="0"/>
                      </a:endParaRPr>
                    </a:p>
                  </a:txBody>
                  <a:tcPr marL="9525" marR="9525" marT="9525" marB="0">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rtl="0" fontAlgn="ctr"/>
                      <a:r>
                        <a:rPr lang="en-US" sz="1100" b="0" i="0" u="none" strike="noStrike" dirty="0">
                          <a:solidFill>
                            <a:srgbClr val="000000"/>
                          </a:solidFill>
                          <a:effectLst/>
                          <a:latin typeface="+mn-lt"/>
                        </a:rPr>
                        <a:t>NCDMM</a:t>
                      </a:r>
                    </a:p>
                  </a:txBody>
                  <a:tcPr marL="9525" marR="9525" marT="9525" marB="0">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val="2109364713"/>
                  </a:ext>
                </a:extLst>
              </a:tr>
              <a:tr h="317958">
                <a:tc>
                  <a:txBody>
                    <a:bodyPr/>
                    <a:lstStyle/>
                    <a:p>
                      <a:pPr marL="0" marR="0" lvl="0" indent="0" algn="l" defTabSz="443766" rtl="0" eaLnBrk="1" fontAlgn="ctr"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Steven Richard</a:t>
                      </a:r>
                    </a:p>
                    <a:p>
                      <a:endParaRPr lang="en-US" dirty="0"/>
                    </a:p>
                  </a:txBody>
                  <a:tcPr marL="9525" marR="9525" marT="9525" marB="0">
                    <a:lnL>
                      <a:noFill/>
                    </a:lnL>
                    <a:lnR>
                      <a:noFill/>
                    </a:lnR>
                    <a:lnT>
                      <a:noFill/>
                    </a:lnT>
                    <a:lnB>
                      <a:noFill/>
                    </a:lnB>
                    <a:lnTlToBr w="12700" cmpd="sng">
                      <a:noFill/>
                      <a:prstDash val="solid"/>
                    </a:lnTlToBr>
                    <a:lnBlToTr w="12700" cmpd="sng">
                      <a:noFill/>
                      <a:prstDash val="solid"/>
                    </a:lnBlToTr>
                  </a:tcPr>
                </a:tc>
                <a:tc>
                  <a:txBody>
                    <a:bodyPr/>
                    <a:lstStyle/>
                    <a:p>
                      <a:pPr algn="l" rtl="0" fontAlgn="ctr"/>
                      <a:endParaRPr lang="en-US" sz="1100" b="0" i="0" u="none" strike="noStrike" dirty="0">
                        <a:solidFill>
                          <a:srgbClr val="000000"/>
                        </a:solidFill>
                        <a:effectLst/>
                        <a:latin typeface="Calibri" panose="020F0502020204030204" pitchFamily="34" charset="0"/>
                      </a:endParaRPr>
                    </a:p>
                  </a:txBody>
                  <a:tcPr marL="9525" marR="9525" marT="9525" marB="0">
                    <a:lnL>
                      <a:noFill/>
                    </a:lnL>
                    <a:lnR>
                      <a:noFill/>
                    </a:lnR>
                    <a:lnT>
                      <a:noFill/>
                    </a:lnT>
                    <a:lnB>
                      <a:noFill/>
                    </a:lnB>
                    <a:lnTlToBr w="12700" cmpd="sng">
                      <a:noFill/>
                      <a:prstDash val="solid"/>
                    </a:lnTlToBr>
                    <a:lnBlToTr w="12700" cmpd="sng">
                      <a:noFill/>
                      <a:prstDash val="solid"/>
                    </a:lnBlToTr>
                  </a:tcPr>
                </a:tc>
                <a:tc>
                  <a:txBody>
                    <a:bodyPr/>
                    <a:lstStyle/>
                    <a:p>
                      <a:pPr marL="0" marR="0" lvl="0" indent="0" algn="l" defTabSz="443766" rtl="0" eaLnBrk="1" fontAlgn="ctr"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NIWC PAC (Alutiiq)</a:t>
                      </a:r>
                    </a:p>
                    <a:p>
                      <a:endParaRPr lang="en-US" dirty="0"/>
                    </a:p>
                  </a:txBody>
                  <a:tcPr marL="9525" marR="9525" marT="9525"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537467891"/>
                  </a:ext>
                </a:extLst>
              </a:tr>
            </a:tbl>
          </a:graphicData>
        </a:graphic>
      </p:graphicFrame>
      <p:graphicFrame>
        <p:nvGraphicFramePr>
          <p:cNvPr id="8" name="Table 7">
            <a:extLst>
              <a:ext uri="{FF2B5EF4-FFF2-40B4-BE49-F238E27FC236}">
                <a16:creationId xmlns:a16="http://schemas.microsoft.com/office/drawing/2014/main" id="{CCB4C4D3-9A87-7242-A7EC-F1441467A078}"/>
              </a:ext>
            </a:extLst>
          </p:cNvPr>
          <p:cNvGraphicFramePr>
            <a:graphicFrameLocks noGrp="1"/>
          </p:cNvGraphicFramePr>
          <p:nvPr/>
        </p:nvGraphicFramePr>
        <p:xfrm>
          <a:off x="5105400" y="1584203"/>
          <a:ext cx="3448982" cy="4854608"/>
        </p:xfrm>
        <a:graphic>
          <a:graphicData uri="http://schemas.openxmlformats.org/drawingml/2006/table">
            <a:tbl>
              <a:tblPr firstRow="1" firstCol="1" bandRow="1">
                <a:tableStyleId>{2D5ABB26-0587-4C30-8999-92F81FD0307C}</a:tableStyleId>
              </a:tblPr>
              <a:tblGrid>
                <a:gridCol w="1143000">
                  <a:extLst>
                    <a:ext uri="{9D8B030D-6E8A-4147-A177-3AD203B41FA5}">
                      <a16:colId xmlns:a16="http://schemas.microsoft.com/office/drawing/2014/main" val="3874896145"/>
                    </a:ext>
                  </a:extLst>
                </a:gridCol>
                <a:gridCol w="304800">
                  <a:extLst>
                    <a:ext uri="{9D8B030D-6E8A-4147-A177-3AD203B41FA5}">
                      <a16:colId xmlns:a16="http://schemas.microsoft.com/office/drawing/2014/main" val="3394056870"/>
                    </a:ext>
                  </a:extLst>
                </a:gridCol>
                <a:gridCol w="2001182">
                  <a:extLst>
                    <a:ext uri="{9D8B030D-6E8A-4147-A177-3AD203B41FA5}">
                      <a16:colId xmlns:a16="http://schemas.microsoft.com/office/drawing/2014/main" val="681842961"/>
                    </a:ext>
                  </a:extLst>
                </a:gridCol>
              </a:tblGrid>
              <a:tr h="303413">
                <a:tc>
                  <a:txBody>
                    <a:bodyPr/>
                    <a:lstStyle/>
                    <a:p>
                      <a:pPr algn="l" rtl="0" fontAlgn="ctr"/>
                      <a:r>
                        <a:rPr lang="en-US" sz="1100" b="1" i="0" u="none" strike="noStrike" dirty="0">
                          <a:solidFill>
                            <a:srgbClr val="000000"/>
                          </a:solidFill>
                          <a:effectLst/>
                          <a:latin typeface="Calibri" panose="020F0502020204030204" pitchFamily="34" charset="0"/>
                        </a:rPr>
                        <a:t>Susan </a:t>
                      </a:r>
                      <a:r>
                        <a:rPr lang="en-US" sz="1100" b="1" i="0" u="none" strike="noStrike" dirty="0" err="1">
                          <a:solidFill>
                            <a:srgbClr val="000000"/>
                          </a:solidFill>
                          <a:effectLst/>
                          <a:latin typeface="Calibri" panose="020F0502020204030204" pitchFamily="34" charset="0"/>
                        </a:rPr>
                        <a:t>Moehring</a:t>
                      </a:r>
                      <a:endParaRPr lang="en-US" sz="1100" b="1" i="0" u="none" strike="noStrike" dirty="0">
                        <a:solidFill>
                          <a:srgbClr val="000000"/>
                        </a:solidFill>
                        <a:effectLst/>
                        <a:latin typeface="Calibri" panose="020F0502020204030204" pitchFamily="34" charset="0"/>
                      </a:endParaRPr>
                    </a:p>
                  </a:txBody>
                  <a:tcPr marL="9525" marR="9525" marT="9525" marB="0"/>
                </a:tc>
                <a:tc>
                  <a:txBody>
                    <a:bodyPr/>
                    <a:lstStyle/>
                    <a:p>
                      <a:pPr algn="l" rtl="0" fontAlgn="ct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marL="0" marR="0" lvl="0" indent="0" algn="l" defTabSz="443766" rtl="0" eaLnBrk="1" fontAlgn="ctr" latinLnBrk="0" hangingPunct="1">
                        <a:lnSpc>
                          <a:spcPct val="100000"/>
                        </a:lnSpc>
                        <a:spcBef>
                          <a:spcPts val="0"/>
                        </a:spcBef>
                        <a:spcAft>
                          <a:spcPts val="0"/>
                        </a:spcAft>
                        <a:buClrTx/>
                        <a:buSzTx/>
                        <a:buFontTx/>
                        <a:buNone/>
                        <a:tabLst/>
                        <a:defRPr/>
                      </a:pPr>
                      <a:r>
                        <a:rPr lang="en-US" sz="1100" b="0" i="0" u="none" strike="noStrike" dirty="0" err="1">
                          <a:solidFill>
                            <a:srgbClr val="000000"/>
                          </a:solidFill>
                          <a:effectLst/>
                          <a:latin typeface="Calibri" panose="020F0502020204030204" pitchFamily="34" charset="0"/>
                        </a:rPr>
                        <a:t>TechSolve</a:t>
                      </a:r>
                      <a:r>
                        <a:rPr lang="en-US" sz="1100" b="0" i="0" u="none" strike="noStrike" dirty="0">
                          <a:solidFill>
                            <a:srgbClr val="000000"/>
                          </a:solidFill>
                          <a:effectLst/>
                          <a:latin typeface="Calibri" panose="020F0502020204030204" pitchFamily="34" charset="0"/>
                        </a:rPr>
                        <a:t>, Inc.</a:t>
                      </a:r>
                    </a:p>
                  </a:txBody>
                  <a:tcPr marL="9525" marR="9525" marT="9525" marB="0"/>
                </a:tc>
                <a:extLst>
                  <a:ext uri="{0D108BD9-81ED-4DB2-BD59-A6C34878D82A}">
                    <a16:rowId xmlns:a16="http://schemas.microsoft.com/office/drawing/2014/main" val="1729267888"/>
                  </a:ext>
                </a:extLst>
              </a:tr>
              <a:tr h="303413">
                <a:tc>
                  <a:txBody>
                    <a:bodyPr/>
                    <a:lstStyle/>
                    <a:p>
                      <a:pPr marL="0" marR="0" lvl="0" indent="0" algn="l" defTabSz="443766" rtl="0" eaLnBrk="1" fontAlgn="b" latinLnBrk="0" hangingPunct="1">
                        <a:lnSpc>
                          <a:spcPct val="100000"/>
                        </a:lnSpc>
                        <a:spcBef>
                          <a:spcPts val="0"/>
                        </a:spcBef>
                        <a:spcAft>
                          <a:spcPts val="0"/>
                        </a:spcAft>
                        <a:buClrTx/>
                        <a:buSzTx/>
                        <a:buFontTx/>
                        <a:buNone/>
                        <a:tabLst/>
                        <a:defRPr/>
                      </a:pPr>
                      <a:r>
                        <a:rPr lang="en-US" sz="1100" b="1" i="0" u="none" strike="noStrike" dirty="0">
                          <a:solidFill>
                            <a:srgbClr val="000000"/>
                          </a:solidFill>
                          <a:effectLst/>
                          <a:latin typeface="Calibri" panose="020F0502020204030204" pitchFamily="34" charset="0"/>
                        </a:rPr>
                        <a:t>Timothy Roach</a:t>
                      </a:r>
                    </a:p>
                  </a:txBody>
                  <a:tcPr marL="9525" marR="9525" marT="9525" marB="0"/>
                </a:tc>
                <a:tc>
                  <a:txBody>
                    <a:bodyPr/>
                    <a:lstStyle/>
                    <a:p>
                      <a:pPr algn="l" rtl="0" fontAlgn="ct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b="0" i="0" u="none" strike="noStrike" dirty="0">
                          <a:solidFill>
                            <a:srgbClr val="000000"/>
                          </a:solidFill>
                          <a:effectLst/>
                          <a:latin typeface="Calibri" panose="020F0502020204030204" pitchFamily="34" charset="0"/>
                        </a:rPr>
                        <a:t>RIA-JMTC</a:t>
                      </a:r>
                    </a:p>
                  </a:txBody>
                  <a:tcPr marL="9525" marR="9525" marT="9525" marB="0"/>
                </a:tc>
                <a:extLst>
                  <a:ext uri="{0D108BD9-81ED-4DB2-BD59-A6C34878D82A}">
                    <a16:rowId xmlns:a16="http://schemas.microsoft.com/office/drawing/2014/main" val="90567120"/>
                  </a:ext>
                </a:extLst>
              </a:tr>
              <a:tr h="303413">
                <a:tc>
                  <a:txBody>
                    <a:bodyPr/>
                    <a:lstStyle/>
                    <a:p>
                      <a:endParaRPr lang="en-US" dirty="0"/>
                    </a:p>
                  </a:txBody>
                  <a:tcPr marL="9525" marR="9525" marT="9525" marB="0"/>
                </a:tc>
                <a:tc>
                  <a:txBody>
                    <a:bodyPr/>
                    <a:lstStyle/>
                    <a:p>
                      <a:pPr algn="l" rtl="0" fontAlgn="ct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endParaRPr lang="en-US" dirty="0"/>
                    </a:p>
                  </a:txBody>
                  <a:tcPr marL="9525" marR="9525" marT="9525" marB="0"/>
                </a:tc>
                <a:extLst>
                  <a:ext uri="{0D108BD9-81ED-4DB2-BD59-A6C34878D82A}">
                    <a16:rowId xmlns:a16="http://schemas.microsoft.com/office/drawing/2014/main" val="1298799492"/>
                  </a:ext>
                </a:extLst>
              </a:tr>
              <a:tr h="303413">
                <a:tc>
                  <a:txBody>
                    <a:bodyPr/>
                    <a:lstStyle/>
                    <a:p>
                      <a:pPr algn="l" rtl="0" fontAlgn="ctr"/>
                      <a:endParaRPr lang="en-US" sz="1100" b="1" i="0" u="none" strike="noStrike" dirty="0">
                        <a:solidFill>
                          <a:srgbClr val="000000"/>
                        </a:solidFill>
                        <a:effectLst/>
                        <a:latin typeface="Calibri" panose="020F0502020204030204" pitchFamily="34" charset="0"/>
                      </a:endParaRPr>
                    </a:p>
                  </a:txBody>
                  <a:tcPr marL="9525" marR="9525" marT="9525" marB="0"/>
                </a:tc>
                <a:tc>
                  <a:txBody>
                    <a:bodyPr/>
                    <a:lstStyle/>
                    <a:p>
                      <a:pPr algn="l" rtl="0" fontAlgn="ct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rtl="0" fontAlgn="ctr"/>
                      <a:endParaRPr lang="en-US" sz="11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2856641595"/>
                  </a:ext>
                </a:extLst>
              </a:tr>
              <a:tr h="303413">
                <a:tc>
                  <a:txBody>
                    <a:bodyPr/>
                    <a:lstStyle/>
                    <a:p>
                      <a:pPr algn="l" rtl="0" fontAlgn="ctr"/>
                      <a:endParaRPr lang="en-US" sz="1100" b="1" i="0" u="none" strike="noStrike" dirty="0">
                        <a:solidFill>
                          <a:srgbClr val="000000"/>
                        </a:solidFill>
                        <a:effectLst/>
                        <a:latin typeface="Calibri" panose="020F0502020204030204" pitchFamily="34" charset="0"/>
                      </a:endParaRPr>
                    </a:p>
                  </a:txBody>
                  <a:tcPr marL="9525" marR="9525" marT="9525" marB="0"/>
                </a:tc>
                <a:tc>
                  <a:txBody>
                    <a:bodyPr/>
                    <a:lstStyle/>
                    <a:p>
                      <a:pPr algn="l" rtl="0" fontAlgn="ct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rtl="0" fontAlgn="ctr"/>
                      <a:endParaRPr lang="en-US" sz="11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1567183109"/>
                  </a:ext>
                </a:extLst>
              </a:tr>
              <a:tr h="303413">
                <a:tc>
                  <a:txBody>
                    <a:bodyPr/>
                    <a:lstStyle/>
                    <a:p>
                      <a:pPr algn="l" rtl="0" fontAlgn="ctr"/>
                      <a:endParaRPr lang="en-US" sz="1100" b="1" i="0" u="none" strike="noStrike" dirty="0">
                        <a:solidFill>
                          <a:srgbClr val="000000"/>
                        </a:solidFill>
                        <a:effectLst/>
                        <a:latin typeface="Calibri" panose="020F0502020204030204" pitchFamily="34" charset="0"/>
                      </a:endParaRPr>
                    </a:p>
                  </a:txBody>
                  <a:tcPr marL="9525" marR="9525" marT="9525" marB="0"/>
                </a:tc>
                <a:tc>
                  <a:txBody>
                    <a:bodyPr/>
                    <a:lstStyle/>
                    <a:p>
                      <a:pPr algn="l" rtl="0" fontAlgn="ct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rtl="0" fontAlgn="ctr"/>
                      <a:endParaRPr lang="en-US" sz="11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977395758"/>
                  </a:ext>
                </a:extLst>
              </a:tr>
              <a:tr h="303413">
                <a:tc>
                  <a:txBody>
                    <a:bodyPr/>
                    <a:lstStyle/>
                    <a:p>
                      <a:pPr algn="l" rtl="0" fontAlgn="ctr"/>
                      <a:endParaRPr lang="en-US" sz="1100" b="1" i="0" u="none" strike="noStrike" dirty="0">
                        <a:solidFill>
                          <a:srgbClr val="000000"/>
                        </a:solidFill>
                        <a:effectLst/>
                        <a:latin typeface="Calibri" panose="020F0502020204030204" pitchFamily="34" charset="0"/>
                      </a:endParaRPr>
                    </a:p>
                  </a:txBody>
                  <a:tcPr marL="9525" marR="9525" marT="9525" marB="0"/>
                </a:tc>
                <a:tc>
                  <a:txBody>
                    <a:bodyPr/>
                    <a:lstStyle/>
                    <a:p>
                      <a:pPr algn="l" rtl="0" fontAlgn="ct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rtl="0" fontAlgn="ctr"/>
                      <a:endParaRPr lang="en-US" sz="11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479406362"/>
                  </a:ext>
                </a:extLst>
              </a:tr>
              <a:tr h="303413">
                <a:tc>
                  <a:txBody>
                    <a:bodyPr/>
                    <a:lstStyle/>
                    <a:p>
                      <a:pPr algn="l" rtl="0" fontAlgn="ctr"/>
                      <a:endParaRPr lang="en-US" sz="1100" b="1" i="0" u="none" strike="noStrike" dirty="0">
                        <a:solidFill>
                          <a:srgbClr val="000000"/>
                        </a:solidFill>
                        <a:effectLst/>
                        <a:latin typeface="Calibri" panose="020F0502020204030204" pitchFamily="34" charset="0"/>
                      </a:endParaRPr>
                    </a:p>
                  </a:txBody>
                  <a:tcPr marL="9525" marR="9525" marT="9525" marB="0"/>
                </a:tc>
                <a:tc>
                  <a:txBody>
                    <a:bodyPr/>
                    <a:lstStyle/>
                    <a:p>
                      <a:pPr algn="l" rtl="0" fontAlgn="ct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rtl="0" fontAlgn="ctr"/>
                      <a:endParaRPr lang="en-US" sz="11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1620424357"/>
                  </a:ext>
                </a:extLst>
              </a:tr>
              <a:tr h="303413">
                <a:tc>
                  <a:txBody>
                    <a:bodyPr/>
                    <a:lstStyle/>
                    <a:p>
                      <a:pPr algn="l" rtl="0" fontAlgn="ctr"/>
                      <a:endParaRPr lang="en-US" sz="1100" b="1" i="0" u="none" strike="noStrike" dirty="0">
                        <a:solidFill>
                          <a:srgbClr val="000000"/>
                        </a:solidFill>
                        <a:effectLst/>
                        <a:latin typeface="Calibri" panose="020F0502020204030204" pitchFamily="34" charset="0"/>
                      </a:endParaRPr>
                    </a:p>
                  </a:txBody>
                  <a:tcPr marL="9525" marR="9525" marT="9525" marB="0"/>
                </a:tc>
                <a:tc>
                  <a:txBody>
                    <a:bodyPr/>
                    <a:lstStyle/>
                    <a:p>
                      <a:pPr algn="l" rtl="0" fontAlgn="ct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rtl="0" fontAlgn="ctr"/>
                      <a:endParaRPr lang="en-US" sz="11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917882544"/>
                  </a:ext>
                </a:extLst>
              </a:tr>
              <a:tr h="303413">
                <a:tc>
                  <a:txBody>
                    <a:bodyPr/>
                    <a:lstStyle/>
                    <a:p>
                      <a:pPr algn="l" rtl="0" fontAlgn="ctr"/>
                      <a:endParaRPr lang="en-US" sz="1100" b="1" i="0" u="none" strike="noStrike" dirty="0">
                        <a:solidFill>
                          <a:srgbClr val="000000"/>
                        </a:solidFill>
                        <a:effectLst/>
                        <a:latin typeface="Calibri" panose="020F0502020204030204" pitchFamily="34" charset="0"/>
                      </a:endParaRPr>
                    </a:p>
                  </a:txBody>
                  <a:tcPr marL="9525" marR="9525" marT="9525" marB="0"/>
                </a:tc>
                <a:tc>
                  <a:txBody>
                    <a:bodyPr/>
                    <a:lstStyle/>
                    <a:p>
                      <a:pPr algn="l" rtl="0" fontAlgn="ct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rtl="0" fontAlgn="ctr"/>
                      <a:endParaRPr lang="en-US" sz="11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2531301724"/>
                  </a:ext>
                </a:extLst>
              </a:tr>
              <a:tr h="303413">
                <a:tc>
                  <a:txBody>
                    <a:bodyPr/>
                    <a:lstStyle/>
                    <a:p>
                      <a:pPr algn="l" rtl="0" fontAlgn="ctr"/>
                      <a:endParaRPr lang="en-US" sz="1100" b="1" i="0" u="none" strike="noStrike" dirty="0">
                        <a:solidFill>
                          <a:srgbClr val="000000"/>
                        </a:solidFill>
                        <a:effectLst/>
                        <a:latin typeface="Calibri" panose="020F0502020204030204" pitchFamily="34" charset="0"/>
                      </a:endParaRPr>
                    </a:p>
                  </a:txBody>
                  <a:tcPr marL="9525" marR="9525" marT="9525" marB="0"/>
                </a:tc>
                <a:tc>
                  <a:txBody>
                    <a:bodyPr/>
                    <a:lstStyle/>
                    <a:p>
                      <a:pPr algn="l" rtl="0" fontAlgn="ct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rtl="0" fontAlgn="ctr"/>
                      <a:endParaRPr lang="en-US" sz="11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1313315304"/>
                  </a:ext>
                </a:extLst>
              </a:tr>
              <a:tr h="303413">
                <a:tc>
                  <a:txBody>
                    <a:bodyPr/>
                    <a:lstStyle/>
                    <a:p>
                      <a:pPr algn="l" rtl="0" fontAlgn="ctr"/>
                      <a:endParaRPr lang="en-US" sz="1100" b="1" i="0" u="none" strike="noStrike" dirty="0">
                        <a:solidFill>
                          <a:srgbClr val="000000"/>
                        </a:solidFill>
                        <a:effectLst/>
                        <a:latin typeface="Calibri" panose="020F0502020204030204" pitchFamily="34" charset="0"/>
                      </a:endParaRPr>
                    </a:p>
                  </a:txBody>
                  <a:tcPr marL="9525" marR="9525" marT="9525" marB="0"/>
                </a:tc>
                <a:tc>
                  <a:txBody>
                    <a:bodyPr/>
                    <a:lstStyle/>
                    <a:p>
                      <a:pPr algn="l" rtl="0" fontAlgn="ct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rtl="0" fontAlgn="ctr"/>
                      <a:endParaRPr lang="en-US" sz="11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1726170783"/>
                  </a:ext>
                </a:extLst>
              </a:tr>
              <a:tr h="303413">
                <a:tc>
                  <a:txBody>
                    <a:bodyPr/>
                    <a:lstStyle/>
                    <a:p>
                      <a:pPr algn="l" rtl="0" fontAlgn="ctr"/>
                      <a:endParaRPr lang="en-US" sz="1100" b="1" i="0" u="none" strike="noStrike" dirty="0">
                        <a:solidFill>
                          <a:srgbClr val="000000"/>
                        </a:solidFill>
                        <a:effectLst/>
                        <a:latin typeface="Calibri" panose="020F0502020204030204" pitchFamily="34" charset="0"/>
                      </a:endParaRPr>
                    </a:p>
                  </a:txBody>
                  <a:tcPr marL="9525" marR="9525" marT="9525" marB="0"/>
                </a:tc>
                <a:tc>
                  <a:txBody>
                    <a:bodyPr/>
                    <a:lstStyle/>
                    <a:p>
                      <a:pPr algn="l" rtl="0" fontAlgn="ct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rtl="0" fontAlgn="ctr"/>
                      <a:endParaRPr lang="en-US" sz="11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610316663"/>
                  </a:ext>
                </a:extLst>
              </a:tr>
              <a:tr h="303413">
                <a:tc>
                  <a:txBody>
                    <a:bodyPr/>
                    <a:lstStyle/>
                    <a:p>
                      <a:pPr algn="l" rtl="0" fontAlgn="ctr"/>
                      <a:endParaRPr lang="en-US" sz="1100" b="1" i="0" u="none" strike="noStrike" dirty="0">
                        <a:solidFill>
                          <a:srgbClr val="000000"/>
                        </a:solidFill>
                        <a:effectLst/>
                        <a:latin typeface="Calibri" panose="020F0502020204030204" pitchFamily="34" charset="0"/>
                      </a:endParaRPr>
                    </a:p>
                  </a:txBody>
                  <a:tcPr marL="9525" marR="9525" marT="9525" marB="0"/>
                </a:tc>
                <a:tc>
                  <a:txBody>
                    <a:bodyPr/>
                    <a:lstStyle/>
                    <a:p>
                      <a:pPr algn="l" rtl="0" fontAlgn="ct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rtl="0" fontAlgn="ctr"/>
                      <a:endParaRPr lang="en-US" sz="11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2639303811"/>
                  </a:ext>
                </a:extLst>
              </a:tr>
              <a:tr h="303413">
                <a:tc>
                  <a:txBody>
                    <a:bodyPr/>
                    <a:lstStyle/>
                    <a:p>
                      <a:pPr algn="l" rtl="0" fontAlgn="ctr"/>
                      <a:endParaRPr lang="en-US" sz="1100" b="1" i="0" u="none" strike="noStrike" dirty="0">
                        <a:solidFill>
                          <a:srgbClr val="000000"/>
                        </a:solidFill>
                        <a:effectLst/>
                        <a:latin typeface="Calibri" panose="020F0502020204030204" pitchFamily="34" charset="0"/>
                      </a:endParaRPr>
                    </a:p>
                  </a:txBody>
                  <a:tcPr marL="9525" marR="9525" marT="9525" marB="0"/>
                </a:tc>
                <a:tc>
                  <a:txBody>
                    <a:bodyPr/>
                    <a:lstStyle/>
                    <a:p>
                      <a:pPr algn="l" rtl="0" fontAlgn="ct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rtl="0" fontAlgn="ctr"/>
                      <a:endParaRPr lang="en-US" sz="11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190209801"/>
                  </a:ext>
                </a:extLst>
              </a:tr>
              <a:tr h="303413">
                <a:tc>
                  <a:txBody>
                    <a:bodyPr/>
                    <a:lstStyle/>
                    <a:p>
                      <a:pPr algn="l" rtl="0" fontAlgn="ctr"/>
                      <a:endParaRPr lang="en-US" sz="1100" b="1" i="0" u="none" strike="noStrike" dirty="0">
                        <a:solidFill>
                          <a:srgbClr val="000000"/>
                        </a:solidFill>
                        <a:effectLst/>
                        <a:latin typeface="+mn-lt"/>
                      </a:endParaRPr>
                    </a:p>
                  </a:txBody>
                  <a:tcPr marL="9525" marR="9525" marT="9525" marB="0"/>
                </a:tc>
                <a:tc>
                  <a:txBody>
                    <a:bodyPr/>
                    <a:lstStyle/>
                    <a:p>
                      <a:pPr algn="l" rtl="0" fontAlgn="ctr"/>
                      <a:endParaRPr lang="en-US" sz="900" b="0" i="0" u="none" strike="noStrike">
                        <a:solidFill>
                          <a:srgbClr val="000000"/>
                        </a:solidFill>
                        <a:effectLst/>
                        <a:latin typeface="Calibri" panose="020F0502020204030204" pitchFamily="34" charset="0"/>
                      </a:endParaRPr>
                    </a:p>
                  </a:txBody>
                  <a:tcPr marL="9525" marR="9525" marT="9525" marB="0"/>
                </a:tc>
                <a:tc>
                  <a:txBody>
                    <a:bodyPr/>
                    <a:lstStyle/>
                    <a:p>
                      <a:pPr algn="l" rtl="0" fontAlgn="ctr"/>
                      <a:endParaRPr lang="en-US" sz="1100" b="0" i="0" u="none" strike="noStrike" dirty="0">
                        <a:solidFill>
                          <a:srgbClr val="000000"/>
                        </a:solidFill>
                        <a:effectLst/>
                        <a:latin typeface="+mn-lt"/>
                      </a:endParaRPr>
                    </a:p>
                  </a:txBody>
                  <a:tcPr marL="9525" marR="9525" marT="9525" marB="0"/>
                </a:tc>
                <a:extLst>
                  <a:ext uri="{0D108BD9-81ED-4DB2-BD59-A6C34878D82A}">
                    <a16:rowId xmlns:a16="http://schemas.microsoft.com/office/drawing/2014/main" val="896432801"/>
                  </a:ext>
                </a:extLst>
              </a:tr>
            </a:tbl>
          </a:graphicData>
        </a:graphic>
      </p:graphicFrame>
      <p:cxnSp>
        <p:nvCxnSpPr>
          <p:cNvPr id="10" name="Straight Connector 9">
            <a:extLst>
              <a:ext uri="{FF2B5EF4-FFF2-40B4-BE49-F238E27FC236}">
                <a16:creationId xmlns:a16="http://schemas.microsoft.com/office/drawing/2014/main" id="{5491877D-1A7E-9B4D-B008-D6C2880DDDA4}"/>
              </a:ext>
            </a:extLst>
          </p:cNvPr>
          <p:cNvCxnSpPr>
            <a:cxnSpLocks/>
          </p:cNvCxnSpPr>
          <p:nvPr/>
        </p:nvCxnSpPr>
        <p:spPr>
          <a:xfrm>
            <a:off x="4572000" y="1676400"/>
            <a:ext cx="0" cy="487680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11408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47" y="178998"/>
            <a:ext cx="3114609" cy="554066"/>
          </a:xfrm>
          <a:prstGeom prst="rect">
            <a:avLst/>
          </a:prstGeom>
        </p:spPr>
      </p:pic>
      <p:sp>
        <p:nvSpPr>
          <p:cNvPr id="5" name="TextBox 4"/>
          <p:cNvSpPr txBox="1"/>
          <p:nvPr/>
        </p:nvSpPr>
        <p:spPr>
          <a:xfrm>
            <a:off x="342900" y="2438400"/>
            <a:ext cx="8458200" cy="1938992"/>
          </a:xfrm>
          <a:prstGeom prst="rect">
            <a:avLst/>
          </a:prstGeom>
          <a:noFill/>
        </p:spPr>
        <p:txBody>
          <a:bodyPr wrap="square" rtlCol="0">
            <a:spAutoFit/>
          </a:bodyPr>
          <a:lstStyle/>
          <a:p>
            <a:pPr marR="0" lvl="0" algn="l" defTabSz="914400" rtl="0" eaLnBrk="1" fontAlgn="auto" latinLnBrk="0" hangingPunct="1">
              <a:lnSpc>
                <a:spcPct val="100000"/>
              </a:lnSpc>
              <a:spcBef>
                <a:spcPts val="0"/>
              </a:spcBef>
              <a:spcAft>
                <a:spcPts val="0"/>
              </a:spcAft>
              <a:buClrTx/>
              <a:buSzTx/>
              <a:tabLst/>
              <a:defRPr/>
            </a:pPr>
            <a:r>
              <a:rPr kumimoji="0" lang="en-US" sz="2400" b="0"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rPr>
              <a:t>Meeting / Call-In Information</a:t>
            </a:r>
          </a:p>
          <a:p>
            <a:pPr marR="0" lvl="0" algn="l" defTabSz="914400" rtl="0" eaLnBrk="1" fontAlgn="auto" latinLnBrk="0" hangingPunct="1">
              <a:lnSpc>
                <a:spcPct val="100000"/>
              </a:lnSpc>
              <a:spcBef>
                <a:spcPts val="0"/>
              </a:spcBef>
              <a:spcAft>
                <a:spcPts val="0"/>
              </a:spcAft>
              <a:buClrTx/>
              <a:buSzTx/>
              <a:tabLst/>
              <a:defRPr/>
            </a:pPr>
            <a:endParaRPr kumimoji="0" lang="en-US" sz="2400" b="0"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endParaRPr>
          </a:p>
          <a:p>
            <a:pPr marL="457200" lvl="0" indent="-457200">
              <a:buFont typeface="Arial" panose="020B0604020202020204" pitchFamily="34" charset="0"/>
              <a:buChar char="•"/>
              <a:defRPr/>
            </a:pPr>
            <a:r>
              <a:rPr lang="en-US" sz="2400" dirty="0">
                <a:solidFill>
                  <a:srgbClr val="FF0000"/>
                </a:solidFill>
                <a:latin typeface="Arial" panose="020B0604020202020204" pitchFamily="34" charset="0"/>
                <a:cs typeface="Arial" panose="020B0604020202020204" pitchFamily="34" charset="0"/>
              </a:rPr>
              <a:t>Cybersecurity:</a:t>
            </a:r>
            <a:endParaRPr kumimoji="0" lang="en-US" sz="2400" b="0" i="0" u="none" strike="noStrike" kern="1200" cap="none" spc="0" normalizeH="0" baseline="0" noProof="0" dirty="0">
              <a:ln>
                <a:noFill/>
              </a:ln>
              <a:solidFill>
                <a:srgbClr val="FF0000"/>
              </a:solidFill>
              <a:effectLst/>
              <a:uLnTx/>
              <a:uFillTx/>
              <a:latin typeface="Arial" panose="020B0604020202020204" pitchFamily="34" charset="0"/>
              <a:cs typeface="Arial" panose="020B0604020202020204" pitchFamily="34" charset="0"/>
            </a:endParaRPr>
          </a:p>
          <a:p>
            <a:pPr marL="914400" lvl="1" indent="-457200">
              <a:buFont typeface="Wingdings" panose="05000000000000000000" pitchFamily="2" charset="2"/>
              <a:buChar char="Ø"/>
              <a:defRPr/>
            </a:pPr>
            <a:r>
              <a:rPr lang="en-US" sz="2400" dirty="0">
                <a:solidFill>
                  <a:srgbClr val="002060"/>
                </a:solidFill>
                <a:latin typeface="Arial" panose="020B0604020202020204" pitchFamily="34" charset="0"/>
                <a:cs typeface="Arial" panose="020B0604020202020204" pitchFamily="34" charset="0"/>
                <a:hlinkClick r:id="rId4"/>
              </a:rPr>
              <a:t>https://connect.apan.org/amcyber</a:t>
            </a:r>
            <a:endParaRPr lang="en-US" sz="2400" dirty="0">
              <a:solidFill>
                <a:srgbClr val="002060"/>
              </a:solidFill>
              <a:latin typeface="Arial" panose="020B0604020202020204" pitchFamily="34" charset="0"/>
              <a:cs typeface="Arial" panose="020B0604020202020204" pitchFamily="34" charset="0"/>
            </a:endParaRPr>
          </a:p>
          <a:p>
            <a:pPr marL="914400" lvl="1" indent="-457200">
              <a:buFont typeface="Wingdings" panose="05000000000000000000" pitchFamily="2" charset="2"/>
              <a:buChar char="Ø"/>
              <a:defRPr/>
            </a:pPr>
            <a:r>
              <a:rPr lang="en-US" sz="2400" dirty="0">
                <a:solidFill>
                  <a:srgbClr val="002060"/>
                </a:solidFill>
                <a:latin typeface="Arial" panose="020B0604020202020204" pitchFamily="34" charset="0"/>
                <a:cs typeface="Arial" panose="020B0604020202020204" pitchFamily="34" charset="0"/>
              </a:rPr>
              <a:t>(312) 757-3121 Access Code: 446-676-645</a:t>
            </a:r>
            <a:endParaRPr kumimoji="0" lang="en-US" sz="2400" b="0"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F73CD46D-729B-430E-B8CB-06FC3D2653A0}"/>
              </a:ext>
            </a:extLst>
          </p:cNvPr>
          <p:cNvSpPr/>
          <p:nvPr/>
        </p:nvSpPr>
        <p:spPr>
          <a:xfrm>
            <a:off x="609600" y="1255693"/>
            <a:ext cx="7924800" cy="954107"/>
          </a:xfrm>
          <a:prstGeom prst="rect">
            <a:avLst/>
          </a:prstGeom>
        </p:spPr>
        <p:txBody>
          <a:bodyPr wrap="square">
            <a:spAutoFit/>
          </a:bodyPr>
          <a:lstStyle/>
          <a:p>
            <a:pPr lvl="0" algn="ctr">
              <a:defRPr/>
            </a:pPr>
            <a:r>
              <a:rPr lang="en-US" sz="2800" b="1" dirty="0">
                <a:solidFill>
                  <a:srgbClr val="FF0000"/>
                </a:solidFill>
                <a:latin typeface="Arial" panose="020B0604020202020204" pitchFamily="34" charset="0"/>
                <a:cs typeface="Arial" panose="020B0604020202020204" pitchFamily="34" charset="0"/>
              </a:rPr>
              <a:t>Cybersecurity Working Group: </a:t>
            </a:r>
          </a:p>
          <a:p>
            <a:pPr lvl="0" algn="ctr">
              <a:defRPr/>
            </a:pPr>
            <a:r>
              <a:rPr lang="en-US" sz="2800" b="1" dirty="0">
                <a:solidFill>
                  <a:srgbClr val="FF0000"/>
                </a:solidFill>
                <a:latin typeface="Arial" panose="020B0604020202020204" pitchFamily="34" charset="0"/>
                <a:cs typeface="Arial" panose="020B0604020202020204" pitchFamily="34" charset="0"/>
              </a:rPr>
              <a:t>From Current to Future State</a:t>
            </a:r>
            <a:endParaRPr lang="en-US" sz="2800" dirty="0">
              <a:solidFill>
                <a:prstClr val="black"/>
              </a:solidFill>
            </a:endParaRPr>
          </a:p>
        </p:txBody>
      </p:sp>
    </p:spTree>
    <p:extLst>
      <p:ext uri="{BB962C8B-B14F-4D97-AF65-F5344CB8AC3E}">
        <p14:creationId xmlns:p14="http://schemas.microsoft.com/office/powerpoint/2010/main" val="24187262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0" y="1219200"/>
            <a:ext cx="8991600" cy="5502280"/>
          </a:xfrm>
        </p:spPr>
        <p:txBody>
          <a:bodyPr>
            <a:normAutofit fontScale="90000"/>
          </a:bodyPr>
          <a:lstStyle/>
          <a:p>
            <a:pPr lvl="0" algn="ctr" defTabSz="914400">
              <a:spcBef>
                <a:spcPts val="0"/>
              </a:spcBef>
              <a:defRPr/>
            </a:pPr>
            <a:r>
              <a:rPr lang="en-US" sz="3600" b="1" dirty="0">
                <a:latin typeface="Arial" panose="020B0604020202020204" pitchFamily="34" charset="0"/>
                <a:cs typeface="Arial" panose="020B0604020202020204" pitchFamily="34" charset="0"/>
              </a:rPr>
              <a:t>2021 Additive Manufacturing Workshop</a:t>
            </a:r>
            <a:br>
              <a:rPr lang="en-US" sz="3600" b="1" dirty="0">
                <a:latin typeface="Arial" panose="020B0604020202020204" pitchFamily="34" charset="0"/>
                <a:cs typeface="Arial" panose="020B0604020202020204" pitchFamily="34" charset="0"/>
              </a:rPr>
            </a:br>
            <a:br>
              <a:rPr lang="en-US" sz="3600" b="1" dirty="0">
                <a:latin typeface="Arial" panose="020B0604020202020204" pitchFamily="34" charset="0"/>
                <a:cs typeface="Arial" panose="020B0604020202020204" pitchFamily="34" charset="0"/>
              </a:rPr>
            </a:br>
            <a:r>
              <a:rPr lang="en-US" sz="3600" b="1" dirty="0">
                <a:latin typeface="Arial" panose="020B0604020202020204" pitchFamily="34" charset="0"/>
                <a:cs typeface="Arial" panose="020B0604020202020204" pitchFamily="34" charset="0"/>
              </a:rPr>
              <a:t>Introduction</a:t>
            </a:r>
            <a:br>
              <a:rPr lang="en-US" sz="3600" b="1" dirty="0">
                <a:latin typeface="Arial" panose="020B0604020202020204" pitchFamily="34" charset="0"/>
                <a:cs typeface="Arial" panose="020B0604020202020204" pitchFamily="34" charset="0"/>
              </a:rPr>
            </a:br>
            <a:br>
              <a:rPr lang="en-US" b="1" dirty="0">
                <a:solidFill>
                  <a:srgbClr val="FF0000"/>
                </a:solidFill>
                <a:latin typeface="Arial" panose="020B0604020202020204" pitchFamily="34" charset="0"/>
                <a:cs typeface="Arial" panose="020B0604020202020204" pitchFamily="34" charset="0"/>
              </a:rPr>
            </a:br>
            <a:r>
              <a:rPr lang="en-US" b="1" dirty="0">
                <a:solidFill>
                  <a:srgbClr val="FF0000"/>
                </a:solidFill>
                <a:latin typeface="Arial" panose="020B0604020202020204" pitchFamily="34" charset="0"/>
                <a:cs typeface="Arial" panose="020B0604020202020204" pitchFamily="34" charset="0"/>
              </a:rPr>
              <a:t>JAMA AM DATA PACKAGE</a:t>
            </a:r>
            <a:br>
              <a:rPr lang="en-US" b="1" dirty="0">
                <a:solidFill>
                  <a:srgbClr val="FF0000"/>
                </a:solidFill>
                <a:latin typeface="Arial" panose="020B0604020202020204" pitchFamily="34" charset="0"/>
                <a:cs typeface="Arial" panose="020B0604020202020204" pitchFamily="34" charset="0"/>
              </a:rPr>
            </a:br>
            <a:br>
              <a:rPr lang="en-US" b="1" dirty="0">
                <a:latin typeface="Arial" panose="020B0604020202020204" pitchFamily="34" charset="0"/>
                <a:cs typeface="Arial" panose="020B0604020202020204" pitchFamily="34" charset="0"/>
              </a:rPr>
            </a:br>
            <a:r>
              <a:rPr lang="en-US" sz="3100" b="1" dirty="0">
                <a:solidFill>
                  <a:srgbClr val="002060"/>
                </a:solidFill>
                <a:latin typeface="Arial" panose="020B0604020202020204" pitchFamily="34" charset="0"/>
                <a:cs typeface="Arial" panose="020B0604020202020204" pitchFamily="34" charset="0"/>
              </a:rPr>
              <a:t>Leads:</a:t>
            </a:r>
            <a:br>
              <a:rPr lang="en-US" sz="3100" b="1" dirty="0">
                <a:solidFill>
                  <a:srgbClr val="002060"/>
                </a:solidFill>
                <a:latin typeface="Arial" panose="020B0604020202020204" pitchFamily="34" charset="0"/>
                <a:cs typeface="Arial" panose="020B0604020202020204" pitchFamily="34" charset="0"/>
              </a:rPr>
            </a:br>
            <a:r>
              <a:rPr lang="en-US" sz="2200" b="1" dirty="0">
                <a:solidFill>
                  <a:srgbClr val="FF0000"/>
                </a:solidFill>
                <a:latin typeface="Arial" panose="020B0604020202020204" pitchFamily="34" charset="0"/>
                <a:cs typeface="Arial" panose="020B0604020202020204" pitchFamily="34" charset="0"/>
              </a:rPr>
              <a:t>Edilia Correa (Edilia.Correa@dla.mil)</a:t>
            </a:r>
            <a:br>
              <a:rPr lang="en-US" sz="3100" b="1" dirty="0">
                <a:solidFill>
                  <a:srgbClr val="002060"/>
                </a:solidFill>
                <a:latin typeface="Arial" panose="020B0604020202020204" pitchFamily="34" charset="0"/>
                <a:cs typeface="Arial" panose="020B0604020202020204" pitchFamily="34" charset="0"/>
              </a:rPr>
            </a:br>
            <a:r>
              <a:rPr lang="en-US" sz="2200" b="1" dirty="0">
                <a:solidFill>
                  <a:srgbClr val="FF0000"/>
                </a:solidFill>
                <a:latin typeface="Arial" panose="020B0604020202020204" pitchFamily="34" charset="0"/>
                <a:cs typeface="Arial" panose="020B0604020202020204" pitchFamily="34" charset="0"/>
              </a:rPr>
              <a:t>Tony Delgado (Luis.Delgado@dla.mil)</a:t>
            </a:r>
            <a:br>
              <a:rPr lang="en-US" sz="2200" b="1" dirty="0">
                <a:solidFill>
                  <a:srgbClr val="FF0000"/>
                </a:solidFill>
                <a:latin typeface="Arial" panose="020B0604020202020204" pitchFamily="34" charset="0"/>
                <a:cs typeface="Arial" panose="020B0604020202020204" pitchFamily="34" charset="0"/>
              </a:rPr>
            </a:br>
            <a:r>
              <a:rPr lang="en-US" sz="2200" b="1" dirty="0">
                <a:solidFill>
                  <a:srgbClr val="FF0000"/>
                </a:solidFill>
                <a:latin typeface="Arial" panose="020B0604020202020204" pitchFamily="34" charset="0"/>
                <a:cs typeface="Arial" panose="020B0604020202020204" pitchFamily="34" charset="0"/>
              </a:rPr>
              <a:t>Michael Ridgway (miridgway@deloitte.com)</a:t>
            </a:r>
            <a:br>
              <a:rPr lang="en-US" sz="2200" b="1" dirty="0">
                <a:solidFill>
                  <a:srgbClr val="FF0000"/>
                </a:solidFill>
                <a:latin typeface="Arial" panose="020B0604020202020204" pitchFamily="34" charset="0"/>
                <a:cs typeface="Arial" panose="020B0604020202020204" pitchFamily="34" charset="0"/>
              </a:rPr>
            </a:br>
            <a:r>
              <a:rPr lang="en-US" sz="2200" b="1" dirty="0">
                <a:solidFill>
                  <a:srgbClr val="FF0000"/>
                </a:solidFill>
                <a:latin typeface="Arial" panose="020B0604020202020204" pitchFamily="34" charset="0"/>
                <a:cs typeface="Arial" panose="020B0604020202020204" pitchFamily="34" charset="0"/>
              </a:rPr>
              <a:t>Chris Babcock (cbabcock@deloitte.com)</a:t>
            </a:r>
            <a:br>
              <a:rPr lang="en-US" sz="2200" b="1" dirty="0">
                <a:solidFill>
                  <a:srgbClr val="FF0000"/>
                </a:solidFill>
                <a:latin typeface="Arial" panose="020B0604020202020204" pitchFamily="34" charset="0"/>
                <a:cs typeface="Arial" panose="020B0604020202020204" pitchFamily="34" charset="0"/>
              </a:rPr>
            </a:br>
            <a:r>
              <a:rPr lang="en-US" sz="2200" b="1" dirty="0">
                <a:solidFill>
                  <a:srgbClr val="FF0000"/>
                </a:solidFill>
                <a:latin typeface="Arial" panose="020B0604020202020204" pitchFamily="34" charset="0"/>
                <a:cs typeface="Arial" panose="020B0604020202020204" pitchFamily="34" charset="0"/>
              </a:rPr>
              <a:t>David </a:t>
            </a:r>
            <a:r>
              <a:rPr lang="en-US" sz="2200" b="1" dirty="0" err="1">
                <a:solidFill>
                  <a:srgbClr val="FF0000"/>
                </a:solidFill>
                <a:latin typeface="Arial" panose="020B0604020202020204" pitchFamily="34" charset="0"/>
                <a:cs typeface="Arial" panose="020B0604020202020204" pitchFamily="34" charset="0"/>
              </a:rPr>
              <a:t>Wittes</a:t>
            </a:r>
            <a:r>
              <a:rPr lang="en-US" sz="2200" b="1" dirty="0">
                <a:solidFill>
                  <a:srgbClr val="FF0000"/>
                </a:solidFill>
                <a:latin typeface="Arial" panose="020B0604020202020204" pitchFamily="34" charset="0"/>
                <a:cs typeface="Arial" panose="020B0604020202020204" pitchFamily="34" charset="0"/>
              </a:rPr>
              <a:t> (dwittes@deloitte.com)</a:t>
            </a:r>
            <a:br>
              <a:rPr lang="en-US" sz="2200" b="1" dirty="0">
                <a:solidFill>
                  <a:srgbClr val="FF0000"/>
                </a:solidFill>
                <a:latin typeface="Arial" panose="020B0604020202020204" pitchFamily="34" charset="0"/>
                <a:cs typeface="Arial" panose="020B0604020202020204" pitchFamily="34" charset="0"/>
              </a:rPr>
            </a:br>
            <a:endParaRPr lang="en-US" b="1" dirty="0">
              <a:latin typeface="Arial" panose="020B0604020202020204" pitchFamily="34" charset="0"/>
              <a:cs typeface="Arial" panose="020B0604020202020204" pitchFamily="34"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47" y="178998"/>
            <a:ext cx="3114609" cy="554066"/>
          </a:xfrm>
          <a:prstGeom prst="rect">
            <a:avLst/>
          </a:prstGeom>
        </p:spPr>
      </p:pic>
      <p:sp>
        <p:nvSpPr>
          <p:cNvPr id="3" name="Slide Number Placeholder 2"/>
          <p:cNvSpPr>
            <a:spLocks noGrp="1"/>
          </p:cNvSpPr>
          <p:nvPr>
            <p:ph type="sldNum" sz="quarter" idx="12"/>
          </p:nvPr>
        </p:nvSpPr>
        <p:spPr/>
        <p:txBody>
          <a:bodyPr/>
          <a:lstStyle/>
          <a:p>
            <a:pPr marL="0" marR="0" lvl="0" indent="0" algn="r" defTabSz="806867" rtl="0" eaLnBrk="1" fontAlgn="base" latinLnBrk="0" hangingPunct="1">
              <a:lnSpc>
                <a:spcPct val="100000"/>
              </a:lnSpc>
              <a:spcBef>
                <a:spcPct val="0"/>
              </a:spcBef>
              <a:spcAft>
                <a:spcPct val="0"/>
              </a:spcAft>
              <a:buClrTx/>
              <a:buSzTx/>
              <a:buFontTx/>
              <a:buNone/>
              <a:tabLst/>
              <a:defRPr/>
            </a:pPr>
            <a:fld id="{2726C2F5-E77D-45D7-8DF9-278139FB18E6}" type="slidenum">
              <a:rPr kumimoji="0" lang="en-US" sz="1165" b="0" i="0" u="none" strike="noStrike" kern="1200" cap="none" spc="0" normalizeH="0" baseline="0" noProof="0">
                <a:ln>
                  <a:noFill/>
                </a:ln>
                <a:solidFill>
                  <a:prstClr val="black">
                    <a:tint val="75000"/>
                  </a:prstClr>
                </a:solidFill>
                <a:effectLst/>
                <a:uLnTx/>
                <a:uFillTx/>
                <a:latin typeface="Arial" charset="0"/>
                <a:ea typeface="+mn-ea"/>
                <a:cs typeface="+mn-cs"/>
              </a:rPr>
              <a:pPr marL="0" marR="0" lvl="0" indent="0" algn="r" defTabSz="806867" rtl="0" eaLnBrk="1" fontAlgn="base" latinLnBrk="0" hangingPunct="1">
                <a:lnSpc>
                  <a:spcPct val="100000"/>
                </a:lnSpc>
                <a:spcBef>
                  <a:spcPct val="0"/>
                </a:spcBef>
                <a:spcAft>
                  <a:spcPct val="0"/>
                </a:spcAft>
                <a:buClrTx/>
                <a:buSzTx/>
                <a:buFontTx/>
                <a:buNone/>
                <a:tabLst/>
                <a:defRPr/>
              </a:pPr>
              <a:t>26</a:t>
            </a:fld>
            <a:endParaRPr kumimoji="0" lang="en-US" sz="1165" b="0" i="0" u="none" strike="noStrike" kern="1200" cap="none" spc="0" normalizeH="0" baseline="0" noProof="0">
              <a:ln>
                <a:noFill/>
              </a:ln>
              <a:solidFill>
                <a:prstClr val="black">
                  <a:tint val="75000"/>
                </a:prstClr>
              </a:solidFill>
              <a:effectLst/>
              <a:uLnTx/>
              <a:uFillTx/>
              <a:latin typeface="Arial" charset="0"/>
              <a:ea typeface="+mn-ea"/>
              <a:cs typeface="+mn-cs"/>
            </a:endParaRPr>
          </a:p>
        </p:txBody>
      </p:sp>
    </p:spTree>
    <p:extLst>
      <p:ext uri="{BB962C8B-B14F-4D97-AF65-F5344CB8AC3E}">
        <p14:creationId xmlns:p14="http://schemas.microsoft.com/office/powerpoint/2010/main" val="30209441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CC9B99-74BF-43D9-A9D1-1739A0865050}"/>
              </a:ext>
            </a:extLst>
          </p:cNvPr>
          <p:cNvSpPr>
            <a:spLocks noGrp="1"/>
          </p:cNvSpPr>
          <p:nvPr>
            <p:ph idx="4294967295"/>
          </p:nvPr>
        </p:nvSpPr>
        <p:spPr>
          <a:xfrm>
            <a:off x="457200" y="2136248"/>
            <a:ext cx="8229600" cy="4542754"/>
          </a:xfrm>
        </p:spPr>
        <p:txBody>
          <a:bodyPr>
            <a:normAutofit fontScale="85000" lnSpcReduction="20000"/>
          </a:bodyPr>
          <a:lstStyle/>
          <a:p>
            <a:pPr marL="0" indent="0">
              <a:buNone/>
            </a:pPr>
            <a:endParaRPr lang="en-US" sz="2700" b="1" dirty="0">
              <a:solidFill>
                <a:srgbClr val="002060"/>
              </a:solidFill>
              <a:latin typeface="Arial" panose="020B0604020202020204" pitchFamily="34" charset="0"/>
              <a:cs typeface="Arial" panose="020B0604020202020204" pitchFamily="34" charset="0"/>
            </a:endParaRPr>
          </a:p>
          <a:p>
            <a:pPr marL="0" indent="0">
              <a:buNone/>
            </a:pPr>
            <a:r>
              <a:rPr lang="en-US" sz="2700" b="1" dirty="0">
                <a:solidFill>
                  <a:srgbClr val="002060"/>
                </a:solidFill>
                <a:latin typeface="Arial" panose="020B0604020202020204" pitchFamily="34" charset="0"/>
                <a:cs typeface="Arial" panose="020B0604020202020204" pitchFamily="34" charset="0"/>
              </a:rPr>
              <a:t>Objective</a:t>
            </a:r>
            <a:r>
              <a:rPr lang="en-US" sz="2700" dirty="0">
                <a:solidFill>
                  <a:srgbClr val="002060"/>
                </a:solidFill>
                <a:latin typeface="Arial" panose="020B0604020202020204" pitchFamily="34" charset="0"/>
                <a:cs typeface="Arial" panose="020B0604020202020204" pitchFamily="34" charset="0"/>
              </a:rPr>
              <a:t>:</a:t>
            </a:r>
          </a:p>
          <a:p>
            <a:pPr lvl="1">
              <a:lnSpc>
                <a:spcPct val="120000"/>
              </a:lnSpc>
              <a:buFont typeface="Arial" panose="020B0604020202020204" pitchFamily="34" charset="0"/>
              <a:buChar char="•"/>
            </a:pPr>
            <a:r>
              <a:rPr lang="en-US" sz="2800" i="1" dirty="0">
                <a:solidFill>
                  <a:srgbClr val="002060"/>
                </a:solidFill>
                <a:latin typeface="Arial" panose="020B0604020202020204" pitchFamily="34" charset="0"/>
                <a:cs typeface="Arial" panose="020B0604020202020204" pitchFamily="34" charset="0"/>
              </a:rPr>
              <a:t>Capture participant input to refine the Common JAMA AM Data Set risk categorization, content, structure, and formatting</a:t>
            </a:r>
          </a:p>
          <a:p>
            <a:pPr marL="958115" lvl="1" indent="-514350">
              <a:buFont typeface="+mj-lt"/>
              <a:buAutoNum type="arabicPeriod"/>
            </a:pPr>
            <a:endParaRPr lang="en-US" sz="2800" dirty="0">
              <a:solidFill>
                <a:srgbClr val="002060"/>
              </a:solidFill>
              <a:latin typeface="Arial" panose="020B0604020202020204" pitchFamily="34" charset="0"/>
              <a:cs typeface="Arial" panose="020B0604020202020204" pitchFamily="34" charset="0"/>
            </a:endParaRPr>
          </a:p>
          <a:p>
            <a:pPr marL="0" indent="0">
              <a:buNone/>
            </a:pPr>
            <a:r>
              <a:rPr lang="en-US" sz="2700" b="1" dirty="0">
                <a:solidFill>
                  <a:srgbClr val="002060"/>
                </a:solidFill>
                <a:latin typeface="Arial" panose="020B0604020202020204" pitchFamily="34" charset="0"/>
                <a:cs typeface="Arial" panose="020B0604020202020204" pitchFamily="34" charset="0"/>
              </a:rPr>
              <a:t>Planned Deliverable:</a:t>
            </a:r>
            <a:endParaRPr lang="en-US" sz="2700" i="1" dirty="0">
              <a:solidFill>
                <a:srgbClr val="002060"/>
              </a:solidFill>
              <a:latin typeface="Arial" panose="020B0604020202020204" pitchFamily="34" charset="0"/>
              <a:cs typeface="Arial" panose="020B0604020202020204" pitchFamily="34" charset="0"/>
            </a:endParaRPr>
          </a:p>
          <a:p>
            <a:pPr lvl="1">
              <a:lnSpc>
                <a:spcPct val="120000"/>
              </a:lnSpc>
              <a:buFont typeface="Arial" panose="020B0604020202020204" pitchFamily="34" charset="0"/>
              <a:buChar char="•"/>
            </a:pPr>
            <a:r>
              <a:rPr lang="en-US" sz="2812" i="1" dirty="0">
                <a:solidFill>
                  <a:srgbClr val="002060"/>
                </a:solidFill>
                <a:latin typeface="Arial" panose="020B0604020202020204" pitchFamily="34" charset="0"/>
                <a:cs typeface="Arial" panose="020B0604020202020204" pitchFamily="34" charset="0"/>
              </a:rPr>
              <a:t>List of recommendations to refine the Common JAMA AM Data Set risk categorization, content, structure, and formatting</a:t>
            </a:r>
          </a:p>
          <a:p>
            <a:pPr marL="0" indent="0">
              <a:buNone/>
            </a:pPr>
            <a:br>
              <a:rPr lang="en-US" b="1" dirty="0">
                <a:latin typeface="Arial" panose="020B0604020202020204" pitchFamily="34" charset="0"/>
                <a:cs typeface="Arial" panose="020B0604020202020204" pitchFamily="34" charset="0"/>
              </a:rPr>
            </a:br>
            <a:endParaRPr lang="en-US" dirty="0"/>
          </a:p>
        </p:txBody>
      </p:sp>
      <p:sp>
        <p:nvSpPr>
          <p:cNvPr id="8" name="Rectangle 7">
            <a:extLst>
              <a:ext uri="{FF2B5EF4-FFF2-40B4-BE49-F238E27FC236}">
                <a16:creationId xmlns:a16="http://schemas.microsoft.com/office/drawing/2014/main" id="{AE85FC4B-3694-4E2F-B231-F4149F81A579}"/>
              </a:ext>
            </a:extLst>
          </p:cNvPr>
          <p:cNvSpPr/>
          <p:nvPr/>
        </p:nvSpPr>
        <p:spPr>
          <a:xfrm>
            <a:off x="1309967" y="1070760"/>
            <a:ext cx="6524066" cy="954107"/>
          </a:xfrm>
          <a:prstGeom prst="rect">
            <a:avLst/>
          </a:prstGeom>
        </p:spPr>
        <p:txBody>
          <a:bodyPr wrap="square" lIns="91440" tIns="45720" rIns="91440" bIns="45720" anchor="t">
            <a:spAutoFit/>
          </a:bodyPr>
          <a:lstStyle/>
          <a:p>
            <a:pPr algn="ctr">
              <a:defRPr/>
            </a:pPr>
            <a:r>
              <a:rPr kumimoji="0" lang="en-US" sz="2800" b="1" i="0" u="none" strike="noStrike" kern="1200" cap="none" spc="0" normalizeH="0" baseline="0" noProof="0">
                <a:ln>
                  <a:noFill/>
                </a:ln>
                <a:solidFill>
                  <a:srgbClr val="FF0000"/>
                </a:solidFill>
                <a:effectLst/>
                <a:uLnTx/>
                <a:uFillTx/>
                <a:latin typeface="Arial"/>
                <a:cs typeface="Arial"/>
              </a:rPr>
              <a:t>JAMA AM Data Package</a:t>
            </a:r>
            <a:r>
              <a:rPr lang="en-US" sz="2800" b="1">
                <a:solidFill>
                  <a:srgbClr val="FF0000"/>
                </a:solidFill>
                <a:latin typeface="Arial"/>
                <a:cs typeface="Arial"/>
              </a:rPr>
              <a:t> Workgroup Objective and Planned Deliverable</a:t>
            </a:r>
            <a:endParaRPr kumimoji="0" lang="en-US" sz="2800" b="0" i="0" u="none" strike="noStrike" kern="1200" cap="none" spc="0" normalizeH="0" baseline="0" noProof="0">
              <a:ln>
                <a:noFill/>
              </a:ln>
              <a:solidFill>
                <a:prstClr val="black"/>
              </a:solidFill>
              <a:effectLst/>
              <a:uLnTx/>
              <a:uFillTx/>
              <a:latin typeface="Calibri"/>
              <a:ea typeface="+mn-ea"/>
              <a:cs typeface="+mn-cs"/>
            </a:endParaRPr>
          </a:p>
        </p:txBody>
      </p:sp>
      <p:pic>
        <p:nvPicPr>
          <p:cNvPr id="5" name="Picture 4">
            <a:extLst>
              <a:ext uri="{FF2B5EF4-FFF2-40B4-BE49-F238E27FC236}">
                <a16:creationId xmlns:a16="http://schemas.microsoft.com/office/drawing/2014/main" id="{1A033E36-81DE-4783-AD7C-D266FC6FD3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447" y="178998"/>
            <a:ext cx="3114609" cy="554066"/>
          </a:xfrm>
          <a:prstGeom prst="rect">
            <a:avLst/>
          </a:prstGeom>
        </p:spPr>
      </p:pic>
      <p:sp>
        <p:nvSpPr>
          <p:cNvPr id="6" name="Slide Number Placeholder 2">
            <a:extLst>
              <a:ext uri="{FF2B5EF4-FFF2-40B4-BE49-F238E27FC236}">
                <a16:creationId xmlns:a16="http://schemas.microsoft.com/office/drawing/2014/main" id="{BCEF0DBC-6320-493E-9D0D-F777D5219CDC}"/>
              </a:ext>
            </a:extLst>
          </p:cNvPr>
          <p:cNvSpPr>
            <a:spLocks noGrp="1"/>
          </p:cNvSpPr>
          <p:nvPr>
            <p:ph type="sldNum" sz="quarter" idx="12"/>
          </p:nvPr>
        </p:nvSpPr>
        <p:spPr>
          <a:xfrm>
            <a:off x="6790766" y="6356355"/>
            <a:ext cx="2133600" cy="365125"/>
          </a:xfrm>
        </p:spPr>
        <p:txBody>
          <a:bodyPr/>
          <a:lstStyle/>
          <a:p>
            <a:pPr marL="0" marR="0" lvl="0" indent="0" algn="r" defTabSz="806867" rtl="0" eaLnBrk="1" fontAlgn="base" latinLnBrk="0" hangingPunct="1">
              <a:lnSpc>
                <a:spcPct val="100000"/>
              </a:lnSpc>
              <a:spcBef>
                <a:spcPct val="0"/>
              </a:spcBef>
              <a:spcAft>
                <a:spcPct val="0"/>
              </a:spcAft>
              <a:buClrTx/>
              <a:buSzTx/>
              <a:buFontTx/>
              <a:buNone/>
              <a:tabLst/>
              <a:defRPr/>
            </a:pPr>
            <a:fld id="{2726C2F5-E77D-45D7-8DF9-278139FB18E6}" type="slidenum">
              <a:rPr kumimoji="0" lang="en-US" sz="1165" b="0" i="0" u="none" strike="noStrike" kern="1200" cap="none" spc="0" normalizeH="0" baseline="0" noProof="0">
                <a:ln>
                  <a:noFill/>
                </a:ln>
                <a:solidFill>
                  <a:prstClr val="black">
                    <a:tint val="75000"/>
                  </a:prstClr>
                </a:solidFill>
                <a:effectLst/>
                <a:uLnTx/>
                <a:uFillTx/>
                <a:latin typeface="Arial" charset="0"/>
                <a:ea typeface="+mn-ea"/>
                <a:cs typeface="+mn-cs"/>
              </a:rPr>
              <a:pPr marL="0" marR="0" lvl="0" indent="0" algn="r" defTabSz="806867" rtl="0" eaLnBrk="1" fontAlgn="base" latinLnBrk="0" hangingPunct="1">
                <a:lnSpc>
                  <a:spcPct val="100000"/>
                </a:lnSpc>
                <a:spcBef>
                  <a:spcPct val="0"/>
                </a:spcBef>
                <a:spcAft>
                  <a:spcPct val="0"/>
                </a:spcAft>
                <a:buClrTx/>
                <a:buSzTx/>
                <a:buFontTx/>
                <a:buNone/>
                <a:tabLst/>
                <a:defRPr/>
              </a:pPr>
              <a:t>27</a:t>
            </a:fld>
            <a:endParaRPr kumimoji="0" lang="en-US" sz="1165" b="0" i="0" u="none" strike="noStrike" kern="1200" cap="none" spc="0" normalizeH="0" baseline="0" noProof="0">
              <a:ln>
                <a:noFill/>
              </a:ln>
              <a:solidFill>
                <a:prstClr val="black">
                  <a:tint val="75000"/>
                </a:prstClr>
              </a:solidFill>
              <a:effectLst/>
              <a:uLnTx/>
              <a:uFillTx/>
              <a:latin typeface="Arial" charset="0"/>
              <a:ea typeface="+mn-ea"/>
              <a:cs typeface="+mn-cs"/>
            </a:endParaRPr>
          </a:p>
        </p:txBody>
      </p:sp>
    </p:spTree>
    <p:extLst>
      <p:ext uri="{BB962C8B-B14F-4D97-AF65-F5344CB8AC3E}">
        <p14:creationId xmlns:p14="http://schemas.microsoft.com/office/powerpoint/2010/main" val="25816418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47" y="178998"/>
            <a:ext cx="3114609" cy="554066"/>
          </a:xfrm>
          <a:prstGeom prst="rect">
            <a:avLst/>
          </a:prstGeom>
        </p:spPr>
      </p:pic>
      <p:sp>
        <p:nvSpPr>
          <p:cNvPr id="2" name="Rectangle 1"/>
          <p:cNvSpPr/>
          <p:nvPr/>
        </p:nvSpPr>
        <p:spPr>
          <a:xfrm>
            <a:off x="601235" y="1041070"/>
            <a:ext cx="7941529" cy="1092607"/>
          </a:xfrm>
          <a:prstGeom prst="rect">
            <a:avLst/>
          </a:prstGeom>
        </p:spPr>
        <p:txBody>
          <a:bodyPr wrap="square" lIns="91440" tIns="45720" rIns="91440" bIns="45720" anchor="t">
            <a:spAutoFit/>
          </a:bodyPr>
          <a:lstStyle/>
          <a:p>
            <a:pPr algn="ctr">
              <a:defRPr/>
            </a:pPr>
            <a:r>
              <a:rPr kumimoji="0" lang="en-US" sz="2800" b="1" i="0" u="none" strike="noStrike" kern="1200" cap="none" spc="0" normalizeH="0" baseline="0" noProof="0">
                <a:ln>
                  <a:noFill/>
                </a:ln>
                <a:solidFill>
                  <a:srgbClr val="FF0000"/>
                </a:solidFill>
                <a:effectLst/>
                <a:uLnTx/>
                <a:uFillTx/>
                <a:latin typeface="Arial"/>
                <a:cs typeface="Arial"/>
              </a:rPr>
              <a:t>JAMA AM Data Package</a:t>
            </a:r>
            <a:r>
              <a:rPr lang="en-US" sz="2800" b="1">
                <a:solidFill>
                  <a:srgbClr val="FF0000"/>
                </a:solidFill>
                <a:latin typeface="Arial"/>
                <a:cs typeface="Arial"/>
              </a:rPr>
              <a:t> Agenda</a:t>
            </a:r>
            <a:endParaRPr kumimoji="0" lang="en-US" sz="2800" b="1" i="0" u="none" strike="noStrike" kern="1200" cap="none" spc="0" normalizeH="0" baseline="0" noProof="0">
              <a:ln>
                <a:noFill/>
              </a:ln>
              <a:solidFill>
                <a:srgbClr val="FF0000"/>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a:ln>
                <a:noFill/>
              </a:ln>
              <a:solidFill>
                <a:srgbClr val="FF0000"/>
              </a:solidFill>
              <a:effectLst/>
              <a:uLnTx/>
              <a:uFillTx/>
              <a:latin typeface="Arial" panose="020B0604020202020204" pitchFamily="34" charset="0"/>
              <a:ea typeface="+mn-ea"/>
              <a:cs typeface="Arial" panose="020B0604020202020204" pitchFamily="34" charset="0"/>
            </a:endParaRPr>
          </a:p>
          <a:p>
            <a:pPr marL="0" marR="0" lvl="0" indent="0" defTabSz="914400" rtl="0" eaLnBrk="1" fontAlgn="auto" latinLnBrk="0" hangingPunct="1">
              <a:lnSpc>
                <a:spcPct val="100000"/>
              </a:lnSpc>
              <a:spcBef>
                <a:spcPts val="0"/>
              </a:spcBef>
              <a:spcAft>
                <a:spcPts val="0"/>
              </a:spcAft>
              <a:buClrTx/>
              <a:buSzTx/>
              <a:buFontTx/>
              <a:buNone/>
              <a:tabLst/>
              <a:defRPr/>
            </a:pPr>
            <a:r>
              <a:rPr lang="en-US" sz="2500" b="1">
                <a:solidFill>
                  <a:srgbClr val="002060"/>
                </a:solidFill>
                <a:latin typeface="Arial"/>
                <a:cs typeface="Arial"/>
              </a:rPr>
              <a:t>Agenda:</a:t>
            </a:r>
            <a:endParaRPr kumimoji="0" lang="en-US" sz="2500" b="0" i="0" u="none" strike="noStrike" kern="1200" cap="none" spc="0" normalizeH="0" baseline="0" noProof="0">
              <a:ln>
                <a:noFill/>
              </a:ln>
              <a:solidFill>
                <a:srgbClr val="002060"/>
              </a:solidFill>
              <a:effectLst/>
              <a:uLnTx/>
              <a:uFillTx/>
              <a:latin typeface="Arial"/>
              <a:cs typeface="Arial"/>
            </a:endParaRPr>
          </a:p>
        </p:txBody>
      </p:sp>
      <p:graphicFrame>
        <p:nvGraphicFramePr>
          <p:cNvPr id="4" name="Table 3">
            <a:extLst>
              <a:ext uri="{FF2B5EF4-FFF2-40B4-BE49-F238E27FC236}">
                <a16:creationId xmlns:a16="http://schemas.microsoft.com/office/drawing/2014/main" id="{A6AF6DBE-8EDE-41F1-AD46-50D9F5E33EEC}"/>
              </a:ext>
            </a:extLst>
          </p:cNvPr>
          <p:cNvGraphicFramePr>
            <a:graphicFrameLocks noGrp="1"/>
          </p:cNvGraphicFramePr>
          <p:nvPr/>
        </p:nvGraphicFramePr>
        <p:xfrm>
          <a:off x="1278442" y="2150278"/>
          <a:ext cx="6900960" cy="2755392"/>
        </p:xfrm>
        <a:graphic>
          <a:graphicData uri="http://schemas.openxmlformats.org/drawingml/2006/table">
            <a:tbl>
              <a:tblPr firstRow="1" bandRow="1">
                <a:tableStyleId>{5C22544A-7EE6-4342-B048-85BDC9FD1C3A}</a:tableStyleId>
              </a:tblPr>
              <a:tblGrid>
                <a:gridCol w="1725240">
                  <a:extLst>
                    <a:ext uri="{9D8B030D-6E8A-4147-A177-3AD203B41FA5}">
                      <a16:colId xmlns:a16="http://schemas.microsoft.com/office/drawing/2014/main" val="816554812"/>
                    </a:ext>
                  </a:extLst>
                </a:gridCol>
                <a:gridCol w="1725240">
                  <a:extLst>
                    <a:ext uri="{9D8B030D-6E8A-4147-A177-3AD203B41FA5}">
                      <a16:colId xmlns:a16="http://schemas.microsoft.com/office/drawing/2014/main" val="3721586110"/>
                    </a:ext>
                  </a:extLst>
                </a:gridCol>
                <a:gridCol w="1725240">
                  <a:extLst>
                    <a:ext uri="{9D8B030D-6E8A-4147-A177-3AD203B41FA5}">
                      <a16:colId xmlns:a16="http://schemas.microsoft.com/office/drawing/2014/main" val="274654228"/>
                    </a:ext>
                  </a:extLst>
                </a:gridCol>
                <a:gridCol w="1725240">
                  <a:extLst>
                    <a:ext uri="{9D8B030D-6E8A-4147-A177-3AD203B41FA5}">
                      <a16:colId xmlns:a16="http://schemas.microsoft.com/office/drawing/2014/main" val="2090695745"/>
                    </a:ext>
                  </a:extLst>
                </a:gridCol>
              </a:tblGrid>
              <a:tr h="172085">
                <a:tc>
                  <a:txBody>
                    <a:bodyPr/>
                    <a:lstStyle/>
                    <a:p>
                      <a:pPr marL="0" algn="ctr" rtl="0" eaLnBrk="1" latinLnBrk="0" hangingPunct="1">
                        <a:spcBef>
                          <a:spcPts val="0"/>
                        </a:spcBef>
                        <a:spcAft>
                          <a:spcPts val="0"/>
                        </a:spcAft>
                      </a:pPr>
                      <a:r>
                        <a:rPr lang="en-US" sz="1100" kern="1200">
                          <a:effectLst/>
                        </a:rPr>
                        <a:t>Date</a:t>
                      </a:r>
                      <a:endParaRPr lang="en-US">
                        <a:effectLst/>
                      </a:endParaRPr>
                    </a:p>
                  </a:txBody>
                  <a:tcPr marL="0" marR="0" marT="0" marB="0" anchor="ctr"/>
                </a:tc>
                <a:tc>
                  <a:txBody>
                    <a:bodyPr/>
                    <a:lstStyle/>
                    <a:p>
                      <a:pPr marL="0" algn="ctr" rtl="0" eaLnBrk="1" latinLnBrk="0" hangingPunct="1">
                        <a:spcBef>
                          <a:spcPts val="0"/>
                        </a:spcBef>
                        <a:spcAft>
                          <a:spcPts val="0"/>
                        </a:spcAft>
                      </a:pPr>
                      <a:r>
                        <a:rPr lang="en-US" sz="1100" kern="1200">
                          <a:effectLst/>
                        </a:rPr>
                        <a:t>Time (EDT)</a:t>
                      </a:r>
                      <a:endParaRPr lang="en-US">
                        <a:effectLst/>
                      </a:endParaRPr>
                    </a:p>
                  </a:txBody>
                  <a:tcPr marL="0" marR="0" marT="0" marB="0" anchor="ctr"/>
                </a:tc>
                <a:tc>
                  <a:txBody>
                    <a:bodyPr/>
                    <a:lstStyle/>
                    <a:p>
                      <a:pPr marL="0" algn="ctr" rtl="0" eaLnBrk="1" latinLnBrk="0" hangingPunct="1">
                        <a:spcBef>
                          <a:spcPts val="0"/>
                        </a:spcBef>
                        <a:spcAft>
                          <a:spcPts val="0"/>
                        </a:spcAft>
                      </a:pPr>
                      <a:r>
                        <a:rPr lang="en-US" sz="1100" kern="1200">
                          <a:effectLst/>
                        </a:rPr>
                        <a:t>Topic</a:t>
                      </a:r>
                      <a:endParaRPr lang="en-US">
                        <a:effectLst/>
                      </a:endParaRPr>
                    </a:p>
                  </a:txBody>
                  <a:tcPr marL="0" marR="0" marT="0" marB="0" anchor="ctr"/>
                </a:tc>
                <a:tc>
                  <a:txBody>
                    <a:bodyPr/>
                    <a:lstStyle/>
                    <a:p>
                      <a:pPr marL="0" algn="ctr" rtl="0" eaLnBrk="1" latinLnBrk="0" hangingPunct="1">
                        <a:spcBef>
                          <a:spcPts val="0"/>
                        </a:spcBef>
                        <a:spcAft>
                          <a:spcPts val="0"/>
                        </a:spcAft>
                      </a:pPr>
                      <a:r>
                        <a:rPr lang="en-US" sz="1100">
                          <a:effectLst/>
                        </a:rPr>
                        <a:t>Leads</a:t>
                      </a:r>
                    </a:p>
                  </a:txBody>
                  <a:tcPr marL="0" marR="0" marT="0" marB="0" anchor="ctr"/>
                </a:tc>
                <a:extLst>
                  <a:ext uri="{0D108BD9-81ED-4DB2-BD59-A6C34878D82A}">
                    <a16:rowId xmlns:a16="http://schemas.microsoft.com/office/drawing/2014/main" val="4290677497"/>
                  </a:ext>
                </a:extLst>
              </a:tr>
              <a:tr h="413131">
                <a:tc rowSpan="3">
                  <a:txBody>
                    <a:bodyPr/>
                    <a:lstStyle/>
                    <a:p>
                      <a:pPr marL="0" algn="ctr" rtl="0" eaLnBrk="1" latinLnBrk="0" hangingPunct="1">
                        <a:spcBef>
                          <a:spcPts val="0"/>
                        </a:spcBef>
                        <a:spcAft>
                          <a:spcPts val="0"/>
                        </a:spcAft>
                      </a:pPr>
                      <a:r>
                        <a:rPr lang="en-US" sz="1100" kern="1200">
                          <a:effectLst/>
                          <a:latin typeface="Arial" panose="020B0604020202020204" pitchFamily="34" charset="0"/>
                          <a:cs typeface="Arial" panose="020B0604020202020204" pitchFamily="34" charset="0"/>
                        </a:rPr>
                        <a:t>Tuesday June 15th</a:t>
                      </a:r>
                      <a:endParaRPr lang="en-US">
                        <a:effectLst/>
                        <a:latin typeface="Arial" panose="020B0604020202020204" pitchFamily="34" charset="0"/>
                        <a:cs typeface="Arial" panose="020B0604020202020204" pitchFamily="34" charset="0"/>
                      </a:endParaRPr>
                    </a:p>
                  </a:txBody>
                  <a:tcPr marL="0" marR="0" marT="0" marB="0" anchor="ctr">
                    <a:solidFill>
                      <a:srgbClr val="E7F2FC"/>
                    </a:solidFill>
                  </a:tcPr>
                </a:tc>
                <a:tc>
                  <a:txBody>
                    <a:bodyPr/>
                    <a:lstStyle/>
                    <a:p>
                      <a:pPr marL="0" algn="ctr" rtl="0" eaLnBrk="1" latinLnBrk="0" hangingPunct="1">
                        <a:spcBef>
                          <a:spcPts val="0"/>
                        </a:spcBef>
                        <a:spcAft>
                          <a:spcPts val="0"/>
                        </a:spcAft>
                      </a:pPr>
                      <a:r>
                        <a:rPr lang="en-US" sz="1100" kern="1200">
                          <a:effectLst/>
                          <a:latin typeface="Arial" panose="020B0604020202020204" pitchFamily="34" charset="0"/>
                          <a:cs typeface="Arial" panose="020B0604020202020204" pitchFamily="34" charset="0"/>
                        </a:rPr>
                        <a:t>1300 – 1315</a:t>
                      </a:r>
                      <a:endParaRPr lang="en-US">
                        <a:effectLst/>
                        <a:latin typeface="Arial" panose="020B0604020202020204" pitchFamily="34" charset="0"/>
                        <a:cs typeface="Arial" panose="020B0604020202020204" pitchFamily="34" charset="0"/>
                      </a:endParaRPr>
                    </a:p>
                  </a:txBody>
                  <a:tcPr marL="0" marR="0" marT="0" marB="0" anchor="ctr">
                    <a:solidFill>
                      <a:srgbClr val="E7F2FC"/>
                    </a:solidFill>
                  </a:tcPr>
                </a:tc>
                <a:tc>
                  <a:txBody>
                    <a:bodyPr/>
                    <a:lstStyle/>
                    <a:p>
                      <a:pPr marL="0" algn="ctr" rtl="0" eaLnBrk="1" latinLnBrk="0" hangingPunct="1">
                        <a:spcBef>
                          <a:spcPts val="0"/>
                        </a:spcBef>
                        <a:spcAft>
                          <a:spcPts val="0"/>
                        </a:spcAft>
                      </a:pPr>
                      <a:r>
                        <a:rPr lang="en-US" sz="1100" kern="1200">
                          <a:effectLst/>
                          <a:latin typeface="Arial" panose="020B0604020202020204" pitchFamily="34" charset="0"/>
                          <a:cs typeface="Arial" panose="020B0604020202020204" pitchFamily="34" charset="0"/>
                        </a:rPr>
                        <a:t>Workshop Introduction</a:t>
                      </a:r>
                      <a:endParaRPr lang="en-US">
                        <a:effectLst/>
                        <a:latin typeface="Arial" panose="020B0604020202020204" pitchFamily="34" charset="0"/>
                        <a:cs typeface="Arial" panose="020B0604020202020204" pitchFamily="34" charset="0"/>
                      </a:endParaRPr>
                    </a:p>
                  </a:txBody>
                  <a:tcPr marL="0" marR="0" marT="0" marB="0" anchor="ctr">
                    <a:solidFill>
                      <a:srgbClr val="E7F2FC"/>
                    </a:solidFill>
                  </a:tcPr>
                </a:tc>
                <a:tc rowSpan="3">
                  <a:txBody>
                    <a:bodyPr/>
                    <a:lstStyle/>
                    <a:p>
                      <a:pPr marL="1588" lvl="1" indent="-1588" algn="ctr"/>
                      <a:r>
                        <a:rPr lang="en-US" sz="1100">
                          <a:solidFill>
                            <a:schemeClr val="tx1"/>
                          </a:solidFill>
                          <a:latin typeface="Arial" panose="020B0604020202020204" pitchFamily="34" charset="0"/>
                          <a:cs typeface="Arial" panose="020B0604020202020204" pitchFamily="34" charset="0"/>
                        </a:rPr>
                        <a:t>Edilia Correa</a:t>
                      </a:r>
                    </a:p>
                    <a:p>
                      <a:pPr marL="1588" lvl="1" indent="-1588" algn="ctr"/>
                      <a:r>
                        <a:rPr lang="en-US" sz="1100">
                          <a:solidFill>
                            <a:schemeClr val="tx1"/>
                          </a:solidFill>
                          <a:latin typeface="Arial" panose="020B0604020202020204" pitchFamily="34" charset="0"/>
                          <a:cs typeface="Arial" panose="020B0604020202020204" pitchFamily="34" charset="0"/>
                        </a:rPr>
                        <a:t>Tony Delgado</a:t>
                      </a:r>
                    </a:p>
                    <a:p>
                      <a:pPr marL="1588" lvl="1" indent="-1588" algn="ctr"/>
                      <a:r>
                        <a:rPr lang="en-US" sz="1100">
                          <a:solidFill>
                            <a:schemeClr val="tx1"/>
                          </a:solidFill>
                          <a:latin typeface="Arial" panose="020B0604020202020204" pitchFamily="34" charset="0"/>
                          <a:cs typeface="Arial" panose="020B0604020202020204" pitchFamily="34" charset="0"/>
                        </a:rPr>
                        <a:t>Michael Ridgway</a:t>
                      </a:r>
                    </a:p>
                    <a:p>
                      <a:pPr marL="1588" lvl="1" indent="-1588" algn="ctr"/>
                      <a:r>
                        <a:rPr lang="en-US" sz="1100">
                          <a:solidFill>
                            <a:schemeClr val="tx1"/>
                          </a:solidFill>
                          <a:latin typeface="Arial" panose="020B0604020202020204" pitchFamily="34" charset="0"/>
                          <a:cs typeface="Arial" panose="020B0604020202020204" pitchFamily="34" charset="0"/>
                        </a:rPr>
                        <a:t>Chris Babcock</a:t>
                      </a:r>
                    </a:p>
                    <a:p>
                      <a:pPr marL="1588" lvl="1" indent="-1588" algn="ctr"/>
                      <a:r>
                        <a:rPr lang="en-US" sz="1100">
                          <a:solidFill>
                            <a:schemeClr val="tx1"/>
                          </a:solidFill>
                          <a:latin typeface="Arial" panose="020B0604020202020204" pitchFamily="34" charset="0"/>
                          <a:cs typeface="Arial" panose="020B0604020202020204" pitchFamily="34" charset="0"/>
                        </a:rPr>
                        <a:t>David Wittes</a:t>
                      </a:r>
                    </a:p>
                  </a:txBody>
                  <a:tcPr marL="0" marR="0" marT="0" marB="0" anchor="ctr">
                    <a:solidFill>
                      <a:srgbClr val="E7F2FC"/>
                    </a:solidFill>
                  </a:tcPr>
                </a:tc>
                <a:extLst>
                  <a:ext uri="{0D108BD9-81ED-4DB2-BD59-A6C34878D82A}">
                    <a16:rowId xmlns:a16="http://schemas.microsoft.com/office/drawing/2014/main" val="4137844201"/>
                  </a:ext>
                </a:extLst>
              </a:tr>
              <a:tr h="413131">
                <a:tc vMerge="1">
                  <a:txBody>
                    <a:bodyPr/>
                    <a:lstStyle/>
                    <a:p>
                      <a:endParaRPr lang="en-US"/>
                    </a:p>
                  </a:txBody>
                  <a:tcPr/>
                </a:tc>
                <a:tc>
                  <a:txBody>
                    <a:bodyPr/>
                    <a:lstStyle/>
                    <a:p>
                      <a:pPr marL="0" algn="ctr" rtl="0" eaLnBrk="1" latinLnBrk="0" hangingPunct="1">
                        <a:spcBef>
                          <a:spcPts val="0"/>
                        </a:spcBef>
                        <a:spcAft>
                          <a:spcPts val="0"/>
                        </a:spcAft>
                      </a:pPr>
                      <a:r>
                        <a:rPr lang="en-US" sz="1100" kern="1200">
                          <a:effectLst/>
                          <a:latin typeface="Arial" panose="020B0604020202020204" pitchFamily="34" charset="0"/>
                          <a:cs typeface="Arial" panose="020B0604020202020204" pitchFamily="34" charset="0"/>
                        </a:rPr>
                        <a:t>1315 – 1500</a:t>
                      </a:r>
                      <a:endParaRPr lang="en-US">
                        <a:effectLst/>
                        <a:latin typeface="Arial" panose="020B0604020202020204" pitchFamily="34" charset="0"/>
                        <a:cs typeface="Arial" panose="020B0604020202020204" pitchFamily="34" charset="0"/>
                      </a:endParaRPr>
                    </a:p>
                  </a:txBody>
                  <a:tcPr marL="0" marR="0" marT="0" marB="0" anchor="ctr">
                    <a:solidFill>
                      <a:srgbClr val="E7F2FC"/>
                    </a:solidFill>
                  </a:tcPr>
                </a:tc>
                <a:tc>
                  <a:txBody>
                    <a:bodyPr/>
                    <a:lstStyle/>
                    <a:p>
                      <a:pPr marL="0" marR="0" indent="0" algn="ctr" rtl="0" eaLnBrk="1" fontAlgn="auto" latinLnBrk="0" hangingPunct="1">
                        <a:spcBef>
                          <a:spcPts val="0"/>
                        </a:spcBef>
                        <a:spcAft>
                          <a:spcPts val="0"/>
                        </a:spcAft>
                      </a:pPr>
                      <a:r>
                        <a:rPr lang="en-US" sz="1100" kern="1200">
                          <a:effectLst/>
                          <a:latin typeface="Arial" panose="020B0604020202020204" pitchFamily="34" charset="0"/>
                          <a:cs typeface="Arial" panose="020B0604020202020204" pitchFamily="34" charset="0"/>
                        </a:rPr>
                        <a:t>AM Risk Categories and AM Data Set Content Requirements</a:t>
                      </a:r>
                      <a:endParaRPr lang="en-US">
                        <a:effectLst/>
                        <a:latin typeface="Arial" panose="020B0604020202020204" pitchFamily="34" charset="0"/>
                        <a:cs typeface="Arial" panose="020B0604020202020204" pitchFamily="34" charset="0"/>
                      </a:endParaRPr>
                    </a:p>
                  </a:txBody>
                  <a:tcPr marL="0" marR="0" marT="0" marB="0" anchor="ctr">
                    <a:solidFill>
                      <a:srgbClr val="E7F2FC"/>
                    </a:solidFill>
                  </a:tcPr>
                </a:tc>
                <a:tc vMerge="1">
                  <a:txBody>
                    <a:bodyPr/>
                    <a:lstStyle/>
                    <a:p>
                      <a:pPr marL="0" marR="0" indent="0" algn="ctr" rtl="0" eaLnBrk="1" fontAlgn="auto" latinLnBrk="0" hangingPunct="1">
                        <a:spcBef>
                          <a:spcPts val="0"/>
                        </a:spcBef>
                        <a:spcAft>
                          <a:spcPts val="0"/>
                        </a:spcAft>
                      </a:pPr>
                      <a:endParaRPr lang="en-US">
                        <a:effectLst/>
                      </a:endParaRPr>
                    </a:p>
                  </a:txBody>
                  <a:tcPr marL="0" marR="0" marT="0" marB="0" anchor="ctr">
                    <a:solidFill>
                      <a:srgbClr val="E7F2FC"/>
                    </a:solidFill>
                  </a:tcPr>
                </a:tc>
                <a:extLst>
                  <a:ext uri="{0D108BD9-81ED-4DB2-BD59-A6C34878D82A}">
                    <a16:rowId xmlns:a16="http://schemas.microsoft.com/office/drawing/2014/main" val="4175728091"/>
                  </a:ext>
                </a:extLst>
              </a:tr>
              <a:tr h="172085">
                <a:tc vMerge="1">
                  <a:txBody>
                    <a:bodyPr/>
                    <a:lstStyle/>
                    <a:p>
                      <a:endParaRPr lang="en-US"/>
                    </a:p>
                  </a:txBody>
                  <a:tcPr/>
                </a:tc>
                <a:tc>
                  <a:txBody>
                    <a:bodyPr/>
                    <a:lstStyle/>
                    <a:p>
                      <a:pPr marL="0" algn="ctr" rtl="0" eaLnBrk="1" latinLnBrk="0" hangingPunct="1">
                        <a:spcBef>
                          <a:spcPts val="0"/>
                        </a:spcBef>
                        <a:spcAft>
                          <a:spcPts val="0"/>
                        </a:spcAft>
                      </a:pPr>
                      <a:r>
                        <a:rPr lang="en-US" sz="1100" kern="1200">
                          <a:effectLst/>
                          <a:latin typeface="Arial" panose="020B0604020202020204" pitchFamily="34" charset="0"/>
                          <a:cs typeface="Arial" panose="020B0604020202020204" pitchFamily="34" charset="0"/>
                        </a:rPr>
                        <a:t>1500 – 1530</a:t>
                      </a:r>
                      <a:endParaRPr lang="en-US">
                        <a:effectLst/>
                        <a:latin typeface="Arial" panose="020B0604020202020204" pitchFamily="34" charset="0"/>
                        <a:cs typeface="Arial" panose="020B0604020202020204" pitchFamily="34" charset="0"/>
                      </a:endParaRPr>
                    </a:p>
                  </a:txBody>
                  <a:tcPr marL="0" marR="0" marT="0" marB="0" anchor="ctr">
                    <a:solidFill>
                      <a:srgbClr val="E7F2FC"/>
                    </a:solidFill>
                  </a:tcPr>
                </a:tc>
                <a:tc>
                  <a:txBody>
                    <a:bodyPr/>
                    <a:lstStyle/>
                    <a:p>
                      <a:pPr marL="0" algn="ctr" rtl="0" eaLnBrk="1" latinLnBrk="0" hangingPunct="1">
                        <a:spcBef>
                          <a:spcPts val="0"/>
                        </a:spcBef>
                        <a:spcAft>
                          <a:spcPts val="0"/>
                        </a:spcAft>
                      </a:pPr>
                      <a:r>
                        <a:rPr lang="en-US" sz="1100" kern="1200">
                          <a:effectLst/>
                          <a:latin typeface="Arial" panose="020B0604020202020204" pitchFamily="34" charset="0"/>
                          <a:cs typeface="Arial" panose="020B0604020202020204" pitchFamily="34" charset="0"/>
                        </a:rPr>
                        <a:t>Discussion Time</a:t>
                      </a:r>
                      <a:endParaRPr lang="en-US">
                        <a:effectLst/>
                        <a:latin typeface="Arial" panose="020B0604020202020204" pitchFamily="34" charset="0"/>
                        <a:cs typeface="Arial" panose="020B0604020202020204" pitchFamily="34" charset="0"/>
                      </a:endParaRPr>
                    </a:p>
                  </a:txBody>
                  <a:tcPr marL="0" marR="0" marT="0" marB="0" anchor="ctr">
                    <a:solidFill>
                      <a:srgbClr val="E7F2FC"/>
                    </a:solidFill>
                  </a:tcPr>
                </a:tc>
                <a:tc vMerge="1">
                  <a:txBody>
                    <a:bodyPr/>
                    <a:lstStyle/>
                    <a:p>
                      <a:pPr marL="0" algn="ctr" rtl="0" eaLnBrk="1" latinLnBrk="0" hangingPunct="1">
                        <a:spcBef>
                          <a:spcPts val="0"/>
                        </a:spcBef>
                        <a:spcAft>
                          <a:spcPts val="0"/>
                        </a:spcAft>
                      </a:pPr>
                      <a:endParaRPr lang="en-US">
                        <a:effectLst/>
                      </a:endParaRPr>
                    </a:p>
                  </a:txBody>
                  <a:tcPr marL="0" marR="0" marT="0" marB="0" anchor="ctr">
                    <a:solidFill>
                      <a:srgbClr val="E7F2FC"/>
                    </a:solidFill>
                  </a:tcPr>
                </a:tc>
                <a:extLst>
                  <a:ext uri="{0D108BD9-81ED-4DB2-BD59-A6C34878D82A}">
                    <a16:rowId xmlns:a16="http://schemas.microsoft.com/office/drawing/2014/main" val="171955582"/>
                  </a:ext>
                </a:extLst>
              </a:tr>
              <a:tr h="289560">
                <a:tc gridSpan="4">
                  <a:txBody>
                    <a:bodyPr/>
                    <a:lstStyle/>
                    <a:p>
                      <a:pPr marL="0" algn="ctr" rtl="0" eaLnBrk="1" latinLnBrk="0" hangingPunct="1">
                        <a:spcBef>
                          <a:spcPts val="0"/>
                        </a:spcBef>
                        <a:spcAft>
                          <a:spcPts val="0"/>
                        </a:spcAft>
                      </a:pPr>
                      <a:endParaRPr lang="en-US">
                        <a:effectLst/>
                        <a:latin typeface="Arial" panose="020B0604020202020204" pitchFamily="34" charset="0"/>
                        <a:cs typeface="Arial" panose="020B0604020202020204" pitchFamily="34" charset="0"/>
                      </a:endParaRPr>
                    </a:p>
                  </a:txBody>
                  <a:tcPr marL="0" marR="0" marT="0" marB="0" anchor="ctr">
                    <a:solidFill>
                      <a:schemeClr val="bg1"/>
                    </a:solidFill>
                  </a:tcPr>
                </a:tc>
                <a:tc hMerge="1">
                  <a:txBody>
                    <a:bodyPr/>
                    <a:lstStyle/>
                    <a:p>
                      <a:pPr marL="0" algn="ctr" rtl="0" eaLnBrk="1" latinLnBrk="0" hangingPunct="1">
                        <a:spcBef>
                          <a:spcPts val="0"/>
                        </a:spcBef>
                        <a:spcAft>
                          <a:spcPts val="0"/>
                        </a:spcAft>
                      </a:pPr>
                      <a:endParaRPr lang="en-US">
                        <a:effectLst/>
                      </a:endParaRPr>
                    </a:p>
                  </a:txBody>
                  <a:tcPr marL="0" marR="0" marT="0" marB="0" anchor="ctr">
                    <a:solidFill>
                      <a:schemeClr val="bg1">
                        <a:lumMod val="85000"/>
                      </a:schemeClr>
                    </a:solidFill>
                  </a:tcPr>
                </a:tc>
                <a:tc hMerge="1">
                  <a:txBody>
                    <a:bodyPr/>
                    <a:lstStyle/>
                    <a:p>
                      <a:pPr marL="0" algn="ctr" rtl="0" eaLnBrk="1" latinLnBrk="0" hangingPunct="1">
                        <a:spcBef>
                          <a:spcPts val="0"/>
                        </a:spcBef>
                        <a:spcAft>
                          <a:spcPts val="0"/>
                        </a:spcAft>
                      </a:pPr>
                      <a:endParaRPr lang="en-US">
                        <a:effectLst/>
                      </a:endParaRPr>
                    </a:p>
                  </a:txBody>
                  <a:tcPr marL="0" marR="0" marT="0" marB="0" anchor="ctr">
                    <a:solidFill>
                      <a:schemeClr val="bg1">
                        <a:lumMod val="85000"/>
                      </a:schemeClr>
                    </a:solidFill>
                  </a:tcPr>
                </a:tc>
                <a:tc hMerge="1">
                  <a:txBody>
                    <a:bodyPr/>
                    <a:lstStyle/>
                    <a:p>
                      <a:pPr marL="0" algn="ctr" rtl="0" eaLnBrk="1" latinLnBrk="0" hangingPunct="1">
                        <a:spcBef>
                          <a:spcPts val="0"/>
                        </a:spcBef>
                        <a:spcAft>
                          <a:spcPts val="0"/>
                        </a:spcAft>
                      </a:pPr>
                      <a:endParaRPr lang="en-US">
                        <a:effectLst/>
                      </a:endParaRPr>
                    </a:p>
                  </a:txBody>
                  <a:tcPr marL="0" marR="0" marT="0" marB="0" anchor="ctr">
                    <a:solidFill>
                      <a:schemeClr val="bg1"/>
                    </a:solidFill>
                  </a:tcPr>
                </a:tc>
                <a:extLst>
                  <a:ext uri="{0D108BD9-81ED-4DB2-BD59-A6C34878D82A}">
                    <a16:rowId xmlns:a16="http://schemas.microsoft.com/office/drawing/2014/main" val="2205991746"/>
                  </a:ext>
                </a:extLst>
              </a:tr>
              <a:tr h="289560">
                <a:tc rowSpan="3">
                  <a:txBody>
                    <a:bodyPr/>
                    <a:lstStyle/>
                    <a:p>
                      <a:pPr marL="0" algn="ctr" rtl="0" eaLnBrk="1" latinLnBrk="0" hangingPunct="1">
                        <a:spcBef>
                          <a:spcPts val="0"/>
                        </a:spcBef>
                        <a:spcAft>
                          <a:spcPts val="0"/>
                        </a:spcAft>
                      </a:pPr>
                      <a:r>
                        <a:rPr lang="en-US" sz="1100" kern="1200">
                          <a:effectLst/>
                          <a:latin typeface="Arial" panose="020B0604020202020204" pitchFamily="34" charset="0"/>
                          <a:cs typeface="Arial" panose="020B0604020202020204" pitchFamily="34" charset="0"/>
                        </a:rPr>
                        <a:t>Thursday June 17th</a:t>
                      </a:r>
                      <a:endParaRPr lang="en-US">
                        <a:effectLst/>
                        <a:latin typeface="Arial" panose="020B0604020202020204" pitchFamily="34" charset="0"/>
                        <a:cs typeface="Arial" panose="020B0604020202020204" pitchFamily="34" charset="0"/>
                      </a:endParaRPr>
                    </a:p>
                  </a:txBody>
                  <a:tcPr marL="0" marR="0" marT="0" marB="0" anchor="ctr">
                    <a:solidFill>
                      <a:srgbClr val="CBE4F9"/>
                    </a:solidFill>
                  </a:tcPr>
                </a:tc>
                <a:tc>
                  <a:txBody>
                    <a:bodyPr/>
                    <a:lstStyle/>
                    <a:p>
                      <a:pPr marL="0" algn="ctr" rtl="0" eaLnBrk="1" latinLnBrk="0" hangingPunct="1">
                        <a:spcBef>
                          <a:spcPts val="0"/>
                        </a:spcBef>
                        <a:spcAft>
                          <a:spcPts val="0"/>
                        </a:spcAft>
                      </a:pPr>
                      <a:r>
                        <a:rPr lang="en-US" sz="1100" kern="1200">
                          <a:effectLst/>
                          <a:latin typeface="Arial" panose="020B0604020202020204" pitchFamily="34" charset="0"/>
                          <a:cs typeface="Arial" panose="020B0604020202020204" pitchFamily="34" charset="0"/>
                        </a:rPr>
                        <a:t>1300 – 1400</a:t>
                      </a:r>
                      <a:endParaRPr lang="en-US">
                        <a:effectLst/>
                        <a:latin typeface="Arial" panose="020B0604020202020204" pitchFamily="34" charset="0"/>
                        <a:cs typeface="Arial" panose="020B0604020202020204" pitchFamily="34" charset="0"/>
                      </a:endParaRPr>
                    </a:p>
                  </a:txBody>
                  <a:tcPr marL="0" marR="0" marT="0" marB="0" anchor="ctr">
                    <a:solidFill>
                      <a:srgbClr val="CBE4F9"/>
                    </a:solidFill>
                  </a:tcPr>
                </a:tc>
                <a:tc>
                  <a:txBody>
                    <a:bodyPr/>
                    <a:lstStyle/>
                    <a:p>
                      <a:pPr marL="0" algn="ctr" rtl="0" eaLnBrk="1" latinLnBrk="0" hangingPunct="1">
                        <a:spcBef>
                          <a:spcPts val="0"/>
                        </a:spcBef>
                        <a:spcAft>
                          <a:spcPts val="0"/>
                        </a:spcAft>
                      </a:pPr>
                      <a:r>
                        <a:rPr lang="en-US" sz="1100" kern="1200">
                          <a:effectLst/>
                          <a:latin typeface="Arial" panose="020B0604020202020204" pitchFamily="34" charset="0"/>
                          <a:cs typeface="Arial" panose="020B0604020202020204" pitchFamily="34" charset="0"/>
                        </a:rPr>
                        <a:t>AM Data Set Structure</a:t>
                      </a:r>
                      <a:endParaRPr lang="en-US">
                        <a:effectLst/>
                        <a:latin typeface="Arial" panose="020B0604020202020204" pitchFamily="34" charset="0"/>
                        <a:cs typeface="Arial" panose="020B0604020202020204" pitchFamily="34" charset="0"/>
                      </a:endParaRPr>
                    </a:p>
                  </a:txBody>
                  <a:tcPr marL="0" marR="0" marT="0" marB="0" anchor="ctr">
                    <a:solidFill>
                      <a:srgbClr val="CBE4F9"/>
                    </a:solidFill>
                  </a:tcPr>
                </a:tc>
                <a:tc rowSpan="3">
                  <a:txBody>
                    <a:bodyPr/>
                    <a:lstStyle/>
                    <a:p>
                      <a:pPr marL="1588" lvl="1" indent="-1588" algn="ctr"/>
                      <a:r>
                        <a:rPr lang="en-US" sz="1100">
                          <a:solidFill>
                            <a:schemeClr val="tx1"/>
                          </a:solidFill>
                          <a:latin typeface="Arial" panose="020B0604020202020204" pitchFamily="34" charset="0"/>
                          <a:cs typeface="Arial" panose="020B0604020202020204" pitchFamily="34" charset="0"/>
                        </a:rPr>
                        <a:t>(See June 15th above)</a:t>
                      </a:r>
                    </a:p>
                  </a:txBody>
                  <a:tcPr marL="0" marR="0" marT="0" marB="0" anchor="ctr">
                    <a:solidFill>
                      <a:srgbClr val="CBE4F9"/>
                    </a:solidFill>
                  </a:tcPr>
                </a:tc>
                <a:extLst>
                  <a:ext uri="{0D108BD9-81ED-4DB2-BD59-A6C34878D82A}">
                    <a16:rowId xmlns:a16="http://schemas.microsoft.com/office/drawing/2014/main" val="2566896718"/>
                  </a:ext>
                </a:extLst>
              </a:tr>
              <a:tr h="413131">
                <a:tc vMerge="1">
                  <a:txBody>
                    <a:bodyPr/>
                    <a:lstStyle/>
                    <a:p>
                      <a:endParaRPr lang="en-US"/>
                    </a:p>
                  </a:txBody>
                  <a:tcPr/>
                </a:tc>
                <a:tc>
                  <a:txBody>
                    <a:bodyPr/>
                    <a:lstStyle/>
                    <a:p>
                      <a:pPr marL="0" algn="ctr" rtl="0" eaLnBrk="1" latinLnBrk="0" hangingPunct="1">
                        <a:spcBef>
                          <a:spcPts val="0"/>
                        </a:spcBef>
                        <a:spcAft>
                          <a:spcPts val="0"/>
                        </a:spcAft>
                      </a:pPr>
                      <a:r>
                        <a:rPr lang="en-US" sz="1100" kern="1200">
                          <a:effectLst/>
                          <a:latin typeface="Arial" panose="020B0604020202020204" pitchFamily="34" charset="0"/>
                          <a:cs typeface="Arial" panose="020B0604020202020204" pitchFamily="34" charset="0"/>
                        </a:rPr>
                        <a:t>1400 – 1500</a:t>
                      </a:r>
                      <a:endParaRPr lang="en-US">
                        <a:effectLst/>
                        <a:latin typeface="Arial" panose="020B0604020202020204" pitchFamily="34" charset="0"/>
                        <a:cs typeface="Arial" panose="020B0604020202020204" pitchFamily="34" charset="0"/>
                      </a:endParaRPr>
                    </a:p>
                  </a:txBody>
                  <a:tcPr marL="0" marR="0" marT="0" marB="0" anchor="ctr">
                    <a:solidFill>
                      <a:srgbClr val="CBE4F9"/>
                    </a:solidFill>
                  </a:tcPr>
                </a:tc>
                <a:tc>
                  <a:txBody>
                    <a:bodyPr/>
                    <a:lstStyle/>
                    <a:p>
                      <a:pPr marL="0" algn="ctr" rtl="0" eaLnBrk="1" latinLnBrk="0" hangingPunct="1">
                        <a:spcBef>
                          <a:spcPts val="0"/>
                        </a:spcBef>
                        <a:spcAft>
                          <a:spcPts val="0"/>
                        </a:spcAft>
                      </a:pPr>
                      <a:r>
                        <a:rPr lang="en-US" sz="1100" kern="1200">
                          <a:effectLst/>
                          <a:latin typeface="Arial" panose="020B0604020202020204" pitchFamily="34" charset="0"/>
                          <a:cs typeface="Arial" panose="020B0604020202020204" pitchFamily="34" charset="0"/>
                        </a:rPr>
                        <a:t>AM Data Set </a:t>
                      </a:r>
                      <a:endParaRPr lang="en-US">
                        <a:effectLst/>
                        <a:latin typeface="Arial" panose="020B0604020202020204" pitchFamily="34" charset="0"/>
                        <a:cs typeface="Arial" panose="020B0604020202020204" pitchFamily="34" charset="0"/>
                      </a:endParaRPr>
                    </a:p>
                    <a:p>
                      <a:pPr marL="0" algn="ctr" rtl="0" eaLnBrk="1" latinLnBrk="0" hangingPunct="1">
                        <a:spcBef>
                          <a:spcPts val="0"/>
                        </a:spcBef>
                        <a:spcAft>
                          <a:spcPts val="0"/>
                        </a:spcAft>
                      </a:pPr>
                      <a:r>
                        <a:rPr lang="en-US" sz="1100" kern="1200">
                          <a:effectLst/>
                          <a:latin typeface="Arial" panose="020B0604020202020204" pitchFamily="34" charset="0"/>
                          <a:cs typeface="Arial" panose="020B0604020202020204" pitchFamily="34" charset="0"/>
                        </a:rPr>
                        <a:t>Formatting and </a:t>
                      </a:r>
                      <a:endParaRPr lang="en-US">
                        <a:effectLst/>
                        <a:latin typeface="Arial" panose="020B0604020202020204" pitchFamily="34" charset="0"/>
                        <a:cs typeface="Arial" panose="020B0604020202020204" pitchFamily="34" charset="0"/>
                      </a:endParaRPr>
                    </a:p>
                    <a:p>
                      <a:pPr marL="0" algn="ctr" rtl="0" eaLnBrk="1" latinLnBrk="0" hangingPunct="1">
                        <a:spcBef>
                          <a:spcPts val="0"/>
                        </a:spcBef>
                        <a:spcAft>
                          <a:spcPts val="0"/>
                        </a:spcAft>
                      </a:pPr>
                      <a:r>
                        <a:rPr lang="en-US" sz="1100" kern="1200">
                          <a:effectLst/>
                          <a:latin typeface="Arial" panose="020B0604020202020204" pitchFamily="34" charset="0"/>
                          <a:cs typeface="Arial" panose="020B0604020202020204" pitchFamily="34" charset="0"/>
                        </a:rPr>
                        <a:t>Workshop Conclusion</a:t>
                      </a:r>
                      <a:endParaRPr lang="en-US">
                        <a:effectLst/>
                        <a:latin typeface="Arial" panose="020B0604020202020204" pitchFamily="34" charset="0"/>
                        <a:cs typeface="Arial" panose="020B0604020202020204" pitchFamily="34" charset="0"/>
                      </a:endParaRPr>
                    </a:p>
                  </a:txBody>
                  <a:tcPr marL="0" marR="0" marT="0" marB="0" anchor="ctr">
                    <a:solidFill>
                      <a:srgbClr val="CBE4F9"/>
                    </a:solidFill>
                  </a:tcPr>
                </a:tc>
                <a:tc vMerge="1">
                  <a:txBody>
                    <a:bodyPr/>
                    <a:lstStyle/>
                    <a:p>
                      <a:pPr marL="0" algn="ctr" rtl="0" eaLnBrk="1" latinLnBrk="0" hangingPunct="1">
                        <a:spcBef>
                          <a:spcPts val="0"/>
                        </a:spcBef>
                        <a:spcAft>
                          <a:spcPts val="0"/>
                        </a:spcAft>
                      </a:pPr>
                      <a:endParaRPr lang="en-US">
                        <a:effectLst/>
                      </a:endParaRPr>
                    </a:p>
                  </a:txBody>
                  <a:tcPr marL="0" marR="0" marT="0" marB="0" anchor="ctr">
                    <a:solidFill>
                      <a:srgbClr val="CBE4F9"/>
                    </a:solidFill>
                  </a:tcPr>
                </a:tc>
                <a:extLst>
                  <a:ext uri="{0D108BD9-81ED-4DB2-BD59-A6C34878D82A}">
                    <a16:rowId xmlns:a16="http://schemas.microsoft.com/office/drawing/2014/main" val="1499632544"/>
                  </a:ext>
                </a:extLst>
              </a:tr>
              <a:tr h="413131">
                <a:tc vMerge="1">
                  <a:txBody>
                    <a:bodyPr/>
                    <a:lstStyle/>
                    <a:p>
                      <a:endParaRPr lang="en-US"/>
                    </a:p>
                  </a:txBody>
                  <a:tcPr/>
                </a:tc>
                <a:tc>
                  <a:txBody>
                    <a:bodyPr/>
                    <a:lstStyle/>
                    <a:p>
                      <a:pPr marL="0" algn="ctr" rtl="0" eaLnBrk="1" latinLnBrk="0" hangingPunct="1">
                        <a:spcBef>
                          <a:spcPts val="0"/>
                        </a:spcBef>
                        <a:spcAft>
                          <a:spcPts val="0"/>
                        </a:spcAft>
                      </a:pPr>
                      <a:r>
                        <a:rPr lang="en-US" sz="1100" kern="1200">
                          <a:effectLst/>
                          <a:latin typeface="Arial" panose="020B0604020202020204" pitchFamily="34" charset="0"/>
                          <a:cs typeface="Arial" panose="020B0604020202020204" pitchFamily="34" charset="0"/>
                        </a:rPr>
                        <a:t>1500 – 1530</a:t>
                      </a:r>
                      <a:endParaRPr lang="en-US">
                        <a:effectLst/>
                        <a:latin typeface="Arial" panose="020B0604020202020204" pitchFamily="34" charset="0"/>
                        <a:cs typeface="Arial" panose="020B0604020202020204" pitchFamily="34" charset="0"/>
                      </a:endParaRPr>
                    </a:p>
                  </a:txBody>
                  <a:tcPr marL="0" marR="0" marT="0" marB="0" anchor="ctr">
                    <a:solidFill>
                      <a:srgbClr val="CBE4F9"/>
                    </a:solidFill>
                  </a:tcPr>
                </a:tc>
                <a:tc>
                  <a:txBody>
                    <a:bodyPr/>
                    <a:lstStyle/>
                    <a:p>
                      <a:pPr marL="0" algn="ctr" rtl="0" eaLnBrk="1" latinLnBrk="0" hangingPunct="1">
                        <a:spcBef>
                          <a:spcPts val="0"/>
                        </a:spcBef>
                        <a:spcAft>
                          <a:spcPts val="0"/>
                        </a:spcAft>
                      </a:pPr>
                      <a:r>
                        <a:rPr lang="en-US" sz="1100" kern="1200">
                          <a:effectLst/>
                          <a:latin typeface="Arial" panose="020B0604020202020204" pitchFamily="34" charset="0"/>
                          <a:cs typeface="Arial" panose="020B0604020202020204" pitchFamily="34" charset="0"/>
                        </a:rPr>
                        <a:t>Discussion Time</a:t>
                      </a:r>
                      <a:endParaRPr lang="en-US">
                        <a:effectLst/>
                        <a:latin typeface="Arial" panose="020B0604020202020204" pitchFamily="34" charset="0"/>
                        <a:cs typeface="Arial" panose="020B0604020202020204" pitchFamily="34" charset="0"/>
                      </a:endParaRPr>
                    </a:p>
                  </a:txBody>
                  <a:tcPr marL="0" marR="0" marT="0" marB="0" anchor="ctr">
                    <a:solidFill>
                      <a:srgbClr val="CBE4F9"/>
                    </a:solidFill>
                  </a:tcPr>
                </a:tc>
                <a:tc vMerge="1">
                  <a:txBody>
                    <a:bodyPr/>
                    <a:lstStyle/>
                    <a:p>
                      <a:pPr marL="0" algn="ctr" rtl="0" eaLnBrk="1" latinLnBrk="0" hangingPunct="1">
                        <a:spcBef>
                          <a:spcPts val="0"/>
                        </a:spcBef>
                        <a:spcAft>
                          <a:spcPts val="0"/>
                        </a:spcAft>
                      </a:pPr>
                      <a:endParaRPr lang="en-US">
                        <a:effectLst/>
                      </a:endParaRPr>
                    </a:p>
                  </a:txBody>
                  <a:tcPr marL="0" marR="0" marT="0" marB="0" anchor="ctr">
                    <a:solidFill>
                      <a:srgbClr val="CBE4F9"/>
                    </a:solidFill>
                  </a:tcPr>
                </a:tc>
                <a:extLst>
                  <a:ext uri="{0D108BD9-81ED-4DB2-BD59-A6C34878D82A}">
                    <a16:rowId xmlns:a16="http://schemas.microsoft.com/office/drawing/2014/main" val="3635694827"/>
                  </a:ext>
                </a:extLst>
              </a:tr>
            </a:tbl>
          </a:graphicData>
        </a:graphic>
      </p:graphicFrame>
      <p:sp>
        <p:nvSpPr>
          <p:cNvPr id="8" name="Slide Number Placeholder 2">
            <a:extLst>
              <a:ext uri="{FF2B5EF4-FFF2-40B4-BE49-F238E27FC236}">
                <a16:creationId xmlns:a16="http://schemas.microsoft.com/office/drawing/2014/main" id="{4DFA0455-1CD6-43D3-A7CC-2AF52D177D42}"/>
              </a:ext>
            </a:extLst>
          </p:cNvPr>
          <p:cNvSpPr>
            <a:spLocks noGrp="1"/>
          </p:cNvSpPr>
          <p:nvPr>
            <p:ph type="sldNum" sz="quarter" idx="12"/>
          </p:nvPr>
        </p:nvSpPr>
        <p:spPr>
          <a:xfrm>
            <a:off x="6790766" y="6356355"/>
            <a:ext cx="2133600" cy="365125"/>
          </a:xfrm>
        </p:spPr>
        <p:txBody>
          <a:bodyPr/>
          <a:lstStyle/>
          <a:p>
            <a:pPr marL="0" marR="0" lvl="0" indent="0" algn="r" defTabSz="806867" rtl="0" eaLnBrk="1" fontAlgn="base" latinLnBrk="0" hangingPunct="1">
              <a:lnSpc>
                <a:spcPct val="100000"/>
              </a:lnSpc>
              <a:spcBef>
                <a:spcPct val="0"/>
              </a:spcBef>
              <a:spcAft>
                <a:spcPct val="0"/>
              </a:spcAft>
              <a:buClrTx/>
              <a:buSzTx/>
              <a:buFontTx/>
              <a:buNone/>
              <a:tabLst/>
              <a:defRPr/>
            </a:pPr>
            <a:fld id="{2726C2F5-E77D-45D7-8DF9-278139FB18E6}" type="slidenum">
              <a:rPr kumimoji="0" lang="en-US" sz="1165" b="0" i="0" u="none" strike="noStrike" kern="1200" cap="none" spc="0" normalizeH="0" baseline="0" noProof="0">
                <a:ln>
                  <a:noFill/>
                </a:ln>
                <a:solidFill>
                  <a:prstClr val="black">
                    <a:tint val="75000"/>
                  </a:prstClr>
                </a:solidFill>
                <a:effectLst/>
                <a:uLnTx/>
                <a:uFillTx/>
                <a:latin typeface="Arial" charset="0"/>
                <a:ea typeface="+mn-ea"/>
                <a:cs typeface="+mn-cs"/>
              </a:rPr>
              <a:pPr marL="0" marR="0" lvl="0" indent="0" algn="r" defTabSz="806867" rtl="0" eaLnBrk="1" fontAlgn="base" latinLnBrk="0" hangingPunct="1">
                <a:lnSpc>
                  <a:spcPct val="100000"/>
                </a:lnSpc>
                <a:spcBef>
                  <a:spcPct val="0"/>
                </a:spcBef>
                <a:spcAft>
                  <a:spcPct val="0"/>
                </a:spcAft>
                <a:buClrTx/>
                <a:buSzTx/>
                <a:buFontTx/>
                <a:buNone/>
                <a:tabLst/>
                <a:defRPr/>
              </a:pPr>
              <a:t>28</a:t>
            </a:fld>
            <a:endParaRPr kumimoji="0" lang="en-US" sz="1165" b="0" i="0" u="none" strike="noStrike" kern="1200" cap="none" spc="0" normalizeH="0" baseline="0" noProof="0">
              <a:ln>
                <a:noFill/>
              </a:ln>
              <a:solidFill>
                <a:prstClr val="black">
                  <a:tint val="75000"/>
                </a:prstClr>
              </a:solidFill>
              <a:effectLst/>
              <a:uLnTx/>
              <a:uFillTx/>
              <a:latin typeface="Arial" charset="0"/>
              <a:ea typeface="+mn-ea"/>
              <a:cs typeface="+mn-cs"/>
            </a:endParaRPr>
          </a:p>
        </p:txBody>
      </p:sp>
    </p:spTree>
    <p:extLst>
      <p:ext uri="{BB962C8B-B14F-4D97-AF65-F5344CB8AC3E}">
        <p14:creationId xmlns:p14="http://schemas.microsoft.com/office/powerpoint/2010/main" val="7981387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47" y="178998"/>
            <a:ext cx="3114609" cy="554066"/>
          </a:xfrm>
          <a:prstGeom prst="rect">
            <a:avLst/>
          </a:prstGeom>
        </p:spPr>
      </p:pic>
      <p:sp>
        <p:nvSpPr>
          <p:cNvPr id="5" name="TextBox 4"/>
          <p:cNvSpPr txBox="1"/>
          <p:nvPr/>
        </p:nvSpPr>
        <p:spPr>
          <a:xfrm>
            <a:off x="342900" y="2954285"/>
            <a:ext cx="8458200" cy="1985159"/>
          </a:xfrm>
          <a:prstGeom prst="rect">
            <a:avLst/>
          </a:prstGeom>
          <a:noFill/>
          <a:ln>
            <a:solidFill>
              <a:schemeClr val="accent1"/>
            </a:solidFill>
          </a:ln>
        </p:spPr>
        <p:txBody>
          <a:bodyPr wrap="square" rtlCol="0">
            <a:spAutoFit/>
          </a:bodyPr>
          <a:lstStyle/>
          <a:p>
            <a:pPr marR="0" lvl="0" algn="l" defTabSz="914400" rtl="0" eaLnBrk="1" fontAlgn="auto" latinLnBrk="0" hangingPunct="1">
              <a:lnSpc>
                <a:spcPct val="100000"/>
              </a:lnSpc>
              <a:spcBef>
                <a:spcPts val="0"/>
              </a:spcBef>
              <a:spcAft>
                <a:spcPts val="0"/>
              </a:spcAft>
              <a:buClrTx/>
              <a:buSzTx/>
              <a:tabLst/>
              <a:defRPr/>
            </a:pPr>
            <a:r>
              <a:rPr kumimoji="0" lang="en-US" sz="25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Meeting / Call-In Information</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AMMO JAMA AM Data Package Working Sessions 1 &amp; 2:</a:t>
            </a:r>
          </a:p>
          <a:p>
            <a:pPr marL="914400" lvl="1" indent="-457200">
              <a:buFont typeface="Wingdings" panose="05000000000000000000" pitchFamily="2" charset="2"/>
              <a:buChar char="Ø"/>
              <a:defRPr/>
            </a:pPr>
            <a:r>
              <a:rPr lang="en-US" sz="1500" b="1" dirty="0">
                <a:solidFill>
                  <a:srgbClr val="002060"/>
                </a:solidFill>
                <a:latin typeface="Arial" panose="020B0604020202020204" pitchFamily="34" charset="0"/>
                <a:cs typeface="Arial" panose="020B0604020202020204" pitchFamily="34" charset="0"/>
              </a:rPr>
              <a:t>URL</a:t>
            </a:r>
            <a:r>
              <a:rPr lang="en-US" sz="1500" dirty="0">
                <a:solidFill>
                  <a:srgbClr val="002060"/>
                </a:solidFill>
                <a:latin typeface="Arial" panose="020B0604020202020204" pitchFamily="34" charset="0"/>
                <a:cs typeface="Arial" panose="020B0604020202020204" pitchFamily="34" charset="0"/>
              </a:rPr>
              <a:t>: https://deloitte.zoomgov.com/j/1614095919?pwd=MFFkVjd5VGdOQXJMTDB5SEYzUklnZz09; </a:t>
            </a:r>
            <a:endParaRPr kumimoji="0" lang="en-US" sz="1500" b="0"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endParaRPr>
          </a:p>
          <a:p>
            <a:pPr marL="914400" lvl="1" indent="-457200">
              <a:buFont typeface="Wingdings" panose="05000000000000000000" pitchFamily="2" charset="2"/>
              <a:buChar char="Ø"/>
              <a:defRPr/>
            </a:pPr>
            <a:r>
              <a:rPr lang="en-US" sz="1500" b="1" dirty="0">
                <a:solidFill>
                  <a:srgbClr val="002060"/>
                </a:solidFill>
                <a:latin typeface="Arial" panose="020B0604020202020204" pitchFamily="34" charset="0"/>
                <a:cs typeface="Arial" panose="020B0604020202020204" pitchFamily="34" charset="0"/>
              </a:rPr>
              <a:t>Phone #: </a:t>
            </a:r>
            <a:r>
              <a:rPr lang="en-US" sz="1500" dirty="0">
                <a:solidFill>
                  <a:srgbClr val="002060"/>
                </a:solidFill>
                <a:latin typeface="Arial" panose="020B0604020202020204" pitchFamily="34" charset="0"/>
                <a:cs typeface="Arial" panose="020B0604020202020204" pitchFamily="34" charset="0"/>
              </a:rPr>
              <a:t>1 669 254 5252 , </a:t>
            </a:r>
            <a:r>
              <a:rPr lang="en-US" sz="1500" b="1" dirty="0">
                <a:solidFill>
                  <a:srgbClr val="002060"/>
                </a:solidFill>
                <a:latin typeface="Arial" panose="020B0604020202020204" pitchFamily="34" charset="0"/>
                <a:cs typeface="Arial" panose="020B0604020202020204" pitchFamily="34" charset="0"/>
              </a:rPr>
              <a:t>Meeting ID #:</a:t>
            </a:r>
            <a:r>
              <a:rPr lang="en-US" sz="1500" dirty="0">
                <a:solidFill>
                  <a:srgbClr val="002060"/>
                </a:solidFill>
                <a:latin typeface="Arial" panose="020B0604020202020204" pitchFamily="34" charset="0"/>
                <a:cs typeface="Arial" panose="020B0604020202020204" pitchFamily="34" charset="0"/>
              </a:rPr>
              <a:t>161 409 5919, </a:t>
            </a:r>
            <a:r>
              <a:rPr lang="en-US" sz="1500" b="1" dirty="0">
                <a:solidFill>
                  <a:srgbClr val="002060"/>
                </a:solidFill>
                <a:latin typeface="Arial" panose="020B0604020202020204" pitchFamily="34" charset="0"/>
                <a:cs typeface="Arial" panose="020B0604020202020204" pitchFamily="34" charset="0"/>
              </a:rPr>
              <a:t>Password: </a:t>
            </a:r>
            <a:r>
              <a:rPr lang="en-US" sz="1500" dirty="0">
                <a:solidFill>
                  <a:srgbClr val="002060"/>
                </a:solidFill>
                <a:latin typeface="Arial" panose="020B0604020202020204" pitchFamily="34" charset="0"/>
                <a:cs typeface="Arial" panose="020B0604020202020204" pitchFamily="34" charset="0"/>
              </a:rPr>
              <a:t>890321</a:t>
            </a:r>
            <a:endParaRPr kumimoji="0" lang="en-US" sz="1500" b="0"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800" dirty="0">
              <a:solidFill>
                <a:srgbClr val="002060"/>
              </a:solidFill>
              <a:latin typeface="Arial" panose="020B0604020202020204" pitchFamily="34" charset="0"/>
              <a:cs typeface="Arial" panose="020B0604020202020204" pitchFamily="34" charset="0"/>
            </a:endParaRPr>
          </a:p>
          <a:p>
            <a:pPr marL="457200" lvl="0" indent="-457200">
              <a:buFont typeface="Arial" panose="020B0604020202020204" pitchFamily="34" charset="0"/>
              <a:buChar char="•"/>
              <a:defRPr/>
            </a:pPr>
            <a:endParaRPr lang="en-US" sz="800" dirty="0">
              <a:solidFill>
                <a:srgbClr val="002060"/>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F73CD46D-729B-430E-B8CB-06FC3D2653A0}"/>
              </a:ext>
            </a:extLst>
          </p:cNvPr>
          <p:cNvSpPr/>
          <p:nvPr/>
        </p:nvSpPr>
        <p:spPr>
          <a:xfrm>
            <a:off x="1" y="1070760"/>
            <a:ext cx="9144000" cy="523220"/>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Arial" panose="020B0604020202020204" pitchFamily="34" charset="0"/>
                <a:ea typeface="+mn-ea"/>
                <a:cs typeface="Arial" panose="020B0604020202020204" pitchFamily="34" charset="0"/>
              </a:rPr>
              <a:t>JAMA AM Data Package Working Sessions</a:t>
            </a:r>
            <a:endParaRPr kumimoji="0" lang="en-US" sz="2800" b="0" i="0" u="none" strike="noStrike" kern="1200" cap="none" spc="0" normalizeH="0" baseline="0" noProof="0">
              <a:ln>
                <a:noFill/>
              </a:ln>
              <a:solidFill>
                <a:prstClr val="black"/>
              </a:solidFill>
              <a:effectLst/>
              <a:uLnTx/>
              <a:uFillTx/>
              <a:latin typeface="Calibri"/>
              <a:ea typeface="+mn-ea"/>
              <a:cs typeface="+mn-cs"/>
            </a:endParaRPr>
          </a:p>
        </p:txBody>
      </p:sp>
      <p:sp>
        <p:nvSpPr>
          <p:cNvPr id="2" name="TextBox 1">
            <a:extLst>
              <a:ext uri="{FF2B5EF4-FFF2-40B4-BE49-F238E27FC236}">
                <a16:creationId xmlns:a16="http://schemas.microsoft.com/office/drawing/2014/main" id="{6B25D0E9-2F77-4004-A366-91A4F363BDF4}"/>
              </a:ext>
            </a:extLst>
          </p:cNvPr>
          <p:cNvSpPr txBox="1"/>
          <p:nvPr/>
        </p:nvSpPr>
        <p:spPr>
          <a:xfrm>
            <a:off x="342900" y="1776558"/>
            <a:ext cx="8458200" cy="861774"/>
          </a:xfrm>
          <a:prstGeom prst="rect">
            <a:avLst/>
          </a:prstGeom>
          <a:noFill/>
        </p:spPr>
        <p:txBody>
          <a:bodyPr wrap="square" rtlCol="0">
            <a:spAutoFit/>
          </a:bodyPr>
          <a:lstStyle/>
          <a:p>
            <a:pPr algn="ctr"/>
            <a:r>
              <a:rPr lang="en-US" sz="2500" dirty="0">
                <a:solidFill>
                  <a:srgbClr val="002060"/>
                </a:solidFill>
                <a:latin typeface="Arial" panose="020B0604020202020204" pitchFamily="34" charset="0"/>
                <a:cs typeface="Arial" panose="020B0604020202020204" pitchFamily="34" charset="0"/>
              </a:rPr>
              <a:t>Both working sessions will be held on Zoom for Government</a:t>
            </a:r>
            <a:endParaRPr lang="en-US" sz="2500" dirty="0"/>
          </a:p>
        </p:txBody>
      </p:sp>
      <p:sp>
        <p:nvSpPr>
          <p:cNvPr id="6" name="Slide Number Placeholder 2">
            <a:extLst>
              <a:ext uri="{FF2B5EF4-FFF2-40B4-BE49-F238E27FC236}">
                <a16:creationId xmlns:a16="http://schemas.microsoft.com/office/drawing/2014/main" id="{6F57132A-3DED-4DD9-ACE2-443270039A8F}"/>
              </a:ext>
            </a:extLst>
          </p:cNvPr>
          <p:cNvSpPr>
            <a:spLocks noGrp="1"/>
          </p:cNvSpPr>
          <p:nvPr>
            <p:ph type="sldNum" sz="quarter" idx="12"/>
          </p:nvPr>
        </p:nvSpPr>
        <p:spPr>
          <a:xfrm>
            <a:off x="6790766" y="6356355"/>
            <a:ext cx="2133600" cy="365125"/>
          </a:xfrm>
        </p:spPr>
        <p:txBody>
          <a:bodyPr/>
          <a:lstStyle/>
          <a:p>
            <a:pPr marL="0" marR="0" lvl="0" indent="0" algn="r" defTabSz="806867" rtl="0" eaLnBrk="1" fontAlgn="base" latinLnBrk="0" hangingPunct="1">
              <a:lnSpc>
                <a:spcPct val="100000"/>
              </a:lnSpc>
              <a:spcBef>
                <a:spcPct val="0"/>
              </a:spcBef>
              <a:spcAft>
                <a:spcPct val="0"/>
              </a:spcAft>
              <a:buClrTx/>
              <a:buSzTx/>
              <a:buFontTx/>
              <a:buNone/>
              <a:tabLst/>
              <a:defRPr/>
            </a:pPr>
            <a:fld id="{2726C2F5-E77D-45D7-8DF9-278139FB18E6}" type="slidenum">
              <a:rPr kumimoji="0" lang="en-US" sz="1165" b="0" i="0" u="none" strike="noStrike" kern="1200" cap="none" spc="0" normalizeH="0" baseline="0" noProof="0">
                <a:ln>
                  <a:noFill/>
                </a:ln>
                <a:solidFill>
                  <a:prstClr val="black">
                    <a:tint val="75000"/>
                  </a:prstClr>
                </a:solidFill>
                <a:effectLst/>
                <a:uLnTx/>
                <a:uFillTx/>
                <a:latin typeface="Arial" charset="0"/>
                <a:ea typeface="+mn-ea"/>
                <a:cs typeface="+mn-cs"/>
              </a:rPr>
              <a:pPr marL="0" marR="0" lvl="0" indent="0" algn="r" defTabSz="806867" rtl="0" eaLnBrk="1" fontAlgn="base" latinLnBrk="0" hangingPunct="1">
                <a:lnSpc>
                  <a:spcPct val="100000"/>
                </a:lnSpc>
                <a:spcBef>
                  <a:spcPct val="0"/>
                </a:spcBef>
                <a:spcAft>
                  <a:spcPct val="0"/>
                </a:spcAft>
                <a:buClrTx/>
                <a:buSzTx/>
                <a:buFontTx/>
                <a:buNone/>
                <a:tabLst/>
                <a:defRPr/>
              </a:pPr>
              <a:t>29</a:t>
            </a:fld>
            <a:endParaRPr kumimoji="0" lang="en-US" sz="1165" b="0" i="0" u="none" strike="noStrike" kern="1200" cap="none" spc="0" normalizeH="0" baseline="0" noProof="0">
              <a:ln>
                <a:noFill/>
              </a:ln>
              <a:solidFill>
                <a:prstClr val="black">
                  <a:tint val="75000"/>
                </a:prstClr>
              </a:solidFill>
              <a:effectLst/>
              <a:uLnTx/>
              <a:uFillTx/>
              <a:latin typeface="Arial" charset="0"/>
              <a:ea typeface="+mn-ea"/>
              <a:cs typeface="+mn-cs"/>
            </a:endParaRPr>
          </a:p>
        </p:txBody>
      </p:sp>
    </p:spTree>
    <p:extLst>
      <p:ext uri="{BB962C8B-B14F-4D97-AF65-F5344CB8AC3E}">
        <p14:creationId xmlns:p14="http://schemas.microsoft.com/office/powerpoint/2010/main" val="1783927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685800" y="1447800"/>
            <a:ext cx="7772400" cy="5502280"/>
          </a:xfrm>
        </p:spPr>
        <p:txBody>
          <a:bodyPr>
            <a:normAutofit fontScale="90000"/>
          </a:bodyPr>
          <a:lstStyle/>
          <a:p>
            <a:pPr algn="ctr"/>
            <a:r>
              <a:rPr lang="en-US" sz="4400" b="1" dirty="0">
                <a:latin typeface="Arial" panose="020B0604020202020204" pitchFamily="34" charset="0"/>
                <a:cs typeface="Arial" panose="020B0604020202020204" pitchFamily="34" charset="0"/>
              </a:rPr>
              <a:t>2021 Additive Manufacturing </a:t>
            </a:r>
            <a:br>
              <a:rPr lang="en-US" sz="4400" b="1" dirty="0">
                <a:latin typeface="Arial" panose="020B0604020202020204" pitchFamily="34" charset="0"/>
                <a:cs typeface="Arial" panose="020B0604020202020204" pitchFamily="34" charset="0"/>
              </a:rPr>
            </a:br>
            <a:r>
              <a:rPr lang="en-US" sz="4400" b="1" dirty="0">
                <a:latin typeface="Arial" panose="020B0604020202020204" pitchFamily="34" charset="0"/>
                <a:cs typeface="Arial" panose="020B0604020202020204" pitchFamily="34" charset="0"/>
              </a:rPr>
              <a:t>Workshop Overview</a:t>
            </a:r>
            <a:br>
              <a:rPr lang="en-US" sz="4400" b="1" dirty="0">
                <a:latin typeface="Arial" panose="020B0604020202020204" pitchFamily="34" charset="0"/>
                <a:cs typeface="Arial" panose="020B0604020202020204" pitchFamily="34" charset="0"/>
              </a:rPr>
            </a:br>
            <a:br>
              <a:rPr lang="en-US" b="1" dirty="0">
                <a:latin typeface="Arial" panose="020B0604020202020204" pitchFamily="34" charset="0"/>
                <a:cs typeface="Arial" panose="020B0604020202020204" pitchFamily="34" charset="0"/>
              </a:rPr>
            </a:br>
            <a:r>
              <a:rPr lang="en-US" sz="3100" b="1" dirty="0">
                <a:latin typeface="Arial" panose="020B0604020202020204" pitchFamily="34" charset="0"/>
                <a:cs typeface="Arial" panose="020B0604020202020204" pitchFamily="34" charset="0"/>
              </a:rPr>
              <a:t>14 – 21 June</a:t>
            </a:r>
            <a:br>
              <a:rPr lang="en-US" sz="3100" b="1" dirty="0">
                <a:latin typeface="Arial" panose="020B0604020202020204" pitchFamily="34" charset="0"/>
                <a:cs typeface="Arial" panose="020B0604020202020204" pitchFamily="34" charset="0"/>
              </a:rPr>
            </a:br>
            <a:br>
              <a:rPr lang="en-US" sz="3100" b="1" dirty="0">
                <a:solidFill>
                  <a:srgbClr val="FF0000"/>
                </a:solidFill>
                <a:latin typeface="Arial" panose="020B0604020202020204" pitchFamily="34" charset="0"/>
                <a:cs typeface="Arial" panose="020B0604020202020204" pitchFamily="34" charset="0"/>
              </a:rPr>
            </a:br>
            <a:r>
              <a:rPr lang="en-US" sz="3100" b="1" dirty="0">
                <a:solidFill>
                  <a:srgbClr val="FF0000"/>
                </a:solidFill>
              </a:rPr>
              <a:t>Virtual </a:t>
            </a:r>
            <a:br>
              <a:rPr lang="en-US" sz="3100" b="1" dirty="0"/>
            </a:br>
            <a:br>
              <a:rPr lang="en-US" sz="3100" b="1" dirty="0">
                <a:solidFill>
                  <a:srgbClr val="FF0000"/>
                </a:solidFill>
                <a:latin typeface="Arial" panose="020B0604020202020204" pitchFamily="34" charset="0"/>
                <a:cs typeface="Arial" panose="020B0604020202020204" pitchFamily="34" charset="0"/>
              </a:rPr>
            </a:br>
            <a:r>
              <a:rPr lang="en-US" sz="2700" dirty="0"/>
              <a:t>Tracy Frost (OUSD Research &amp; Engineering)/JAMWG</a:t>
            </a:r>
            <a:br>
              <a:rPr lang="en-US" sz="2700" dirty="0"/>
            </a:br>
            <a:r>
              <a:rPr lang="en-US" sz="2700" dirty="0"/>
              <a:t>Marilyn Gaska (America Makes / Lockheed Martin)</a:t>
            </a:r>
            <a:br>
              <a:rPr lang="en-US" sz="2700" dirty="0"/>
            </a:br>
            <a:r>
              <a:rPr lang="en-US" sz="2700" dirty="0"/>
              <a:t>Debbie Lilu (NCMS)</a:t>
            </a:r>
            <a:br>
              <a:rPr lang="en-US" sz="2700" dirty="0"/>
            </a:br>
            <a:r>
              <a:rPr lang="en-US" sz="2700" dirty="0"/>
              <a:t>Ray Langlais (OSD MR / LMI)</a:t>
            </a:r>
            <a:br>
              <a:rPr lang="en-US" sz="2700" b="1" dirty="0">
                <a:latin typeface="Arial" panose="020B0604020202020204" pitchFamily="34" charset="0"/>
                <a:cs typeface="Arial" panose="020B0604020202020204" pitchFamily="34" charset="0"/>
              </a:rPr>
            </a:br>
            <a:endParaRPr lang="en-US" sz="2700" b="1" dirty="0">
              <a:latin typeface="Arial" panose="020B0604020202020204" pitchFamily="34" charset="0"/>
              <a:cs typeface="Arial" panose="020B0604020202020204" pitchFamily="34"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47" y="178998"/>
            <a:ext cx="3114609" cy="554066"/>
          </a:xfrm>
          <a:prstGeom prst="rect">
            <a:avLst/>
          </a:prstGeom>
        </p:spPr>
      </p:pic>
      <p:sp>
        <p:nvSpPr>
          <p:cNvPr id="3" name="Slide Number Placeholder 2"/>
          <p:cNvSpPr>
            <a:spLocks noGrp="1"/>
          </p:cNvSpPr>
          <p:nvPr>
            <p:ph type="sldNum" sz="quarter" idx="12"/>
          </p:nvPr>
        </p:nvSpPr>
        <p:spPr/>
        <p:txBody>
          <a:bodyPr/>
          <a:lstStyle/>
          <a:p>
            <a:pPr marL="0" marR="0" lvl="0" indent="0" algn="r" defTabSz="806867" rtl="0" eaLnBrk="1" fontAlgn="base" latinLnBrk="0" hangingPunct="1">
              <a:lnSpc>
                <a:spcPct val="100000"/>
              </a:lnSpc>
              <a:spcBef>
                <a:spcPct val="0"/>
              </a:spcBef>
              <a:spcAft>
                <a:spcPct val="0"/>
              </a:spcAft>
              <a:buClrTx/>
              <a:buSzTx/>
              <a:buFontTx/>
              <a:buNone/>
              <a:tabLst/>
              <a:defRPr/>
            </a:pPr>
            <a:fld id="{2726C2F5-E77D-45D7-8DF9-278139FB18E6}" type="slidenum">
              <a:rPr kumimoji="0" lang="en-US" sz="1165" b="0" i="0" u="none" strike="noStrike" kern="1200" cap="none" spc="0" normalizeH="0" baseline="0" noProof="0">
                <a:ln>
                  <a:noFill/>
                </a:ln>
                <a:solidFill>
                  <a:prstClr val="black">
                    <a:tint val="75000"/>
                  </a:prstClr>
                </a:solidFill>
                <a:effectLst/>
                <a:uLnTx/>
                <a:uFillTx/>
                <a:latin typeface="Arial" charset="0"/>
                <a:ea typeface="+mn-ea"/>
                <a:cs typeface="+mn-cs"/>
              </a:rPr>
              <a:pPr marL="0" marR="0" lvl="0" indent="0" algn="r" defTabSz="806867" rtl="0" eaLnBrk="1" fontAlgn="base" latinLnBrk="0" hangingPunct="1">
                <a:lnSpc>
                  <a:spcPct val="100000"/>
                </a:lnSpc>
                <a:spcBef>
                  <a:spcPct val="0"/>
                </a:spcBef>
                <a:spcAft>
                  <a:spcPct val="0"/>
                </a:spcAft>
                <a:buClrTx/>
                <a:buSzTx/>
                <a:buFontTx/>
                <a:buNone/>
                <a:tabLst/>
                <a:defRPr/>
              </a:pPr>
              <a:t>3</a:t>
            </a:fld>
            <a:endParaRPr kumimoji="0" lang="en-US" sz="1165" b="0" i="0" u="none" strike="noStrike" kern="1200" cap="none" spc="0" normalizeH="0" baseline="0" noProof="0" dirty="0">
              <a:ln>
                <a:noFill/>
              </a:ln>
              <a:solidFill>
                <a:prstClr val="black">
                  <a:tint val="75000"/>
                </a:prstClr>
              </a:solidFill>
              <a:effectLst/>
              <a:uLnTx/>
              <a:uFillTx/>
              <a:latin typeface="Arial" charset="0"/>
              <a:ea typeface="+mn-ea"/>
              <a:cs typeface="+mn-cs"/>
            </a:endParaRPr>
          </a:p>
        </p:txBody>
      </p:sp>
    </p:spTree>
    <p:extLst>
      <p:ext uri="{BB962C8B-B14F-4D97-AF65-F5344CB8AC3E}">
        <p14:creationId xmlns:p14="http://schemas.microsoft.com/office/powerpoint/2010/main" val="10999954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32657" y="854074"/>
            <a:ext cx="8991600" cy="5867405"/>
          </a:xfrm>
        </p:spPr>
        <p:txBody>
          <a:bodyPr>
            <a:normAutofit fontScale="90000"/>
          </a:bodyPr>
          <a:lstStyle/>
          <a:p>
            <a:pPr lvl="0" algn="ctr" defTabSz="914400">
              <a:spcBef>
                <a:spcPts val="0"/>
              </a:spcBef>
              <a:defRPr/>
            </a:pPr>
            <a:r>
              <a:rPr lang="en-US" sz="3600" b="1" dirty="0">
                <a:latin typeface="Arial" panose="020B0604020202020204" pitchFamily="34" charset="0"/>
                <a:cs typeface="Arial" panose="020B0604020202020204" pitchFamily="34" charset="0"/>
              </a:rPr>
              <a:t>2021 Additive Manufacturing Workshop</a:t>
            </a:r>
            <a:br>
              <a:rPr lang="en-US" sz="3600" b="1" dirty="0">
                <a:latin typeface="Arial" panose="020B0604020202020204" pitchFamily="34" charset="0"/>
                <a:cs typeface="Arial" panose="020B0604020202020204" pitchFamily="34" charset="0"/>
              </a:rPr>
            </a:br>
            <a:br>
              <a:rPr lang="en-US" sz="3600" b="1" dirty="0">
                <a:latin typeface="Arial" panose="020B0604020202020204" pitchFamily="34" charset="0"/>
                <a:cs typeface="Arial" panose="020B0604020202020204" pitchFamily="34" charset="0"/>
              </a:rPr>
            </a:br>
            <a:r>
              <a:rPr lang="en-US" sz="3600" b="1" dirty="0">
                <a:latin typeface="Arial" panose="020B0604020202020204" pitchFamily="34" charset="0"/>
                <a:cs typeface="Arial" panose="020B0604020202020204" pitchFamily="34" charset="0"/>
              </a:rPr>
              <a:t>Introduction</a:t>
            </a:r>
            <a:br>
              <a:rPr lang="en-US" sz="3600" b="1" dirty="0">
                <a:latin typeface="Arial" panose="020B0604020202020204" pitchFamily="34" charset="0"/>
                <a:cs typeface="Arial" panose="020B0604020202020204" pitchFamily="34" charset="0"/>
              </a:rPr>
            </a:br>
            <a:br>
              <a:rPr lang="en-US" b="1" dirty="0">
                <a:solidFill>
                  <a:srgbClr val="FF0000"/>
                </a:solidFill>
                <a:latin typeface="Arial" panose="020B0604020202020204" pitchFamily="34" charset="0"/>
                <a:cs typeface="Arial" panose="020B0604020202020204" pitchFamily="34" charset="0"/>
              </a:rPr>
            </a:br>
            <a:r>
              <a:rPr lang="en-US" b="1" dirty="0">
                <a:solidFill>
                  <a:srgbClr val="FF0000"/>
                </a:solidFill>
                <a:latin typeface="Arial" panose="020B0604020202020204" pitchFamily="34" charset="0"/>
                <a:cs typeface="Arial" panose="020B0604020202020204" pitchFamily="34" charset="0"/>
              </a:rPr>
              <a:t>Education and Workforce Development</a:t>
            </a:r>
            <a:br>
              <a:rPr lang="en-US" b="1" dirty="0">
                <a:latin typeface="Arial" panose="020B0604020202020204" pitchFamily="34" charset="0"/>
                <a:cs typeface="Arial" panose="020B0604020202020204" pitchFamily="34" charset="0"/>
              </a:rPr>
            </a:br>
            <a:br>
              <a:rPr lang="en-US" b="1" dirty="0">
                <a:latin typeface="Arial" panose="020B0604020202020204" pitchFamily="34" charset="0"/>
                <a:cs typeface="Arial" panose="020B0604020202020204" pitchFamily="34" charset="0"/>
              </a:rPr>
            </a:br>
            <a:r>
              <a:rPr lang="en-US" sz="3100" b="1" dirty="0">
                <a:solidFill>
                  <a:srgbClr val="002060"/>
                </a:solidFill>
                <a:latin typeface="Arial" panose="020B0604020202020204" pitchFamily="34" charset="0"/>
                <a:cs typeface="Arial" panose="020B0604020202020204" pitchFamily="34" charset="0"/>
              </a:rPr>
              <a:t>Co Leads:</a:t>
            </a:r>
            <a:br>
              <a:rPr lang="en-US" sz="3100" b="1" dirty="0">
                <a:solidFill>
                  <a:srgbClr val="002060"/>
                </a:solidFill>
                <a:latin typeface="Arial" panose="020B0604020202020204" pitchFamily="34" charset="0"/>
                <a:cs typeface="Arial" panose="020B0604020202020204" pitchFamily="34" charset="0"/>
              </a:rPr>
            </a:br>
            <a:r>
              <a:rPr lang="en-US" sz="2200" b="1" dirty="0">
                <a:solidFill>
                  <a:srgbClr val="FF0000"/>
                </a:solidFill>
                <a:latin typeface="Arial" panose="020B0604020202020204" pitchFamily="34" charset="0"/>
                <a:cs typeface="Arial" panose="020B0604020202020204" pitchFamily="34" charset="0"/>
              </a:rPr>
              <a:t>Josh Cramer (josh.cramer@ncdmm.org)</a:t>
            </a:r>
            <a:br>
              <a:rPr lang="en-US" sz="2200" b="1" dirty="0">
                <a:solidFill>
                  <a:srgbClr val="FF0000"/>
                </a:solidFill>
                <a:latin typeface="Arial" panose="020B0604020202020204" pitchFamily="34" charset="0"/>
                <a:cs typeface="Arial" panose="020B0604020202020204" pitchFamily="34" charset="0"/>
              </a:rPr>
            </a:br>
            <a:r>
              <a:rPr lang="en-US" sz="2200" b="1" dirty="0">
                <a:solidFill>
                  <a:srgbClr val="FF0000"/>
                </a:solidFill>
                <a:latin typeface="Arial" panose="020B0604020202020204" pitchFamily="34" charset="0"/>
                <a:cs typeface="Arial" panose="020B0604020202020204" pitchFamily="34" charset="0"/>
              </a:rPr>
              <a:t>Michael Britt-Crane (michael.d.britt-crane.civ@mail.mil)</a:t>
            </a:r>
            <a:br>
              <a:rPr lang="en-US" sz="2200" b="1" dirty="0">
                <a:solidFill>
                  <a:srgbClr val="FF0000"/>
                </a:solidFill>
                <a:latin typeface="Arial" panose="020B0604020202020204" pitchFamily="34" charset="0"/>
                <a:cs typeface="Arial" panose="020B0604020202020204" pitchFamily="34" charset="0"/>
              </a:rPr>
            </a:br>
            <a:r>
              <a:rPr lang="en-US" sz="2200" b="1" dirty="0">
                <a:solidFill>
                  <a:srgbClr val="FF0000"/>
                </a:solidFill>
                <a:latin typeface="Arial" panose="020B0604020202020204" pitchFamily="34" charset="0"/>
                <a:cs typeface="Arial" panose="020B0604020202020204" pitchFamily="34" charset="0"/>
              </a:rPr>
              <a:t>Karla O’Conner (Karla.OConnor@dau.mil)</a:t>
            </a:r>
            <a:br>
              <a:rPr lang="en-US" sz="2200" b="1" dirty="0">
                <a:solidFill>
                  <a:srgbClr val="FF0000"/>
                </a:solidFill>
                <a:latin typeface="Arial" panose="020B0604020202020204" pitchFamily="34" charset="0"/>
                <a:cs typeface="Arial" panose="020B0604020202020204" pitchFamily="34" charset="0"/>
              </a:rPr>
            </a:br>
            <a:endParaRPr lang="en-US" b="1" dirty="0">
              <a:latin typeface="Arial" panose="020B0604020202020204" pitchFamily="34" charset="0"/>
              <a:cs typeface="Arial" panose="020B0604020202020204" pitchFamily="34"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47" y="178998"/>
            <a:ext cx="3114609" cy="554066"/>
          </a:xfrm>
          <a:prstGeom prst="rect">
            <a:avLst/>
          </a:prstGeom>
        </p:spPr>
      </p:pic>
      <p:sp>
        <p:nvSpPr>
          <p:cNvPr id="3" name="Slide Number Placeholder 2"/>
          <p:cNvSpPr>
            <a:spLocks noGrp="1"/>
          </p:cNvSpPr>
          <p:nvPr>
            <p:ph type="sldNum" sz="quarter" idx="12"/>
          </p:nvPr>
        </p:nvSpPr>
        <p:spPr/>
        <p:txBody>
          <a:bodyPr/>
          <a:lstStyle/>
          <a:p>
            <a:pPr marL="0" marR="0" lvl="0" indent="0" algn="r" defTabSz="806867" rtl="0" eaLnBrk="1" fontAlgn="base" latinLnBrk="0" hangingPunct="1">
              <a:lnSpc>
                <a:spcPct val="100000"/>
              </a:lnSpc>
              <a:spcBef>
                <a:spcPct val="0"/>
              </a:spcBef>
              <a:spcAft>
                <a:spcPct val="0"/>
              </a:spcAft>
              <a:buClrTx/>
              <a:buSzTx/>
              <a:buFontTx/>
              <a:buNone/>
              <a:tabLst/>
              <a:defRPr/>
            </a:pPr>
            <a:fld id="{2726C2F5-E77D-45D7-8DF9-278139FB18E6}" type="slidenum">
              <a:rPr kumimoji="0" lang="en-US" sz="1165" b="0" i="0" u="none" strike="noStrike" kern="1200" cap="none" spc="0" normalizeH="0" baseline="0" noProof="0">
                <a:ln>
                  <a:noFill/>
                </a:ln>
                <a:solidFill>
                  <a:prstClr val="black">
                    <a:tint val="75000"/>
                  </a:prstClr>
                </a:solidFill>
                <a:effectLst/>
                <a:uLnTx/>
                <a:uFillTx/>
                <a:latin typeface="Arial" charset="0"/>
                <a:ea typeface="+mn-ea"/>
                <a:cs typeface="+mn-cs"/>
              </a:rPr>
              <a:pPr marL="0" marR="0" lvl="0" indent="0" algn="r" defTabSz="806867" rtl="0" eaLnBrk="1" fontAlgn="base" latinLnBrk="0" hangingPunct="1">
                <a:lnSpc>
                  <a:spcPct val="100000"/>
                </a:lnSpc>
                <a:spcBef>
                  <a:spcPct val="0"/>
                </a:spcBef>
                <a:spcAft>
                  <a:spcPct val="0"/>
                </a:spcAft>
                <a:buClrTx/>
                <a:buSzTx/>
                <a:buFontTx/>
                <a:buNone/>
                <a:tabLst/>
                <a:defRPr/>
              </a:pPr>
              <a:t>30</a:t>
            </a:fld>
            <a:endParaRPr kumimoji="0" lang="en-US" sz="1165" b="0" i="0" u="none" strike="noStrike" kern="1200" cap="none" spc="0" normalizeH="0" baseline="0" noProof="0" dirty="0">
              <a:ln>
                <a:noFill/>
              </a:ln>
              <a:solidFill>
                <a:prstClr val="black">
                  <a:tint val="75000"/>
                </a:prstClr>
              </a:solidFill>
              <a:effectLst/>
              <a:uLnTx/>
              <a:uFillTx/>
              <a:latin typeface="Arial" charset="0"/>
              <a:ea typeface="+mn-ea"/>
              <a:cs typeface="+mn-cs"/>
            </a:endParaRPr>
          </a:p>
        </p:txBody>
      </p:sp>
    </p:spTree>
    <p:extLst>
      <p:ext uri="{BB962C8B-B14F-4D97-AF65-F5344CB8AC3E}">
        <p14:creationId xmlns:p14="http://schemas.microsoft.com/office/powerpoint/2010/main" val="18039535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F630416-92D0-4354-9F38-2283E9614579}"/>
              </a:ext>
            </a:extLst>
          </p:cNvPr>
          <p:cNvSpPr>
            <a:spLocks noGrp="1"/>
          </p:cNvSpPr>
          <p:nvPr>
            <p:ph type="sldNum" sz="quarter" idx="12"/>
          </p:nvPr>
        </p:nvSpPr>
        <p:spPr/>
        <p:txBody>
          <a:bodyPr/>
          <a:lstStyle/>
          <a:p>
            <a:fld id="{2726C2F5-E77D-45D7-8DF9-278139FB18E6}" type="slidenum">
              <a:rPr lang="en-US" smtClean="0"/>
              <a:t>31</a:t>
            </a:fld>
            <a:endParaRPr lang="en-US" dirty="0"/>
          </a:p>
        </p:txBody>
      </p:sp>
      <p:sp>
        <p:nvSpPr>
          <p:cNvPr id="3" name="Content Placeholder 2">
            <a:extLst>
              <a:ext uri="{FF2B5EF4-FFF2-40B4-BE49-F238E27FC236}">
                <a16:creationId xmlns:a16="http://schemas.microsoft.com/office/drawing/2014/main" id="{DBCC9B99-74BF-43D9-A9D1-1739A0865050}"/>
              </a:ext>
            </a:extLst>
          </p:cNvPr>
          <p:cNvSpPr>
            <a:spLocks noGrp="1"/>
          </p:cNvSpPr>
          <p:nvPr>
            <p:ph idx="4294967295"/>
          </p:nvPr>
        </p:nvSpPr>
        <p:spPr>
          <a:xfrm>
            <a:off x="457200" y="1752600"/>
            <a:ext cx="8229600" cy="4926402"/>
          </a:xfrm>
        </p:spPr>
        <p:txBody>
          <a:bodyPr>
            <a:normAutofit fontScale="77500" lnSpcReduction="20000"/>
          </a:bodyPr>
          <a:lstStyle/>
          <a:p>
            <a:r>
              <a:rPr lang="en-US" sz="3200" b="1" dirty="0">
                <a:solidFill>
                  <a:srgbClr val="002060"/>
                </a:solidFill>
                <a:latin typeface="Arial" panose="020B0604020202020204" pitchFamily="34" charset="0"/>
                <a:cs typeface="Arial" panose="020B0604020202020204" pitchFamily="34" charset="0"/>
              </a:rPr>
              <a:t>Objectives:</a:t>
            </a:r>
            <a:endParaRPr lang="en-US" sz="3200" i="1" dirty="0">
              <a:solidFill>
                <a:srgbClr val="002060"/>
              </a:solidFill>
              <a:latin typeface="Arial" panose="020B0604020202020204" pitchFamily="34" charset="0"/>
              <a:cs typeface="Arial" panose="020B0604020202020204" pitchFamily="34" charset="0"/>
            </a:endParaRPr>
          </a:p>
          <a:p>
            <a:pPr marL="958115" lvl="1" indent="-514350">
              <a:buFont typeface="+mj-lt"/>
              <a:buAutoNum type="arabicPeriod"/>
            </a:pPr>
            <a:r>
              <a:rPr lang="en-US" sz="2812" i="1" dirty="0">
                <a:solidFill>
                  <a:srgbClr val="002060"/>
                </a:solidFill>
                <a:latin typeface="Arial" panose="020B0604020202020204" pitchFamily="34" charset="0"/>
                <a:cs typeface="Arial" panose="020B0604020202020204" pitchFamily="34" charset="0"/>
              </a:rPr>
              <a:t>Instructor led training on the utilization of Additive MFG technologies in various manufacturing settings. </a:t>
            </a:r>
          </a:p>
          <a:p>
            <a:pPr marL="958115" lvl="1" indent="-514350">
              <a:buFont typeface="+mj-lt"/>
              <a:buAutoNum type="arabicPeriod"/>
            </a:pPr>
            <a:r>
              <a:rPr lang="en-US" sz="2812" i="1" dirty="0">
                <a:solidFill>
                  <a:srgbClr val="002060"/>
                </a:solidFill>
                <a:latin typeface="Arial" panose="020B0604020202020204" pitchFamily="34" charset="0"/>
                <a:cs typeface="Arial" panose="020B0604020202020204" pitchFamily="34" charset="0"/>
              </a:rPr>
              <a:t>Participants will engage in an interactive training session exploring streamline the manufacturing process, improve product life cycles, and allow for mass customization, which can lead to improved profitability</a:t>
            </a:r>
          </a:p>
          <a:p>
            <a:pPr marL="958115" lvl="1" indent="-514350">
              <a:buFont typeface="+mj-lt"/>
              <a:buAutoNum type="arabicPeriod"/>
            </a:pPr>
            <a:r>
              <a:rPr lang="en-US" sz="2812" i="1" dirty="0">
                <a:solidFill>
                  <a:srgbClr val="002060"/>
                </a:solidFill>
                <a:latin typeface="Arial" panose="020B0604020202020204" pitchFamily="34" charset="0"/>
                <a:cs typeface="Arial" panose="020B0604020202020204" pitchFamily="34" charset="0"/>
              </a:rPr>
              <a:t>Participants will work collaboratively and with a virtual coach to build business case scenarios specific to their roles, technologies, and facilities</a:t>
            </a:r>
          </a:p>
          <a:p>
            <a:endParaRPr lang="en-US" sz="3200" b="1" dirty="0">
              <a:solidFill>
                <a:srgbClr val="002060"/>
              </a:solidFill>
              <a:latin typeface="Arial" panose="020B0604020202020204" pitchFamily="34" charset="0"/>
              <a:cs typeface="Arial" panose="020B0604020202020204" pitchFamily="34" charset="0"/>
            </a:endParaRPr>
          </a:p>
          <a:p>
            <a:r>
              <a:rPr lang="en-US" sz="3200" b="1" dirty="0">
                <a:solidFill>
                  <a:srgbClr val="002060"/>
                </a:solidFill>
                <a:latin typeface="Arial" panose="020B0604020202020204" pitchFamily="34" charset="0"/>
                <a:cs typeface="Arial" panose="020B0604020202020204" pitchFamily="34" charset="0"/>
              </a:rPr>
              <a:t>Planned Deliverables:</a:t>
            </a:r>
            <a:endParaRPr lang="en-US" sz="3200" i="1" dirty="0">
              <a:solidFill>
                <a:srgbClr val="002060"/>
              </a:solidFill>
              <a:latin typeface="Arial" panose="020B0604020202020204" pitchFamily="34" charset="0"/>
              <a:cs typeface="Arial" panose="020B0604020202020204" pitchFamily="34" charset="0"/>
            </a:endParaRPr>
          </a:p>
          <a:p>
            <a:pPr marL="958115" lvl="1" indent="-514350">
              <a:buFont typeface="+mj-lt"/>
              <a:buAutoNum type="arabicPeriod"/>
            </a:pPr>
            <a:r>
              <a:rPr lang="en-US" sz="2812" i="1" dirty="0">
                <a:solidFill>
                  <a:srgbClr val="002060"/>
                </a:solidFill>
                <a:latin typeface="Arial" panose="020B0604020202020204" pitchFamily="34" charset="0"/>
                <a:cs typeface="Arial" panose="020B0604020202020204" pitchFamily="34" charset="0"/>
              </a:rPr>
              <a:t>Participants will build detailed action plans leading to business case scenarios to </a:t>
            </a:r>
            <a:r>
              <a:rPr lang="en-US" sz="2812" i="1" dirty="0" err="1">
                <a:solidFill>
                  <a:srgbClr val="002060"/>
                </a:solidFill>
                <a:latin typeface="Arial" panose="020B0604020202020204" pitchFamily="34" charset="0"/>
                <a:cs typeface="Arial" panose="020B0604020202020204" pitchFamily="34" charset="0"/>
              </a:rPr>
              <a:t>depoy</a:t>
            </a:r>
            <a:r>
              <a:rPr lang="en-US" sz="2812" i="1" dirty="0">
                <a:solidFill>
                  <a:srgbClr val="002060"/>
                </a:solidFill>
                <a:latin typeface="Arial" panose="020B0604020202020204" pitchFamily="34" charset="0"/>
                <a:cs typeface="Arial" panose="020B0604020202020204" pitchFamily="34" charset="0"/>
              </a:rPr>
              <a:t> within their roles/companies in successful integration of additive manufacturing</a:t>
            </a:r>
          </a:p>
          <a:p>
            <a:pPr marL="0" indent="0">
              <a:buNone/>
            </a:pPr>
            <a:endParaRPr lang="en-US" dirty="0"/>
          </a:p>
        </p:txBody>
      </p:sp>
      <p:sp>
        <p:nvSpPr>
          <p:cNvPr id="8" name="Rectangle 7">
            <a:extLst>
              <a:ext uri="{FF2B5EF4-FFF2-40B4-BE49-F238E27FC236}">
                <a16:creationId xmlns:a16="http://schemas.microsoft.com/office/drawing/2014/main" id="{AE85FC4B-3694-4E2F-B231-F4149F81A579}"/>
              </a:ext>
            </a:extLst>
          </p:cNvPr>
          <p:cNvSpPr/>
          <p:nvPr/>
        </p:nvSpPr>
        <p:spPr>
          <a:xfrm>
            <a:off x="304800" y="1070760"/>
            <a:ext cx="8382000" cy="523220"/>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Education and Workforce Development</a:t>
            </a:r>
            <a:endParaRPr kumimoji="0" lang="en-US" sz="2800" b="0" i="0" u="none" strike="noStrike" kern="1200" cap="none" spc="0" normalizeH="0" baseline="0" noProof="0" dirty="0">
              <a:ln>
                <a:noFill/>
              </a:ln>
              <a:solidFill>
                <a:prstClr val="black"/>
              </a:solidFill>
              <a:effectLst/>
              <a:uLnTx/>
              <a:uFillTx/>
              <a:latin typeface="Calibri"/>
              <a:ea typeface="+mn-ea"/>
              <a:cs typeface="+mn-cs"/>
            </a:endParaRPr>
          </a:p>
        </p:txBody>
      </p:sp>
      <p:pic>
        <p:nvPicPr>
          <p:cNvPr id="5" name="Picture 4">
            <a:extLst>
              <a:ext uri="{FF2B5EF4-FFF2-40B4-BE49-F238E27FC236}">
                <a16:creationId xmlns:a16="http://schemas.microsoft.com/office/drawing/2014/main" id="{1A033E36-81DE-4783-AD7C-D266FC6FD3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447" y="178998"/>
            <a:ext cx="3114609" cy="554066"/>
          </a:xfrm>
          <a:prstGeom prst="rect">
            <a:avLst/>
          </a:prstGeom>
        </p:spPr>
      </p:pic>
    </p:spTree>
    <p:extLst>
      <p:ext uri="{BB962C8B-B14F-4D97-AF65-F5344CB8AC3E}">
        <p14:creationId xmlns:p14="http://schemas.microsoft.com/office/powerpoint/2010/main" val="28840605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47" y="178998"/>
            <a:ext cx="3114609" cy="554066"/>
          </a:xfrm>
          <a:prstGeom prst="rect">
            <a:avLst/>
          </a:prstGeom>
        </p:spPr>
      </p:pic>
      <p:sp>
        <p:nvSpPr>
          <p:cNvPr id="5" name="TextBox 4"/>
          <p:cNvSpPr txBox="1"/>
          <p:nvPr/>
        </p:nvSpPr>
        <p:spPr>
          <a:xfrm>
            <a:off x="471447" y="2294046"/>
            <a:ext cx="3871953" cy="5447645"/>
          </a:xfrm>
          <a:prstGeom prst="rect">
            <a:avLst/>
          </a:prstGeom>
          <a:noFill/>
        </p:spPr>
        <p:txBody>
          <a:bodyPr wrap="square" rtlCol="0">
            <a:spAutoFit/>
          </a:bodyPr>
          <a:lstStyle/>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Angela Trego</a:t>
            </a:r>
            <a:r>
              <a:rPr lang="en-US" dirty="0">
                <a:solidFill>
                  <a:srgbClr val="002060"/>
                </a:solidFill>
                <a:latin typeface="Arial" panose="020B0604020202020204" pitchFamily="34" charset="0"/>
                <a:cs typeface="Arial" panose="020B0604020202020204" pitchFamily="34" charset="0"/>
              </a:rPr>
              <a:t> – </a:t>
            </a:r>
            <a:r>
              <a:rPr kumimoji="0" lang="en-US"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UAMMI</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2060"/>
                </a:solidFill>
                <a:latin typeface="Arial" panose="020B0604020202020204" pitchFamily="34" charset="0"/>
                <a:cs typeface="Arial" panose="020B0604020202020204" pitchFamily="34" charset="0"/>
              </a:rPr>
              <a:t>Kris Ward – SME</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Mara Hitner – </a:t>
            </a:r>
            <a:r>
              <a:rPr lang="en-US" dirty="0" err="1">
                <a:solidFill>
                  <a:srgbClr val="002060"/>
                </a:solidFill>
                <a:latin typeface="Arial" panose="020B0604020202020204" pitchFamily="34" charset="0"/>
                <a:cs typeface="Arial" panose="020B0604020202020204" pitchFamily="34" charset="0"/>
              </a:rPr>
              <a:t>MatterHackers</a:t>
            </a:r>
            <a:endParaRPr lang="en-US" dirty="0">
              <a:solidFill>
                <a:srgbClr val="002060"/>
              </a:solidFill>
              <a:latin typeface="Arial" panose="020B0604020202020204" pitchFamily="34" charset="0"/>
              <a:cs typeface="Arial" panose="020B0604020202020204" pitchFamily="34" charset="0"/>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Pamela </a:t>
            </a:r>
            <a:r>
              <a:rPr kumimoji="0" lang="en-US" b="0" i="0" u="none" strike="noStrike" kern="1200" cap="none" spc="0" normalizeH="0" baseline="0" noProof="0" dirty="0" err="1">
                <a:ln>
                  <a:noFill/>
                </a:ln>
                <a:solidFill>
                  <a:srgbClr val="002060"/>
                </a:solidFill>
                <a:effectLst/>
                <a:uLnTx/>
                <a:uFillTx/>
                <a:latin typeface="Arial" panose="020B0604020202020204" pitchFamily="34" charset="0"/>
                <a:ea typeface="+mn-ea"/>
                <a:cs typeface="Arial" panose="020B0604020202020204" pitchFamily="34" charset="0"/>
              </a:rPr>
              <a:t>Szmara</a:t>
            </a:r>
            <a:r>
              <a:rPr kumimoji="0" lang="en-US"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 – </a:t>
            </a:r>
            <a:r>
              <a:rPr kumimoji="0" lang="en-US" b="0" i="0" u="none" strike="noStrike" kern="1200" cap="none" spc="0" normalizeH="0" baseline="0" noProof="0" dirty="0" err="1">
                <a:ln>
                  <a:noFill/>
                </a:ln>
                <a:solidFill>
                  <a:srgbClr val="002060"/>
                </a:solidFill>
                <a:effectLst/>
                <a:uLnTx/>
                <a:uFillTx/>
                <a:latin typeface="Arial" panose="020B0604020202020204" pitchFamily="34" charset="0"/>
                <a:ea typeface="+mn-ea"/>
                <a:cs typeface="Arial" panose="020B0604020202020204" pitchFamily="34" charset="0"/>
              </a:rPr>
              <a:t>Pamton</a:t>
            </a:r>
            <a:r>
              <a:rPr kumimoji="0" lang="en-US"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 3D Printing</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2060"/>
                </a:solidFill>
                <a:latin typeface="Arial" panose="020B0604020202020204" pitchFamily="34" charset="0"/>
                <a:cs typeface="Arial" panose="020B0604020202020204" pitchFamily="34" charset="0"/>
              </a:rPr>
              <a:t>Tiffany Lindemann – US NAVY</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0" i="0" u="none" strike="noStrike" kern="1200" cap="none" spc="0" normalizeH="0" baseline="0" noProof="0" dirty="0" err="1">
                <a:ln>
                  <a:noFill/>
                </a:ln>
                <a:solidFill>
                  <a:srgbClr val="002060"/>
                </a:solidFill>
                <a:effectLst/>
                <a:uLnTx/>
                <a:uFillTx/>
                <a:latin typeface="Arial" panose="020B0604020202020204" pitchFamily="34" charset="0"/>
                <a:ea typeface="+mn-ea"/>
                <a:cs typeface="Arial" panose="020B0604020202020204" pitchFamily="34" charset="0"/>
              </a:rPr>
              <a:t>Enora</a:t>
            </a:r>
            <a:r>
              <a:rPr kumimoji="0" lang="en-US"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 Rogers – 3D Printing Corporation </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2060"/>
                </a:solidFill>
                <a:latin typeface="Arial" panose="020B0604020202020204" pitchFamily="34" charset="0"/>
                <a:cs typeface="Arial" panose="020B0604020202020204" pitchFamily="34" charset="0"/>
              </a:rPr>
              <a:t>Cindy Waters – Naval Surface Warfare Center</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Benjamin </a:t>
            </a:r>
            <a:r>
              <a:rPr kumimoji="0" lang="en-US" b="0" i="0" u="none" strike="noStrike" kern="1200" cap="none" spc="0" normalizeH="0" baseline="0" noProof="0" dirty="0" err="1">
                <a:ln>
                  <a:noFill/>
                </a:ln>
                <a:solidFill>
                  <a:srgbClr val="002060"/>
                </a:solidFill>
                <a:effectLst/>
                <a:uLnTx/>
                <a:uFillTx/>
                <a:latin typeface="Arial" panose="020B0604020202020204" pitchFamily="34" charset="0"/>
                <a:ea typeface="+mn-ea"/>
                <a:cs typeface="Arial" panose="020B0604020202020204" pitchFamily="34" charset="0"/>
              </a:rPr>
              <a:t>Eilers</a:t>
            </a:r>
            <a:r>
              <a:rPr kumimoji="0" lang="en-US"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 – DEVCOM CBC</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Paul Bates - ASTM</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3200" b="0" i="0" u="none" strike="noStrike" kern="1200" cap="none" spc="0" normalizeH="0" baseline="0" noProof="0" dirty="0">
              <a:ln>
                <a:noFill/>
              </a:ln>
              <a:solidFill>
                <a:srgbClr val="4F81BD">
                  <a:lumMod val="50000"/>
                </a:srgbClr>
              </a:solidFill>
              <a:effectLst/>
              <a:uLnTx/>
              <a:uFillTx/>
              <a:latin typeface="Arial" panose="020B0604020202020204" pitchFamily="34" charset="0"/>
              <a:ea typeface="+mn-ea"/>
              <a:cs typeface="Arial" panose="020B0604020202020204" pitchFamily="34" charset="0"/>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3200" b="0" i="0" u="none" strike="noStrike" kern="1200" cap="none" spc="0" normalizeH="0" baseline="0" noProof="0" dirty="0">
              <a:ln>
                <a:noFill/>
              </a:ln>
              <a:solidFill>
                <a:srgbClr val="4F81BD">
                  <a:lumMod val="50000"/>
                </a:srgbClr>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4F81BD">
                    <a:lumMod val="50000"/>
                  </a:srgbClr>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4F81BD">
                  <a:lumMod val="50000"/>
                </a:srgbClr>
              </a:solidFill>
              <a:effectLst/>
              <a:uLnTx/>
              <a:uFillTx/>
              <a:latin typeface="Arial" panose="020B0604020202020204" pitchFamily="34" charset="0"/>
              <a:ea typeface="+mn-ea"/>
              <a:cs typeface="Arial" panose="020B0604020202020204" pitchFamily="34" charset="0"/>
            </a:endParaRPr>
          </a:p>
        </p:txBody>
      </p:sp>
      <p:sp>
        <p:nvSpPr>
          <p:cNvPr id="2" name="Rectangle 1"/>
          <p:cNvSpPr/>
          <p:nvPr/>
        </p:nvSpPr>
        <p:spPr>
          <a:xfrm>
            <a:off x="883423" y="1155273"/>
            <a:ext cx="7529553" cy="1138773"/>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Education and Workforce Development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Members</a:t>
            </a:r>
            <a:endParaRPr kumimoji="0" lang="en-US" sz="2800" b="0" i="0" u="none" strike="noStrike" kern="1200" cap="none" spc="0" normalizeH="0" baseline="0" noProof="0" dirty="0">
              <a:ln>
                <a:noFill/>
              </a:ln>
              <a:solidFill>
                <a:srgbClr val="002060"/>
              </a:solidFill>
              <a:effectLst/>
              <a:uLnTx/>
              <a:uFillTx/>
              <a:latin typeface="Calibri"/>
              <a:ea typeface="+mn-ea"/>
              <a:cs typeface="+mn-cs"/>
            </a:endParaRPr>
          </a:p>
        </p:txBody>
      </p:sp>
      <p:sp>
        <p:nvSpPr>
          <p:cNvPr id="8" name="TextBox 7">
            <a:extLst>
              <a:ext uri="{FF2B5EF4-FFF2-40B4-BE49-F238E27FC236}">
                <a16:creationId xmlns:a16="http://schemas.microsoft.com/office/drawing/2014/main" id="{36296EE0-E76C-41D1-AE0E-0C6DE6CC0F00}"/>
              </a:ext>
            </a:extLst>
          </p:cNvPr>
          <p:cNvSpPr txBox="1"/>
          <p:nvPr/>
        </p:nvSpPr>
        <p:spPr>
          <a:xfrm>
            <a:off x="4792309" y="2294045"/>
            <a:ext cx="3871953" cy="5724644"/>
          </a:xfrm>
          <a:prstGeom prst="rect">
            <a:avLst/>
          </a:prstGeom>
          <a:noFill/>
        </p:spPr>
        <p:txBody>
          <a:bodyPr wrap="square" rtlCol="0">
            <a:spAutoFit/>
          </a:bodyPr>
          <a:lstStyle/>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Mark Pankow – USG</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2060"/>
                </a:solidFill>
                <a:latin typeface="Arial" panose="020B0604020202020204" pitchFamily="34" charset="0"/>
                <a:cs typeface="Arial" panose="020B0604020202020204" pitchFamily="34" charset="0"/>
              </a:rPr>
              <a:t>Kim Kish – USAF</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Rich Lonardo – Defense and Energy Systems</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2060"/>
                </a:solidFill>
                <a:latin typeface="Arial" panose="020B0604020202020204" pitchFamily="34" charset="0"/>
                <a:cs typeface="Arial" panose="020B0604020202020204" pitchFamily="34" charset="0"/>
              </a:rPr>
              <a:t>Hunter Smith – Naval Information Warfare Center </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Max </a:t>
            </a:r>
            <a:r>
              <a:rPr kumimoji="0" lang="en-US" b="0" i="0" u="none" strike="noStrike" kern="1200" cap="none" spc="0" normalizeH="0" baseline="0" noProof="0" dirty="0" err="1">
                <a:ln>
                  <a:noFill/>
                </a:ln>
                <a:solidFill>
                  <a:srgbClr val="002060"/>
                </a:solidFill>
                <a:effectLst/>
                <a:uLnTx/>
                <a:uFillTx/>
                <a:latin typeface="Arial" panose="020B0604020202020204" pitchFamily="34" charset="0"/>
                <a:ea typeface="+mn-ea"/>
                <a:cs typeface="Arial" panose="020B0604020202020204" pitchFamily="34" charset="0"/>
              </a:rPr>
              <a:t>Gilleland</a:t>
            </a:r>
            <a:r>
              <a:rPr kumimoji="0" lang="en-US"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 – </a:t>
            </a:r>
            <a:r>
              <a:rPr kumimoji="0" lang="en-US" b="0" i="0" u="none" strike="noStrike" kern="1200" cap="none" spc="0" normalizeH="0" baseline="0" noProof="0" dirty="0" err="1">
                <a:ln>
                  <a:noFill/>
                </a:ln>
                <a:solidFill>
                  <a:srgbClr val="002060"/>
                </a:solidFill>
                <a:effectLst/>
                <a:uLnTx/>
                <a:uFillTx/>
                <a:latin typeface="Arial" panose="020B0604020202020204" pitchFamily="34" charset="0"/>
                <a:ea typeface="+mn-ea"/>
                <a:cs typeface="Arial" panose="020B0604020202020204" pitchFamily="34" charset="0"/>
              </a:rPr>
              <a:t>DeAnza</a:t>
            </a:r>
            <a:r>
              <a:rPr kumimoji="0" lang="en-US"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 College</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Michael Nikodinovski – US ARMY</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2060"/>
                </a:solidFill>
                <a:latin typeface="Arial" panose="020B0604020202020204" pitchFamily="34" charset="0"/>
                <a:cs typeface="Arial" panose="020B0604020202020204" pitchFamily="34" charset="0"/>
              </a:rPr>
              <a:t>Michael Pecota – </a:t>
            </a:r>
            <a:r>
              <a:rPr lang="en-US" dirty="0" err="1">
                <a:solidFill>
                  <a:srgbClr val="002060"/>
                </a:solidFill>
                <a:latin typeface="Arial" panose="020B0604020202020204" pitchFamily="34" charset="0"/>
                <a:cs typeface="Arial" panose="020B0604020202020204" pitchFamily="34" charset="0"/>
              </a:rPr>
              <a:t>Perrygo</a:t>
            </a:r>
            <a:r>
              <a:rPr lang="en-US" dirty="0">
                <a:solidFill>
                  <a:srgbClr val="002060"/>
                </a:solidFill>
                <a:latin typeface="Arial" panose="020B0604020202020204" pitchFamily="34" charset="0"/>
                <a:cs typeface="Arial" panose="020B0604020202020204" pitchFamily="34" charset="0"/>
              </a:rPr>
              <a:t> Consulting</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Peter Bruno – University of Pennsylvania </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3200" b="0" i="0" u="none" strike="noStrike" kern="1200" cap="none" spc="0" normalizeH="0" baseline="0" noProof="0" dirty="0">
              <a:ln>
                <a:noFill/>
              </a:ln>
              <a:solidFill>
                <a:srgbClr val="4F81BD">
                  <a:lumMod val="50000"/>
                </a:srgbClr>
              </a:solidFill>
              <a:effectLst/>
              <a:uLnTx/>
              <a:uFillTx/>
              <a:latin typeface="Arial" panose="020B0604020202020204" pitchFamily="34" charset="0"/>
              <a:ea typeface="+mn-ea"/>
              <a:cs typeface="Arial" panose="020B0604020202020204" pitchFamily="34" charset="0"/>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3200" b="0" i="0" u="none" strike="noStrike" kern="1200" cap="none" spc="0" normalizeH="0" baseline="0" noProof="0" dirty="0">
              <a:ln>
                <a:noFill/>
              </a:ln>
              <a:solidFill>
                <a:srgbClr val="4F81BD">
                  <a:lumMod val="50000"/>
                </a:srgbClr>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4F81BD">
                    <a:lumMod val="50000"/>
                  </a:srgbClr>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4F81BD">
                  <a:lumMod val="50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1473603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47" y="178998"/>
            <a:ext cx="3114609" cy="554066"/>
          </a:xfrm>
          <a:prstGeom prst="rect">
            <a:avLst/>
          </a:prstGeom>
        </p:spPr>
      </p:pic>
      <p:sp>
        <p:nvSpPr>
          <p:cNvPr id="5" name="TextBox 4"/>
          <p:cNvSpPr txBox="1"/>
          <p:nvPr/>
        </p:nvSpPr>
        <p:spPr>
          <a:xfrm>
            <a:off x="342900" y="1752600"/>
            <a:ext cx="8801100" cy="4616648"/>
          </a:xfrm>
          <a:prstGeom prst="rect">
            <a:avLst/>
          </a:prstGeom>
          <a:noFill/>
        </p:spPr>
        <p:txBody>
          <a:bodyPr wrap="square" rtlCol="0">
            <a:spAutoFit/>
          </a:bodyPr>
          <a:lstStyle/>
          <a:p>
            <a:pPr marR="0" lvl="0" algn="l" defTabSz="914400" rtl="0" eaLnBrk="1" fontAlgn="auto" latinLnBrk="0" hangingPunct="1">
              <a:lnSpc>
                <a:spcPct val="100000"/>
              </a:lnSpc>
              <a:spcBef>
                <a:spcPts val="0"/>
              </a:spcBef>
              <a:spcAft>
                <a:spcPts val="0"/>
              </a:spcAft>
              <a:buClrTx/>
              <a:buSzTx/>
              <a:tabLst/>
              <a:defRPr/>
            </a:pPr>
            <a:r>
              <a:rPr kumimoji="0" lang="en-US" sz="32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Meeting / Call-In Information</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800" dirty="0">
              <a:solidFill>
                <a:srgbClr val="002060"/>
              </a:solidFill>
              <a:latin typeface="Arial" panose="020B0604020202020204" pitchFamily="34" charset="0"/>
              <a:cs typeface="Arial" panose="020B0604020202020204" pitchFamily="34" charset="0"/>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800" dirty="0">
                <a:solidFill>
                  <a:srgbClr val="FF0000"/>
                </a:solidFill>
                <a:latin typeface="Arial" panose="020B0604020202020204" pitchFamily="34" charset="0"/>
                <a:cs typeface="Arial" panose="020B0604020202020204" pitchFamily="34" charset="0"/>
              </a:rPr>
              <a:t>Tuesday June 15</a:t>
            </a:r>
            <a:r>
              <a:rPr lang="en-US" sz="2800" baseline="30000" dirty="0">
                <a:solidFill>
                  <a:srgbClr val="FF0000"/>
                </a:solidFill>
                <a:latin typeface="Arial" panose="020B0604020202020204" pitchFamily="34" charset="0"/>
                <a:cs typeface="Arial" panose="020B0604020202020204" pitchFamily="34" charset="0"/>
              </a:rPr>
              <a:t>th</a:t>
            </a:r>
            <a:r>
              <a:rPr lang="en-US" sz="2800" dirty="0">
                <a:solidFill>
                  <a:srgbClr val="FF0000"/>
                </a:solidFill>
                <a:latin typeface="Arial" panose="020B0604020202020204" pitchFamily="34" charset="0"/>
                <a:cs typeface="Arial" panose="020B0604020202020204" pitchFamily="34" charset="0"/>
              </a:rPr>
              <a:t>: ILT Training </a:t>
            </a:r>
          </a:p>
          <a:p>
            <a:pPr marL="914400" lvl="1" indent="-457200">
              <a:buFont typeface="Wingdings" panose="05000000000000000000" pitchFamily="2" charset="2"/>
              <a:buChar char="Ø"/>
              <a:defRPr/>
            </a:pPr>
            <a:r>
              <a:rPr lang="en-US" dirty="0">
                <a:solidFill>
                  <a:srgbClr val="002060"/>
                </a:solidFill>
                <a:latin typeface="Arial" panose="020B0604020202020204" pitchFamily="34" charset="0"/>
                <a:cs typeface="Arial" panose="020B0604020202020204" pitchFamily="34" charset="0"/>
              </a:rPr>
              <a:t>URL: Zoom – participants have been emailed -- https://zoom.us/j/93893374678 </a:t>
            </a:r>
          </a:p>
          <a:p>
            <a:pPr marL="914400" lvl="1" indent="-457200">
              <a:buFont typeface="Wingdings" panose="05000000000000000000" pitchFamily="2" charset="2"/>
              <a:buChar char="Ø"/>
              <a:defRPr/>
            </a:pPr>
            <a:r>
              <a:rPr lang="en-US" dirty="0">
                <a:solidFill>
                  <a:srgbClr val="002060"/>
                </a:solidFill>
                <a:latin typeface="Arial" panose="020B0604020202020204" pitchFamily="34" charset="0"/>
                <a:cs typeface="Arial" panose="020B0604020202020204" pitchFamily="34" charset="0"/>
              </a:rPr>
              <a:t>Phone # +1929-205-6099 Code: 93893374678# </a:t>
            </a:r>
          </a:p>
          <a:p>
            <a:pPr marL="457200" lvl="0" indent="-457200">
              <a:buFont typeface="Arial" panose="020B0604020202020204" pitchFamily="34" charset="0"/>
              <a:buChar char="•"/>
              <a:defRPr/>
            </a:pPr>
            <a:endParaRPr lang="en-US" sz="800" dirty="0">
              <a:solidFill>
                <a:srgbClr val="002060"/>
              </a:solidFill>
              <a:latin typeface="Arial" panose="020B0604020202020204" pitchFamily="34" charset="0"/>
              <a:cs typeface="Arial" panose="020B0604020202020204" pitchFamily="34" charset="0"/>
            </a:endParaRPr>
          </a:p>
          <a:p>
            <a:pPr marL="457200" lvl="0" indent="-457200">
              <a:buFont typeface="Arial" panose="020B0604020202020204" pitchFamily="34" charset="0"/>
              <a:buChar char="•"/>
              <a:defRPr/>
            </a:pPr>
            <a:r>
              <a:rPr lang="en-US" sz="2800" dirty="0">
                <a:solidFill>
                  <a:srgbClr val="FF0000"/>
                </a:solidFill>
                <a:latin typeface="Arial" panose="020B0604020202020204" pitchFamily="34" charset="0"/>
                <a:cs typeface="Arial" panose="020B0604020202020204" pitchFamily="34" charset="0"/>
              </a:rPr>
              <a:t>Wednesday June 16</a:t>
            </a:r>
            <a:r>
              <a:rPr lang="en-US" sz="2800" baseline="30000" dirty="0">
                <a:solidFill>
                  <a:srgbClr val="FF0000"/>
                </a:solidFill>
                <a:latin typeface="Arial" panose="020B0604020202020204" pitchFamily="34" charset="0"/>
                <a:cs typeface="Arial" panose="020B0604020202020204" pitchFamily="34" charset="0"/>
              </a:rPr>
              <a:t>th</a:t>
            </a:r>
            <a:r>
              <a:rPr lang="en-US" sz="2800" dirty="0">
                <a:solidFill>
                  <a:srgbClr val="FF0000"/>
                </a:solidFill>
                <a:latin typeface="Arial" panose="020B0604020202020204" pitchFamily="34" charset="0"/>
                <a:cs typeface="Arial" panose="020B0604020202020204" pitchFamily="34" charset="0"/>
              </a:rPr>
              <a:t>: Individual Coaching</a:t>
            </a:r>
          </a:p>
          <a:p>
            <a:pPr marL="914400" lvl="1" indent="-457200">
              <a:buFont typeface="Wingdings" panose="05000000000000000000" pitchFamily="2" charset="2"/>
              <a:buChar char="Ø"/>
              <a:defRPr/>
            </a:pPr>
            <a:r>
              <a:rPr lang="en-US" dirty="0">
                <a:solidFill>
                  <a:srgbClr val="002060"/>
                </a:solidFill>
                <a:latin typeface="Arial" panose="020B0604020202020204" pitchFamily="34" charset="0"/>
                <a:cs typeface="Arial" panose="020B0604020202020204" pitchFamily="34" charset="0"/>
              </a:rPr>
              <a:t>URL: will be unique to every participant requesting </a:t>
            </a:r>
          </a:p>
          <a:p>
            <a:pPr marL="914400" lvl="1" indent="-457200">
              <a:buFont typeface="Wingdings" panose="05000000000000000000" pitchFamily="2" charset="2"/>
              <a:buChar char="Ø"/>
              <a:defRPr/>
            </a:pPr>
            <a:r>
              <a:rPr lang="en-US" dirty="0">
                <a:solidFill>
                  <a:srgbClr val="002060"/>
                </a:solidFill>
                <a:latin typeface="Arial" panose="020B0604020202020204" pitchFamily="34" charset="0"/>
                <a:cs typeface="Arial" panose="020B0604020202020204" pitchFamily="34" charset="0"/>
              </a:rPr>
              <a:t>Phone # :will be unique to every participant requesting </a:t>
            </a:r>
          </a:p>
          <a:p>
            <a:pPr marL="914400" lvl="1" indent="-457200">
              <a:buFont typeface="Wingdings" panose="05000000000000000000" pitchFamily="2" charset="2"/>
              <a:buChar char="Ø"/>
              <a:defRPr/>
            </a:pPr>
            <a:endParaRPr lang="en-US" dirty="0">
              <a:solidFill>
                <a:srgbClr val="002060"/>
              </a:solidFill>
              <a:latin typeface="Arial" panose="020B0604020202020204" pitchFamily="34" charset="0"/>
              <a:cs typeface="Arial" panose="020B0604020202020204" pitchFamily="34" charset="0"/>
            </a:endParaRPr>
          </a:p>
          <a:p>
            <a:pPr marL="457200" lvl="0" indent="-457200">
              <a:buFont typeface="Arial" panose="020B0604020202020204" pitchFamily="34" charset="0"/>
              <a:buChar char="•"/>
              <a:defRPr/>
            </a:pPr>
            <a:r>
              <a:rPr lang="en-US" sz="2800" dirty="0">
                <a:solidFill>
                  <a:srgbClr val="FF0000"/>
                </a:solidFill>
                <a:latin typeface="Arial" panose="020B0604020202020204" pitchFamily="34" charset="0"/>
                <a:cs typeface="Arial" panose="020B0604020202020204" pitchFamily="34" charset="0"/>
              </a:rPr>
              <a:t>Thursday June 17</a:t>
            </a:r>
            <a:r>
              <a:rPr lang="en-US" sz="2800" baseline="30000" dirty="0">
                <a:solidFill>
                  <a:srgbClr val="FF0000"/>
                </a:solidFill>
                <a:latin typeface="Arial" panose="020B0604020202020204" pitchFamily="34" charset="0"/>
                <a:cs typeface="Arial" panose="020B0604020202020204" pitchFamily="34" charset="0"/>
              </a:rPr>
              <a:t>th</a:t>
            </a:r>
            <a:r>
              <a:rPr lang="en-US" sz="2800" dirty="0">
                <a:solidFill>
                  <a:srgbClr val="FF0000"/>
                </a:solidFill>
                <a:latin typeface="Arial" panose="020B0604020202020204" pitchFamily="34" charset="0"/>
                <a:cs typeface="Arial" panose="020B0604020202020204" pitchFamily="34" charset="0"/>
              </a:rPr>
              <a:t>: Share Session </a:t>
            </a:r>
          </a:p>
          <a:p>
            <a:pPr marL="914400" lvl="1" indent="-457200">
              <a:buFont typeface="Wingdings" panose="05000000000000000000" pitchFamily="2" charset="2"/>
              <a:buChar char="Ø"/>
              <a:defRPr/>
            </a:pPr>
            <a:r>
              <a:rPr lang="en-US" dirty="0">
                <a:solidFill>
                  <a:srgbClr val="002060"/>
                </a:solidFill>
                <a:latin typeface="Arial" panose="020B0604020202020204" pitchFamily="34" charset="0"/>
                <a:cs typeface="Arial" panose="020B0604020202020204" pitchFamily="34" charset="0"/>
              </a:rPr>
              <a:t>URL: MS Teams – participants have been emailed –</a:t>
            </a:r>
          </a:p>
          <a:p>
            <a:pPr lvl="1">
              <a:defRPr/>
            </a:pPr>
            <a:r>
              <a:rPr lang="en-US" dirty="0">
                <a:solidFill>
                  <a:srgbClr val="002060"/>
                </a:solidFill>
                <a:latin typeface="Arial" panose="020B0604020202020204" pitchFamily="34" charset="0"/>
                <a:cs typeface="Arial" panose="020B0604020202020204" pitchFamily="34" charset="0"/>
              </a:rPr>
              <a:t>       </a:t>
            </a:r>
            <a:r>
              <a:rPr lang="en-US" sz="1800" u="sng" dirty="0">
                <a:solidFill>
                  <a:srgbClr val="6264A7"/>
                </a:solidFill>
                <a:effectLst/>
                <a:latin typeface="Segoe UI Semibold" panose="020B0702040204020203" pitchFamily="34" charset="0"/>
                <a:ea typeface="Calibri" panose="020F0502020204030204" pitchFamily="34" charset="0"/>
                <a:hlinkClick r:id="rId4"/>
              </a:rPr>
              <a:t>Click here to join the meeting</a:t>
            </a:r>
            <a:endParaRPr lang="en-US" dirty="0">
              <a:solidFill>
                <a:srgbClr val="002060"/>
              </a:solidFill>
              <a:latin typeface="Arial" panose="020B0604020202020204" pitchFamily="34" charset="0"/>
              <a:cs typeface="Arial" panose="020B0604020202020204" pitchFamily="34" charset="0"/>
            </a:endParaRPr>
          </a:p>
          <a:p>
            <a:pPr marL="914400" lvl="1" indent="-457200">
              <a:buFont typeface="Wingdings" panose="05000000000000000000" pitchFamily="2" charset="2"/>
              <a:buChar char="Ø"/>
              <a:defRPr/>
            </a:pPr>
            <a:r>
              <a:rPr lang="en-US" dirty="0">
                <a:solidFill>
                  <a:srgbClr val="002060"/>
                </a:solidFill>
                <a:latin typeface="Arial" panose="020B0604020202020204" pitchFamily="34" charset="0"/>
                <a:cs typeface="Arial" panose="020B0604020202020204" pitchFamily="34" charset="0"/>
              </a:rPr>
              <a:t>Phone # +1 412-664-5181 Code: 308608451# </a:t>
            </a:r>
          </a:p>
        </p:txBody>
      </p:sp>
      <p:sp>
        <p:nvSpPr>
          <p:cNvPr id="8" name="Rectangle 7">
            <a:extLst>
              <a:ext uri="{FF2B5EF4-FFF2-40B4-BE49-F238E27FC236}">
                <a16:creationId xmlns:a16="http://schemas.microsoft.com/office/drawing/2014/main" id="{F73CD46D-729B-430E-B8CB-06FC3D2653A0}"/>
              </a:ext>
            </a:extLst>
          </p:cNvPr>
          <p:cNvSpPr/>
          <p:nvPr/>
        </p:nvSpPr>
        <p:spPr>
          <a:xfrm>
            <a:off x="471447" y="1070760"/>
            <a:ext cx="8139153" cy="523220"/>
          </a:xfrm>
          <a:prstGeom prst="rect">
            <a:avLst/>
          </a:prstGeom>
        </p:spPr>
        <p:txBody>
          <a:bodyPr wrap="square">
            <a:spAutoFit/>
          </a:bodyPr>
          <a:lstStyle/>
          <a:p>
            <a:pPr lvl="0" algn="ctr">
              <a:defRPr/>
            </a:pPr>
            <a:r>
              <a:rPr lang="en-US" sz="2800" b="1" dirty="0">
                <a:solidFill>
                  <a:srgbClr val="FF0000"/>
                </a:solidFill>
                <a:latin typeface="Arial" panose="020B0604020202020204" pitchFamily="34" charset="0"/>
                <a:cs typeface="Arial" panose="020B0604020202020204" pitchFamily="34" charset="0"/>
              </a:rPr>
              <a:t>Education and Workforce Development</a:t>
            </a:r>
          </a:p>
        </p:txBody>
      </p:sp>
    </p:spTree>
    <p:extLst>
      <p:ext uri="{BB962C8B-B14F-4D97-AF65-F5344CB8AC3E}">
        <p14:creationId xmlns:p14="http://schemas.microsoft.com/office/powerpoint/2010/main" val="28579427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0" y="1219200"/>
            <a:ext cx="8991600" cy="5502280"/>
          </a:xfrm>
        </p:spPr>
        <p:txBody>
          <a:bodyPr>
            <a:normAutofit fontScale="90000"/>
          </a:bodyPr>
          <a:lstStyle/>
          <a:p>
            <a:pPr lvl="0" algn="ctr" defTabSz="914400">
              <a:spcBef>
                <a:spcPts val="0"/>
              </a:spcBef>
              <a:defRPr/>
            </a:pPr>
            <a:r>
              <a:rPr lang="en-US" sz="3600" b="1" dirty="0">
                <a:latin typeface="Arial" panose="020B0604020202020204" pitchFamily="34" charset="0"/>
                <a:cs typeface="Arial" panose="020B0604020202020204" pitchFamily="34" charset="0"/>
              </a:rPr>
              <a:t>2021 Additive Manufacturing Workshop</a:t>
            </a:r>
            <a:br>
              <a:rPr lang="en-US" sz="3600" b="1" dirty="0">
                <a:latin typeface="Arial" panose="020B0604020202020204" pitchFamily="34" charset="0"/>
                <a:cs typeface="Arial" panose="020B0604020202020204" pitchFamily="34" charset="0"/>
              </a:rPr>
            </a:br>
            <a:br>
              <a:rPr lang="en-US" sz="3600" b="1" dirty="0">
                <a:latin typeface="Arial" panose="020B0604020202020204" pitchFamily="34" charset="0"/>
                <a:cs typeface="Arial" panose="020B0604020202020204" pitchFamily="34" charset="0"/>
              </a:rPr>
            </a:br>
            <a:r>
              <a:rPr lang="en-US" sz="3200" b="1" dirty="0">
                <a:latin typeface="Arial" panose="020B0604020202020204" pitchFamily="34" charset="0"/>
                <a:cs typeface="Arial" panose="020B0604020202020204" pitchFamily="34" charset="0"/>
              </a:rPr>
              <a:t>Introduction</a:t>
            </a:r>
            <a:br>
              <a:rPr lang="en-US" sz="3600" b="1" dirty="0">
                <a:latin typeface="Arial" panose="020B0604020202020204" pitchFamily="34" charset="0"/>
                <a:cs typeface="Arial" panose="020B0604020202020204" pitchFamily="34" charset="0"/>
              </a:rPr>
            </a:br>
            <a:br>
              <a:rPr lang="en-US" b="1" dirty="0">
                <a:solidFill>
                  <a:srgbClr val="FF0000"/>
                </a:solidFill>
                <a:latin typeface="Arial" panose="020B0604020202020204" pitchFamily="34" charset="0"/>
                <a:cs typeface="Arial" panose="020B0604020202020204" pitchFamily="34" charset="0"/>
              </a:rPr>
            </a:br>
            <a:r>
              <a:rPr lang="en-US" b="1" dirty="0">
                <a:solidFill>
                  <a:srgbClr val="FF0000"/>
                </a:solidFill>
                <a:latin typeface="Arial" panose="020B0604020202020204" pitchFamily="34" charset="0"/>
                <a:cs typeface="Arial" panose="020B0604020202020204" pitchFamily="34" charset="0"/>
              </a:rPr>
              <a:t>AM Standards</a:t>
            </a:r>
            <a:br>
              <a:rPr lang="en-US" b="1" dirty="0">
                <a:latin typeface="Arial" panose="020B0604020202020204" pitchFamily="34" charset="0"/>
                <a:cs typeface="Arial" panose="020B0604020202020204" pitchFamily="34" charset="0"/>
              </a:rPr>
            </a:br>
            <a:br>
              <a:rPr lang="en-US" b="1" dirty="0">
                <a:latin typeface="Arial" panose="020B0604020202020204" pitchFamily="34" charset="0"/>
                <a:cs typeface="Arial" panose="020B0604020202020204" pitchFamily="34" charset="0"/>
              </a:rPr>
            </a:br>
            <a:r>
              <a:rPr lang="en-US" sz="3100" b="1" dirty="0">
                <a:solidFill>
                  <a:srgbClr val="002060"/>
                </a:solidFill>
                <a:latin typeface="Arial" panose="020B0604020202020204" pitchFamily="34" charset="0"/>
                <a:cs typeface="Arial" panose="020B0604020202020204" pitchFamily="34" charset="0"/>
              </a:rPr>
              <a:t>Co Leads:</a:t>
            </a:r>
            <a:br>
              <a:rPr lang="en-US" sz="3100" b="1" dirty="0">
                <a:solidFill>
                  <a:srgbClr val="002060"/>
                </a:solidFill>
                <a:latin typeface="Arial" panose="020B0604020202020204" pitchFamily="34" charset="0"/>
                <a:cs typeface="Arial" panose="020B0604020202020204" pitchFamily="34" charset="0"/>
              </a:rPr>
            </a:br>
            <a:br>
              <a:rPr lang="en-US" sz="3100" b="1" dirty="0">
                <a:solidFill>
                  <a:srgbClr val="002060"/>
                </a:solidFill>
                <a:latin typeface="Arial" panose="020B0604020202020204" pitchFamily="34" charset="0"/>
                <a:cs typeface="Arial" panose="020B0604020202020204" pitchFamily="34" charset="0"/>
              </a:rPr>
            </a:br>
            <a:r>
              <a:rPr lang="en-US" sz="2200" b="1" dirty="0">
                <a:solidFill>
                  <a:srgbClr val="FF0000"/>
                </a:solidFill>
                <a:latin typeface="Arial" panose="020B0604020202020204" pitchFamily="34" charset="0"/>
                <a:cs typeface="Arial" panose="020B0604020202020204" pitchFamily="34" charset="0"/>
              </a:rPr>
              <a:t>Jesse Chambers, DSPO (Jesse.Chambers@dla.mil)</a:t>
            </a:r>
            <a:br>
              <a:rPr lang="en-US" sz="2200" b="1" dirty="0">
                <a:solidFill>
                  <a:srgbClr val="FF0000"/>
                </a:solidFill>
                <a:latin typeface="Arial" panose="020B0604020202020204" pitchFamily="34" charset="0"/>
                <a:cs typeface="Arial" panose="020B0604020202020204" pitchFamily="34" charset="0"/>
              </a:rPr>
            </a:br>
            <a:r>
              <a:rPr lang="en-US" sz="2200" b="1" dirty="0">
                <a:solidFill>
                  <a:srgbClr val="FF0000"/>
                </a:solidFill>
                <a:latin typeface="Arial" panose="020B0604020202020204" pitchFamily="34" charset="0"/>
                <a:cs typeface="Arial" panose="020B0604020202020204" pitchFamily="34" charset="0"/>
              </a:rPr>
              <a:t>Jim McCabe, ANSI (jmccabe@ansi.org)</a:t>
            </a:r>
            <a:br>
              <a:rPr lang="en-US" sz="2200" b="1" dirty="0">
                <a:solidFill>
                  <a:srgbClr val="FF0000"/>
                </a:solidFill>
                <a:latin typeface="Arial" panose="020B0604020202020204" pitchFamily="34" charset="0"/>
                <a:cs typeface="Arial" panose="020B0604020202020204" pitchFamily="34" charset="0"/>
              </a:rPr>
            </a:br>
            <a:endParaRPr lang="en-US" b="1" dirty="0">
              <a:latin typeface="Arial" panose="020B0604020202020204" pitchFamily="34" charset="0"/>
              <a:cs typeface="Arial" panose="020B0604020202020204" pitchFamily="34"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47" y="178998"/>
            <a:ext cx="3114609" cy="554066"/>
          </a:xfrm>
          <a:prstGeom prst="rect">
            <a:avLst/>
          </a:prstGeom>
        </p:spPr>
      </p:pic>
      <p:sp>
        <p:nvSpPr>
          <p:cNvPr id="3" name="Slide Number Placeholder 2"/>
          <p:cNvSpPr>
            <a:spLocks noGrp="1"/>
          </p:cNvSpPr>
          <p:nvPr>
            <p:ph type="sldNum" sz="quarter" idx="12"/>
          </p:nvPr>
        </p:nvSpPr>
        <p:spPr/>
        <p:txBody>
          <a:bodyPr/>
          <a:lstStyle/>
          <a:p>
            <a:pPr marL="0" marR="0" lvl="0" indent="0" algn="r" defTabSz="806867" rtl="0" eaLnBrk="1" fontAlgn="base" latinLnBrk="0" hangingPunct="1">
              <a:lnSpc>
                <a:spcPct val="100000"/>
              </a:lnSpc>
              <a:spcBef>
                <a:spcPct val="0"/>
              </a:spcBef>
              <a:spcAft>
                <a:spcPct val="0"/>
              </a:spcAft>
              <a:buClrTx/>
              <a:buSzTx/>
              <a:buFontTx/>
              <a:buNone/>
              <a:tabLst/>
              <a:defRPr/>
            </a:pPr>
            <a:fld id="{2726C2F5-E77D-45D7-8DF9-278139FB18E6}" type="slidenum">
              <a:rPr kumimoji="0" lang="en-US" sz="1165" b="0" i="0" u="none" strike="noStrike" kern="1200" cap="none" spc="0" normalizeH="0" baseline="0" noProof="0">
                <a:ln>
                  <a:noFill/>
                </a:ln>
                <a:solidFill>
                  <a:prstClr val="black">
                    <a:tint val="75000"/>
                  </a:prstClr>
                </a:solidFill>
                <a:effectLst/>
                <a:uLnTx/>
                <a:uFillTx/>
                <a:latin typeface="Arial" charset="0"/>
                <a:ea typeface="+mn-ea"/>
                <a:cs typeface="+mn-cs"/>
              </a:rPr>
              <a:pPr marL="0" marR="0" lvl="0" indent="0" algn="r" defTabSz="806867" rtl="0" eaLnBrk="1" fontAlgn="base" latinLnBrk="0" hangingPunct="1">
                <a:lnSpc>
                  <a:spcPct val="100000"/>
                </a:lnSpc>
                <a:spcBef>
                  <a:spcPct val="0"/>
                </a:spcBef>
                <a:spcAft>
                  <a:spcPct val="0"/>
                </a:spcAft>
                <a:buClrTx/>
                <a:buSzTx/>
                <a:buFontTx/>
                <a:buNone/>
                <a:tabLst/>
                <a:defRPr/>
              </a:pPr>
              <a:t>34</a:t>
            </a:fld>
            <a:endParaRPr kumimoji="0" lang="en-US" sz="1165" b="0" i="0" u="none" strike="noStrike" kern="1200" cap="none" spc="0" normalizeH="0" baseline="0" noProof="0" dirty="0">
              <a:ln>
                <a:noFill/>
              </a:ln>
              <a:solidFill>
                <a:prstClr val="black">
                  <a:tint val="75000"/>
                </a:prstClr>
              </a:solidFill>
              <a:effectLst/>
              <a:uLnTx/>
              <a:uFillTx/>
              <a:latin typeface="Arial" charset="0"/>
              <a:ea typeface="+mn-ea"/>
              <a:cs typeface="+mn-cs"/>
            </a:endParaRPr>
          </a:p>
        </p:txBody>
      </p:sp>
    </p:spTree>
    <p:extLst>
      <p:ext uri="{BB962C8B-B14F-4D97-AF65-F5344CB8AC3E}">
        <p14:creationId xmlns:p14="http://schemas.microsoft.com/office/powerpoint/2010/main" val="3924651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F630416-92D0-4354-9F38-2283E961457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726C2F5-E77D-45D7-8DF9-278139FB18E6}" type="slidenum">
              <a:rPr kumimoji="0" lang="en-US" sz="1165"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US" sz="1165"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3" name="Content Placeholder 2">
            <a:extLst>
              <a:ext uri="{FF2B5EF4-FFF2-40B4-BE49-F238E27FC236}">
                <a16:creationId xmlns:a16="http://schemas.microsoft.com/office/drawing/2014/main" id="{DBCC9B99-74BF-43D9-A9D1-1739A0865050}"/>
              </a:ext>
            </a:extLst>
          </p:cNvPr>
          <p:cNvSpPr>
            <a:spLocks noGrp="1"/>
          </p:cNvSpPr>
          <p:nvPr>
            <p:ph idx="4294967295"/>
          </p:nvPr>
        </p:nvSpPr>
        <p:spPr>
          <a:xfrm>
            <a:off x="457200" y="1828800"/>
            <a:ext cx="8458200" cy="4495800"/>
          </a:xfrm>
        </p:spPr>
        <p:txBody>
          <a:bodyPr>
            <a:normAutofit fontScale="70000" lnSpcReduction="20000"/>
          </a:bodyPr>
          <a:lstStyle/>
          <a:p>
            <a:r>
              <a:rPr lang="en-US" sz="3800" b="1" dirty="0">
                <a:solidFill>
                  <a:srgbClr val="002060"/>
                </a:solidFill>
                <a:latin typeface="Arial" panose="020B0604020202020204" pitchFamily="34" charset="0"/>
                <a:cs typeface="Arial" panose="020B0604020202020204" pitchFamily="34" charset="0"/>
              </a:rPr>
              <a:t>Objectives</a:t>
            </a:r>
            <a:endParaRPr lang="en-US" sz="3800" i="1" dirty="0">
              <a:solidFill>
                <a:srgbClr val="002060"/>
              </a:solidFill>
              <a:latin typeface="Arial" panose="020B0604020202020204" pitchFamily="34" charset="0"/>
              <a:cs typeface="Arial" panose="020B0604020202020204" pitchFamily="34" charset="0"/>
            </a:endParaRPr>
          </a:p>
          <a:p>
            <a:pPr marL="958115" lvl="1" indent="-514350">
              <a:buFont typeface="+mj-lt"/>
              <a:buAutoNum type="arabicPeriod"/>
            </a:pPr>
            <a:r>
              <a:rPr lang="en-US" sz="3200" i="1" dirty="0">
                <a:solidFill>
                  <a:srgbClr val="002060"/>
                </a:solidFill>
                <a:latin typeface="Arial" panose="020B0604020202020204" pitchFamily="34" charset="0"/>
                <a:cs typeface="Arial" panose="020B0604020202020204" pitchFamily="34" charset="0"/>
              </a:rPr>
              <a:t>Determine defense industry AM standardization priorities (Day 1)</a:t>
            </a:r>
          </a:p>
          <a:p>
            <a:pPr marL="958115" lvl="1" indent="-514350">
              <a:buFont typeface="+mj-lt"/>
              <a:buAutoNum type="arabicPeriod"/>
            </a:pPr>
            <a:r>
              <a:rPr lang="en-US" sz="3200" i="1" dirty="0">
                <a:solidFill>
                  <a:srgbClr val="002060"/>
                </a:solidFill>
                <a:latin typeface="Arial" panose="020B0604020202020204" pitchFamily="34" charset="0"/>
                <a:cs typeface="Arial" panose="020B0604020202020204" pitchFamily="34" charset="0"/>
              </a:rPr>
              <a:t>Make recommendations for addressing the Research and Development gaps (Day 2)</a:t>
            </a:r>
          </a:p>
          <a:p>
            <a:endParaRPr lang="en-US" sz="3200" b="1" dirty="0">
              <a:solidFill>
                <a:srgbClr val="002060"/>
              </a:solidFill>
              <a:latin typeface="Arial" panose="020B0604020202020204" pitchFamily="34" charset="0"/>
              <a:cs typeface="Arial" panose="020B0604020202020204" pitchFamily="34" charset="0"/>
            </a:endParaRPr>
          </a:p>
          <a:p>
            <a:r>
              <a:rPr lang="en-US" sz="3800" b="1" dirty="0">
                <a:solidFill>
                  <a:srgbClr val="002060"/>
                </a:solidFill>
                <a:latin typeface="Arial" panose="020B0604020202020204" pitchFamily="34" charset="0"/>
                <a:cs typeface="Arial" panose="020B0604020202020204" pitchFamily="34" charset="0"/>
              </a:rPr>
              <a:t>Planned Deliverables</a:t>
            </a:r>
            <a:endParaRPr lang="en-US" sz="3800" i="1" dirty="0">
              <a:solidFill>
                <a:srgbClr val="002060"/>
              </a:solidFill>
              <a:latin typeface="Arial" panose="020B0604020202020204" pitchFamily="34" charset="0"/>
              <a:cs typeface="Arial" panose="020B0604020202020204" pitchFamily="34" charset="0"/>
            </a:endParaRPr>
          </a:p>
          <a:p>
            <a:pPr marL="958115" lvl="1" indent="-514350">
              <a:buFont typeface="+mj-lt"/>
              <a:buAutoNum type="arabicPeriod"/>
            </a:pPr>
            <a:r>
              <a:rPr lang="en-US" sz="3200" i="1" dirty="0">
                <a:solidFill>
                  <a:srgbClr val="002060"/>
                </a:solidFill>
                <a:latin typeface="Arial" panose="020B0604020202020204" pitchFamily="34" charset="0"/>
                <a:cs typeface="Arial" panose="020B0604020202020204" pitchFamily="34" charset="0"/>
              </a:rPr>
              <a:t>Identify the top 5-10 defense industry standards gaps in the ANSI and America Makes AMSC Standardization Roadmap for Additive Manufacturing (Day 1)</a:t>
            </a:r>
          </a:p>
          <a:p>
            <a:pPr marL="958115" lvl="1" indent="-514350">
              <a:buFont typeface="+mj-lt"/>
              <a:buAutoNum type="arabicPeriod"/>
            </a:pPr>
            <a:r>
              <a:rPr lang="en-US" sz="3200" i="1" dirty="0">
                <a:solidFill>
                  <a:srgbClr val="002060"/>
                </a:solidFill>
                <a:latin typeface="Arial" panose="020B0604020202020204" pitchFamily="34" charset="0"/>
                <a:cs typeface="Arial" panose="020B0604020202020204" pitchFamily="34" charset="0"/>
              </a:rPr>
              <a:t>Develop a Statement of Objective (SOO) for the top gaps and how they can best be addressed through R&amp;D projects (Day 2)</a:t>
            </a:r>
          </a:p>
          <a:p>
            <a:pPr marL="0" indent="0">
              <a:buNone/>
            </a:pPr>
            <a:endParaRPr lang="en-US" dirty="0"/>
          </a:p>
        </p:txBody>
      </p:sp>
      <p:sp>
        <p:nvSpPr>
          <p:cNvPr id="8" name="Rectangle 7">
            <a:extLst>
              <a:ext uri="{FF2B5EF4-FFF2-40B4-BE49-F238E27FC236}">
                <a16:creationId xmlns:a16="http://schemas.microsoft.com/office/drawing/2014/main" id="{AE85FC4B-3694-4E2F-B231-F4149F81A579}"/>
              </a:ext>
            </a:extLst>
          </p:cNvPr>
          <p:cNvSpPr/>
          <p:nvPr/>
        </p:nvSpPr>
        <p:spPr>
          <a:xfrm>
            <a:off x="1600200" y="1070760"/>
            <a:ext cx="5486400" cy="523220"/>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AM Standards – Meeting Goals</a:t>
            </a:r>
            <a:endParaRPr kumimoji="0" lang="en-US" sz="2800" b="0" i="0" u="none" strike="noStrike" kern="1200" cap="none" spc="0" normalizeH="0" baseline="0" noProof="0" dirty="0">
              <a:ln>
                <a:noFill/>
              </a:ln>
              <a:solidFill>
                <a:prstClr val="black"/>
              </a:solidFill>
              <a:effectLst/>
              <a:uLnTx/>
              <a:uFillTx/>
              <a:latin typeface="Calibri"/>
              <a:ea typeface="+mn-ea"/>
              <a:cs typeface="+mn-cs"/>
            </a:endParaRPr>
          </a:p>
        </p:txBody>
      </p:sp>
      <p:pic>
        <p:nvPicPr>
          <p:cNvPr id="5" name="Picture 4">
            <a:extLst>
              <a:ext uri="{FF2B5EF4-FFF2-40B4-BE49-F238E27FC236}">
                <a16:creationId xmlns:a16="http://schemas.microsoft.com/office/drawing/2014/main" id="{1A033E36-81DE-4783-AD7C-D266FC6FD3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447" y="178998"/>
            <a:ext cx="3114609" cy="554066"/>
          </a:xfrm>
          <a:prstGeom prst="rect">
            <a:avLst/>
          </a:prstGeom>
        </p:spPr>
      </p:pic>
    </p:spTree>
    <p:extLst>
      <p:ext uri="{BB962C8B-B14F-4D97-AF65-F5344CB8AC3E}">
        <p14:creationId xmlns:p14="http://schemas.microsoft.com/office/powerpoint/2010/main" val="28136979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47" y="178998"/>
            <a:ext cx="3114609" cy="554066"/>
          </a:xfrm>
          <a:prstGeom prst="rect">
            <a:avLst/>
          </a:prstGeom>
        </p:spPr>
      </p:pic>
      <p:sp>
        <p:nvSpPr>
          <p:cNvPr id="5" name="TextBox 4"/>
          <p:cNvSpPr txBox="1"/>
          <p:nvPr/>
        </p:nvSpPr>
        <p:spPr>
          <a:xfrm>
            <a:off x="228600" y="2294046"/>
            <a:ext cx="4114800" cy="3693319"/>
          </a:xfrm>
          <a:prstGeom prst="rect">
            <a:avLst/>
          </a:prstGeom>
          <a:noFill/>
        </p:spPr>
        <p:txBody>
          <a:bodyPr wrap="square" rtlCol="0">
            <a:spAutoFit/>
          </a:bodyPr>
          <a:lstStyle/>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Kareen </a:t>
            </a:r>
            <a:r>
              <a:rPr kumimoji="0" lang="en-US" b="0" i="0" u="none" strike="noStrike" kern="1200" cap="none" spc="0" normalizeH="0" baseline="0" noProof="0" dirty="0" err="1">
                <a:ln>
                  <a:noFill/>
                </a:ln>
                <a:solidFill>
                  <a:srgbClr val="002060"/>
                </a:solidFill>
                <a:effectLst/>
                <a:uLnTx/>
                <a:uFillTx/>
                <a:latin typeface="Arial" panose="020B0604020202020204" pitchFamily="34" charset="0"/>
                <a:ea typeface="+mn-ea"/>
                <a:cs typeface="Arial" panose="020B0604020202020204" pitchFamily="34" charset="0"/>
              </a:rPr>
              <a:t>Aggour</a:t>
            </a:r>
            <a:r>
              <a:rPr kumimoji="0" lang="en-US"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 GE Research</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Jeffrey Aguiar, Lockheed Martin</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2060"/>
                </a:solidFill>
                <a:latin typeface="Arial" panose="020B0604020202020204" pitchFamily="34" charset="0"/>
                <a:cs typeface="Arial" panose="020B0604020202020204" pitchFamily="34" charset="0"/>
              </a:rPr>
              <a:t>Muhammad Ali, HP</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Ra</a:t>
            </a:r>
            <a:r>
              <a:rPr lang="en-US" dirty="0" err="1">
                <a:solidFill>
                  <a:srgbClr val="002060"/>
                </a:solidFill>
                <a:latin typeface="Arial" panose="020B0604020202020204" pitchFamily="34" charset="0"/>
                <a:cs typeface="Arial" panose="020B0604020202020204" pitchFamily="34" charset="0"/>
              </a:rPr>
              <a:t>chael</a:t>
            </a:r>
            <a:r>
              <a:rPr lang="en-US" dirty="0">
                <a:solidFill>
                  <a:srgbClr val="002060"/>
                </a:solidFill>
                <a:latin typeface="Arial" panose="020B0604020202020204" pitchFamily="34" charset="0"/>
                <a:cs typeface="Arial" panose="020B0604020202020204" pitchFamily="34" charset="0"/>
              </a:rPr>
              <a:t> Andrulonis, WSU NIAR</a:t>
            </a:r>
          </a:p>
          <a:p>
            <a:pPr marL="457200" lvl="0" indent="-457200">
              <a:buFont typeface="Arial" panose="020B0604020202020204" pitchFamily="34" charset="0"/>
              <a:buChar char="•"/>
              <a:defRPr/>
            </a:pPr>
            <a:r>
              <a:rPr lang="en-US" dirty="0">
                <a:solidFill>
                  <a:srgbClr val="002060"/>
                </a:solidFill>
                <a:latin typeface="Arial" panose="020B0604020202020204" pitchFamily="34" charset="0"/>
                <a:cs typeface="Arial" panose="020B0604020202020204" pitchFamily="34" charset="0"/>
              </a:rPr>
              <a:t>Kyle </a:t>
            </a:r>
            <a:r>
              <a:rPr lang="en-US" dirty="0" err="1">
                <a:solidFill>
                  <a:srgbClr val="002060"/>
                </a:solidFill>
                <a:latin typeface="Arial" panose="020B0604020202020204" pitchFamily="34" charset="0"/>
                <a:cs typeface="Arial" panose="020B0604020202020204" pitchFamily="34" charset="0"/>
              </a:rPr>
              <a:t>Applen</a:t>
            </a:r>
            <a:r>
              <a:rPr lang="en-US" dirty="0">
                <a:solidFill>
                  <a:srgbClr val="002060"/>
                </a:solidFill>
                <a:latin typeface="Arial" panose="020B0604020202020204" pitchFamily="34" charset="0"/>
                <a:cs typeface="Arial" panose="020B0604020202020204" pitchFamily="34" charset="0"/>
              </a:rPr>
              <a:t>, Combat Capabilities Development Command Chemical Biological Center</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2060"/>
                </a:solidFill>
                <a:latin typeface="Arial" panose="020B0604020202020204" pitchFamily="34" charset="0"/>
                <a:cs typeface="Arial" panose="020B0604020202020204" pitchFamily="34" charset="0"/>
              </a:rPr>
              <a:t>Jesse Chambers, DSPO</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David Cohen, VCU</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2060"/>
                </a:solidFill>
                <a:latin typeface="Arial" panose="020B0604020202020204" pitchFamily="34" charset="0"/>
                <a:cs typeface="Arial" panose="020B0604020202020204" pitchFamily="34" charset="0"/>
              </a:rPr>
              <a:t>Scott Crynock, America Makes</a:t>
            </a:r>
            <a:endParaRPr kumimoji="0" lang="en-US"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2060"/>
                </a:solidFill>
                <a:latin typeface="Arial" panose="020B0604020202020204" pitchFamily="34" charset="0"/>
                <a:cs typeface="Arial" panose="020B0604020202020204" pitchFamily="34" charset="0"/>
              </a:rPr>
              <a:t>Laura Feix, AMPP</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Elton Freeman, ERDC</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2060"/>
                </a:solidFill>
                <a:latin typeface="Arial" panose="020B0604020202020204" pitchFamily="34" charset="0"/>
                <a:cs typeface="Arial" panose="020B0604020202020204" pitchFamily="34" charset="0"/>
              </a:rPr>
              <a:t>Fred Herman, SHEPRA</a:t>
            </a:r>
            <a:endParaRPr kumimoji="0" lang="en-US"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2" name="Rectangle 1"/>
          <p:cNvSpPr/>
          <p:nvPr/>
        </p:nvSpPr>
        <p:spPr>
          <a:xfrm>
            <a:off x="883423" y="1155273"/>
            <a:ext cx="7529553" cy="1138773"/>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AM Standards - Introductions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Members</a:t>
            </a:r>
            <a:endParaRPr kumimoji="0" lang="en-US" sz="2800" b="0" i="0" u="none" strike="noStrike" kern="1200" cap="none" spc="0" normalizeH="0" baseline="0" noProof="0" dirty="0">
              <a:ln>
                <a:noFill/>
              </a:ln>
              <a:solidFill>
                <a:srgbClr val="002060"/>
              </a:solidFill>
              <a:effectLst/>
              <a:uLnTx/>
              <a:uFillTx/>
              <a:latin typeface="Calibri"/>
              <a:ea typeface="+mn-ea"/>
              <a:cs typeface="+mn-cs"/>
            </a:endParaRPr>
          </a:p>
        </p:txBody>
      </p:sp>
      <p:sp>
        <p:nvSpPr>
          <p:cNvPr id="6" name="TextBox 5"/>
          <p:cNvSpPr txBox="1"/>
          <p:nvPr/>
        </p:nvSpPr>
        <p:spPr>
          <a:xfrm>
            <a:off x="4648200" y="2297906"/>
            <a:ext cx="4267200" cy="5447645"/>
          </a:xfrm>
          <a:prstGeom prst="rect">
            <a:avLst/>
          </a:prstGeom>
          <a:noFill/>
        </p:spPr>
        <p:txBody>
          <a:bodyPr wrap="square" rtlCol="0">
            <a:spAutoFit/>
          </a:bodyPr>
          <a:lstStyle/>
          <a:p>
            <a:pPr marL="457200" indent="-457200">
              <a:buFont typeface="Arial" panose="020B0604020202020204" pitchFamily="34" charset="0"/>
              <a:buChar char="•"/>
              <a:defRPr/>
            </a:pPr>
            <a:r>
              <a:rPr lang="en-US" dirty="0">
                <a:solidFill>
                  <a:srgbClr val="002060"/>
                </a:solidFill>
                <a:latin typeface="Arial" panose="020B0604020202020204" pitchFamily="34" charset="0"/>
                <a:cs typeface="Arial" panose="020B0604020202020204" pitchFamily="34" charset="0"/>
              </a:rPr>
              <a:t>Adam Hicks, AFRL/RXMS</a:t>
            </a:r>
            <a:endParaRPr lang="en-US" dirty="0">
              <a:solidFill>
                <a:srgbClr val="4F81BD">
                  <a:lumMod val="50000"/>
                </a:srgbClr>
              </a:solidFill>
              <a:latin typeface="Arial" panose="020B0604020202020204" pitchFamily="34" charset="0"/>
              <a:cs typeface="Arial" panose="020B0604020202020204" pitchFamily="34" charset="0"/>
            </a:endParaRPr>
          </a:p>
          <a:p>
            <a:pPr marL="457200" lvl="0" indent="-457200">
              <a:buFont typeface="Arial" panose="020B0604020202020204" pitchFamily="34" charset="0"/>
              <a:buChar char="•"/>
              <a:defRPr/>
            </a:pPr>
            <a:r>
              <a:rPr lang="en-US" dirty="0">
                <a:solidFill>
                  <a:srgbClr val="002060"/>
                </a:solidFill>
                <a:latin typeface="Arial" panose="020B0604020202020204" pitchFamily="34" charset="0"/>
                <a:cs typeface="Arial" panose="020B0604020202020204" pitchFamily="34" charset="0"/>
              </a:rPr>
              <a:t>Ben Kassel, LMI</a:t>
            </a:r>
          </a:p>
          <a:p>
            <a:pPr marL="457200" lvl="0" indent="-457200">
              <a:buFont typeface="Arial" panose="020B0604020202020204" pitchFamily="34" charset="0"/>
              <a:buChar char="•"/>
              <a:defRPr/>
            </a:pPr>
            <a:r>
              <a:rPr lang="en-US" dirty="0">
                <a:solidFill>
                  <a:srgbClr val="002060"/>
                </a:solidFill>
                <a:latin typeface="Arial" panose="020B0604020202020204" pitchFamily="34" charset="0"/>
                <a:cs typeface="Arial" panose="020B0604020202020204" pitchFamily="34" charset="0"/>
              </a:rPr>
              <a:t>Robert Lopez-</a:t>
            </a:r>
            <a:r>
              <a:rPr lang="en-US" dirty="0" err="1">
                <a:solidFill>
                  <a:srgbClr val="002060"/>
                </a:solidFill>
                <a:latin typeface="Arial" panose="020B0604020202020204" pitchFamily="34" charset="0"/>
                <a:cs typeface="Arial" panose="020B0604020202020204" pitchFamily="34" charset="0"/>
              </a:rPr>
              <a:t>Anido</a:t>
            </a:r>
            <a:r>
              <a:rPr lang="en-US" dirty="0">
                <a:solidFill>
                  <a:srgbClr val="002060"/>
                </a:solidFill>
                <a:latin typeface="Arial" panose="020B0604020202020204" pitchFamily="34" charset="0"/>
                <a:cs typeface="Arial" panose="020B0604020202020204" pitchFamily="34" charset="0"/>
              </a:rPr>
              <a:t>, Univ of Maine</a:t>
            </a:r>
          </a:p>
          <a:p>
            <a:pPr marL="457200" lvl="0" indent="-457200">
              <a:buFont typeface="Arial" panose="020B0604020202020204" pitchFamily="34" charset="0"/>
              <a:buChar char="•"/>
              <a:defRPr/>
            </a:pPr>
            <a:r>
              <a:rPr kumimoji="0" lang="en-US"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Jim McCabe, ANSI</a:t>
            </a:r>
          </a:p>
          <a:p>
            <a:pPr marL="457200" lvl="0" indent="-457200">
              <a:buFont typeface="Arial" panose="020B0604020202020204" pitchFamily="34" charset="0"/>
              <a:buChar char="•"/>
              <a:defRPr/>
            </a:pPr>
            <a:r>
              <a:rPr kumimoji="0" lang="en-US"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Michael Monaghan, </a:t>
            </a:r>
            <a:r>
              <a:rPr lang="en-US" dirty="0">
                <a:solidFill>
                  <a:srgbClr val="002060"/>
                </a:solidFill>
                <a:latin typeface="Arial" panose="020B0604020202020204" pitchFamily="34" charset="0"/>
                <a:cs typeface="Arial" panose="020B0604020202020204" pitchFamily="34" charset="0"/>
              </a:rPr>
              <a:t>Army Futures Command</a:t>
            </a:r>
          </a:p>
          <a:p>
            <a:pPr marL="457200" lvl="0" indent="-457200">
              <a:buFont typeface="Arial" panose="020B0604020202020204" pitchFamily="34" charset="0"/>
              <a:buChar char="•"/>
              <a:defRPr/>
            </a:pPr>
            <a:r>
              <a:rPr kumimoji="0" lang="en-US"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Alison Park, NASA</a:t>
            </a:r>
          </a:p>
          <a:p>
            <a:pPr marL="457200" lvl="0" indent="-457200">
              <a:buFont typeface="Arial" panose="020B0604020202020204" pitchFamily="34" charset="0"/>
              <a:buChar char="•"/>
              <a:defRPr/>
            </a:pPr>
            <a:r>
              <a:rPr lang="en-US" dirty="0">
                <a:solidFill>
                  <a:srgbClr val="002060"/>
                </a:solidFill>
                <a:latin typeface="Arial" panose="020B0604020202020204" pitchFamily="34" charset="0"/>
                <a:cs typeface="Arial" panose="020B0604020202020204" pitchFamily="34" charset="0"/>
              </a:rPr>
              <a:t>Matthew </a:t>
            </a:r>
            <a:r>
              <a:rPr lang="en-US" dirty="0" err="1">
                <a:solidFill>
                  <a:srgbClr val="002060"/>
                </a:solidFill>
                <a:latin typeface="Arial" panose="020B0604020202020204" pitchFamily="34" charset="0"/>
                <a:cs typeface="Arial" panose="020B0604020202020204" pitchFamily="34" charset="0"/>
              </a:rPr>
              <a:t>Spiret</a:t>
            </a:r>
            <a:r>
              <a:rPr lang="en-US" dirty="0">
                <a:solidFill>
                  <a:srgbClr val="002060"/>
                </a:solidFill>
                <a:latin typeface="Arial" panose="020B0604020202020204" pitchFamily="34" charset="0"/>
                <a:cs typeface="Arial" panose="020B0604020202020204" pitchFamily="34" charset="0"/>
              </a:rPr>
              <a:t>, </a:t>
            </a:r>
            <a:r>
              <a:rPr lang="en-US" dirty="0" err="1">
                <a:solidFill>
                  <a:srgbClr val="002060"/>
                </a:solidFill>
                <a:latin typeface="Arial" panose="020B0604020202020204" pitchFamily="34" charset="0"/>
                <a:cs typeface="Arial" panose="020B0604020202020204" pitchFamily="34" charset="0"/>
              </a:rPr>
              <a:t>Markforged</a:t>
            </a:r>
            <a:endParaRPr lang="en-US" dirty="0">
              <a:solidFill>
                <a:srgbClr val="002060"/>
              </a:solidFill>
              <a:latin typeface="Arial" panose="020B0604020202020204" pitchFamily="34" charset="0"/>
              <a:cs typeface="Arial" panose="020B0604020202020204" pitchFamily="34" charset="0"/>
            </a:endParaRPr>
          </a:p>
          <a:p>
            <a:pPr marL="457200" lvl="0" indent="-457200">
              <a:buFont typeface="Arial" panose="020B0604020202020204" pitchFamily="34" charset="0"/>
              <a:buChar char="•"/>
              <a:defRPr/>
            </a:pPr>
            <a:r>
              <a:rPr kumimoji="0" lang="en-US"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Kat</a:t>
            </a:r>
            <a:r>
              <a:rPr lang="en-US" dirty="0">
                <a:solidFill>
                  <a:srgbClr val="002060"/>
                </a:solidFill>
                <a:latin typeface="Arial" panose="020B0604020202020204" pitchFamily="34" charset="0"/>
                <a:cs typeface="Arial" panose="020B0604020202020204" pitchFamily="34" charset="0"/>
              </a:rPr>
              <a:t>e Thorn, NAVAIR</a:t>
            </a:r>
          </a:p>
          <a:p>
            <a:pPr marL="457200" lvl="0" indent="-457200">
              <a:buFont typeface="Arial" panose="020B0604020202020204" pitchFamily="34" charset="0"/>
              <a:buChar char="•"/>
              <a:defRPr/>
            </a:pPr>
            <a:r>
              <a:rPr lang="en-US" dirty="0">
                <a:solidFill>
                  <a:srgbClr val="002060"/>
                </a:solidFill>
                <a:latin typeface="Arial" panose="020B0604020202020204" pitchFamily="34" charset="0"/>
                <a:cs typeface="Arial" panose="020B0604020202020204" pitchFamily="34" charset="0"/>
              </a:rPr>
              <a:t>Joseph Ullman, NAWCAD- Materials Engineering Division</a:t>
            </a:r>
            <a:endParaRPr kumimoji="0" lang="en-US"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457200" lvl="0" indent="-457200">
              <a:buFont typeface="Arial" panose="020B0604020202020204" pitchFamily="34" charset="0"/>
              <a:buChar char="•"/>
              <a:defRPr/>
            </a:pPr>
            <a:r>
              <a:rPr kumimoji="0" lang="en-US"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Matt </a:t>
            </a:r>
            <a:r>
              <a:rPr lang="en-US" dirty="0">
                <a:solidFill>
                  <a:srgbClr val="002060"/>
                </a:solidFill>
                <a:latin typeface="Arial" panose="020B0604020202020204" pitchFamily="34" charset="0"/>
                <a:cs typeface="Arial" panose="020B0604020202020204" pitchFamily="34" charset="0"/>
              </a:rPr>
              <a:t>Westman, 3D Systems</a:t>
            </a:r>
          </a:p>
          <a:p>
            <a:pPr marL="457200" lvl="0" indent="-457200">
              <a:buFont typeface="Arial" panose="020B0604020202020204" pitchFamily="34" charset="0"/>
              <a:buChar char="•"/>
              <a:defRPr/>
            </a:pPr>
            <a:r>
              <a:rPr kumimoji="0" lang="en-US"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Richard Wi</a:t>
            </a:r>
            <a:r>
              <a:rPr lang="en-US" dirty="0" err="1">
                <a:solidFill>
                  <a:srgbClr val="002060"/>
                </a:solidFill>
                <a:latin typeface="Arial" panose="020B0604020202020204" pitchFamily="34" charset="0"/>
                <a:cs typeface="Arial" panose="020B0604020202020204" pitchFamily="34" charset="0"/>
              </a:rPr>
              <a:t>mberly</a:t>
            </a:r>
            <a:r>
              <a:rPr lang="en-US" dirty="0">
                <a:solidFill>
                  <a:srgbClr val="002060"/>
                </a:solidFill>
                <a:latin typeface="Arial" panose="020B0604020202020204" pitchFamily="34" charset="0"/>
                <a:cs typeface="Arial" panose="020B0604020202020204" pitchFamily="34" charset="0"/>
              </a:rPr>
              <a:t>, USMC</a:t>
            </a:r>
            <a:endParaRPr kumimoji="0" lang="en-US"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3200" b="0" i="0" u="none" strike="noStrike" kern="1200" cap="none" spc="0" normalizeH="0" baseline="0" noProof="0" dirty="0">
              <a:ln>
                <a:noFill/>
              </a:ln>
              <a:solidFill>
                <a:srgbClr val="4F81BD">
                  <a:lumMod val="50000"/>
                </a:srgbClr>
              </a:solidFill>
              <a:effectLst/>
              <a:uLnTx/>
              <a:uFillTx/>
              <a:latin typeface="Arial" panose="020B0604020202020204" pitchFamily="34" charset="0"/>
              <a:ea typeface="+mn-ea"/>
              <a:cs typeface="Arial" panose="020B0604020202020204" pitchFamily="34" charset="0"/>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3200" b="0" i="0" u="none" strike="noStrike" kern="1200" cap="none" spc="0" normalizeH="0" baseline="0" noProof="0" dirty="0">
              <a:ln>
                <a:noFill/>
              </a:ln>
              <a:solidFill>
                <a:srgbClr val="4F81BD">
                  <a:lumMod val="50000"/>
                </a:srgbClr>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4F81BD">
                    <a:lumMod val="50000"/>
                  </a:srgbClr>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4F81BD">
                  <a:lumMod val="50000"/>
                </a:srgbClr>
              </a:solidFill>
              <a:effectLst/>
              <a:uLnTx/>
              <a:uFillTx/>
              <a:latin typeface="Arial" panose="020B0604020202020204" pitchFamily="34" charset="0"/>
              <a:ea typeface="+mn-ea"/>
              <a:cs typeface="Arial" panose="020B0604020202020204" pitchFamily="34" charset="0"/>
            </a:endParaRPr>
          </a:p>
        </p:txBody>
      </p:sp>
      <p:sp>
        <p:nvSpPr>
          <p:cNvPr id="8" name="Slide Number Placeholder 3">
            <a:extLst>
              <a:ext uri="{FF2B5EF4-FFF2-40B4-BE49-F238E27FC236}">
                <a16:creationId xmlns:a16="http://schemas.microsoft.com/office/drawing/2014/main" id="{A186EEC9-75FA-4911-83A7-392D76690AD9}"/>
              </a:ext>
            </a:extLst>
          </p:cNvPr>
          <p:cNvSpPr>
            <a:spLocks noGrp="1"/>
          </p:cNvSpPr>
          <p:nvPr>
            <p:ph type="sldNum" sz="quarter" idx="12"/>
          </p:nvPr>
        </p:nvSpPr>
        <p:spPr>
          <a:xfrm>
            <a:off x="6553200" y="635635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726C2F5-E77D-45D7-8DF9-278139FB18E6}" type="slidenum">
              <a:rPr kumimoji="0" lang="en-US" sz="1165"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US" sz="1165"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9396359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47" y="178998"/>
            <a:ext cx="3114609" cy="554066"/>
          </a:xfrm>
          <a:prstGeom prst="rect">
            <a:avLst/>
          </a:prstGeom>
        </p:spPr>
      </p:pic>
      <p:sp>
        <p:nvSpPr>
          <p:cNvPr id="5" name="TextBox 4"/>
          <p:cNvSpPr txBox="1"/>
          <p:nvPr/>
        </p:nvSpPr>
        <p:spPr>
          <a:xfrm>
            <a:off x="342900" y="1863676"/>
            <a:ext cx="8458200" cy="36317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Meeting / Call-In Information</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Day 1 (June 15):</a:t>
            </a:r>
          </a:p>
          <a:p>
            <a:pPr marL="914400" lvl="1" indent="-457200">
              <a:buFont typeface="Wingdings" panose="05000000000000000000" pitchFamily="2" charset="2"/>
              <a:buChar char="Ø"/>
              <a:defRPr/>
            </a:pPr>
            <a:r>
              <a:rPr lang="en-US" u="sng" dirty="0">
                <a:latin typeface="Arial" panose="020B0604020202020204" pitchFamily="34" charset="0"/>
                <a:cs typeface="Arial" panose="020B0604020202020204" pitchFamily="34" charset="0"/>
                <a:hlinkClick r:id="rId4"/>
              </a:rPr>
              <a:t>https://goansi.webex.com/goansi/j.php?MTID=m5ba9e23a99078603f4d6893b59a60364</a:t>
            </a:r>
            <a:endParaRPr kumimoji="0" lang="en-US" sz="1800" b="0"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endParaRPr>
          </a:p>
          <a:p>
            <a:pPr marL="914400" lvl="1" indent="-457200">
              <a:buFont typeface="Wingdings" panose="05000000000000000000" pitchFamily="2" charset="2"/>
              <a:buChar char="Ø"/>
              <a:defRPr/>
            </a:pPr>
            <a:r>
              <a:rPr lang="en-US" dirty="0">
                <a:latin typeface="Arial" panose="020B0604020202020204" pitchFamily="34" charset="0"/>
                <a:cs typeface="Arial" panose="020B0604020202020204" pitchFamily="34" charset="0"/>
              </a:rPr>
              <a:t>1-866-469-3239; Access code: 172 281 3119; Password: NPrkxCwy333</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8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Day 2 (June 17)</a:t>
            </a:r>
          </a:p>
          <a:p>
            <a:pPr marL="914400" lvl="1" indent="-457200">
              <a:buFont typeface="Wingdings" panose="05000000000000000000" pitchFamily="2" charset="2"/>
              <a:buChar char="Ø"/>
              <a:defRPr/>
            </a:pPr>
            <a:r>
              <a:rPr lang="en-US" dirty="0">
                <a:latin typeface="Arial" panose="020B0604020202020204" pitchFamily="34" charset="0"/>
                <a:cs typeface="Arial" panose="020B0604020202020204" pitchFamily="34" charset="0"/>
                <a:hlinkClick r:id="rId5"/>
              </a:rPr>
              <a:t>https://goansi.webex.com/goansi/j.php?MTID=m93f7dc02cba80fe7bab623ed2c6c00b7</a:t>
            </a:r>
            <a:endParaRPr lang="en-US" dirty="0">
              <a:latin typeface="Arial" panose="020B0604020202020204" pitchFamily="34" charset="0"/>
              <a:cs typeface="Arial" panose="020B0604020202020204" pitchFamily="34" charset="0"/>
            </a:endParaRPr>
          </a:p>
          <a:p>
            <a:pPr marL="914400" lvl="1" indent="-457200">
              <a:buFont typeface="Wingdings" panose="05000000000000000000" pitchFamily="2" charset="2"/>
              <a:buChar char="Ø"/>
              <a:defRPr/>
            </a:pPr>
            <a:r>
              <a:rPr lang="en-US" dirty="0">
                <a:latin typeface="Arial" panose="020B0604020202020204" pitchFamily="34" charset="0"/>
                <a:cs typeface="Arial" panose="020B0604020202020204" pitchFamily="34" charset="0"/>
              </a:rPr>
              <a:t>1-866-469-3239; Access code: 172 399 5235; Password: yWapCgB8B43</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8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8" name="Rectangle 7">
            <a:extLst>
              <a:ext uri="{FF2B5EF4-FFF2-40B4-BE49-F238E27FC236}">
                <a16:creationId xmlns:a16="http://schemas.microsoft.com/office/drawing/2014/main" id="{F73CD46D-729B-430E-B8CB-06FC3D2653A0}"/>
              </a:ext>
            </a:extLst>
          </p:cNvPr>
          <p:cNvSpPr/>
          <p:nvPr/>
        </p:nvSpPr>
        <p:spPr>
          <a:xfrm>
            <a:off x="2400300" y="1070760"/>
            <a:ext cx="4343400" cy="523220"/>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AM Standards</a:t>
            </a:r>
            <a:endParaRPr kumimoji="0" lang="en-US" sz="2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Slide Number Placeholder 3">
            <a:extLst>
              <a:ext uri="{FF2B5EF4-FFF2-40B4-BE49-F238E27FC236}">
                <a16:creationId xmlns:a16="http://schemas.microsoft.com/office/drawing/2014/main" id="{BB09834C-A7F5-4525-A222-DAB78DA11DD0}"/>
              </a:ext>
            </a:extLst>
          </p:cNvPr>
          <p:cNvSpPr>
            <a:spLocks noGrp="1"/>
          </p:cNvSpPr>
          <p:nvPr>
            <p:ph type="sldNum" sz="quarter" idx="12"/>
          </p:nvPr>
        </p:nvSpPr>
        <p:spPr>
          <a:xfrm>
            <a:off x="6553200" y="635635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726C2F5-E77D-45D7-8DF9-278139FB18E6}" type="slidenum">
              <a:rPr kumimoji="0" lang="en-US" sz="1165"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US" sz="1165"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7394426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76200" y="1373137"/>
            <a:ext cx="8991600" cy="5502280"/>
          </a:xfrm>
        </p:spPr>
        <p:txBody>
          <a:bodyPr>
            <a:normAutofit fontScale="90000"/>
          </a:bodyPr>
          <a:lstStyle/>
          <a:p>
            <a:pPr lvl="0" algn="ctr" defTabSz="914400">
              <a:spcBef>
                <a:spcPts val="0"/>
              </a:spcBef>
              <a:defRPr/>
            </a:pPr>
            <a:r>
              <a:rPr lang="en-US" sz="3600" b="1" dirty="0">
                <a:latin typeface="Arial" panose="020B0604020202020204" pitchFamily="34" charset="0"/>
                <a:cs typeface="Arial" panose="020B0604020202020204" pitchFamily="34" charset="0"/>
              </a:rPr>
              <a:t>2021 Additive Manufacturing Workshop</a:t>
            </a:r>
            <a:br>
              <a:rPr lang="en-US" sz="3600" b="1" dirty="0">
                <a:latin typeface="Arial" panose="020B0604020202020204" pitchFamily="34" charset="0"/>
                <a:cs typeface="Arial" panose="020B0604020202020204" pitchFamily="34" charset="0"/>
              </a:rPr>
            </a:br>
            <a:br>
              <a:rPr lang="en-US" sz="3600" b="1" dirty="0">
                <a:latin typeface="Arial" panose="020B0604020202020204" pitchFamily="34" charset="0"/>
                <a:cs typeface="Arial" panose="020B0604020202020204" pitchFamily="34" charset="0"/>
              </a:rPr>
            </a:br>
            <a:r>
              <a:rPr lang="en-US" sz="3600" b="1" dirty="0">
                <a:latin typeface="Arial" panose="020B0604020202020204" pitchFamily="34" charset="0"/>
                <a:cs typeface="Arial" panose="020B0604020202020204" pitchFamily="34" charset="0"/>
              </a:rPr>
              <a:t>Introduction</a:t>
            </a:r>
            <a:br>
              <a:rPr lang="en-US" sz="3600" b="1" dirty="0">
                <a:latin typeface="Arial" panose="020B0604020202020204" pitchFamily="34" charset="0"/>
                <a:cs typeface="Arial" panose="020B0604020202020204" pitchFamily="34" charset="0"/>
              </a:rPr>
            </a:br>
            <a:br>
              <a:rPr lang="en-US" b="1" dirty="0">
                <a:solidFill>
                  <a:srgbClr val="FF0000"/>
                </a:solidFill>
                <a:latin typeface="Arial" panose="020B0604020202020204" pitchFamily="34" charset="0"/>
                <a:cs typeface="Arial" panose="020B0604020202020204" pitchFamily="34" charset="0"/>
              </a:rPr>
            </a:br>
            <a:r>
              <a:rPr lang="en-US" b="1" dirty="0">
                <a:solidFill>
                  <a:srgbClr val="FF0000"/>
                </a:solidFill>
                <a:latin typeface="Arial" panose="020B0604020202020204" pitchFamily="34" charset="0"/>
                <a:cs typeface="Arial" panose="020B0604020202020204" pitchFamily="34" charset="0"/>
              </a:rPr>
              <a:t>Integrated Additive Manufacturing Network Plan</a:t>
            </a:r>
            <a:br>
              <a:rPr lang="en-US" b="1" dirty="0">
                <a:solidFill>
                  <a:srgbClr val="FF0000"/>
                </a:solidFill>
                <a:latin typeface="Arial" panose="020B0604020202020204" pitchFamily="34" charset="0"/>
                <a:cs typeface="Arial" panose="020B0604020202020204" pitchFamily="34" charset="0"/>
              </a:rPr>
            </a:br>
            <a:br>
              <a:rPr lang="en-US" b="1" dirty="0">
                <a:latin typeface="Arial" panose="020B0604020202020204" pitchFamily="34" charset="0"/>
                <a:cs typeface="Arial" panose="020B0604020202020204" pitchFamily="34" charset="0"/>
              </a:rPr>
            </a:br>
            <a:r>
              <a:rPr lang="en-US" sz="3100" b="1" dirty="0">
                <a:solidFill>
                  <a:srgbClr val="002060"/>
                </a:solidFill>
                <a:latin typeface="Arial" panose="020B0604020202020204" pitchFamily="34" charset="0"/>
                <a:cs typeface="Arial" panose="020B0604020202020204" pitchFamily="34" charset="0"/>
              </a:rPr>
              <a:t>Co Leads:</a:t>
            </a:r>
            <a:br>
              <a:rPr lang="en-US" sz="3100" b="1" dirty="0">
                <a:solidFill>
                  <a:srgbClr val="002060"/>
                </a:solidFill>
                <a:latin typeface="Arial" panose="020B0604020202020204" pitchFamily="34" charset="0"/>
                <a:cs typeface="Arial" panose="020B0604020202020204" pitchFamily="34" charset="0"/>
              </a:rPr>
            </a:br>
            <a:br>
              <a:rPr lang="en-US" sz="3100" b="1" dirty="0">
                <a:solidFill>
                  <a:srgbClr val="002060"/>
                </a:solidFill>
                <a:latin typeface="Arial" panose="020B0604020202020204" pitchFamily="34" charset="0"/>
                <a:cs typeface="Arial" panose="020B0604020202020204" pitchFamily="34" charset="0"/>
              </a:rPr>
            </a:br>
            <a:r>
              <a:rPr lang="en-US" sz="2200" b="1" dirty="0">
                <a:solidFill>
                  <a:srgbClr val="FF0000"/>
                </a:solidFill>
                <a:latin typeface="Arial" panose="020B0604020202020204" pitchFamily="34" charset="0"/>
                <a:cs typeface="Arial" panose="020B0604020202020204" pitchFamily="34" charset="0"/>
              </a:rPr>
              <a:t>John Wilczynski (John.Wilczynski@ncdmm.org)</a:t>
            </a:r>
            <a:br>
              <a:rPr lang="en-US" sz="2200" b="1" dirty="0">
                <a:solidFill>
                  <a:srgbClr val="FF0000"/>
                </a:solidFill>
                <a:latin typeface="Arial" panose="020B0604020202020204" pitchFamily="34" charset="0"/>
                <a:cs typeface="Arial" panose="020B0604020202020204" pitchFamily="34" charset="0"/>
              </a:rPr>
            </a:br>
            <a:r>
              <a:rPr lang="en-US" sz="2200" b="1" dirty="0">
                <a:solidFill>
                  <a:srgbClr val="FF0000"/>
                </a:solidFill>
                <a:latin typeface="Arial" panose="020B0604020202020204" pitchFamily="34" charset="0"/>
                <a:cs typeface="Arial" panose="020B0604020202020204" pitchFamily="34" charset="0"/>
              </a:rPr>
              <a:t>Georgette Nelson (georgette.nelson@ncdmm.org) </a:t>
            </a:r>
            <a:br>
              <a:rPr lang="en-US" sz="2200" b="1" dirty="0">
                <a:solidFill>
                  <a:srgbClr val="FF0000"/>
                </a:solidFill>
                <a:latin typeface="Arial" panose="020B0604020202020204" pitchFamily="34" charset="0"/>
                <a:cs typeface="Arial" panose="020B0604020202020204" pitchFamily="34" charset="0"/>
              </a:rPr>
            </a:br>
            <a:r>
              <a:rPr lang="en-US" sz="2200" b="1" dirty="0">
                <a:solidFill>
                  <a:srgbClr val="FF0000"/>
                </a:solidFill>
                <a:latin typeface="Arial" panose="020B0604020202020204" pitchFamily="34" charset="0"/>
                <a:cs typeface="Arial" panose="020B0604020202020204" pitchFamily="34" charset="0"/>
              </a:rPr>
              <a:t>Berardino Baratta (Berardino.Baratta@mxdusa.org) </a:t>
            </a:r>
            <a:br>
              <a:rPr lang="en-US" sz="2200" b="1" dirty="0">
                <a:solidFill>
                  <a:srgbClr val="FF0000"/>
                </a:solidFill>
                <a:latin typeface="Arial" panose="020B0604020202020204" pitchFamily="34" charset="0"/>
                <a:cs typeface="Arial" panose="020B0604020202020204" pitchFamily="34" charset="0"/>
              </a:rPr>
            </a:br>
            <a:endParaRPr lang="en-US" b="1" dirty="0">
              <a:latin typeface="Arial" panose="020B0604020202020204" pitchFamily="34" charset="0"/>
              <a:cs typeface="Arial" panose="020B0604020202020204" pitchFamily="34"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228600"/>
            <a:ext cx="3114609" cy="554066"/>
          </a:xfrm>
          <a:prstGeom prst="rect">
            <a:avLst/>
          </a:prstGeom>
        </p:spPr>
      </p:pic>
      <p:sp>
        <p:nvSpPr>
          <p:cNvPr id="3" name="Slide Number Placeholder 2"/>
          <p:cNvSpPr>
            <a:spLocks noGrp="1"/>
          </p:cNvSpPr>
          <p:nvPr>
            <p:ph type="sldNum" sz="quarter" idx="12"/>
          </p:nvPr>
        </p:nvSpPr>
        <p:spPr/>
        <p:txBody>
          <a:bodyPr/>
          <a:lstStyle/>
          <a:p>
            <a:pPr marL="0" marR="0" lvl="0" indent="0" algn="r" defTabSz="806867" rtl="0" eaLnBrk="1" fontAlgn="base" latinLnBrk="0" hangingPunct="1">
              <a:lnSpc>
                <a:spcPct val="100000"/>
              </a:lnSpc>
              <a:spcBef>
                <a:spcPct val="0"/>
              </a:spcBef>
              <a:spcAft>
                <a:spcPct val="0"/>
              </a:spcAft>
              <a:buClrTx/>
              <a:buSzTx/>
              <a:buFontTx/>
              <a:buNone/>
              <a:tabLst/>
              <a:defRPr/>
            </a:pPr>
            <a:fld id="{2726C2F5-E77D-45D7-8DF9-278139FB18E6}" type="slidenum">
              <a:rPr kumimoji="0" lang="en-US" sz="1165" b="0" i="0" u="none" strike="noStrike" kern="1200" cap="none" spc="0" normalizeH="0" baseline="0" noProof="0">
                <a:ln>
                  <a:noFill/>
                </a:ln>
                <a:solidFill>
                  <a:prstClr val="black">
                    <a:tint val="75000"/>
                  </a:prstClr>
                </a:solidFill>
                <a:effectLst/>
                <a:uLnTx/>
                <a:uFillTx/>
                <a:latin typeface="Arial" charset="0"/>
                <a:ea typeface="+mn-ea"/>
                <a:cs typeface="+mn-cs"/>
              </a:rPr>
              <a:pPr marL="0" marR="0" lvl="0" indent="0" algn="r" defTabSz="806867" rtl="0" eaLnBrk="1" fontAlgn="base" latinLnBrk="0" hangingPunct="1">
                <a:lnSpc>
                  <a:spcPct val="100000"/>
                </a:lnSpc>
                <a:spcBef>
                  <a:spcPct val="0"/>
                </a:spcBef>
                <a:spcAft>
                  <a:spcPct val="0"/>
                </a:spcAft>
                <a:buClrTx/>
                <a:buSzTx/>
                <a:buFontTx/>
                <a:buNone/>
                <a:tabLst/>
                <a:defRPr/>
              </a:pPr>
              <a:t>38</a:t>
            </a:fld>
            <a:endParaRPr kumimoji="0" lang="en-US" sz="1165" b="0" i="0" u="none" strike="noStrike" kern="1200" cap="none" spc="0" normalizeH="0" baseline="0" noProof="0" dirty="0">
              <a:ln>
                <a:noFill/>
              </a:ln>
              <a:solidFill>
                <a:prstClr val="black">
                  <a:tint val="75000"/>
                </a:prstClr>
              </a:solidFill>
              <a:effectLst/>
              <a:uLnTx/>
              <a:uFillTx/>
              <a:latin typeface="Arial" charset="0"/>
              <a:ea typeface="+mn-ea"/>
              <a:cs typeface="+mn-cs"/>
            </a:endParaRPr>
          </a:p>
        </p:txBody>
      </p:sp>
    </p:spTree>
    <p:extLst>
      <p:ext uri="{BB962C8B-B14F-4D97-AF65-F5344CB8AC3E}">
        <p14:creationId xmlns:p14="http://schemas.microsoft.com/office/powerpoint/2010/main" val="26894116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F630416-92D0-4354-9F38-2283E9614579}"/>
              </a:ext>
            </a:extLst>
          </p:cNvPr>
          <p:cNvSpPr>
            <a:spLocks noGrp="1"/>
          </p:cNvSpPr>
          <p:nvPr>
            <p:ph type="sldNum" sz="quarter" idx="12"/>
          </p:nvPr>
        </p:nvSpPr>
        <p:spPr/>
        <p:txBody>
          <a:bodyPr/>
          <a:lstStyle/>
          <a:p>
            <a:fld id="{2726C2F5-E77D-45D7-8DF9-278139FB18E6}" type="slidenum">
              <a:rPr lang="en-US" smtClean="0"/>
              <a:t>39</a:t>
            </a:fld>
            <a:endParaRPr lang="en-US" dirty="0"/>
          </a:p>
        </p:txBody>
      </p:sp>
      <p:sp>
        <p:nvSpPr>
          <p:cNvPr id="3" name="Content Placeholder 2">
            <a:extLst>
              <a:ext uri="{FF2B5EF4-FFF2-40B4-BE49-F238E27FC236}">
                <a16:creationId xmlns:a16="http://schemas.microsoft.com/office/drawing/2014/main" id="{DBCC9B99-74BF-43D9-A9D1-1739A0865050}"/>
              </a:ext>
            </a:extLst>
          </p:cNvPr>
          <p:cNvSpPr>
            <a:spLocks noGrp="1"/>
          </p:cNvSpPr>
          <p:nvPr>
            <p:ph idx="4294967295"/>
          </p:nvPr>
        </p:nvSpPr>
        <p:spPr>
          <a:xfrm>
            <a:off x="436613" y="1817164"/>
            <a:ext cx="8229600" cy="4964636"/>
          </a:xfrm>
        </p:spPr>
        <p:txBody>
          <a:bodyPr>
            <a:normAutofit fontScale="62500" lnSpcReduction="20000"/>
          </a:bodyPr>
          <a:lstStyle/>
          <a:p>
            <a:r>
              <a:rPr lang="en-US" sz="3200" b="1" dirty="0">
                <a:solidFill>
                  <a:srgbClr val="002060"/>
                </a:solidFill>
                <a:latin typeface="Arial" panose="020B0604020202020204" pitchFamily="34" charset="0"/>
                <a:cs typeface="Arial" panose="020B0604020202020204" pitchFamily="34" charset="0"/>
              </a:rPr>
              <a:t>Objectives</a:t>
            </a:r>
            <a:r>
              <a:rPr lang="en-US" sz="3200" i="1" dirty="0">
                <a:solidFill>
                  <a:srgbClr val="002060"/>
                </a:solidFill>
                <a:latin typeface="Arial" panose="020B0604020202020204" pitchFamily="34" charset="0"/>
                <a:cs typeface="Arial" panose="020B0604020202020204" pitchFamily="34" charset="0"/>
              </a:rPr>
              <a:t>:</a:t>
            </a:r>
          </a:p>
          <a:p>
            <a:pPr marL="958115" lvl="1" indent="-514350">
              <a:buFont typeface="+mj-lt"/>
              <a:buAutoNum type="arabicPeriod"/>
            </a:pPr>
            <a:r>
              <a:rPr lang="en-US" sz="2812" i="1" dirty="0">
                <a:solidFill>
                  <a:srgbClr val="002060"/>
                </a:solidFill>
                <a:latin typeface="Arial" panose="020B0604020202020204" pitchFamily="34" charset="0"/>
                <a:cs typeface="Arial" panose="020B0604020202020204" pitchFamily="34" charset="0"/>
              </a:rPr>
              <a:t>Demonstrate the Advanced Manufacturing Crisis Production Response (AMCPR) Program</a:t>
            </a:r>
          </a:p>
          <a:p>
            <a:pPr marL="958115" lvl="1" indent="-514350">
              <a:buFont typeface="+mj-lt"/>
              <a:buAutoNum type="arabicPeriod"/>
            </a:pPr>
            <a:r>
              <a:rPr lang="en-US" sz="2812" i="1" dirty="0">
                <a:solidFill>
                  <a:srgbClr val="002060"/>
                </a:solidFill>
                <a:latin typeface="Arial" panose="020B0604020202020204" pitchFamily="34" charset="0"/>
                <a:cs typeface="Arial" panose="020B0604020202020204" pitchFamily="34" charset="0"/>
              </a:rPr>
              <a:t>Identify gaps in the Program’s capabilities as a crisis management system</a:t>
            </a:r>
          </a:p>
          <a:p>
            <a:pPr marL="958115" lvl="1" indent="-514350">
              <a:buFont typeface="+mj-lt"/>
              <a:buAutoNum type="arabicPeriod"/>
            </a:pPr>
            <a:r>
              <a:rPr lang="en-US" sz="2812" i="1" dirty="0">
                <a:solidFill>
                  <a:srgbClr val="002060"/>
                </a:solidFill>
                <a:latin typeface="Arial" panose="020B0604020202020204" pitchFamily="34" charset="0"/>
                <a:cs typeface="Arial" panose="020B0604020202020204" pitchFamily="34" charset="0"/>
              </a:rPr>
              <a:t>Engage with the AM Ecosystem to prioritize program objectives and sustainment</a:t>
            </a:r>
          </a:p>
          <a:p>
            <a:endParaRPr lang="en-US" sz="3200" b="1" dirty="0">
              <a:solidFill>
                <a:srgbClr val="002060"/>
              </a:solidFill>
              <a:latin typeface="Arial" panose="020B0604020202020204" pitchFamily="34" charset="0"/>
              <a:cs typeface="Arial" panose="020B0604020202020204" pitchFamily="34" charset="0"/>
            </a:endParaRPr>
          </a:p>
          <a:p>
            <a:r>
              <a:rPr lang="en-US" sz="3200" b="1" dirty="0">
                <a:solidFill>
                  <a:srgbClr val="002060"/>
                </a:solidFill>
                <a:latin typeface="Arial" panose="020B0604020202020204" pitchFamily="34" charset="0"/>
                <a:cs typeface="Arial" panose="020B0604020202020204" pitchFamily="34" charset="0"/>
              </a:rPr>
              <a:t>Planned Deliverables</a:t>
            </a:r>
            <a:endParaRPr lang="en-US" sz="3200" i="1" dirty="0">
              <a:solidFill>
                <a:srgbClr val="002060"/>
              </a:solidFill>
              <a:latin typeface="Arial" panose="020B0604020202020204" pitchFamily="34" charset="0"/>
              <a:cs typeface="Arial" panose="020B0604020202020204" pitchFamily="34" charset="0"/>
            </a:endParaRPr>
          </a:p>
          <a:p>
            <a:pPr marL="958115" lvl="1" indent="-514350">
              <a:buFont typeface="+mj-lt"/>
              <a:buAutoNum type="arabicPeriod"/>
            </a:pPr>
            <a:r>
              <a:rPr lang="en-US" sz="2812" i="1" dirty="0">
                <a:solidFill>
                  <a:srgbClr val="002060"/>
                </a:solidFill>
                <a:latin typeface="Arial" panose="020B0604020202020204" pitchFamily="34" charset="0"/>
                <a:cs typeface="Arial" panose="020B0604020202020204" pitchFamily="34" charset="0"/>
              </a:rPr>
              <a:t>Prioritize capabilities most needed in an online 3D Model Repository and Exchange Platform</a:t>
            </a:r>
          </a:p>
          <a:p>
            <a:pPr marL="958115" lvl="1" indent="-514350">
              <a:buFont typeface="+mj-lt"/>
              <a:buAutoNum type="arabicPeriod"/>
            </a:pPr>
            <a:r>
              <a:rPr lang="en-US" sz="2812" i="1" dirty="0">
                <a:solidFill>
                  <a:srgbClr val="002060"/>
                </a:solidFill>
                <a:latin typeface="Arial" panose="020B0604020202020204" pitchFamily="34" charset="0"/>
                <a:cs typeface="Arial" panose="020B0604020202020204" pitchFamily="34" charset="0"/>
              </a:rPr>
              <a:t>Identify necessary micro-learnings to reskill and upskill our Workforce</a:t>
            </a:r>
          </a:p>
          <a:p>
            <a:pPr marL="958115" lvl="1" indent="-514350">
              <a:buFont typeface="+mj-lt"/>
              <a:buAutoNum type="arabicPeriod"/>
            </a:pPr>
            <a:r>
              <a:rPr lang="en-US" sz="2812" i="1" dirty="0">
                <a:solidFill>
                  <a:srgbClr val="002060"/>
                </a:solidFill>
                <a:latin typeface="Arial" panose="020B0604020202020204" pitchFamily="34" charset="0"/>
                <a:cs typeface="Arial" panose="020B0604020202020204" pitchFamily="34" charset="0"/>
              </a:rPr>
              <a:t>Understand and identify the value levers of a crisis management system for various stakeholders</a:t>
            </a:r>
          </a:p>
          <a:p>
            <a:pPr marL="958115" lvl="1" indent="-514350">
              <a:buFont typeface="+mj-lt"/>
              <a:buAutoNum type="arabicPeriod"/>
            </a:pPr>
            <a:r>
              <a:rPr lang="en-US" sz="2812" i="1" dirty="0">
                <a:solidFill>
                  <a:srgbClr val="002060"/>
                </a:solidFill>
                <a:latin typeface="Arial" panose="020B0604020202020204" pitchFamily="34" charset="0"/>
                <a:cs typeface="Arial" panose="020B0604020202020204" pitchFamily="34" charset="0"/>
              </a:rPr>
              <a:t> Prioritize capability expansions and identify mechanisms to mitigate product risk</a:t>
            </a:r>
          </a:p>
          <a:p>
            <a:pPr marL="958115" lvl="1" indent="-514350">
              <a:buFont typeface="+mj-lt"/>
              <a:buAutoNum type="arabicPeriod"/>
            </a:pPr>
            <a:r>
              <a:rPr lang="en-US" sz="2812" i="1" dirty="0">
                <a:solidFill>
                  <a:srgbClr val="002060"/>
                </a:solidFill>
                <a:latin typeface="Arial" panose="020B0604020202020204" pitchFamily="34" charset="0"/>
                <a:cs typeface="Arial" panose="020B0604020202020204" pitchFamily="34" charset="0"/>
              </a:rPr>
              <a:t>Identify and prioritize regulatory challenges and obstacles </a:t>
            </a:r>
          </a:p>
        </p:txBody>
      </p:sp>
      <p:sp>
        <p:nvSpPr>
          <p:cNvPr id="8" name="Rectangle 7">
            <a:extLst>
              <a:ext uri="{FF2B5EF4-FFF2-40B4-BE49-F238E27FC236}">
                <a16:creationId xmlns:a16="http://schemas.microsoft.com/office/drawing/2014/main" id="{AE85FC4B-3694-4E2F-B231-F4149F81A579}"/>
              </a:ext>
            </a:extLst>
          </p:cNvPr>
          <p:cNvSpPr/>
          <p:nvPr/>
        </p:nvSpPr>
        <p:spPr>
          <a:xfrm>
            <a:off x="152400" y="1070760"/>
            <a:ext cx="8839200" cy="523220"/>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Integrated Additive Manufacturing Network Plan</a:t>
            </a:r>
            <a:endParaRPr lang="en-US" sz="2800" b="1" dirty="0">
              <a:solidFill>
                <a:srgbClr val="002060"/>
              </a:solidFill>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1A033E36-81DE-4783-AD7C-D266FC6FD3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447" y="178998"/>
            <a:ext cx="3114609" cy="554066"/>
          </a:xfrm>
          <a:prstGeom prst="rect">
            <a:avLst/>
          </a:prstGeom>
        </p:spPr>
      </p:pic>
    </p:spTree>
    <p:extLst>
      <p:ext uri="{BB962C8B-B14F-4D97-AF65-F5344CB8AC3E}">
        <p14:creationId xmlns:p14="http://schemas.microsoft.com/office/powerpoint/2010/main" val="344047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DD948-DB45-4DF9-9DF8-87EAE33F5599}"/>
              </a:ext>
            </a:extLst>
          </p:cNvPr>
          <p:cNvSpPr>
            <a:spLocks noGrp="1"/>
          </p:cNvSpPr>
          <p:nvPr>
            <p:ph type="title"/>
          </p:nvPr>
        </p:nvSpPr>
        <p:spPr/>
        <p:txBody>
          <a:bodyPr>
            <a:normAutofit fontScale="90000"/>
          </a:bodyPr>
          <a:lstStyle/>
          <a:p>
            <a:pPr lvl="0" algn="ctr" defTabSz="914400">
              <a:spcBef>
                <a:spcPts val="0"/>
              </a:spcBef>
            </a:pPr>
            <a:r>
              <a:rPr lang="en-US" sz="3200" b="1" dirty="0">
                <a:solidFill>
                  <a:srgbClr val="FF0000"/>
                </a:solidFill>
                <a:latin typeface="&amp;quot"/>
                <a:ea typeface="Times New Roman" panose="02020603050405020304" pitchFamily="18" charset="0"/>
                <a:cs typeface="Times New Roman" panose="02020603050405020304" pitchFamily="18" charset="0"/>
              </a:rPr>
              <a:t>2021 Additive Manufacturing (AM) Workshop</a:t>
            </a:r>
            <a:br>
              <a:rPr lang="en-US" sz="3200" b="1" dirty="0">
                <a:solidFill>
                  <a:srgbClr val="FF0000"/>
                </a:solidFill>
                <a:latin typeface="&amp;quot"/>
                <a:ea typeface="Times New Roman" panose="02020603050405020304" pitchFamily="18" charset="0"/>
                <a:cs typeface="Times New Roman" panose="02020603050405020304" pitchFamily="18" charset="0"/>
              </a:rPr>
            </a:br>
            <a:r>
              <a:rPr lang="en-US" sz="3200" b="1" dirty="0">
                <a:solidFill>
                  <a:srgbClr val="FF0000"/>
                </a:solidFill>
                <a:latin typeface="&amp;quot"/>
                <a:ea typeface="Times New Roman" panose="02020603050405020304" pitchFamily="18" charset="0"/>
                <a:cs typeface="Times New Roman" panose="02020603050405020304" pitchFamily="18" charset="0"/>
              </a:rPr>
              <a:t>Overview</a:t>
            </a:r>
            <a:endParaRPr lang="en-US" dirty="0"/>
          </a:p>
        </p:txBody>
      </p:sp>
      <p:sp>
        <p:nvSpPr>
          <p:cNvPr id="3" name="Content Placeholder 2">
            <a:extLst>
              <a:ext uri="{FF2B5EF4-FFF2-40B4-BE49-F238E27FC236}">
                <a16:creationId xmlns:a16="http://schemas.microsoft.com/office/drawing/2014/main" id="{57A916BE-CBC2-4809-8CE7-ED0B9DEDAB3A}"/>
              </a:ext>
            </a:extLst>
          </p:cNvPr>
          <p:cNvSpPr>
            <a:spLocks noGrp="1"/>
          </p:cNvSpPr>
          <p:nvPr>
            <p:ph idx="1"/>
          </p:nvPr>
        </p:nvSpPr>
        <p:spPr>
          <a:xfrm>
            <a:off x="457200" y="2128782"/>
            <a:ext cx="8229600" cy="4592698"/>
          </a:xfrm>
        </p:spPr>
        <p:txBody>
          <a:bodyPr>
            <a:normAutofit fontScale="40000" lnSpcReduction="20000"/>
          </a:bodyPr>
          <a:lstStyle/>
          <a:p>
            <a:pPr>
              <a:spcBef>
                <a:spcPts val="1200"/>
              </a:spcBef>
              <a:spcAft>
                <a:spcPts val="600"/>
              </a:spcAft>
            </a:pPr>
            <a:r>
              <a:rPr lang="en-US" sz="4500" dirty="0">
                <a:solidFill>
                  <a:schemeClr val="tx1"/>
                </a:solidFill>
              </a:rPr>
              <a:t>Purpose: to address foundational aspects of additive manufacturing necessary for DOD-wide adoption of this capability</a:t>
            </a:r>
          </a:p>
          <a:p>
            <a:pPr>
              <a:spcBef>
                <a:spcPts val="1200"/>
              </a:spcBef>
              <a:spcAft>
                <a:spcPts val="600"/>
              </a:spcAft>
            </a:pPr>
            <a:r>
              <a:rPr lang="en-US" sz="4500" dirty="0">
                <a:solidFill>
                  <a:schemeClr val="tx1"/>
                </a:solidFill>
              </a:rPr>
              <a:t>Sponsored by DoD’s Joint AM Working Group, America Makes AM for Maintenance and Sustainment Advisory Group, and the  AM for Maintenance Operations (AMMO) Working Group</a:t>
            </a:r>
          </a:p>
          <a:p>
            <a:pPr>
              <a:spcBef>
                <a:spcPts val="1200"/>
              </a:spcBef>
              <a:spcAft>
                <a:spcPts val="600"/>
              </a:spcAft>
            </a:pPr>
            <a:r>
              <a:rPr lang="en-US" sz="4500" dirty="0">
                <a:solidFill>
                  <a:schemeClr val="tx1"/>
                </a:solidFill>
              </a:rPr>
              <a:t>7</a:t>
            </a:r>
            <a:r>
              <a:rPr lang="en-US" sz="4500" baseline="30000" dirty="0">
                <a:solidFill>
                  <a:schemeClr val="tx1"/>
                </a:solidFill>
              </a:rPr>
              <a:t>th</a:t>
            </a:r>
            <a:r>
              <a:rPr lang="en-US" sz="4500" dirty="0">
                <a:solidFill>
                  <a:schemeClr val="tx1"/>
                </a:solidFill>
              </a:rPr>
              <a:t> Year of annual AM wargame or workshop event</a:t>
            </a:r>
          </a:p>
          <a:p>
            <a:pPr>
              <a:spcBef>
                <a:spcPts val="1200"/>
              </a:spcBef>
              <a:spcAft>
                <a:spcPts val="600"/>
              </a:spcAft>
            </a:pPr>
            <a:r>
              <a:rPr lang="en-US" sz="4500" dirty="0">
                <a:solidFill>
                  <a:schemeClr val="tx1"/>
                </a:solidFill>
              </a:rPr>
              <a:t>Opportunity for government, industry, academia, and non-profit to actively participate in the workshop</a:t>
            </a:r>
          </a:p>
          <a:p>
            <a:pPr>
              <a:spcBef>
                <a:spcPts val="1200"/>
              </a:spcBef>
              <a:spcAft>
                <a:spcPts val="600"/>
              </a:spcAft>
            </a:pPr>
            <a:r>
              <a:rPr lang="en-US" sz="4500" dirty="0">
                <a:solidFill>
                  <a:schemeClr val="tx1"/>
                </a:solidFill>
              </a:rPr>
              <a:t>Over 280 people registered</a:t>
            </a:r>
          </a:p>
          <a:p>
            <a:pPr>
              <a:spcBef>
                <a:spcPts val="1200"/>
              </a:spcBef>
              <a:spcAft>
                <a:spcPts val="600"/>
              </a:spcAft>
            </a:pPr>
            <a:r>
              <a:rPr lang="en-US" sz="4500" dirty="0">
                <a:solidFill>
                  <a:schemeClr val="tx1"/>
                </a:solidFill>
              </a:rPr>
              <a:t>Working groups (20-50 people) will consist of seven key AM focus areas </a:t>
            </a:r>
          </a:p>
          <a:p>
            <a:pPr>
              <a:spcBef>
                <a:spcPts val="1200"/>
              </a:spcBef>
              <a:spcAft>
                <a:spcPts val="600"/>
              </a:spcAft>
            </a:pPr>
            <a:r>
              <a:rPr lang="en-US" sz="4500" dirty="0">
                <a:solidFill>
                  <a:schemeClr val="tx1"/>
                </a:solidFill>
              </a:rPr>
              <a:t>Working groups meet 4 hrs on Tuesday &amp; Thursday</a:t>
            </a:r>
          </a:p>
          <a:p>
            <a:pPr>
              <a:spcBef>
                <a:spcPts val="1200"/>
              </a:spcBef>
              <a:spcAft>
                <a:spcPts val="600"/>
              </a:spcAft>
            </a:pPr>
            <a:r>
              <a:rPr lang="en-US" sz="4500" dirty="0">
                <a:solidFill>
                  <a:schemeClr val="tx1"/>
                </a:solidFill>
              </a:rPr>
              <a:t>“University Day” with optional sessions on Wednesday</a:t>
            </a:r>
            <a:endParaRPr lang="en-US" dirty="0"/>
          </a:p>
        </p:txBody>
      </p:sp>
      <p:sp>
        <p:nvSpPr>
          <p:cNvPr id="4" name="Slide Number Placeholder 3">
            <a:extLst>
              <a:ext uri="{FF2B5EF4-FFF2-40B4-BE49-F238E27FC236}">
                <a16:creationId xmlns:a16="http://schemas.microsoft.com/office/drawing/2014/main" id="{C0D9C775-5217-45E4-951D-26FBD978ABDB}"/>
              </a:ext>
            </a:extLst>
          </p:cNvPr>
          <p:cNvSpPr>
            <a:spLocks noGrp="1"/>
          </p:cNvSpPr>
          <p:nvPr>
            <p:ph type="sldNum" sz="quarter" idx="12"/>
          </p:nvPr>
        </p:nvSpPr>
        <p:spPr/>
        <p:txBody>
          <a:bodyPr/>
          <a:lstStyle/>
          <a:p>
            <a:fld id="{2726C2F5-E77D-45D7-8DF9-278139FB18E6}" type="slidenum">
              <a:rPr lang="en-US" smtClean="0"/>
              <a:t>4</a:t>
            </a:fld>
            <a:endParaRPr lang="en-US" dirty="0"/>
          </a:p>
        </p:txBody>
      </p:sp>
    </p:spTree>
    <p:extLst>
      <p:ext uri="{BB962C8B-B14F-4D97-AF65-F5344CB8AC3E}">
        <p14:creationId xmlns:p14="http://schemas.microsoft.com/office/powerpoint/2010/main" val="11191090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47" y="178998"/>
            <a:ext cx="3114609" cy="554066"/>
          </a:xfrm>
          <a:prstGeom prst="rect">
            <a:avLst/>
          </a:prstGeom>
        </p:spPr>
      </p:pic>
      <p:sp>
        <p:nvSpPr>
          <p:cNvPr id="2" name="Rectangle 1"/>
          <p:cNvSpPr/>
          <p:nvPr/>
        </p:nvSpPr>
        <p:spPr>
          <a:xfrm>
            <a:off x="228601" y="1155273"/>
            <a:ext cx="8839200" cy="954107"/>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Integrated Additive Manufacturing Network Plan</a:t>
            </a:r>
            <a:endParaRPr lang="en-US" sz="2800" b="1" dirty="0">
              <a:solidFill>
                <a:srgbClr val="002060"/>
              </a:solidFill>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a:solidFill>
                  <a:srgbClr val="002060"/>
                </a:solidFill>
                <a:latin typeface="Arial" panose="020B0604020202020204" pitchFamily="34" charset="0"/>
                <a:cs typeface="Arial" panose="020B0604020202020204" pitchFamily="34" charset="0"/>
              </a:rPr>
              <a:t>Members</a:t>
            </a:r>
            <a:endParaRPr kumimoji="0" lang="en-US" sz="2800" b="0" i="0" u="none" strike="noStrike" kern="1200" cap="none" spc="0" normalizeH="0" baseline="0" noProof="0" dirty="0">
              <a:ln>
                <a:noFill/>
              </a:ln>
              <a:solidFill>
                <a:srgbClr val="002060"/>
              </a:solidFill>
              <a:effectLst/>
              <a:uLnTx/>
              <a:uFillTx/>
              <a:latin typeface="Calibri"/>
            </a:endParaRPr>
          </a:p>
        </p:txBody>
      </p:sp>
      <p:graphicFrame>
        <p:nvGraphicFramePr>
          <p:cNvPr id="5" name="Table 4">
            <a:extLst>
              <a:ext uri="{FF2B5EF4-FFF2-40B4-BE49-F238E27FC236}">
                <a16:creationId xmlns:a16="http://schemas.microsoft.com/office/drawing/2014/main" id="{C4AF5FEC-0EB5-4361-B71A-7DD56B8E580B}"/>
              </a:ext>
            </a:extLst>
          </p:cNvPr>
          <p:cNvGraphicFramePr>
            <a:graphicFrameLocks noGrp="1"/>
          </p:cNvGraphicFramePr>
          <p:nvPr/>
        </p:nvGraphicFramePr>
        <p:xfrm>
          <a:off x="1600200" y="2133600"/>
          <a:ext cx="6477000" cy="3797618"/>
        </p:xfrm>
        <a:graphic>
          <a:graphicData uri="http://schemas.openxmlformats.org/drawingml/2006/table">
            <a:tbl>
              <a:tblPr>
                <a:tableStyleId>{5C22544A-7EE6-4342-B048-85BDC9FD1C3A}</a:tableStyleId>
              </a:tblPr>
              <a:tblGrid>
                <a:gridCol w="977900">
                  <a:extLst>
                    <a:ext uri="{9D8B030D-6E8A-4147-A177-3AD203B41FA5}">
                      <a16:colId xmlns:a16="http://schemas.microsoft.com/office/drawing/2014/main" val="1770648468"/>
                    </a:ext>
                  </a:extLst>
                </a:gridCol>
                <a:gridCol w="1130300">
                  <a:extLst>
                    <a:ext uri="{9D8B030D-6E8A-4147-A177-3AD203B41FA5}">
                      <a16:colId xmlns:a16="http://schemas.microsoft.com/office/drawing/2014/main" val="3391901428"/>
                    </a:ext>
                  </a:extLst>
                </a:gridCol>
                <a:gridCol w="4368800">
                  <a:extLst>
                    <a:ext uri="{9D8B030D-6E8A-4147-A177-3AD203B41FA5}">
                      <a16:colId xmlns:a16="http://schemas.microsoft.com/office/drawing/2014/main" val="1065145846"/>
                    </a:ext>
                  </a:extLst>
                </a:gridCol>
              </a:tblGrid>
              <a:tr h="200025">
                <a:tc>
                  <a:txBody>
                    <a:bodyPr/>
                    <a:lstStyle/>
                    <a:p>
                      <a:pPr algn="l" fontAlgn="b"/>
                      <a:r>
                        <a:rPr lang="en-US" sz="1200" b="1" u="none" strike="noStrike">
                          <a:effectLst/>
                        </a:rPr>
                        <a:t>First Name</a:t>
                      </a:r>
                      <a:endParaRPr lang="en-US" sz="1200" b="1"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200" b="1" u="none" strike="noStrike">
                          <a:effectLst/>
                        </a:rPr>
                        <a:t>Last Name</a:t>
                      </a:r>
                      <a:endParaRPr lang="en-US" sz="1200" b="1"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200" b="1" u="none" strike="noStrike" dirty="0">
                          <a:effectLst/>
                        </a:rPr>
                        <a:t>Organization</a:t>
                      </a:r>
                      <a:endParaRPr lang="en-US" sz="1200" b="1" i="0" u="none" strike="noStrike" dirty="0">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832101795"/>
                  </a:ext>
                </a:extLst>
              </a:tr>
              <a:tr h="180975">
                <a:tc>
                  <a:txBody>
                    <a:bodyPr/>
                    <a:lstStyle/>
                    <a:p>
                      <a:pPr algn="l" fontAlgn="b"/>
                      <a:r>
                        <a:rPr lang="en-US" sz="1100" b="0" i="0" u="none" strike="noStrike" dirty="0">
                          <a:solidFill>
                            <a:srgbClr val="000000"/>
                          </a:solidFill>
                          <a:effectLst/>
                          <a:latin typeface="Calibri" panose="020F0502020204030204" pitchFamily="34" charset="0"/>
                        </a:rPr>
                        <a:t>Ron</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Robinson</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3D PRINTER TECHNOLOGY - ADDITIVE MANUFACTURING LABS</a:t>
                      </a:r>
                    </a:p>
                  </a:txBody>
                  <a:tcPr marL="4763" marR="4763" marT="4763" marB="0" anchor="b"/>
                </a:tc>
                <a:extLst>
                  <a:ext uri="{0D108BD9-81ED-4DB2-BD59-A6C34878D82A}">
                    <a16:rowId xmlns:a16="http://schemas.microsoft.com/office/drawing/2014/main" val="3260521391"/>
                  </a:ext>
                </a:extLst>
              </a:tr>
              <a:tr h="180975">
                <a:tc>
                  <a:txBody>
                    <a:bodyPr/>
                    <a:lstStyle/>
                    <a:p>
                      <a:pPr algn="l" fontAlgn="b"/>
                      <a:r>
                        <a:rPr lang="en-US" sz="1100" b="0" i="0" u="none" strike="noStrike" dirty="0">
                          <a:solidFill>
                            <a:srgbClr val="000000"/>
                          </a:solidFill>
                          <a:effectLst/>
                          <a:latin typeface="Calibri" panose="020F0502020204030204" pitchFamily="34" charset="0"/>
                        </a:rPr>
                        <a:t>Major Timothy</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Otto</a:t>
                      </a:r>
                    </a:p>
                  </a:txBody>
                  <a:tcPr marL="4763" marR="4763" marT="4763" marB="0" anchor="b"/>
                </a:tc>
                <a:tc>
                  <a:txBody>
                    <a:bodyPr/>
                    <a:lstStyle/>
                    <a:p>
                      <a:pPr algn="l" fontAlgn="b"/>
                      <a:r>
                        <a:rPr lang="en-US" sz="1100" b="0" i="0" u="none" strike="noStrike">
                          <a:solidFill>
                            <a:srgbClr val="000000"/>
                          </a:solidFill>
                          <a:effectLst/>
                          <a:latin typeface="Calibri" panose="020F0502020204030204" pitchFamily="34" charset="0"/>
                        </a:rPr>
                        <a:t>9th Communications Battalion</a:t>
                      </a:r>
                    </a:p>
                  </a:txBody>
                  <a:tcPr marL="4763" marR="4763" marT="4763" marB="0" anchor="b"/>
                </a:tc>
                <a:extLst>
                  <a:ext uri="{0D108BD9-81ED-4DB2-BD59-A6C34878D82A}">
                    <a16:rowId xmlns:a16="http://schemas.microsoft.com/office/drawing/2014/main" val="625448762"/>
                  </a:ext>
                </a:extLst>
              </a:tr>
              <a:tr h="180975">
                <a:tc>
                  <a:txBody>
                    <a:bodyPr/>
                    <a:lstStyle/>
                    <a:p>
                      <a:pPr algn="l" fontAlgn="b"/>
                      <a:r>
                        <a:rPr lang="en-US" sz="1100" b="0" i="0" u="none" strike="noStrike" dirty="0">
                          <a:solidFill>
                            <a:srgbClr val="000000"/>
                          </a:solidFill>
                          <a:effectLst/>
                          <a:latin typeface="Calibri" panose="020F0502020204030204" pitchFamily="34" charset="0"/>
                        </a:rPr>
                        <a:t>Alex</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Steeb</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America Makes / NCDMM</a:t>
                      </a:r>
                    </a:p>
                  </a:txBody>
                  <a:tcPr marL="4763" marR="4763" marT="4763" marB="0" anchor="b"/>
                </a:tc>
                <a:extLst>
                  <a:ext uri="{0D108BD9-81ED-4DB2-BD59-A6C34878D82A}">
                    <a16:rowId xmlns:a16="http://schemas.microsoft.com/office/drawing/2014/main" val="290825838"/>
                  </a:ext>
                </a:extLst>
              </a:tr>
              <a:tr h="180975">
                <a:tc>
                  <a:txBody>
                    <a:bodyPr/>
                    <a:lstStyle/>
                    <a:p>
                      <a:pPr algn="l" fontAlgn="b"/>
                      <a:r>
                        <a:rPr lang="en-US" sz="1100" b="0" i="0" u="none" strike="noStrike" dirty="0">
                          <a:solidFill>
                            <a:srgbClr val="000000"/>
                          </a:solidFill>
                          <a:effectLst/>
                          <a:latin typeface="Calibri" panose="020F0502020204030204" pitchFamily="34" charset="0"/>
                        </a:rPr>
                        <a:t>Debbie</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Holton</a:t>
                      </a:r>
                    </a:p>
                  </a:txBody>
                  <a:tcPr marL="4763" marR="4763" marT="4763" marB="0" anchor="b"/>
                </a:tc>
                <a:tc>
                  <a:txBody>
                    <a:bodyPr/>
                    <a:lstStyle/>
                    <a:p>
                      <a:pPr algn="l" fontAlgn="b"/>
                      <a:r>
                        <a:rPr lang="en-US" sz="1100" b="0" i="0" u="none" strike="noStrike">
                          <a:solidFill>
                            <a:srgbClr val="000000"/>
                          </a:solidFill>
                          <a:effectLst/>
                          <a:latin typeface="Calibri" panose="020F0502020204030204" pitchFamily="34" charset="0"/>
                        </a:rPr>
                        <a:t>ASME</a:t>
                      </a:r>
                    </a:p>
                  </a:txBody>
                  <a:tcPr marL="4763" marR="4763" marT="4763" marB="0" anchor="b"/>
                </a:tc>
                <a:extLst>
                  <a:ext uri="{0D108BD9-81ED-4DB2-BD59-A6C34878D82A}">
                    <a16:rowId xmlns:a16="http://schemas.microsoft.com/office/drawing/2014/main" val="3294604892"/>
                  </a:ext>
                </a:extLst>
              </a:tr>
              <a:tr h="180975">
                <a:tc>
                  <a:txBody>
                    <a:bodyPr/>
                    <a:lstStyle/>
                    <a:p>
                      <a:pPr algn="l" fontAlgn="b"/>
                      <a:r>
                        <a:rPr lang="en-US" sz="1100" b="0" i="0" u="none" strike="noStrike" dirty="0">
                          <a:solidFill>
                            <a:srgbClr val="000000"/>
                          </a:solidFill>
                          <a:effectLst/>
                          <a:latin typeface="Calibri" panose="020F0502020204030204" pitchFamily="34" charset="0"/>
                        </a:rPr>
                        <a:t>Lauralyn</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McDaniel</a:t>
                      </a:r>
                    </a:p>
                  </a:txBody>
                  <a:tcPr marL="4763" marR="4763" marT="4763" marB="0" anchor="b"/>
                </a:tc>
                <a:tc>
                  <a:txBody>
                    <a:bodyPr/>
                    <a:lstStyle/>
                    <a:p>
                      <a:pPr algn="l" fontAlgn="b"/>
                      <a:r>
                        <a:rPr lang="en-US" sz="1100" b="0" i="0" u="none" strike="noStrike">
                          <a:solidFill>
                            <a:srgbClr val="000000"/>
                          </a:solidFill>
                          <a:effectLst/>
                          <a:latin typeface="Calibri" panose="020F0502020204030204" pitchFamily="34" charset="0"/>
                        </a:rPr>
                        <a:t>ASME</a:t>
                      </a:r>
                    </a:p>
                  </a:txBody>
                  <a:tcPr marL="4763" marR="4763" marT="4763" marB="0" anchor="b"/>
                </a:tc>
                <a:extLst>
                  <a:ext uri="{0D108BD9-81ED-4DB2-BD59-A6C34878D82A}">
                    <a16:rowId xmlns:a16="http://schemas.microsoft.com/office/drawing/2014/main" val="1064075884"/>
                  </a:ext>
                </a:extLst>
              </a:tr>
              <a:tr h="180975">
                <a:tc>
                  <a:txBody>
                    <a:bodyPr/>
                    <a:lstStyle/>
                    <a:p>
                      <a:pPr algn="l" fontAlgn="b"/>
                      <a:r>
                        <a:rPr lang="en-US" sz="1100" b="0" i="0" u="none" strike="noStrike" dirty="0">
                          <a:solidFill>
                            <a:srgbClr val="000000"/>
                          </a:solidFill>
                          <a:effectLst/>
                          <a:latin typeface="Calibri" panose="020F0502020204030204" pitchFamily="34" charset="0"/>
                        </a:rPr>
                        <a:t>Michael</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Kottman</a:t>
                      </a:r>
                    </a:p>
                  </a:txBody>
                  <a:tcPr marL="4763" marR="4763" marT="4763" marB="0" anchor="b"/>
                </a:tc>
                <a:tc>
                  <a:txBody>
                    <a:bodyPr/>
                    <a:lstStyle/>
                    <a:p>
                      <a:pPr algn="l" fontAlgn="b"/>
                      <a:r>
                        <a:rPr lang="en-US" sz="1100" b="0" i="0" u="none" strike="noStrike">
                          <a:solidFill>
                            <a:srgbClr val="000000"/>
                          </a:solidFill>
                          <a:effectLst/>
                          <a:latin typeface="Calibri" panose="020F0502020204030204" pitchFamily="34" charset="0"/>
                        </a:rPr>
                        <a:t>ASTM</a:t>
                      </a:r>
                    </a:p>
                  </a:txBody>
                  <a:tcPr marL="4763" marR="4763" marT="4763" marB="0" anchor="b"/>
                </a:tc>
                <a:extLst>
                  <a:ext uri="{0D108BD9-81ED-4DB2-BD59-A6C34878D82A}">
                    <a16:rowId xmlns:a16="http://schemas.microsoft.com/office/drawing/2014/main" val="3284193256"/>
                  </a:ext>
                </a:extLst>
              </a:tr>
              <a:tr h="180975">
                <a:tc>
                  <a:txBody>
                    <a:bodyPr/>
                    <a:lstStyle/>
                    <a:p>
                      <a:pPr algn="l" fontAlgn="b"/>
                      <a:r>
                        <a:rPr lang="en-US" sz="1100" b="0" i="0" u="none" strike="noStrike" dirty="0">
                          <a:solidFill>
                            <a:srgbClr val="000000"/>
                          </a:solidFill>
                          <a:effectLst/>
                          <a:latin typeface="Calibri" panose="020F0502020204030204" pitchFamily="34" charset="0"/>
                        </a:rPr>
                        <a:t>Michael</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Monaghan</a:t>
                      </a:r>
                    </a:p>
                  </a:txBody>
                  <a:tcPr marL="4763" marR="4763" marT="4763" marB="0" anchor="b"/>
                </a:tc>
                <a:tc>
                  <a:txBody>
                    <a:bodyPr/>
                    <a:lstStyle/>
                    <a:p>
                      <a:pPr algn="l" fontAlgn="b"/>
                      <a:r>
                        <a:rPr lang="en-US" sz="1100" b="0" i="0" u="none" strike="noStrike">
                          <a:solidFill>
                            <a:srgbClr val="000000"/>
                          </a:solidFill>
                          <a:effectLst/>
                          <a:latin typeface="Calibri" panose="020F0502020204030204" pitchFamily="34" charset="0"/>
                        </a:rPr>
                        <a:t>Aviation Enablers - Requirements Determination Directorate, Aviation, CDID, Army Futures Command</a:t>
                      </a:r>
                    </a:p>
                  </a:txBody>
                  <a:tcPr marL="4763" marR="4763" marT="4763" marB="0" anchor="b"/>
                </a:tc>
                <a:extLst>
                  <a:ext uri="{0D108BD9-81ED-4DB2-BD59-A6C34878D82A}">
                    <a16:rowId xmlns:a16="http://schemas.microsoft.com/office/drawing/2014/main" val="3874757442"/>
                  </a:ext>
                </a:extLst>
              </a:tr>
              <a:tr h="180975">
                <a:tc>
                  <a:txBody>
                    <a:bodyPr/>
                    <a:lstStyle/>
                    <a:p>
                      <a:pPr algn="l" fontAlgn="b"/>
                      <a:r>
                        <a:rPr lang="en-US" sz="1100" b="0" i="0" u="none" strike="noStrike" dirty="0">
                          <a:solidFill>
                            <a:srgbClr val="000000"/>
                          </a:solidFill>
                          <a:effectLst/>
                          <a:latin typeface="Calibri" panose="020F0502020204030204" pitchFamily="34" charset="0"/>
                        </a:rPr>
                        <a:t>Ralph</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Resnick</a:t>
                      </a:r>
                    </a:p>
                  </a:txBody>
                  <a:tcPr marL="4763" marR="4763" marT="4763" marB="0" anchor="b"/>
                </a:tc>
                <a:tc>
                  <a:txBody>
                    <a:bodyPr/>
                    <a:lstStyle/>
                    <a:p>
                      <a:pPr algn="l" fontAlgn="b"/>
                      <a:r>
                        <a:rPr lang="en-US" sz="1100" b="0" i="0" u="none" strike="noStrike">
                          <a:solidFill>
                            <a:srgbClr val="000000"/>
                          </a:solidFill>
                          <a:effectLst/>
                          <a:latin typeface="Calibri" panose="020F0502020204030204" pitchFamily="34" charset="0"/>
                        </a:rPr>
                        <a:t>c3 Consulting</a:t>
                      </a:r>
                    </a:p>
                  </a:txBody>
                  <a:tcPr marL="4763" marR="4763" marT="4763" marB="0" anchor="b"/>
                </a:tc>
                <a:extLst>
                  <a:ext uri="{0D108BD9-81ED-4DB2-BD59-A6C34878D82A}">
                    <a16:rowId xmlns:a16="http://schemas.microsoft.com/office/drawing/2014/main" val="50182493"/>
                  </a:ext>
                </a:extLst>
              </a:tr>
              <a:tr h="180975">
                <a:tc>
                  <a:txBody>
                    <a:bodyPr/>
                    <a:lstStyle/>
                    <a:p>
                      <a:pPr algn="l" fontAlgn="b"/>
                      <a:r>
                        <a:rPr lang="en-US" sz="1100" b="0" i="0" u="none" strike="noStrike" dirty="0">
                          <a:solidFill>
                            <a:srgbClr val="000000"/>
                          </a:solidFill>
                          <a:effectLst/>
                          <a:latin typeface="Calibri" panose="020F0502020204030204" pitchFamily="34" charset="0"/>
                        </a:rPr>
                        <a:t>James</a:t>
                      </a:r>
                    </a:p>
                  </a:txBody>
                  <a:tcPr marL="4763" marR="4763" marT="4763" marB="0" anchor="b"/>
                </a:tc>
                <a:tc>
                  <a:txBody>
                    <a:bodyPr/>
                    <a:lstStyle/>
                    <a:p>
                      <a:pPr algn="l" fontAlgn="b"/>
                      <a:r>
                        <a:rPr lang="en-US" sz="1100" b="0" i="0" u="none" strike="noStrike" dirty="0" err="1">
                          <a:solidFill>
                            <a:srgbClr val="000000"/>
                          </a:solidFill>
                          <a:effectLst/>
                          <a:latin typeface="Calibri" panose="020F0502020204030204" pitchFamily="34" charset="0"/>
                        </a:rPr>
                        <a:t>Schwei</a:t>
                      </a:r>
                      <a:endParaRPr lang="en-US" sz="1100" b="0" i="0" u="none" strike="noStrike" dirty="0">
                        <a:solidFill>
                          <a:srgbClr val="000000"/>
                        </a:solidFill>
                        <a:effectLst/>
                        <a:latin typeface="Calibri" panose="020F0502020204030204" pitchFamily="34" charset="0"/>
                      </a:endParaRPr>
                    </a:p>
                  </a:txBody>
                  <a:tcPr marL="4763" marR="4763" marT="4763" marB="0" anchor="b"/>
                </a:tc>
                <a:tc>
                  <a:txBody>
                    <a:bodyPr/>
                    <a:lstStyle/>
                    <a:p>
                      <a:pPr algn="l" fontAlgn="b"/>
                      <a:r>
                        <a:rPr lang="en-US" sz="1100" b="0" i="0" u="none" strike="noStrike">
                          <a:solidFill>
                            <a:srgbClr val="000000"/>
                          </a:solidFill>
                          <a:effectLst/>
                          <a:latin typeface="Calibri" panose="020F0502020204030204" pitchFamily="34" charset="0"/>
                        </a:rPr>
                        <a:t>DCMA</a:t>
                      </a:r>
                    </a:p>
                  </a:txBody>
                  <a:tcPr marL="4763" marR="4763" marT="4763" marB="0" anchor="b"/>
                </a:tc>
                <a:extLst>
                  <a:ext uri="{0D108BD9-81ED-4DB2-BD59-A6C34878D82A}">
                    <a16:rowId xmlns:a16="http://schemas.microsoft.com/office/drawing/2014/main" val="206721336"/>
                  </a:ext>
                </a:extLst>
              </a:tr>
              <a:tr h="180975">
                <a:tc>
                  <a:txBody>
                    <a:bodyPr/>
                    <a:lstStyle/>
                    <a:p>
                      <a:pPr algn="l" fontAlgn="b"/>
                      <a:r>
                        <a:rPr lang="en-US" sz="1100" b="0" i="0" u="none" strike="noStrike" dirty="0">
                          <a:solidFill>
                            <a:srgbClr val="000000"/>
                          </a:solidFill>
                          <a:effectLst/>
                          <a:latin typeface="Calibri" panose="020F0502020204030204" pitchFamily="34" charset="0"/>
                        </a:rPr>
                        <a:t>Frank</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Covino</a:t>
                      </a:r>
                    </a:p>
                  </a:txBody>
                  <a:tcPr marL="4763" marR="4763" marT="4763" marB="0" anchor="b"/>
                </a:tc>
                <a:tc>
                  <a:txBody>
                    <a:bodyPr/>
                    <a:lstStyle/>
                    <a:p>
                      <a:pPr algn="l" fontAlgn="b"/>
                      <a:r>
                        <a:rPr lang="en-US" sz="1100" b="0" i="0" u="none" strike="noStrike">
                          <a:solidFill>
                            <a:srgbClr val="000000"/>
                          </a:solidFill>
                          <a:effectLst/>
                          <a:latin typeface="Calibri" panose="020F0502020204030204" pitchFamily="34" charset="0"/>
                        </a:rPr>
                        <a:t>Deloitte</a:t>
                      </a:r>
                    </a:p>
                  </a:txBody>
                  <a:tcPr marL="4763" marR="4763" marT="4763" marB="0" anchor="b"/>
                </a:tc>
                <a:extLst>
                  <a:ext uri="{0D108BD9-81ED-4DB2-BD59-A6C34878D82A}">
                    <a16:rowId xmlns:a16="http://schemas.microsoft.com/office/drawing/2014/main" val="2059096095"/>
                  </a:ext>
                </a:extLst>
              </a:tr>
              <a:tr h="180975">
                <a:tc>
                  <a:txBody>
                    <a:bodyPr/>
                    <a:lstStyle/>
                    <a:p>
                      <a:pPr algn="l" fontAlgn="b"/>
                      <a:r>
                        <a:rPr lang="en-US" sz="1100" b="0" i="0" u="none" strike="noStrike" dirty="0">
                          <a:solidFill>
                            <a:srgbClr val="000000"/>
                          </a:solidFill>
                          <a:effectLst/>
                          <a:latin typeface="Calibri" panose="020F0502020204030204" pitchFamily="34" charset="0"/>
                        </a:rPr>
                        <a:t>Aileen</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Richardson</a:t>
                      </a:r>
                    </a:p>
                  </a:txBody>
                  <a:tcPr marL="4763" marR="4763" marT="4763" marB="0" anchor="b"/>
                </a:tc>
                <a:tc>
                  <a:txBody>
                    <a:bodyPr/>
                    <a:lstStyle/>
                    <a:p>
                      <a:pPr algn="l" fontAlgn="b"/>
                      <a:r>
                        <a:rPr lang="en-US" sz="1100" b="0" i="0" u="none" strike="noStrike">
                          <a:solidFill>
                            <a:srgbClr val="000000"/>
                          </a:solidFill>
                          <a:effectLst/>
                          <a:latin typeface="Calibri" panose="020F0502020204030204" pitchFamily="34" charset="0"/>
                        </a:rPr>
                        <a:t>Deloitte   </a:t>
                      </a:r>
                    </a:p>
                  </a:txBody>
                  <a:tcPr marL="4763" marR="4763" marT="4763" marB="0" anchor="b"/>
                </a:tc>
                <a:extLst>
                  <a:ext uri="{0D108BD9-81ED-4DB2-BD59-A6C34878D82A}">
                    <a16:rowId xmlns:a16="http://schemas.microsoft.com/office/drawing/2014/main" val="1280481397"/>
                  </a:ext>
                </a:extLst>
              </a:tr>
              <a:tr h="180975">
                <a:tc>
                  <a:txBody>
                    <a:bodyPr/>
                    <a:lstStyle/>
                    <a:p>
                      <a:pPr algn="l" fontAlgn="b"/>
                      <a:r>
                        <a:rPr lang="en-US" sz="1100" b="0" i="0" u="none" strike="noStrike" dirty="0">
                          <a:solidFill>
                            <a:srgbClr val="000000"/>
                          </a:solidFill>
                          <a:effectLst/>
                          <a:latin typeface="Calibri" panose="020F0502020204030204" pitchFamily="34" charset="0"/>
                        </a:rPr>
                        <a:t>Ian</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Wing</a:t>
                      </a:r>
                    </a:p>
                  </a:txBody>
                  <a:tcPr marL="4763" marR="4763" marT="4763" marB="0" anchor="b"/>
                </a:tc>
                <a:tc>
                  <a:txBody>
                    <a:bodyPr/>
                    <a:lstStyle/>
                    <a:p>
                      <a:pPr algn="l" fontAlgn="b"/>
                      <a:r>
                        <a:rPr lang="en-US" sz="1100" b="0" i="0" u="none" strike="noStrike">
                          <a:solidFill>
                            <a:srgbClr val="000000"/>
                          </a:solidFill>
                          <a:effectLst/>
                          <a:latin typeface="Calibri" panose="020F0502020204030204" pitchFamily="34" charset="0"/>
                        </a:rPr>
                        <a:t>Deloitte Consulting</a:t>
                      </a:r>
                    </a:p>
                  </a:txBody>
                  <a:tcPr marL="4763" marR="4763" marT="4763" marB="0" anchor="b"/>
                </a:tc>
                <a:extLst>
                  <a:ext uri="{0D108BD9-81ED-4DB2-BD59-A6C34878D82A}">
                    <a16:rowId xmlns:a16="http://schemas.microsoft.com/office/drawing/2014/main" val="2520461584"/>
                  </a:ext>
                </a:extLst>
              </a:tr>
              <a:tr h="180975">
                <a:tc>
                  <a:txBody>
                    <a:bodyPr/>
                    <a:lstStyle/>
                    <a:p>
                      <a:pPr algn="l" fontAlgn="b"/>
                      <a:r>
                        <a:rPr lang="en-US" sz="1100" b="0" i="0" u="none" strike="noStrike" dirty="0">
                          <a:solidFill>
                            <a:srgbClr val="000000"/>
                          </a:solidFill>
                          <a:effectLst/>
                          <a:latin typeface="Calibri" panose="020F0502020204030204" pitchFamily="34" charset="0"/>
                        </a:rPr>
                        <a:t>Magdalene</a:t>
                      </a:r>
                    </a:p>
                  </a:txBody>
                  <a:tcPr marL="4763" marR="4763" marT="4763" marB="0" anchor="b"/>
                </a:tc>
                <a:tc>
                  <a:txBody>
                    <a:bodyPr/>
                    <a:lstStyle/>
                    <a:p>
                      <a:pPr algn="l" fontAlgn="b"/>
                      <a:r>
                        <a:rPr lang="en-US" sz="1100" b="0" i="0" u="none" strike="noStrike" dirty="0" err="1">
                          <a:solidFill>
                            <a:srgbClr val="000000"/>
                          </a:solidFill>
                          <a:effectLst/>
                          <a:latin typeface="Calibri" panose="020F0502020204030204" pitchFamily="34" charset="0"/>
                        </a:rPr>
                        <a:t>Fogarasi</a:t>
                      </a:r>
                      <a:endParaRPr lang="en-US" sz="1100" b="0" i="0" u="none" strike="noStrike" dirty="0">
                        <a:solidFill>
                          <a:srgbClr val="000000"/>
                        </a:solidFill>
                        <a:effectLst/>
                        <a:latin typeface="Calibri" panose="020F0502020204030204" pitchFamily="34" charset="0"/>
                      </a:endParaRPr>
                    </a:p>
                  </a:txBody>
                  <a:tcPr marL="4763" marR="4763" marT="4763" marB="0" anchor="b"/>
                </a:tc>
                <a:tc>
                  <a:txBody>
                    <a:bodyPr/>
                    <a:lstStyle/>
                    <a:p>
                      <a:pPr algn="l" fontAlgn="b"/>
                      <a:r>
                        <a:rPr lang="en-US" sz="1100" b="0" i="0" u="none" strike="noStrike">
                          <a:solidFill>
                            <a:srgbClr val="000000"/>
                          </a:solidFill>
                          <a:effectLst/>
                          <a:latin typeface="Calibri" panose="020F0502020204030204" pitchFamily="34" charset="0"/>
                        </a:rPr>
                        <a:t>FDA</a:t>
                      </a:r>
                    </a:p>
                  </a:txBody>
                  <a:tcPr marL="4763" marR="4763" marT="4763" marB="0" anchor="b"/>
                </a:tc>
                <a:extLst>
                  <a:ext uri="{0D108BD9-81ED-4DB2-BD59-A6C34878D82A}">
                    <a16:rowId xmlns:a16="http://schemas.microsoft.com/office/drawing/2014/main" val="3304882968"/>
                  </a:ext>
                </a:extLst>
              </a:tr>
              <a:tr h="180975">
                <a:tc>
                  <a:txBody>
                    <a:bodyPr/>
                    <a:lstStyle/>
                    <a:p>
                      <a:pPr algn="l" fontAlgn="b"/>
                      <a:r>
                        <a:rPr lang="en-US" sz="1100" b="0" i="0" u="none" strike="noStrike" dirty="0">
                          <a:solidFill>
                            <a:srgbClr val="000000"/>
                          </a:solidFill>
                          <a:effectLst/>
                          <a:latin typeface="Calibri" panose="020F0502020204030204" pitchFamily="34" charset="0"/>
                        </a:rPr>
                        <a:t>Karla</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O'Connor</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FEMA - DAU</a:t>
                      </a:r>
                    </a:p>
                  </a:txBody>
                  <a:tcPr marL="4763" marR="4763" marT="4763" marB="0" anchor="b"/>
                </a:tc>
                <a:extLst>
                  <a:ext uri="{0D108BD9-81ED-4DB2-BD59-A6C34878D82A}">
                    <a16:rowId xmlns:a16="http://schemas.microsoft.com/office/drawing/2014/main" val="158000580"/>
                  </a:ext>
                </a:extLst>
              </a:tr>
              <a:tr h="180975">
                <a:tc>
                  <a:txBody>
                    <a:bodyPr/>
                    <a:lstStyle/>
                    <a:p>
                      <a:pPr algn="l" fontAlgn="b"/>
                      <a:r>
                        <a:rPr lang="en-US" sz="1100" b="0" i="0" u="none" strike="noStrike" dirty="0">
                          <a:solidFill>
                            <a:srgbClr val="000000"/>
                          </a:solidFill>
                          <a:effectLst/>
                          <a:latin typeface="Calibri" panose="020F0502020204030204" pitchFamily="34" charset="0"/>
                        </a:rPr>
                        <a:t>Mark</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Shaw</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GE Additive</a:t>
                      </a:r>
                    </a:p>
                  </a:txBody>
                  <a:tcPr marL="4763" marR="4763" marT="4763" marB="0" anchor="b"/>
                </a:tc>
                <a:extLst>
                  <a:ext uri="{0D108BD9-81ED-4DB2-BD59-A6C34878D82A}">
                    <a16:rowId xmlns:a16="http://schemas.microsoft.com/office/drawing/2014/main" val="3978460937"/>
                  </a:ext>
                </a:extLst>
              </a:tr>
              <a:tr h="180975">
                <a:tc>
                  <a:txBody>
                    <a:bodyPr/>
                    <a:lstStyle/>
                    <a:p>
                      <a:pPr algn="l" fontAlgn="b"/>
                      <a:r>
                        <a:rPr lang="en-US" sz="1100" b="0" i="0" u="none" strike="noStrike" dirty="0">
                          <a:solidFill>
                            <a:srgbClr val="000000"/>
                          </a:solidFill>
                          <a:effectLst/>
                          <a:latin typeface="Calibri" panose="020F0502020204030204" pitchFamily="34" charset="0"/>
                        </a:rPr>
                        <a:t>Lauren</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Tubesing</a:t>
                      </a:r>
                    </a:p>
                  </a:txBody>
                  <a:tcPr marL="4763" marR="4763" marT="4763" marB="0" anchor="b"/>
                </a:tc>
                <a:tc>
                  <a:txBody>
                    <a:bodyPr/>
                    <a:lstStyle/>
                    <a:p>
                      <a:pPr algn="l" fontAlgn="b"/>
                      <a:r>
                        <a:rPr lang="en-US" sz="1100" b="0" i="0" u="none" strike="noStrike">
                          <a:solidFill>
                            <a:srgbClr val="000000"/>
                          </a:solidFill>
                          <a:effectLst/>
                          <a:latin typeface="Calibri" panose="020F0502020204030204" pitchFamily="34" charset="0"/>
                        </a:rPr>
                        <a:t>GE Additive</a:t>
                      </a:r>
                    </a:p>
                  </a:txBody>
                  <a:tcPr marL="4763" marR="4763" marT="4763" marB="0" anchor="b"/>
                </a:tc>
                <a:extLst>
                  <a:ext uri="{0D108BD9-81ED-4DB2-BD59-A6C34878D82A}">
                    <a16:rowId xmlns:a16="http://schemas.microsoft.com/office/drawing/2014/main" val="3079968053"/>
                  </a:ext>
                </a:extLst>
              </a:tr>
              <a:tr h="180975">
                <a:tc>
                  <a:txBody>
                    <a:bodyPr/>
                    <a:lstStyle/>
                    <a:p>
                      <a:pPr algn="l" fontAlgn="b"/>
                      <a:r>
                        <a:rPr lang="en-US" sz="1100" b="0" i="0" u="none" strike="noStrike" dirty="0">
                          <a:solidFill>
                            <a:srgbClr val="000000"/>
                          </a:solidFill>
                          <a:effectLst/>
                          <a:latin typeface="Calibri" panose="020F0502020204030204" pitchFamily="34" charset="0"/>
                        </a:rPr>
                        <a:t>Dave</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Chapin</a:t>
                      </a:r>
                    </a:p>
                  </a:txBody>
                  <a:tcPr marL="4763" marR="4763" marT="4763" marB="0" anchor="b"/>
                </a:tc>
                <a:tc>
                  <a:txBody>
                    <a:bodyPr/>
                    <a:lstStyle/>
                    <a:p>
                      <a:pPr algn="l" fontAlgn="b"/>
                      <a:r>
                        <a:rPr lang="en-US" sz="1100" b="0" i="0" u="none" strike="noStrike">
                          <a:solidFill>
                            <a:srgbClr val="000000"/>
                          </a:solidFill>
                          <a:effectLst/>
                          <a:latin typeface="Calibri" panose="020F0502020204030204" pitchFamily="34" charset="0"/>
                        </a:rPr>
                        <a:t>GE Additive</a:t>
                      </a:r>
                    </a:p>
                  </a:txBody>
                  <a:tcPr marL="4763" marR="4763" marT="4763" marB="0" anchor="b"/>
                </a:tc>
                <a:extLst>
                  <a:ext uri="{0D108BD9-81ED-4DB2-BD59-A6C34878D82A}">
                    <a16:rowId xmlns:a16="http://schemas.microsoft.com/office/drawing/2014/main" val="3800303346"/>
                  </a:ext>
                </a:extLst>
              </a:tr>
              <a:tr h="180975">
                <a:tc>
                  <a:txBody>
                    <a:bodyPr/>
                    <a:lstStyle/>
                    <a:p>
                      <a:pPr algn="l" fontAlgn="b"/>
                      <a:r>
                        <a:rPr lang="en-US" sz="1100" b="0" i="0" u="none" strike="noStrike" dirty="0">
                          <a:solidFill>
                            <a:srgbClr val="000000"/>
                          </a:solidFill>
                          <a:effectLst/>
                          <a:latin typeface="Calibri" panose="020F0502020204030204" pitchFamily="34" charset="0"/>
                        </a:rPr>
                        <a:t>Peter</a:t>
                      </a:r>
                    </a:p>
                  </a:txBody>
                  <a:tcPr marL="4763" marR="4763" marT="4763" marB="0" anchor="b"/>
                </a:tc>
                <a:tc>
                  <a:txBody>
                    <a:bodyPr/>
                    <a:lstStyle/>
                    <a:p>
                      <a:pPr algn="l" fontAlgn="b"/>
                      <a:r>
                        <a:rPr lang="en-US" sz="1100" b="0" i="0" u="none" strike="noStrike" dirty="0" err="1">
                          <a:solidFill>
                            <a:srgbClr val="000000"/>
                          </a:solidFill>
                          <a:effectLst/>
                          <a:latin typeface="Calibri" panose="020F0502020204030204" pitchFamily="34" charset="0"/>
                        </a:rPr>
                        <a:t>Koudal</a:t>
                      </a:r>
                      <a:endParaRPr lang="en-US" sz="1100" b="0" i="0" u="none" strike="noStrike" dirty="0">
                        <a:solidFill>
                          <a:srgbClr val="000000"/>
                        </a:solidFill>
                        <a:effectLst/>
                        <a:latin typeface="Calibri" panose="020F0502020204030204" pitchFamily="34" charset="0"/>
                      </a:endParaRP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GE Research</a:t>
                      </a:r>
                    </a:p>
                  </a:txBody>
                  <a:tcPr marL="4763" marR="4763" marT="4763" marB="0" anchor="b"/>
                </a:tc>
                <a:extLst>
                  <a:ext uri="{0D108BD9-81ED-4DB2-BD59-A6C34878D82A}">
                    <a16:rowId xmlns:a16="http://schemas.microsoft.com/office/drawing/2014/main" val="2300994058"/>
                  </a:ext>
                </a:extLst>
              </a:tr>
              <a:tr h="180975">
                <a:tc>
                  <a:txBody>
                    <a:bodyPr/>
                    <a:lstStyle/>
                    <a:p>
                      <a:pPr algn="l" fontAlgn="b"/>
                      <a:r>
                        <a:rPr lang="en-US" sz="1100" b="0" i="0" u="none" strike="noStrike" dirty="0">
                          <a:solidFill>
                            <a:srgbClr val="000000"/>
                          </a:solidFill>
                          <a:effectLst/>
                          <a:latin typeface="Calibri" panose="020F0502020204030204" pitchFamily="34" charset="0"/>
                        </a:rPr>
                        <a:t>Kareem</a:t>
                      </a:r>
                    </a:p>
                  </a:txBody>
                  <a:tcPr marL="4763" marR="4763" marT="4763" marB="0" anchor="b"/>
                </a:tc>
                <a:tc>
                  <a:txBody>
                    <a:bodyPr/>
                    <a:lstStyle/>
                    <a:p>
                      <a:pPr algn="l" fontAlgn="b"/>
                      <a:r>
                        <a:rPr lang="en-US" sz="1100" b="0" i="0" u="none" strike="noStrike" dirty="0" err="1">
                          <a:solidFill>
                            <a:srgbClr val="000000"/>
                          </a:solidFill>
                          <a:effectLst/>
                          <a:latin typeface="Calibri" panose="020F0502020204030204" pitchFamily="34" charset="0"/>
                        </a:rPr>
                        <a:t>Aggour</a:t>
                      </a:r>
                      <a:endParaRPr lang="en-US" sz="1100" b="0" i="0" u="none" strike="noStrike" dirty="0">
                        <a:solidFill>
                          <a:srgbClr val="000000"/>
                        </a:solidFill>
                        <a:effectLst/>
                        <a:latin typeface="Calibri" panose="020F0502020204030204" pitchFamily="34" charset="0"/>
                      </a:endParaRP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GE Research</a:t>
                      </a:r>
                    </a:p>
                  </a:txBody>
                  <a:tcPr marL="4763" marR="4763" marT="4763" marB="0" anchor="b"/>
                </a:tc>
                <a:extLst>
                  <a:ext uri="{0D108BD9-81ED-4DB2-BD59-A6C34878D82A}">
                    <a16:rowId xmlns:a16="http://schemas.microsoft.com/office/drawing/2014/main" val="61762581"/>
                  </a:ext>
                </a:extLst>
              </a:tr>
            </a:tbl>
          </a:graphicData>
        </a:graphic>
      </p:graphicFrame>
    </p:spTree>
    <p:extLst>
      <p:ext uri="{BB962C8B-B14F-4D97-AF65-F5344CB8AC3E}">
        <p14:creationId xmlns:p14="http://schemas.microsoft.com/office/powerpoint/2010/main" val="17078363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47" y="178998"/>
            <a:ext cx="3114609" cy="554066"/>
          </a:xfrm>
          <a:prstGeom prst="rect">
            <a:avLst/>
          </a:prstGeom>
        </p:spPr>
      </p:pic>
      <p:sp>
        <p:nvSpPr>
          <p:cNvPr id="2" name="Rectangle 1"/>
          <p:cNvSpPr/>
          <p:nvPr/>
        </p:nvSpPr>
        <p:spPr>
          <a:xfrm>
            <a:off x="228601" y="1155273"/>
            <a:ext cx="8839200" cy="954107"/>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Integrated Additive Manufacturing Network Plan</a:t>
            </a:r>
            <a:endParaRPr lang="en-US" sz="2800" b="1" dirty="0">
              <a:solidFill>
                <a:srgbClr val="002060"/>
              </a:solidFill>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a:solidFill>
                  <a:srgbClr val="002060"/>
                </a:solidFill>
                <a:latin typeface="Arial" panose="020B0604020202020204" pitchFamily="34" charset="0"/>
                <a:cs typeface="Arial" panose="020B0604020202020204" pitchFamily="34" charset="0"/>
              </a:rPr>
              <a:t>Members</a:t>
            </a:r>
            <a:endParaRPr kumimoji="0" lang="en-US" sz="2800" b="0" i="0" u="none" strike="noStrike" kern="1200" cap="none" spc="0" normalizeH="0" baseline="0" noProof="0" dirty="0">
              <a:ln>
                <a:noFill/>
              </a:ln>
              <a:solidFill>
                <a:srgbClr val="002060"/>
              </a:solidFill>
              <a:effectLst/>
              <a:uLnTx/>
              <a:uFillTx/>
              <a:latin typeface="Calibri"/>
            </a:endParaRPr>
          </a:p>
        </p:txBody>
      </p:sp>
      <p:graphicFrame>
        <p:nvGraphicFramePr>
          <p:cNvPr id="5" name="Table 4">
            <a:extLst>
              <a:ext uri="{FF2B5EF4-FFF2-40B4-BE49-F238E27FC236}">
                <a16:creationId xmlns:a16="http://schemas.microsoft.com/office/drawing/2014/main" id="{C4AF5FEC-0EB5-4361-B71A-7DD56B8E580B}"/>
              </a:ext>
            </a:extLst>
          </p:cNvPr>
          <p:cNvGraphicFramePr>
            <a:graphicFrameLocks noGrp="1"/>
          </p:cNvGraphicFramePr>
          <p:nvPr/>
        </p:nvGraphicFramePr>
        <p:xfrm>
          <a:off x="1600200" y="2133600"/>
          <a:ext cx="6477000" cy="3819525"/>
        </p:xfrm>
        <a:graphic>
          <a:graphicData uri="http://schemas.openxmlformats.org/drawingml/2006/table">
            <a:tbl>
              <a:tblPr>
                <a:tableStyleId>{5C22544A-7EE6-4342-B048-85BDC9FD1C3A}</a:tableStyleId>
              </a:tblPr>
              <a:tblGrid>
                <a:gridCol w="977900">
                  <a:extLst>
                    <a:ext uri="{9D8B030D-6E8A-4147-A177-3AD203B41FA5}">
                      <a16:colId xmlns:a16="http://schemas.microsoft.com/office/drawing/2014/main" val="1770648468"/>
                    </a:ext>
                  </a:extLst>
                </a:gridCol>
                <a:gridCol w="1130300">
                  <a:extLst>
                    <a:ext uri="{9D8B030D-6E8A-4147-A177-3AD203B41FA5}">
                      <a16:colId xmlns:a16="http://schemas.microsoft.com/office/drawing/2014/main" val="3391901428"/>
                    </a:ext>
                  </a:extLst>
                </a:gridCol>
                <a:gridCol w="4368800">
                  <a:extLst>
                    <a:ext uri="{9D8B030D-6E8A-4147-A177-3AD203B41FA5}">
                      <a16:colId xmlns:a16="http://schemas.microsoft.com/office/drawing/2014/main" val="1065145846"/>
                    </a:ext>
                  </a:extLst>
                </a:gridCol>
              </a:tblGrid>
              <a:tr h="200025">
                <a:tc>
                  <a:txBody>
                    <a:bodyPr/>
                    <a:lstStyle/>
                    <a:p>
                      <a:pPr algn="l" fontAlgn="b"/>
                      <a:r>
                        <a:rPr lang="en-US" sz="1200" b="1" u="none" strike="noStrike">
                          <a:effectLst/>
                        </a:rPr>
                        <a:t>First Name</a:t>
                      </a:r>
                      <a:endParaRPr lang="en-US" sz="1200" b="1"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200" b="1" u="none" strike="noStrike">
                          <a:effectLst/>
                        </a:rPr>
                        <a:t>Last Name</a:t>
                      </a:r>
                      <a:endParaRPr lang="en-US" sz="1200" b="1"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200" b="1" u="none" strike="noStrike" dirty="0">
                          <a:effectLst/>
                        </a:rPr>
                        <a:t>Organization</a:t>
                      </a:r>
                      <a:endParaRPr lang="en-US" sz="1200" b="1" i="0" u="none" strike="noStrike" dirty="0">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832101795"/>
                  </a:ext>
                </a:extLst>
              </a:tr>
              <a:tr h="180975">
                <a:tc>
                  <a:txBody>
                    <a:bodyPr/>
                    <a:lstStyle/>
                    <a:p>
                      <a:pPr algn="l" fontAlgn="b"/>
                      <a:r>
                        <a:rPr lang="en-US" sz="1100" b="0" i="0" u="none" strike="noStrike" dirty="0">
                          <a:solidFill>
                            <a:srgbClr val="000000"/>
                          </a:solidFill>
                          <a:effectLst/>
                          <a:latin typeface="Calibri" panose="020F0502020204030204" pitchFamily="34" charset="0"/>
                        </a:rPr>
                        <a:t>Jaron</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Bass</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International Trade Administration</a:t>
                      </a:r>
                    </a:p>
                  </a:txBody>
                  <a:tcPr marL="4763" marR="4763" marT="4763" marB="0" anchor="b"/>
                </a:tc>
                <a:extLst>
                  <a:ext uri="{0D108BD9-81ED-4DB2-BD59-A6C34878D82A}">
                    <a16:rowId xmlns:a16="http://schemas.microsoft.com/office/drawing/2014/main" val="3260521391"/>
                  </a:ext>
                </a:extLst>
              </a:tr>
              <a:tr h="180975">
                <a:tc>
                  <a:txBody>
                    <a:bodyPr/>
                    <a:lstStyle/>
                    <a:p>
                      <a:pPr algn="l" fontAlgn="b"/>
                      <a:r>
                        <a:rPr lang="en-US" sz="1100" b="0" i="0" u="none" strike="noStrike" dirty="0">
                          <a:solidFill>
                            <a:srgbClr val="000000"/>
                          </a:solidFill>
                          <a:effectLst/>
                          <a:latin typeface="Calibri" panose="020F0502020204030204" pitchFamily="34" charset="0"/>
                        </a:rPr>
                        <a:t>Glenn</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Richardson</a:t>
                      </a:r>
                    </a:p>
                  </a:txBody>
                  <a:tcPr marL="4763" marR="4763" marT="4763" marB="0" anchor="b"/>
                </a:tc>
                <a:tc>
                  <a:txBody>
                    <a:bodyPr/>
                    <a:lstStyle/>
                    <a:p>
                      <a:pPr algn="l" fontAlgn="b"/>
                      <a:r>
                        <a:rPr lang="en-US" sz="1100" b="0" i="0" u="none" strike="noStrike">
                          <a:solidFill>
                            <a:srgbClr val="000000"/>
                          </a:solidFill>
                          <a:effectLst/>
                          <a:latin typeface="Calibri" panose="020F0502020204030204" pitchFamily="34" charset="0"/>
                        </a:rPr>
                        <a:t>Jobs Ohio</a:t>
                      </a:r>
                    </a:p>
                  </a:txBody>
                  <a:tcPr marL="4763" marR="4763" marT="4763" marB="0" anchor="b"/>
                </a:tc>
                <a:extLst>
                  <a:ext uri="{0D108BD9-81ED-4DB2-BD59-A6C34878D82A}">
                    <a16:rowId xmlns:a16="http://schemas.microsoft.com/office/drawing/2014/main" val="625448762"/>
                  </a:ext>
                </a:extLst>
              </a:tr>
              <a:tr h="180975">
                <a:tc>
                  <a:txBody>
                    <a:bodyPr/>
                    <a:lstStyle/>
                    <a:p>
                      <a:pPr algn="l" fontAlgn="b"/>
                      <a:r>
                        <a:rPr lang="en-US" sz="1100" b="0" i="0" u="none" strike="noStrike" dirty="0">
                          <a:solidFill>
                            <a:srgbClr val="000000"/>
                          </a:solidFill>
                          <a:effectLst/>
                          <a:latin typeface="Calibri" panose="020F0502020204030204" pitchFamily="34" charset="0"/>
                        </a:rPr>
                        <a:t>Chip</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Tomonto</a:t>
                      </a:r>
                    </a:p>
                  </a:txBody>
                  <a:tcPr marL="4763" marR="4763" marT="4763" marB="0" anchor="b"/>
                </a:tc>
                <a:tc>
                  <a:txBody>
                    <a:bodyPr/>
                    <a:lstStyle/>
                    <a:p>
                      <a:pPr algn="l" fontAlgn="b"/>
                      <a:r>
                        <a:rPr lang="en-US" sz="1100" b="0" i="0" u="none" strike="noStrike">
                          <a:solidFill>
                            <a:srgbClr val="000000"/>
                          </a:solidFill>
                          <a:effectLst/>
                          <a:latin typeface="Calibri" panose="020F0502020204030204" pitchFamily="34" charset="0"/>
                        </a:rPr>
                        <a:t>Johnson &amp; Johnson</a:t>
                      </a:r>
                    </a:p>
                  </a:txBody>
                  <a:tcPr marL="4763" marR="4763" marT="4763" marB="0" anchor="b"/>
                </a:tc>
                <a:extLst>
                  <a:ext uri="{0D108BD9-81ED-4DB2-BD59-A6C34878D82A}">
                    <a16:rowId xmlns:a16="http://schemas.microsoft.com/office/drawing/2014/main" val="290825838"/>
                  </a:ext>
                </a:extLst>
              </a:tr>
              <a:tr h="180975">
                <a:tc>
                  <a:txBody>
                    <a:bodyPr/>
                    <a:lstStyle/>
                    <a:p>
                      <a:pPr algn="l" fontAlgn="b"/>
                      <a:r>
                        <a:rPr lang="en-US" sz="1100" b="0" i="0" u="none" strike="noStrike" dirty="0">
                          <a:solidFill>
                            <a:srgbClr val="000000"/>
                          </a:solidFill>
                          <a:effectLst/>
                          <a:latin typeface="Calibri" panose="020F0502020204030204" pitchFamily="34" charset="0"/>
                        </a:rPr>
                        <a:t>Bernice</a:t>
                      </a:r>
                    </a:p>
                  </a:txBody>
                  <a:tcPr marL="4763" marR="4763" marT="4763" marB="0" anchor="b"/>
                </a:tc>
                <a:tc>
                  <a:txBody>
                    <a:bodyPr/>
                    <a:lstStyle/>
                    <a:p>
                      <a:pPr algn="l" fontAlgn="b"/>
                      <a:r>
                        <a:rPr lang="en-US" sz="1100" b="0" i="0" u="none" strike="noStrike" dirty="0" err="1">
                          <a:solidFill>
                            <a:srgbClr val="000000"/>
                          </a:solidFill>
                          <a:effectLst/>
                          <a:latin typeface="Calibri" panose="020F0502020204030204" pitchFamily="34" charset="0"/>
                        </a:rPr>
                        <a:t>Aboud</a:t>
                      </a:r>
                      <a:endParaRPr lang="en-US" sz="1100" b="0" i="0" u="none" strike="noStrike" dirty="0">
                        <a:solidFill>
                          <a:srgbClr val="000000"/>
                        </a:solidFill>
                        <a:effectLst/>
                        <a:latin typeface="Calibri" panose="020F0502020204030204" pitchFamily="34" charset="0"/>
                      </a:endParaRPr>
                    </a:p>
                  </a:txBody>
                  <a:tcPr marL="4763" marR="4763" marT="4763" marB="0" anchor="b"/>
                </a:tc>
                <a:tc>
                  <a:txBody>
                    <a:bodyPr/>
                    <a:lstStyle/>
                    <a:p>
                      <a:pPr algn="l" fontAlgn="b"/>
                      <a:r>
                        <a:rPr lang="en-US" sz="1100" b="0" i="0" u="none" strike="noStrike">
                          <a:solidFill>
                            <a:srgbClr val="000000"/>
                          </a:solidFill>
                          <a:effectLst/>
                          <a:latin typeface="Calibri" panose="020F0502020204030204" pitchFamily="34" charset="0"/>
                        </a:rPr>
                        <a:t>Johnson &amp; Johnson</a:t>
                      </a:r>
                    </a:p>
                  </a:txBody>
                  <a:tcPr marL="4763" marR="4763" marT="4763" marB="0" anchor="b"/>
                </a:tc>
                <a:extLst>
                  <a:ext uri="{0D108BD9-81ED-4DB2-BD59-A6C34878D82A}">
                    <a16:rowId xmlns:a16="http://schemas.microsoft.com/office/drawing/2014/main" val="3294604892"/>
                  </a:ext>
                </a:extLst>
              </a:tr>
              <a:tr h="180975">
                <a:tc>
                  <a:txBody>
                    <a:bodyPr/>
                    <a:lstStyle/>
                    <a:p>
                      <a:pPr algn="l" fontAlgn="b"/>
                      <a:r>
                        <a:rPr lang="en-US" sz="1100" b="0" i="0" u="none" strike="noStrike" dirty="0">
                          <a:solidFill>
                            <a:srgbClr val="000000"/>
                          </a:solidFill>
                          <a:effectLst/>
                          <a:latin typeface="Calibri" panose="020F0502020204030204" pitchFamily="34" charset="0"/>
                        </a:rPr>
                        <a:t>Marilyn</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Gaska</a:t>
                      </a:r>
                    </a:p>
                  </a:txBody>
                  <a:tcPr marL="4763" marR="4763" marT="4763" marB="0" anchor="b"/>
                </a:tc>
                <a:tc>
                  <a:txBody>
                    <a:bodyPr/>
                    <a:lstStyle/>
                    <a:p>
                      <a:pPr algn="l" fontAlgn="b"/>
                      <a:r>
                        <a:rPr lang="en-US" sz="1100" b="0" i="0" u="none" strike="noStrike">
                          <a:solidFill>
                            <a:srgbClr val="000000"/>
                          </a:solidFill>
                          <a:effectLst/>
                          <a:latin typeface="Calibri" panose="020F0502020204030204" pitchFamily="34" charset="0"/>
                        </a:rPr>
                        <a:t>Lockheed Martin</a:t>
                      </a:r>
                    </a:p>
                  </a:txBody>
                  <a:tcPr marL="4763" marR="4763" marT="4763" marB="0" anchor="b"/>
                </a:tc>
                <a:extLst>
                  <a:ext uri="{0D108BD9-81ED-4DB2-BD59-A6C34878D82A}">
                    <a16:rowId xmlns:a16="http://schemas.microsoft.com/office/drawing/2014/main" val="1064075884"/>
                  </a:ext>
                </a:extLst>
              </a:tr>
              <a:tr h="180975">
                <a:tc>
                  <a:txBody>
                    <a:bodyPr/>
                    <a:lstStyle/>
                    <a:p>
                      <a:pPr algn="l" fontAlgn="b"/>
                      <a:r>
                        <a:rPr lang="en-US" sz="1100" b="0" i="0" u="none" strike="noStrike" dirty="0">
                          <a:solidFill>
                            <a:srgbClr val="000000"/>
                          </a:solidFill>
                          <a:effectLst/>
                          <a:latin typeface="Calibri" panose="020F0502020204030204" pitchFamily="34" charset="0"/>
                        </a:rPr>
                        <a:t>William</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Mooney</a:t>
                      </a:r>
                    </a:p>
                  </a:txBody>
                  <a:tcPr marL="4763" marR="4763" marT="4763" marB="0" anchor="b"/>
                </a:tc>
                <a:tc>
                  <a:txBody>
                    <a:bodyPr/>
                    <a:lstStyle/>
                    <a:p>
                      <a:pPr algn="l" fontAlgn="b"/>
                      <a:r>
                        <a:rPr lang="en-US" sz="1100" b="0" i="0" u="none" strike="noStrike">
                          <a:solidFill>
                            <a:srgbClr val="000000"/>
                          </a:solidFill>
                          <a:effectLst/>
                          <a:latin typeface="Calibri" panose="020F0502020204030204" pitchFamily="34" charset="0"/>
                        </a:rPr>
                        <a:t>Lockheed Martin</a:t>
                      </a:r>
                    </a:p>
                  </a:txBody>
                  <a:tcPr marL="4763" marR="4763" marT="4763" marB="0" anchor="b"/>
                </a:tc>
                <a:extLst>
                  <a:ext uri="{0D108BD9-81ED-4DB2-BD59-A6C34878D82A}">
                    <a16:rowId xmlns:a16="http://schemas.microsoft.com/office/drawing/2014/main" val="3284193256"/>
                  </a:ext>
                </a:extLst>
              </a:tr>
              <a:tr h="180975">
                <a:tc>
                  <a:txBody>
                    <a:bodyPr/>
                    <a:lstStyle/>
                    <a:p>
                      <a:pPr algn="l" fontAlgn="b"/>
                      <a:r>
                        <a:rPr lang="en-US" sz="1100" b="0" i="0" u="none" strike="noStrike" dirty="0">
                          <a:solidFill>
                            <a:srgbClr val="000000"/>
                          </a:solidFill>
                          <a:effectLst/>
                          <a:latin typeface="Calibri" panose="020F0502020204030204" pitchFamily="34" charset="0"/>
                        </a:rPr>
                        <a:t>Prabhjot</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Singh</a:t>
                      </a:r>
                    </a:p>
                  </a:txBody>
                  <a:tcPr marL="4763" marR="4763" marT="4763" marB="0" anchor="b"/>
                </a:tc>
                <a:tc>
                  <a:txBody>
                    <a:bodyPr/>
                    <a:lstStyle/>
                    <a:p>
                      <a:pPr algn="l" fontAlgn="b"/>
                      <a:r>
                        <a:rPr lang="en-US" sz="1100" b="0" i="0" u="none" strike="noStrike">
                          <a:solidFill>
                            <a:srgbClr val="000000"/>
                          </a:solidFill>
                          <a:effectLst/>
                          <a:latin typeface="Calibri" panose="020F0502020204030204" pitchFamily="34" charset="0"/>
                        </a:rPr>
                        <a:t>Lockheed Martin Space</a:t>
                      </a:r>
                    </a:p>
                  </a:txBody>
                  <a:tcPr marL="4763" marR="4763" marT="4763" marB="0" anchor="b"/>
                </a:tc>
                <a:extLst>
                  <a:ext uri="{0D108BD9-81ED-4DB2-BD59-A6C34878D82A}">
                    <a16:rowId xmlns:a16="http://schemas.microsoft.com/office/drawing/2014/main" val="3874757442"/>
                  </a:ext>
                </a:extLst>
              </a:tr>
              <a:tr h="180975">
                <a:tc>
                  <a:txBody>
                    <a:bodyPr/>
                    <a:lstStyle/>
                    <a:p>
                      <a:pPr algn="l" fontAlgn="b"/>
                      <a:r>
                        <a:rPr lang="en-US" sz="1100" b="0" i="0" u="none" strike="noStrike" dirty="0">
                          <a:solidFill>
                            <a:srgbClr val="000000"/>
                          </a:solidFill>
                          <a:effectLst/>
                          <a:latin typeface="Calibri" panose="020F0502020204030204" pitchFamily="34" charset="0"/>
                        </a:rPr>
                        <a:t>Markus</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Reiterer</a:t>
                      </a:r>
                    </a:p>
                  </a:txBody>
                  <a:tcPr marL="4763" marR="4763" marT="4763" marB="0" anchor="b"/>
                </a:tc>
                <a:tc>
                  <a:txBody>
                    <a:bodyPr/>
                    <a:lstStyle/>
                    <a:p>
                      <a:pPr algn="l" fontAlgn="b"/>
                      <a:r>
                        <a:rPr lang="en-US" sz="1100" b="0" i="0" u="none" strike="noStrike">
                          <a:solidFill>
                            <a:srgbClr val="000000"/>
                          </a:solidFill>
                          <a:effectLst/>
                          <a:latin typeface="Calibri" panose="020F0502020204030204" pitchFamily="34" charset="0"/>
                        </a:rPr>
                        <a:t>Medtronic</a:t>
                      </a:r>
                    </a:p>
                  </a:txBody>
                  <a:tcPr marL="4763" marR="4763" marT="4763" marB="0" anchor="b"/>
                </a:tc>
                <a:extLst>
                  <a:ext uri="{0D108BD9-81ED-4DB2-BD59-A6C34878D82A}">
                    <a16:rowId xmlns:a16="http://schemas.microsoft.com/office/drawing/2014/main" val="50182493"/>
                  </a:ext>
                </a:extLst>
              </a:tr>
              <a:tr h="180975">
                <a:tc>
                  <a:txBody>
                    <a:bodyPr/>
                    <a:lstStyle/>
                    <a:p>
                      <a:pPr algn="l" fontAlgn="b"/>
                      <a:r>
                        <a:rPr lang="en-US" sz="1100" b="0" i="0" u="none" strike="noStrike" dirty="0">
                          <a:solidFill>
                            <a:srgbClr val="000000"/>
                          </a:solidFill>
                          <a:effectLst/>
                          <a:latin typeface="Calibri" panose="020F0502020204030204" pitchFamily="34" charset="0"/>
                        </a:rPr>
                        <a:t>Ken</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Warnock</a:t>
                      </a:r>
                    </a:p>
                  </a:txBody>
                  <a:tcPr marL="4763" marR="4763" marT="4763" marB="0" anchor="b"/>
                </a:tc>
                <a:tc>
                  <a:txBody>
                    <a:bodyPr/>
                    <a:lstStyle/>
                    <a:p>
                      <a:pPr algn="l" fontAlgn="b"/>
                      <a:r>
                        <a:rPr lang="en-US" sz="1100" b="0" i="0" u="none" strike="noStrike">
                          <a:solidFill>
                            <a:srgbClr val="000000"/>
                          </a:solidFill>
                          <a:effectLst/>
                          <a:latin typeface="Calibri" panose="020F0502020204030204" pitchFamily="34" charset="0"/>
                        </a:rPr>
                        <a:t>Medtronic</a:t>
                      </a:r>
                    </a:p>
                  </a:txBody>
                  <a:tcPr marL="4763" marR="4763" marT="4763" marB="0" anchor="b"/>
                </a:tc>
                <a:extLst>
                  <a:ext uri="{0D108BD9-81ED-4DB2-BD59-A6C34878D82A}">
                    <a16:rowId xmlns:a16="http://schemas.microsoft.com/office/drawing/2014/main" val="206721336"/>
                  </a:ext>
                </a:extLst>
              </a:tr>
              <a:tr h="180975">
                <a:tc>
                  <a:txBody>
                    <a:bodyPr/>
                    <a:lstStyle/>
                    <a:p>
                      <a:pPr algn="l" fontAlgn="b"/>
                      <a:r>
                        <a:rPr lang="en-US" sz="1100" b="0" i="0" u="none" strike="noStrike" dirty="0">
                          <a:solidFill>
                            <a:srgbClr val="000000"/>
                          </a:solidFill>
                          <a:effectLst/>
                          <a:latin typeface="Calibri" panose="020F0502020204030204" pitchFamily="34" charset="0"/>
                        </a:rPr>
                        <a:t>Petra</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Mitchell</a:t>
                      </a:r>
                    </a:p>
                  </a:txBody>
                  <a:tcPr marL="4763" marR="4763" marT="4763" marB="0" anchor="b"/>
                </a:tc>
                <a:tc>
                  <a:txBody>
                    <a:bodyPr/>
                    <a:lstStyle/>
                    <a:p>
                      <a:pPr algn="l" fontAlgn="b"/>
                      <a:r>
                        <a:rPr lang="en-US" sz="1100" b="0" i="0" u="none" strike="noStrike">
                          <a:solidFill>
                            <a:srgbClr val="000000"/>
                          </a:solidFill>
                          <a:effectLst/>
                          <a:latin typeface="Calibri" panose="020F0502020204030204" pitchFamily="34" charset="0"/>
                        </a:rPr>
                        <a:t>MEP / Catalyst</a:t>
                      </a:r>
                    </a:p>
                  </a:txBody>
                  <a:tcPr marL="4763" marR="4763" marT="4763" marB="0" anchor="b"/>
                </a:tc>
                <a:extLst>
                  <a:ext uri="{0D108BD9-81ED-4DB2-BD59-A6C34878D82A}">
                    <a16:rowId xmlns:a16="http://schemas.microsoft.com/office/drawing/2014/main" val="2059096095"/>
                  </a:ext>
                </a:extLst>
              </a:tr>
              <a:tr h="180975">
                <a:tc>
                  <a:txBody>
                    <a:bodyPr/>
                    <a:lstStyle/>
                    <a:p>
                      <a:pPr algn="l" fontAlgn="b"/>
                      <a:r>
                        <a:rPr lang="en-US" sz="1100" b="0" i="0" u="none" strike="noStrike" dirty="0">
                          <a:solidFill>
                            <a:srgbClr val="444444"/>
                          </a:solidFill>
                          <a:effectLst/>
                          <a:latin typeface="Calibri" panose="020F0502020204030204" pitchFamily="34" charset="0"/>
                        </a:rPr>
                        <a:t>Jose</a:t>
                      </a:r>
                    </a:p>
                  </a:txBody>
                  <a:tcPr marL="4763" marR="4763" marT="4763" marB="0" anchor="b"/>
                </a:tc>
                <a:tc>
                  <a:txBody>
                    <a:bodyPr/>
                    <a:lstStyle/>
                    <a:p>
                      <a:pPr algn="l" fontAlgn="b"/>
                      <a:r>
                        <a:rPr lang="en-US" sz="1100" b="0" i="0" u="none" strike="noStrike" dirty="0">
                          <a:solidFill>
                            <a:srgbClr val="444444"/>
                          </a:solidFill>
                          <a:effectLst/>
                          <a:latin typeface="Calibri" panose="020F0502020204030204" pitchFamily="34" charset="0"/>
                        </a:rPr>
                        <a:t>Colucci-Rios</a:t>
                      </a:r>
                    </a:p>
                  </a:txBody>
                  <a:tcPr marL="4763" marR="4763" marT="4763" marB="0" anchor="b"/>
                </a:tc>
                <a:tc>
                  <a:txBody>
                    <a:bodyPr/>
                    <a:lstStyle/>
                    <a:p>
                      <a:pPr algn="l" fontAlgn="b"/>
                      <a:r>
                        <a:rPr lang="en-US" sz="1100" b="0" i="0" u="none" strike="noStrike">
                          <a:solidFill>
                            <a:srgbClr val="000000"/>
                          </a:solidFill>
                          <a:effectLst/>
                          <a:latin typeface="Calibri" panose="020F0502020204030204" pitchFamily="34" charset="0"/>
                        </a:rPr>
                        <a:t>MEP Resource Manager</a:t>
                      </a:r>
                    </a:p>
                  </a:txBody>
                  <a:tcPr marL="4763" marR="4763" marT="4763" marB="0" anchor="b"/>
                </a:tc>
                <a:extLst>
                  <a:ext uri="{0D108BD9-81ED-4DB2-BD59-A6C34878D82A}">
                    <a16:rowId xmlns:a16="http://schemas.microsoft.com/office/drawing/2014/main" val="1280481397"/>
                  </a:ext>
                </a:extLst>
              </a:tr>
              <a:tr h="180975">
                <a:tc>
                  <a:txBody>
                    <a:bodyPr/>
                    <a:lstStyle/>
                    <a:p>
                      <a:pPr algn="l" fontAlgn="b"/>
                      <a:r>
                        <a:rPr lang="en-US" sz="1100" b="0" i="0" u="none" strike="noStrike" dirty="0">
                          <a:solidFill>
                            <a:srgbClr val="000000"/>
                          </a:solidFill>
                          <a:effectLst/>
                          <a:latin typeface="Calibri" panose="020F0502020204030204" pitchFamily="34" charset="0"/>
                        </a:rPr>
                        <a:t>Anita</a:t>
                      </a:r>
                    </a:p>
                  </a:txBody>
                  <a:tcPr marL="4763" marR="4763" marT="4763" marB="0" anchor="b"/>
                </a:tc>
                <a:tc>
                  <a:txBody>
                    <a:bodyPr/>
                    <a:lstStyle/>
                    <a:p>
                      <a:pPr algn="l" fontAlgn="b"/>
                      <a:r>
                        <a:rPr lang="en-US" sz="1100" b="0" i="0" u="none" strike="noStrike" dirty="0" err="1">
                          <a:solidFill>
                            <a:srgbClr val="000000"/>
                          </a:solidFill>
                          <a:effectLst/>
                          <a:latin typeface="Calibri" panose="020F0502020204030204" pitchFamily="34" charset="0"/>
                        </a:rPr>
                        <a:t>Balachandra</a:t>
                      </a:r>
                      <a:endParaRPr lang="en-US" sz="1100" b="0" i="0" u="none" strike="noStrike" dirty="0">
                        <a:solidFill>
                          <a:srgbClr val="000000"/>
                        </a:solidFill>
                        <a:effectLst/>
                        <a:latin typeface="Calibri" panose="020F0502020204030204" pitchFamily="34" charset="0"/>
                      </a:endParaRPr>
                    </a:p>
                  </a:txBody>
                  <a:tcPr marL="4763" marR="4763" marT="4763" marB="0" anchor="b"/>
                </a:tc>
                <a:tc>
                  <a:txBody>
                    <a:bodyPr/>
                    <a:lstStyle/>
                    <a:p>
                      <a:pPr algn="l" fontAlgn="b"/>
                      <a:r>
                        <a:rPr lang="en-US" sz="1100" b="0" i="0" u="none" strike="noStrike">
                          <a:solidFill>
                            <a:srgbClr val="000000"/>
                          </a:solidFill>
                          <a:effectLst/>
                          <a:latin typeface="Calibri" panose="020F0502020204030204" pitchFamily="34" charset="0"/>
                        </a:rPr>
                        <a:t>MEP Resource Manager</a:t>
                      </a:r>
                    </a:p>
                  </a:txBody>
                  <a:tcPr marL="4763" marR="4763" marT="4763" marB="0" anchor="b"/>
                </a:tc>
                <a:extLst>
                  <a:ext uri="{0D108BD9-81ED-4DB2-BD59-A6C34878D82A}">
                    <a16:rowId xmlns:a16="http://schemas.microsoft.com/office/drawing/2014/main" val="2520461584"/>
                  </a:ext>
                </a:extLst>
              </a:tr>
              <a:tr h="180975">
                <a:tc>
                  <a:txBody>
                    <a:bodyPr/>
                    <a:lstStyle/>
                    <a:p>
                      <a:pPr algn="l" fontAlgn="b"/>
                      <a:r>
                        <a:rPr lang="en-US" sz="1100" b="0" i="0" u="none" strike="noStrike" dirty="0">
                          <a:solidFill>
                            <a:srgbClr val="000000"/>
                          </a:solidFill>
                          <a:effectLst/>
                          <a:latin typeface="Calibri" panose="020F0502020204030204" pitchFamily="34" charset="0"/>
                        </a:rPr>
                        <a:t>Federico</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Sciammarella</a:t>
                      </a:r>
                    </a:p>
                  </a:txBody>
                  <a:tcPr marL="4763" marR="4763" marT="4763" marB="0" anchor="b"/>
                </a:tc>
                <a:tc>
                  <a:txBody>
                    <a:bodyPr/>
                    <a:lstStyle/>
                    <a:p>
                      <a:pPr algn="l" fontAlgn="b"/>
                      <a:r>
                        <a:rPr lang="en-US" sz="1100" b="0" i="0" u="none" strike="noStrike">
                          <a:solidFill>
                            <a:srgbClr val="000000"/>
                          </a:solidFill>
                          <a:effectLst/>
                          <a:latin typeface="Calibri" panose="020F0502020204030204" pitchFamily="34" charset="0"/>
                        </a:rPr>
                        <a:t>MxD</a:t>
                      </a:r>
                    </a:p>
                  </a:txBody>
                  <a:tcPr marL="4763" marR="4763" marT="4763" marB="0" anchor="b"/>
                </a:tc>
                <a:extLst>
                  <a:ext uri="{0D108BD9-81ED-4DB2-BD59-A6C34878D82A}">
                    <a16:rowId xmlns:a16="http://schemas.microsoft.com/office/drawing/2014/main" val="3304882968"/>
                  </a:ext>
                </a:extLst>
              </a:tr>
              <a:tr h="180975">
                <a:tc>
                  <a:txBody>
                    <a:bodyPr/>
                    <a:lstStyle/>
                    <a:p>
                      <a:pPr algn="l" fontAlgn="b"/>
                      <a:r>
                        <a:rPr lang="en-US" sz="1100" b="0" i="0" u="none" strike="noStrike" dirty="0">
                          <a:solidFill>
                            <a:srgbClr val="000000"/>
                          </a:solidFill>
                          <a:effectLst/>
                          <a:latin typeface="Calibri" panose="020F0502020204030204" pitchFamily="34" charset="0"/>
                        </a:rPr>
                        <a:t>Berardino</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Baratta</a:t>
                      </a:r>
                    </a:p>
                  </a:txBody>
                  <a:tcPr marL="4763" marR="4763" marT="4763" marB="0" anchor="b"/>
                </a:tc>
                <a:tc>
                  <a:txBody>
                    <a:bodyPr/>
                    <a:lstStyle/>
                    <a:p>
                      <a:pPr algn="l" fontAlgn="b"/>
                      <a:r>
                        <a:rPr lang="en-US" sz="1100" b="0" i="0" u="none" strike="noStrike">
                          <a:solidFill>
                            <a:srgbClr val="000000"/>
                          </a:solidFill>
                          <a:effectLst/>
                          <a:latin typeface="Calibri" panose="020F0502020204030204" pitchFamily="34" charset="0"/>
                        </a:rPr>
                        <a:t>MxD</a:t>
                      </a:r>
                    </a:p>
                  </a:txBody>
                  <a:tcPr marL="4763" marR="4763" marT="4763" marB="0" anchor="b"/>
                </a:tc>
                <a:extLst>
                  <a:ext uri="{0D108BD9-81ED-4DB2-BD59-A6C34878D82A}">
                    <a16:rowId xmlns:a16="http://schemas.microsoft.com/office/drawing/2014/main" val="158000580"/>
                  </a:ext>
                </a:extLst>
              </a:tr>
              <a:tr h="180975">
                <a:tc>
                  <a:txBody>
                    <a:bodyPr/>
                    <a:lstStyle/>
                    <a:p>
                      <a:pPr algn="l" fontAlgn="b"/>
                      <a:r>
                        <a:rPr lang="en-US" sz="1100" b="0" i="0" u="none" strike="noStrike" dirty="0">
                          <a:solidFill>
                            <a:srgbClr val="000000"/>
                          </a:solidFill>
                          <a:effectLst/>
                          <a:latin typeface="Calibri" panose="020F0502020204030204" pitchFamily="34" charset="0"/>
                        </a:rPr>
                        <a:t>Meghan</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McCarthy</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National Institute of Allergy and Infectious Diseases</a:t>
                      </a:r>
                    </a:p>
                  </a:txBody>
                  <a:tcPr marL="4763" marR="4763" marT="4763" marB="0" anchor="b"/>
                </a:tc>
                <a:extLst>
                  <a:ext uri="{0D108BD9-81ED-4DB2-BD59-A6C34878D82A}">
                    <a16:rowId xmlns:a16="http://schemas.microsoft.com/office/drawing/2014/main" val="565685746"/>
                  </a:ext>
                </a:extLst>
              </a:tr>
              <a:tr h="180975">
                <a:tc>
                  <a:txBody>
                    <a:bodyPr/>
                    <a:lstStyle/>
                    <a:p>
                      <a:pPr algn="l" fontAlgn="b"/>
                      <a:r>
                        <a:rPr lang="en-US" sz="1100" b="0" i="0" u="none" strike="noStrike" dirty="0">
                          <a:solidFill>
                            <a:srgbClr val="000000"/>
                          </a:solidFill>
                          <a:effectLst/>
                          <a:latin typeface="Calibri" panose="020F0502020204030204" pitchFamily="34" charset="0"/>
                        </a:rPr>
                        <a:t>Phil</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Cruz</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National Institute of Allergy and Infectious Diseases</a:t>
                      </a:r>
                    </a:p>
                  </a:txBody>
                  <a:tcPr marL="4763" marR="4763" marT="4763" marB="0" anchor="b"/>
                </a:tc>
                <a:extLst>
                  <a:ext uri="{0D108BD9-81ED-4DB2-BD59-A6C34878D82A}">
                    <a16:rowId xmlns:a16="http://schemas.microsoft.com/office/drawing/2014/main" val="1541535432"/>
                  </a:ext>
                </a:extLst>
              </a:tr>
              <a:tr h="180975">
                <a:tc>
                  <a:txBody>
                    <a:bodyPr/>
                    <a:lstStyle/>
                    <a:p>
                      <a:pPr algn="l" fontAlgn="b"/>
                      <a:r>
                        <a:rPr lang="en-US" sz="1100" b="0" i="0" u="none" strike="noStrike" dirty="0">
                          <a:solidFill>
                            <a:srgbClr val="000000"/>
                          </a:solidFill>
                          <a:effectLst/>
                          <a:latin typeface="Calibri" panose="020F0502020204030204" pitchFamily="34" charset="0"/>
                        </a:rPr>
                        <a:t>David</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Coyle</a:t>
                      </a:r>
                    </a:p>
                  </a:txBody>
                  <a:tcPr marL="4763" marR="4763" marT="4763" marB="0" anchor="b"/>
                </a:tc>
                <a:tc>
                  <a:txBody>
                    <a:bodyPr/>
                    <a:lstStyle/>
                    <a:p>
                      <a:pPr algn="l" fontAlgn="b"/>
                      <a:r>
                        <a:rPr lang="en-US" sz="1100" b="0" i="0" u="none" strike="noStrike">
                          <a:solidFill>
                            <a:srgbClr val="000000"/>
                          </a:solidFill>
                          <a:effectLst/>
                          <a:latin typeface="Calibri" panose="020F0502020204030204" pitchFamily="34" charset="0"/>
                        </a:rPr>
                        <a:t>NAVSUP</a:t>
                      </a:r>
                    </a:p>
                  </a:txBody>
                  <a:tcPr marL="4763" marR="4763" marT="4763" marB="0" anchor="b"/>
                </a:tc>
                <a:extLst>
                  <a:ext uri="{0D108BD9-81ED-4DB2-BD59-A6C34878D82A}">
                    <a16:rowId xmlns:a16="http://schemas.microsoft.com/office/drawing/2014/main" val="3978460937"/>
                  </a:ext>
                </a:extLst>
              </a:tr>
              <a:tr h="180975">
                <a:tc>
                  <a:txBody>
                    <a:bodyPr/>
                    <a:lstStyle/>
                    <a:p>
                      <a:pPr algn="l" fontAlgn="b"/>
                      <a:r>
                        <a:rPr lang="en-US" sz="1100" b="0" i="0" u="none" strike="noStrike" dirty="0">
                          <a:solidFill>
                            <a:srgbClr val="000000"/>
                          </a:solidFill>
                          <a:effectLst/>
                          <a:latin typeface="Calibri" panose="020F0502020204030204" pitchFamily="34" charset="0"/>
                        </a:rPr>
                        <a:t>Johannes</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Schonberg</a:t>
                      </a:r>
                    </a:p>
                  </a:txBody>
                  <a:tcPr marL="4763" marR="4763" marT="4763" marB="0" anchor="b"/>
                </a:tc>
                <a:tc>
                  <a:txBody>
                    <a:bodyPr/>
                    <a:lstStyle/>
                    <a:p>
                      <a:pPr algn="l" fontAlgn="b"/>
                      <a:r>
                        <a:rPr lang="en-US" sz="1100" b="0" i="0" u="none" strike="noStrike">
                          <a:solidFill>
                            <a:srgbClr val="000000"/>
                          </a:solidFill>
                          <a:effectLst/>
                          <a:latin typeface="Calibri" panose="020F0502020204030204" pitchFamily="34" charset="0"/>
                        </a:rPr>
                        <a:t>Navy</a:t>
                      </a:r>
                    </a:p>
                  </a:txBody>
                  <a:tcPr marL="4763" marR="4763" marT="4763" marB="0" anchor="b"/>
                </a:tc>
                <a:extLst>
                  <a:ext uri="{0D108BD9-81ED-4DB2-BD59-A6C34878D82A}">
                    <a16:rowId xmlns:a16="http://schemas.microsoft.com/office/drawing/2014/main" val="3079968053"/>
                  </a:ext>
                </a:extLst>
              </a:tr>
              <a:tr h="180975">
                <a:tc>
                  <a:txBody>
                    <a:bodyPr/>
                    <a:lstStyle/>
                    <a:p>
                      <a:pPr algn="l" fontAlgn="b"/>
                      <a:r>
                        <a:rPr lang="en-US" sz="1100" b="0" i="0" u="none" strike="noStrike" dirty="0">
                          <a:solidFill>
                            <a:srgbClr val="000000"/>
                          </a:solidFill>
                          <a:effectLst/>
                          <a:latin typeface="Calibri" panose="020F0502020204030204" pitchFamily="34" charset="0"/>
                        </a:rPr>
                        <a:t>Bryce</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Weber</a:t>
                      </a:r>
                    </a:p>
                  </a:txBody>
                  <a:tcPr marL="4763" marR="4763" marT="4763" marB="0" anchor="b"/>
                </a:tc>
                <a:tc>
                  <a:txBody>
                    <a:bodyPr/>
                    <a:lstStyle/>
                    <a:p>
                      <a:pPr algn="l" fontAlgn="b"/>
                      <a:r>
                        <a:rPr lang="en-US" sz="1100" b="0" i="0" u="none" strike="noStrike">
                          <a:solidFill>
                            <a:srgbClr val="000000"/>
                          </a:solidFill>
                          <a:effectLst/>
                          <a:latin typeface="Calibri" panose="020F0502020204030204" pitchFamily="34" charset="0"/>
                        </a:rPr>
                        <a:t>Navy</a:t>
                      </a:r>
                    </a:p>
                  </a:txBody>
                  <a:tcPr marL="4763" marR="4763" marT="4763" marB="0" anchor="b"/>
                </a:tc>
                <a:extLst>
                  <a:ext uri="{0D108BD9-81ED-4DB2-BD59-A6C34878D82A}">
                    <a16:rowId xmlns:a16="http://schemas.microsoft.com/office/drawing/2014/main" val="3800303346"/>
                  </a:ext>
                </a:extLst>
              </a:tr>
              <a:tr h="180975">
                <a:tc>
                  <a:txBody>
                    <a:bodyPr/>
                    <a:lstStyle/>
                    <a:p>
                      <a:pPr algn="l" fontAlgn="b"/>
                      <a:r>
                        <a:rPr lang="en-US" sz="1100" b="0" i="0" u="none" strike="noStrike" dirty="0">
                          <a:solidFill>
                            <a:srgbClr val="000000"/>
                          </a:solidFill>
                          <a:effectLst/>
                          <a:latin typeface="Calibri" panose="020F0502020204030204" pitchFamily="34" charset="0"/>
                        </a:rPr>
                        <a:t>Jason</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Fox</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NIST</a:t>
                      </a:r>
                    </a:p>
                  </a:txBody>
                  <a:tcPr marL="4763" marR="4763" marT="4763" marB="0" anchor="b"/>
                </a:tc>
                <a:extLst>
                  <a:ext uri="{0D108BD9-81ED-4DB2-BD59-A6C34878D82A}">
                    <a16:rowId xmlns:a16="http://schemas.microsoft.com/office/drawing/2014/main" val="61762581"/>
                  </a:ext>
                </a:extLst>
              </a:tr>
            </a:tbl>
          </a:graphicData>
        </a:graphic>
      </p:graphicFrame>
    </p:spTree>
    <p:extLst>
      <p:ext uri="{BB962C8B-B14F-4D97-AF65-F5344CB8AC3E}">
        <p14:creationId xmlns:p14="http://schemas.microsoft.com/office/powerpoint/2010/main" val="5215163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47" y="178998"/>
            <a:ext cx="3114609" cy="554066"/>
          </a:xfrm>
          <a:prstGeom prst="rect">
            <a:avLst/>
          </a:prstGeom>
        </p:spPr>
      </p:pic>
      <p:sp>
        <p:nvSpPr>
          <p:cNvPr id="2" name="Rectangle 1"/>
          <p:cNvSpPr/>
          <p:nvPr/>
        </p:nvSpPr>
        <p:spPr>
          <a:xfrm>
            <a:off x="228601" y="1155273"/>
            <a:ext cx="8839200" cy="954107"/>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Integrated Additive Manufacturing Network Plan</a:t>
            </a:r>
            <a:endParaRPr lang="en-US" sz="2800" b="1" dirty="0">
              <a:solidFill>
                <a:srgbClr val="002060"/>
              </a:solidFill>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a:solidFill>
                  <a:srgbClr val="002060"/>
                </a:solidFill>
                <a:latin typeface="Arial" panose="020B0604020202020204" pitchFamily="34" charset="0"/>
                <a:cs typeface="Arial" panose="020B0604020202020204" pitchFamily="34" charset="0"/>
              </a:rPr>
              <a:t>Members</a:t>
            </a:r>
            <a:endParaRPr kumimoji="0" lang="en-US" sz="2800" b="0" i="0" u="none" strike="noStrike" kern="1200" cap="none" spc="0" normalizeH="0" baseline="0" noProof="0" dirty="0">
              <a:ln>
                <a:noFill/>
              </a:ln>
              <a:solidFill>
                <a:srgbClr val="002060"/>
              </a:solidFill>
              <a:effectLst/>
              <a:uLnTx/>
              <a:uFillTx/>
              <a:latin typeface="Calibri"/>
            </a:endParaRPr>
          </a:p>
        </p:txBody>
      </p:sp>
      <p:graphicFrame>
        <p:nvGraphicFramePr>
          <p:cNvPr id="5" name="Table 4">
            <a:extLst>
              <a:ext uri="{FF2B5EF4-FFF2-40B4-BE49-F238E27FC236}">
                <a16:creationId xmlns:a16="http://schemas.microsoft.com/office/drawing/2014/main" id="{C4AF5FEC-0EB5-4361-B71A-7DD56B8E580B}"/>
              </a:ext>
            </a:extLst>
          </p:cNvPr>
          <p:cNvGraphicFramePr>
            <a:graphicFrameLocks noGrp="1"/>
          </p:cNvGraphicFramePr>
          <p:nvPr/>
        </p:nvGraphicFramePr>
        <p:xfrm>
          <a:off x="1600200" y="2133600"/>
          <a:ext cx="6477000" cy="3826193"/>
        </p:xfrm>
        <a:graphic>
          <a:graphicData uri="http://schemas.openxmlformats.org/drawingml/2006/table">
            <a:tbl>
              <a:tblPr>
                <a:tableStyleId>{5C22544A-7EE6-4342-B048-85BDC9FD1C3A}</a:tableStyleId>
              </a:tblPr>
              <a:tblGrid>
                <a:gridCol w="977900">
                  <a:extLst>
                    <a:ext uri="{9D8B030D-6E8A-4147-A177-3AD203B41FA5}">
                      <a16:colId xmlns:a16="http://schemas.microsoft.com/office/drawing/2014/main" val="1770648468"/>
                    </a:ext>
                  </a:extLst>
                </a:gridCol>
                <a:gridCol w="1130300">
                  <a:extLst>
                    <a:ext uri="{9D8B030D-6E8A-4147-A177-3AD203B41FA5}">
                      <a16:colId xmlns:a16="http://schemas.microsoft.com/office/drawing/2014/main" val="3391901428"/>
                    </a:ext>
                  </a:extLst>
                </a:gridCol>
                <a:gridCol w="4368800">
                  <a:extLst>
                    <a:ext uri="{9D8B030D-6E8A-4147-A177-3AD203B41FA5}">
                      <a16:colId xmlns:a16="http://schemas.microsoft.com/office/drawing/2014/main" val="1065145846"/>
                    </a:ext>
                  </a:extLst>
                </a:gridCol>
              </a:tblGrid>
              <a:tr h="200025">
                <a:tc>
                  <a:txBody>
                    <a:bodyPr/>
                    <a:lstStyle/>
                    <a:p>
                      <a:pPr algn="l" fontAlgn="b"/>
                      <a:r>
                        <a:rPr lang="en-US" sz="1200" b="1" u="none" strike="noStrike">
                          <a:effectLst/>
                        </a:rPr>
                        <a:t>First Name</a:t>
                      </a:r>
                      <a:endParaRPr lang="en-US" sz="1200" b="1"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200" b="1" u="none" strike="noStrike">
                          <a:effectLst/>
                        </a:rPr>
                        <a:t>Last Name</a:t>
                      </a:r>
                      <a:endParaRPr lang="en-US" sz="1200" b="1"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200" b="1" u="none" strike="noStrike" dirty="0">
                          <a:effectLst/>
                        </a:rPr>
                        <a:t>Organization</a:t>
                      </a:r>
                      <a:endParaRPr lang="en-US" sz="1200" b="1" i="0" u="none" strike="noStrike" dirty="0">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832101795"/>
                  </a:ext>
                </a:extLst>
              </a:tr>
              <a:tr h="180975">
                <a:tc>
                  <a:txBody>
                    <a:bodyPr/>
                    <a:lstStyle/>
                    <a:p>
                      <a:pPr algn="l" fontAlgn="b"/>
                      <a:r>
                        <a:rPr lang="en-US" sz="1100" b="0" i="0" u="none" strike="noStrike" dirty="0">
                          <a:solidFill>
                            <a:srgbClr val="000000"/>
                          </a:solidFill>
                          <a:effectLst/>
                          <a:latin typeface="Calibri" panose="020F0502020204030204" pitchFamily="34" charset="0"/>
                        </a:rPr>
                        <a:t>Jennifer</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Marshall</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NIST</a:t>
                      </a:r>
                    </a:p>
                  </a:txBody>
                  <a:tcPr marL="4763" marR="4763" marT="4763" marB="0" anchor="b"/>
                </a:tc>
                <a:extLst>
                  <a:ext uri="{0D108BD9-81ED-4DB2-BD59-A6C34878D82A}">
                    <a16:rowId xmlns:a16="http://schemas.microsoft.com/office/drawing/2014/main" val="3260521391"/>
                  </a:ext>
                </a:extLst>
              </a:tr>
              <a:tr h="180975">
                <a:tc>
                  <a:txBody>
                    <a:bodyPr/>
                    <a:lstStyle/>
                    <a:p>
                      <a:pPr algn="l" fontAlgn="b"/>
                      <a:r>
                        <a:rPr lang="en-US" sz="1100" b="0" i="0" u="none" strike="noStrike" dirty="0">
                          <a:solidFill>
                            <a:srgbClr val="000000"/>
                          </a:solidFill>
                          <a:effectLst/>
                          <a:latin typeface="Calibri" panose="020F0502020204030204" pitchFamily="34" charset="0"/>
                        </a:rPr>
                        <a:t>Lewis</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Shattuck</a:t>
                      </a:r>
                    </a:p>
                  </a:txBody>
                  <a:tcPr marL="4763" marR="4763" marT="4763" marB="0" anchor="b"/>
                </a:tc>
                <a:tc>
                  <a:txBody>
                    <a:bodyPr/>
                    <a:lstStyle/>
                    <a:p>
                      <a:pPr algn="l" fontAlgn="b"/>
                      <a:r>
                        <a:rPr lang="en-US" sz="1100" b="0" i="0" u="none" strike="noStrike">
                          <a:solidFill>
                            <a:srgbClr val="000000"/>
                          </a:solidFill>
                          <a:effectLst/>
                          <a:latin typeface="Calibri" panose="020F0502020204030204" pitchFamily="34" charset="0"/>
                        </a:rPr>
                        <a:t>NUWC Newport AM Lead</a:t>
                      </a:r>
                    </a:p>
                  </a:txBody>
                  <a:tcPr marL="4763" marR="4763" marT="4763" marB="0" anchor="b"/>
                </a:tc>
                <a:extLst>
                  <a:ext uri="{0D108BD9-81ED-4DB2-BD59-A6C34878D82A}">
                    <a16:rowId xmlns:a16="http://schemas.microsoft.com/office/drawing/2014/main" val="625448762"/>
                  </a:ext>
                </a:extLst>
              </a:tr>
              <a:tr h="180975">
                <a:tc>
                  <a:txBody>
                    <a:bodyPr/>
                    <a:lstStyle/>
                    <a:p>
                      <a:pPr algn="l" fontAlgn="b"/>
                      <a:r>
                        <a:rPr lang="en-US" sz="1100" b="0" i="0" u="none" strike="noStrike" dirty="0">
                          <a:solidFill>
                            <a:srgbClr val="000000"/>
                          </a:solidFill>
                          <a:effectLst/>
                          <a:latin typeface="Calibri" panose="020F0502020204030204" pitchFamily="34" charset="0"/>
                        </a:rPr>
                        <a:t>Paul</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Huang</a:t>
                      </a:r>
                    </a:p>
                  </a:txBody>
                  <a:tcPr marL="4763" marR="4763" marT="4763" marB="0" anchor="b"/>
                </a:tc>
                <a:tc>
                  <a:txBody>
                    <a:bodyPr/>
                    <a:lstStyle/>
                    <a:p>
                      <a:pPr algn="l" fontAlgn="b"/>
                      <a:r>
                        <a:rPr lang="en-US" sz="1100" b="0" i="0" u="none" strike="noStrike">
                          <a:solidFill>
                            <a:srgbClr val="000000"/>
                          </a:solidFill>
                          <a:effectLst/>
                          <a:latin typeface="Calibri" panose="020F0502020204030204" pitchFamily="34" charset="0"/>
                        </a:rPr>
                        <a:t>Office of Naval Research</a:t>
                      </a:r>
                    </a:p>
                  </a:txBody>
                  <a:tcPr marL="4763" marR="4763" marT="4763" marB="0" anchor="b"/>
                </a:tc>
                <a:extLst>
                  <a:ext uri="{0D108BD9-81ED-4DB2-BD59-A6C34878D82A}">
                    <a16:rowId xmlns:a16="http://schemas.microsoft.com/office/drawing/2014/main" val="290825838"/>
                  </a:ext>
                </a:extLst>
              </a:tr>
              <a:tr h="180975">
                <a:tc>
                  <a:txBody>
                    <a:bodyPr/>
                    <a:lstStyle/>
                    <a:p>
                      <a:pPr algn="l" fontAlgn="b"/>
                      <a:r>
                        <a:rPr lang="en-US" sz="1100" b="0" i="0" u="none" strike="noStrike" dirty="0">
                          <a:solidFill>
                            <a:srgbClr val="000000"/>
                          </a:solidFill>
                          <a:effectLst/>
                          <a:latin typeface="Calibri" panose="020F0502020204030204" pitchFamily="34" charset="0"/>
                        </a:rPr>
                        <a:t>Rob</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Gold</a:t>
                      </a:r>
                    </a:p>
                  </a:txBody>
                  <a:tcPr marL="4763" marR="4763" marT="4763" marB="0" anchor="b"/>
                </a:tc>
                <a:tc>
                  <a:txBody>
                    <a:bodyPr/>
                    <a:lstStyle/>
                    <a:p>
                      <a:pPr algn="l" fontAlgn="b"/>
                      <a:r>
                        <a:rPr lang="en-US" sz="1100" b="0" i="0" u="none" strike="noStrike">
                          <a:solidFill>
                            <a:srgbClr val="000000"/>
                          </a:solidFill>
                          <a:effectLst/>
                          <a:latin typeface="Calibri" panose="020F0502020204030204" pitchFamily="34" charset="0"/>
                        </a:rPr>
                        <a:t>OSD</a:t>
                      </a:r>
                    </a:p>
                  </a:txBody>
                  <a:tcPr marL="4763" marR="4763" marT="4763" marB="0" anchor="b"/>
                </a:tc>
                <a:extLst>
                  <a:ext uri="{0D108BD9-81ED-4DB2-BD59-A6C34878D82A}">
                    <a16:rowId xmlns:a16="http://schemas.microsoft.com/office/drawing/2014/main" val="3294604892"/>
                  </a:ext>
                </a:extLst>
              </a:tr>
              <a:tr h="180975">
                <a:tc>
                  <a:txBody>
                    <a:bodyPr/>
                    <a:lstStyle/>
                    <a:p>
                      <a:pPr algn="l" fontAlgn="b"/>
                      <a:r>
                        <a:rPr lang="en-US" sz="1100" b="0" i="0" u="none" strike="noStrike" dirty="0">
                          <a:solidFill>
                            <a:srgbClr val="000000"/>
                          </a:solidFill>
                          <a:effectLst/>
                          <a:latin typeface="Calibri" panose="020F0502020204030204" pitchFamily="34" charset="0"/>
                        </a:rPr>
                        <a:t>Gregory</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Kilchenstein</a:t>
                      </a:r>
                    </a:p>
                  </a:txBody>
                  <a:tcPr marL="4763" marR="4763" marT="4763" marB="0" anchor="b"/>
                </a:tc>
                <a:tc>
                  <a:txBody>
                    <a:bodyPr/>
                    <a:lstStyle/>
                    <a:p>
                      <a:pPr algn="l" fontAlgn="b"/>
                      <a:r>
                        <a:rPr lang="en-US" sz="1100" b="0" i="0" u="none" strike="noStrike">
                          <a:solidFill>
                            <a:srgbClr val="000000"/>
                          </a:solidFill>
                          <a:effectLst/>
                          <a:latin typeface="Calibri" panose="020F0502020204030204" pitchFamily="34" charset="0"/>
                        </a:rPr>
                        <a:t>OSD Mx</a:t>
                      </a:r>
                    </a:p>
                  </a:txBody>
                  <a:tcPr marL="4763" marR="4763" marT="4763" marB="0" anchor="b"/>
                </a:tc>
                <a:extLst>
                  <a:ext uri="{0D108BD9-81ED-4DB2-BD59-A6C34878D82A}">
                    <a16:rowId xmlns:a16="http://schemas.microsoft.com/office/drawing/2014/main" val="1064075884"/>
                  </a:ext>
                </a:extLst>
              </a:tr>
              <a:tr h="180975">
                <a:tc>
                  <a:txBody>
                    <a:bodyPr/>
                    <a:lstStyle/>
                    <a:p>
                      <a:pPr algn="l" fontAlgn="b"/>
                      <a:r>
                        <a:rPr lang="en-US" sz="1100" b="0" i="0" u="none" strike="noStrike" dirty="0">
                          <a:solidFill>
                            <a:srgbClr val="000000"/>
                          </a:solidFill>
                          <a:effectLst/>
                          <a:latin typeface="Calibri" panose="020F0502020204030204" pitchFamily="34" charset="0"/>
                        </a:rPr>
                        <a:t>Christina</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Maranto</a:t>
                      </a:r>
                    </a:p>
                  </a:txBody>
                  <a:tcPr marL="4763" marR="4763" marT="4763" marB="0" anchor="b"/>
                </a:tc>
                <a:tc>
                  <a:txBody>
                    <a:bodyPr/>
                    <a:lstStyle/>
                    <a:p>
                      <a:pPr algn="l" fontAlgn="b"/>
                      <a:r>
                        <a:rPr lang="en-US" sz="1100" b="0" i="0" u="none" strike="noStrike">
                          <a:solidFill>
                            <a:srgbClr val="000000"/>
                          </a:solidFill>
                          <a:effectLst/>
                          <a:latin typeface="Calibri" panose="020F0502020204030204" pitchFamily="34" charset="0"/>
                        </a:rPr>
                        <a:t>PM2 Strategies</a:t>
                      </a:r>
                    </a:p>
                  </a:txBody>
                  <a:tcPr marL="4763" marR="4763" marT="4763" marB="0" anchor="b"/>
                </a:tc>
                <a:extLst>
                  <a:ext uri="{0D108BD9-81ED-4DB2-BD59-A6C34878D82A}">
                    <a16:rowId xmlns:a16="http://schemas.microsoft.com/office/drawing/2014/main" val="3284193256"/>
                  </a:ext>
                </a:extLst>
              </a:tr>
              <a:tr h="180975">
                <a:tc>
                  <a:txBody>
                    <a:bodyPr/>
                    <a:lstStyle/>
                    <a:p>
                      <a:pPr algn="l" fontAlgn="b"/>
                      <a:r>
                        <a:rPr lang="en-US" sz="1200" b="0" i="0" u="none" strike="noStrike" dirty="0">
                          <a:solidFill>
                            <a:srgbClr val="000000"/>
                          </a:solidFill>
                          <a:effectLst/>
                          <a:latin typeface="Calibri" panose="020F0502020204030204" pitchFamily="34" charset="0"/>
                        </a:rPr>
                        <a:t>Jim</a:t>
                      </a:r>
                    </a:p>
                  </a:txBody>
                  <a:tcPr marL="4763" marR="4763" marT="4763" marB="0" anchor="b"/>
                </a:tc>
                <a:tc>
                  <a:txBody>
                    <a:bodyPr/>
                    <a:lstStyle/>
                    <a:p>
                      <a:pPr algn="l" fontAlgn="b"/>
                      <a:r>
                        <a:rPr lang="en-US" sz="1200" b="0" i="0" u="none" strike="noStrike" dirty="0">
                          <a:solidFill>
                            <a:srgbClr val="000000"/>
                          </a:solidFill>
                          <a:effectLst/>
                          <a:latin typeface="Calibri" panose="020F0502020204030204" pitchFamily="34" charset="0"/>
                        </a:rPr>
                        <a:t>Knotts</a:t>
                      </a:r>
                    </a:p>
                  </a:txBody>
                  <a:tcPr marL="4763" marR="4763" marT="4763" marB="0" anchor="b"/>
                </a:tc>
                <a:tc>
                  <a:txBody>
                    <a:bodyPr/>
                    <a:lstStyle/>
                    <a:p>
                      <a:pPr algn="l" fontAlgn="b"/>
                      <a:r>
                        <a:rPr lang="en-US" sz="1100" b="0" i="0" u="none" strike="noStrike">
                          <a:solidFill>
                            <a:srgbClr val="000000"/>
                          </a:solidFill>
                          <a:effectLst/>
                          <a:latin typeface="Calibri" panose="020F0502020204030204" pitchFamily="34" charset="0"/>
                        </a:rPr>
                        <a:t>Quotient Inc</a:t>
                      </a:r>
                    </a:p>
                  </a:txBody>
                  <a:tcPr marL="4763" marR="4763" marT="4763" marB="0" anchor="b"/>
                </a:tc>
                <a:extLst>
                  <a:ext uri="{0D108BD9-81ED-4DB2-BD59-A6C34878D82A}">
                    <a16:rowId xmlns:a16="http://schemas.microsoft.com/office/drawing/2014/main" val="3874757442"/>
                  </a:ext>
                </a:extLst>
              </a:tr>
              <a:tr h="180975">
                <a:tc>
                  <a:txBody>
                    <a:bodyPr/>
                    <a:lstStyle/>
                    <a:p>
                      <a:pPr algn="l" fontAlgn="b"/>
                      <a:r>
                        <a:rPr lang="en-US" sz="1100" b="0" i="0" u="none" strike="noStrike" dirty="0">
                          <a:solidFill>
                            <a:srgbClr val="000000"/>
                          </a:solidFill>
                          <a:effectLst/>
                          <a:latin typeface="Calibri" panose="020F0502020204030204" pitchFamily="34" charset="0"/>
                        </a:rPr>
                        <a:t>Michael</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Schall</a:t>
                      </a:r>
                    </a:p>
                  </a:txBody>
                  <a:tcPr marL="4763" marR="4763" marT="4763" marB="0" anchor="b"/>
                </a:tc>
                <a:tc>
                  <a:txBody>
                    <a:bodyPr/>
                    <a:lstStyle/>
                    <a:p>
                      <a:pPr algn="l" fontAlgn="b"/>
                      <a:r>
                        <a:rPr lang="en-US" sz="1100" b="0" i="0" u="none" strike="noStrike">
                          <a:solidFill>
                            <a:srgbClr val="000000"/>
                          </a:solidFill>
                          <a:effectLst/>
                          <a:latin typeface="Calibri" panose="020F0502020204030204" pitchFamily="34" charset="0"/>
                        </a:rPr>
                        <a:t>Quotient, Inc.</a:t>
                      </a:r>
                    </a:p>
                  </a:txBody>
                  <a:tcPr marL="4763" marR="4763" marT="4763" marB="0" anchor="b"/>
                </a:tc>
                <a:extLst>
                  <a:ext uri="{0D108BD9-81ED-4DB2-BD59-A6C34878D82A}">
                    <a16:rowId xmlns:a16="http://schemas.microsoft.com/office/drawing/2014/main" val="50182493"/>
                  </a:ext>
                </a:extLst>
              </a:tr>
              <a:tr h="180975">
                <a:tc>
                  <a:txBody>
                    <a:bodyPr/>
                    <a:lstStyle/>
                    <a:p>
                      <a:pPr algn="l" fontAlgn="b"/>
                      <a:r>
                        <a:rPr lang="en-US" sz="1100" b="0" i="0" u="none" strike="noStrike" dirty="0">
                          <a:solidFill>
                            <a:srgbClr val="000000"/>
                          </a:solidFill>
                          <a:effectLst/>
                          <a:latin typeface="Calibri" panose="020F0502020204030204" pitchFamily="34" charset="0"/>
                        </a:rPr>
                        <a:t>Samantha</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Snabes</a:t>
                      </a:r>
                    </a:p>
                  </a:txBody>
                  <a:tcPr marL="4763" marR="4763" marT="4763" marB="0" anchor="b"/>
                </a:tc>
                <a:tc>
                  <a:txBody>
                    <a:bodyPr/>
                    <a:lstStyle/>
                    <a:p>
                      <a:pPr algn="l" fontAlgn="b"/>
                      <a:r>
                        <a:rPr lang="en-US" sz="1100" b="0" i="0" u="none" strike="noStrike">
                          <a:solidFill>
                            <a:srgbClr val="000000"/>
                          </a:solidFill>
                          <a:effectLst/>
                          <a:latin typeface="Calibri" panose="020F0502020204030204" pitchFamily="34" charset="0"/>
                        </a:rPr>
                        <a:t>re:3D</a:t>
                      </a:r>
                    </a:p>
                  </a:txBody>
                  <a:tcPr marL="4763" marR="4763" marT="4763" marB="0" anchor="b"/>
                </a:tc>
                <a:extLst>
                  <a:ext uri="{0D108BD9-81ED-4DB2-BD59-A6C34878D82A}">
                    <a16:rowId xmlns:a16="http://schemas.microsoft.com/office/drawing/2014/main" val="206721336"/>
                  </a:ext>
                </a:extLst>
              </a:tr>
              <a:tr h="180975">
                <a:tc>
                  <a:txBody>
                    <a:bodyPr/>
                    <a:lstStyle/>
                    <a:p>
                      <a:pPr algn="l" fontAlgn="b"/>
                      <a:r>
                        <a:rPr lang="en-US" sz="1100" b="0" i="0" u="none" strike="noStrike" dirty="0">
                          <a:solidFill>
                            <a:srgbClr val="000000"/>
                          </a:solidFill>
                          <a:effectLst/>
                          <a:latin typeface="Calibri" panose="020F0502020204030204" pitchFamily="34" charset="0"/>
                        </a:rPr>
                        <a:t>Mona</a:t>
                      </a:r>
                    </a:p>
                  </a:txBody>
                  <a:tcPr marL="4763" marR="4763" marT="4763" marB="0" anchor="b"/>
                </a:tc>
                <a:tc>
                  <a:txBody>
                    <a:bodyPr/>
                    <a:lstStyle/>
                    <a:p>
                      <a:pPr algn="l" fontAlgn="b"/>
                      <a:r>
                        <a:rPr lang="en-US" sz="1100" b="0" i="0" u="none" strike="noStrike" dirty="0" err="1">
                          <a:solidFill>
                            <a:srgbClr val="000000"/>
                          </a:solidFill>
                          <a:effectLst/>
                          <a:latin typeface="Calibri" panose="020F0502020204030204" pitchFamily="34" charset="0"/>
                        </a:rPr>
                        <a:t>Esfahani</a:t>
                      </a:r>
                      <a:endParaRPr lang="en-US" sz="1100" b="0" i="0" u="none" strike="noStrike" dirty="0">
                        <a:solidFill>
                          <a:srgbClr val="000000"/>
                        </a:solidFill>
                        <a:effectLst/>
                        <a:latin typeface="Calibri" panose="020F0502020204030204" pitchFamily="34" charset="0"/>
                      </a:endParaRPr>
                    </a:p>
                  </a:txBody>
                  <a:tcPr marL="4763" marR="4763" marT="4763" marB="0" anchor="b"/>
                </a:tc>
                <a:tc>
                  <a:txBody>
                    <a:bodyPr/>
                    <a:lstStyle/>
                    <a:p>
                      <a:pPr algn="l" fontAlgn="b"/>
                      <a:r>
                        <a:rPr lang="en-US" sz="1100" b="0" i="0" u="none" strike="noStrike">
                          <a:solidFill>
                            <a:srgbClr val="000000"/>
                          </a:solidFill>
                          <a:effectLst/>
                          <a:latin typeface="Calibri" panose="020F0502020204030204" pitchFamily="34" charset="0"/>
                        </a:rPr>
                        <a:t>Relativity Space</a:t>
                      </a:r>
                    </a:p>
                  </a:txBody>
                  <a:tcPr marL="4763" marR="4763" marT="4763" marB="0" anchor="b"/>
                </a:tc>
                <a:extLst>
                  <a:ext uri="{0D108BD9-81ED-4DB2-BD59-A6C34878D82A}">
                    <a16:rowId xmlns:a16="http://schemas.microsoft.com/office/drawing/2014/main" val="2059096095"/>
                  </a:ext>
                </a:extLst>
              </a:tr>
              <a:tr h="180975">
                <a:tc>
                  <a:txBody>
                    <a:bodyPr/>
                    <a:lstStyle/>
                    <a:p>
                      <a:pPr algn="l" fontAlgn="b"/>
                      <a:r>
                        <a:rPr lang="en-US" sz="1100" b="0" i="0" u="none" strike="noStrike" dirty="0">
                          <a:solidFill>
                            <a:srgbClr val="000000"/>
                          </a:solidFill>
                          <a:effectLst/>
                          <a:latin typeface="Calibri" panose="020F0502020204030204" pitchFamily="34" charset="0"/>
                        </a:rPr>
                        <a:t>Randy</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Langmead</a:t>
                      </a:r>
                    </a:p>
                  </a:txBody>
                  <a:tcPr marL="4763" marR="4763" marT="4763" marB="0" anchor="b"/>
                </a:tc>
                <a:tc>
                  <a:txBody>
                    <a:bodyPr/>
                    <a:lstStyle/>
                    <a:p>
                      <a:pPr algn="l" fontAlgn="b"/>
                      <a:r>
                        <a:rPr lang="en-US" sz="1100" b="0" i="0" u="none" strike="noStrike">
                          <a:solidFill>
                            <a:srgbClr val="000000"/>
                          </a:solidFill>
                          <a:effectLst/>
                          <a:latin typeface="Calibri" panose="020F0502020204030204" pitchFamily="34" charset="0"/>
                        </a:rPr>
                        <a:t>Siemens</a:t>
                      </a:r>
                    </a:p>
                  </a:txBody>
                  <a:tcPr marL="4763" marR="4763" marT="4763" marB="0" anchor="b"/>
                </a:tc>
                <a:extLst>
                  <a:ext uri="{0D108BD9-81ED-4DB2-BD59-A6C34878D82A}">
                    <a16:rowId xmlns:a16="http://schemas.microsoft.com/office/drawing/2014/main" val="1280481397"/>
                  </a:ext>
                </a:extLst>
              </a:tr>
              <a:tr h="180975">
                <a:tc>
                  <a:txBody>
                    <a:bodyPr/>
                    <a:lstStyle/>
                    <a:p>
                      <a:pPr algn="l" fontAlgn="b"/>
                      <a:r>
                        <a:rPr lang="en-US" sz="1100" b="0" i="0" u="none" strike="noStrike" dirty="0">
                          <a:solidFill>
                            <a:srgbClr val="000000"/>
                          </a:solidFill>
                          <a:effectLst/>
                          <a:latin typeface="Calibri" panose="020F0502020204030204" pitchFamily="34" charset="0"/>
                        </a:rPr>
                        <a:t>David</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Rooy</a:t>
                      </a:r>
                    </a:p>
                  </a:txBody>
                  <a:tcPr marL="4763" marR="4763" marT="4763" marB="0" anchor="b"/>
                </a:tc>
                <a:tc>
                  <a:txBody>
                    <a:bodyPr/>
                    <a:lstStyle/>
                    <a:p>
                      <a:pPr algn="l" fontAlgn="b"/>
                      <a:r>
                        <a:rPr lang="en-US" sz="1100" b="0" i="0" u="none" strike="noStrike">
                          <a:solidFill>
                            <a:srgbClr val="000000"/>
                          </a:solidFill>
                          <a:effectLst/>
                          <a:latin typeface="Calibri" panose="020F0502020204030204" pitchFamily="34" charset="0"/>
                        </a:rPr>
                        <a:t>Siemens </a:t>
                      </a:r>
                    </a:p>
                  </a:txBody>
                  <a:tcPr marL="4763" marR="4763" marT="4763" marB="0" anchor="b"/>
                </a:tc>
                <a:extLst>
                  <a:ext uri="{0D108BD9-81ED-4DB2-BD59-A6C34878D82A}">
                    <a16:rowId xmlns:a16="http://schemas.microsoft.com/office/drawing/2014/main" val="2520461584"/>
                  </a:ext>
                </a:extLst>
              </a:tr>
              <a:tr h="180975">
                <a:tc>
                  <a:txBody>
                    <a:bodyPr/>
                    <a:lstStyle/>
                    <a:p>
                      <a:pPr algn="l" fontAlgn="b"/>
                      <a:r>
                        <a:rPr lang="en-US" sz="1100" b="0" i="0" u="none" strike="noStrike" dirty="0">
                          <a:solidFill>
                            <a:srgbClr val="000000"/>
                          </a:solidFill>
                          <a:effectLst/>
                          <a:latin typeface="Calibri" panose="020F0502020204030204" pitchFamily="34" charset="0"/>
                        </a:rPr>
                        <a:t>David</a:t>
                      </a:r>
                    </a:p>
                  </a:txBody>
                  <a:tcPr marL="4763" marR="4763" marT="4763" marB="0" anchor="b"/>
                </a:tc>
                <a:tc>
                  <a:txBody>
                    <a:bodyPr/>
                    <a:lstStyle/>
                    <a:p>
                      <a:pPr algn="l" fontAlgn="b"/>
                      <a:r>
                        <a:rPr lang="en-US" sz="1100" b="0" i="0" u="none" strike="noStrike" dirty="0" err="1">
                          <a:solidFill>
                            <a:srgbClr val="000000"/>
                          </a:solidFill>
                          <a:effectLst/>
                          <a:latin typeface="Calibri" panose="020F0502020204030204" pitchFamily="34" charset="0"/>
                        </a:rPr>
                        <a:t>Sheely</a:t>
                      </a:r>
                      <a:endParaRPr lang="en-US" sz="1100" b="0" i="0" u="none" strike="noStrike" dirty="0">
                        <a:solidFill>
                          <a:srgbClr val="000000"/>
                        </a:solidFill>
                        <a:effectLst/>
                        <a:latin typeface="Calibri" panose="020F0502020204030204" pitchFamily="34" charset="0"/>
                      </a:endParaRPr>
                    </a:p>
                  </a:txBody>
                  <a:tcPr marL="4763" marR="4763" marT="4763" marB="0" anchor="b"/>
                </a:tc>
                <a:tc>
                  <a:txBody>
                    <a:bodyPr/>
                    <a:lstStyle/>
                    <a:p>
                      <a:pPr algn="l" fontAlgn="b"/>
                      <a:r>
                        <a:rPr lang="en-US" sz="1100" b="0" i="0" u="none" strike="noStrike">
                          <a:solidFill>
                            <a:srgbClr val="000000"/>
                          </a:solidFill>
                          <a:effectLst/>
                          <a:latin typeface="Calibri" panose="020F0502020204030204" pitchFamily="34" charset="0"/>
                        </a:rPr>
                        <a:t>U.S. Air Froce Sustainment Center</a:t>
                      </a:r>
                    </a:p>
                  </a:txBody>
                  <a:tcPr marL="4763" marR="4763" marT="4763" marB="0" anchor="b"/>
                </a:tc>
                <a:extLst>
                  <a:ext uri="{0D108BD9-81ED-4DB2-BD59-A6C34878D82A}">
                    <a16:rowId xmlns:a16="http://schemas.microsoft.com/office/drawing/2014/main" val="3304882968"/>
                  </a:ext>
                </a:extLst>
              </a:tr>
              <a:tr h="180975">
                <a:tc>
                  <a:txBody>
                    <a:bodyPr/>
                    <a:lstStyle/>
                    <a:p>
                      <a:pPr algn="l" fontAlgn="b"/>
                      <a:r>
                        <a:rPr lang="en-US" sz="1100" b="0" i="0" u="none" strike="noStrike" dirty="0">
                          <a:solidFill>
                            <a:srgbClr val="000000"/>
                          </a:solidFill>
                          <a:effectLst/>
                          <a:latin typeface="Calibri" panose="020F0502020204030204" pitchFamily="34" charset="0"/>
                        </a:rPr>
                        <a:t>Joseph</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Gross</a:t>
                      </a:r>
                    </a:p>
                  </a:txBody>
                  <a:tcPr marL="4763" marR="4763" marT="4763" marB="0" anchor="b"/>
                </a:tc>
                <a:tc>
                  <a:txBody>
                    <a:bodyPr/>
                    <a:lstStyle/>
                    <a:p>
                      <a:pPr algn="l" fontAlgn="b"/>
                      <a:r>
                        <a:rPr lang="en-US" sz="1100" b="0" i="0" u="none" strike="noStrike">
                          <a:solidFill>
                            <a:srgbClr val="000000"/>
                          </a:solidFill>
                          <a:effectLst/>
                          <a:latin typeface="Calibri" panose="020F0502020204030204" pitchFamily="34" charset="0"/>
                        </a:rPr>
                        <a:t>US Army Geospatial Center</a:t>
                      </a:r>
                    </a:p>
                  </a:txBody>
                  <a:tcPr marL="4763" marR="4763" marT="4763" marB="0" anchor="b"/>
                </a:tc>
                <a:extLst>
                  <a:ext uri="{0D108BD9-81ED-4DB2-BD59-A6C34878D82A}">
                    <a16:rowId xmlns:a16="http://schemas.microsoft.com/office/drawing/2014/main" val="158000580"/>
                  </a:ext>
                </a:extLst>
              </a:tr>
              <a:tr h="180975">
                <a:tc>
                  <a:txBody>
                    <a:bodyPr/>
                    <a:lstStyle/>
                    <a:p>
                      <a:pPr algn="l" fontAlgn="b"/>
                      <a:r>
                        <a:rPr lang="en-US" sz="1100" b="0" i="0" u="none" strike="noStrike" dirty="0">
                          <a:solidFill>
                            <a:srgbClr val="000000"/>
                          </a:solidFill>
                          <a:effectLst/>
                          <a:latin typeface="Calibri" panose="020F0502020204030204" pitchFamily="34" charset="0"/>
                        </a:rPr>
                        <a:t>Ryan</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Vega</a:t>
                      </a:r>
                    </a:p>
                  </a:txBody>
                  <a:tcPr marL="4763" marR="4763" marT="4763" marB="0" anchor="b"/>
                </a:tc>
                <a:tc>
                  <a:txBody>
                    <a:bodyPr/>
                    <a:lstStyle/>
                    <a:p>
                      <a:pPr algn="l" fontAlgn="b"/>
                      <a:r>
                        <a:rPr lang="en-US" sz="1100" b="0" i="0" u="none" strike="noStrike">
                          <a:solidFill>
                            <a:srgbClr val="000000"/>
                          </a:solidFill>
                          <a:effectLst/>
                          <a:latin typeface="Calibri" panose="020F0502020204030204" pitchFamily="34" charset="0"/>
                        </a:rPr>
                        <a:t>Veterans Health Affairs</a:t>
                      </a:r>
                    </a:p>
                  </a:txBody>
                  <a:tcPr marL="4763" marR="4763" marT="4763" marB="0" anchor="b"/>
                </a:tc>
                <a:extLst>
                  <a:ext uri="{0D108BD9-81ED-4DB2-BD59-A6C34878D82A}">
                    <a16:rowId xmlns:a16="http://schemas.microsoft.com/office/drawing/2014/main" val="565685746"/>
                  </a:ext>
                </a:extLst>
              </a:tr>
              <a:tr h="180975">
                <a:tc>
                  <a:txBody>
                    <a:bodyPr/>
                    <a:lstStyle/>
                    <a:p>
                      <a:pPr algn="l" fontAlgn="b"/>
                      <a:r>
                        <a:rPr lang="en-US" sz="1100" b="0" i="0" u="none" strike="noStrike" dirty="0">
                          <a:solidFill>
                            <a:srgbClr val="000000"/>
                          </a:solidFill>
                          <a:effectLst/>
                          <a:latin typeface="Calibri" panose="020F0502020204030204" pitchFamily="34" charset="0"/>
                        </a:rPr>
                        <a:t>Beth</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Ripley</a:t>
                      </a:r>
                    </a:p>
                  </a:txBody>
                  <a:tcPr marL="4763" marR="4763" marT="4763" marB="0" anchor="b"/>
                </a:tc>
                <a:tc>
                  <a:txBody>
                    <a:bodyPr/>
                    <a:lstStyle/>
                    <a:p>
                      <a:pPr algn="l" fontAlgn="b"/>
                      <a:r>
                        <a:rPr lang="en-US" sz="1100" b="0" i="0" u="none" strike="noStrike">
                          <a:solidFill>
                            <a:srgbClr val="000000"/>
                          </a:solidFill>
                          <a:effectLst/>
                          <a:latin typeface="Calibri" panose="020F0502020204030204" pitchFamily="34" charset="0"/>
                        </a:rPr>
                        <a:t>Veterans Health Affairs</a:t>
                      </a:r>
                    </a:p>
                  </a:txBody>
                  <a:tcPr marL="4763" marR="4763" marT="4763" marB="0" anchor="b"/>
                </a:tc>
                <a:extLst>
                  <a:ext uri="{0D108BD9-81ED-4DB2-BD59-A6C34878D82A}">
                    <a16:rowId xmlns:a16="http://schemas.microsoft.com/office/drawing/2014/main" val="3978460937"/>
                  </a:ext>
                </a:extLst>
              </a:tr>
              <a:tr h="180975">
                <a:tc>
                  <a:txBody>
                    <a:bodyPr/>
                    <a:lstStyle/>
                    <a:p>
                      <a:pPr algn="l" fontAlgn="b"/>
                      <a:r>
                        <a:rPr lang="en-US" sz="1100" b="0" i="0" u="none" strike="noStrike" dirty="0">
                          <a:solidFill>
                            <a:srgbClr val="000000"/>
                          </a:solidFill>
                          <a:effectLst/>
                          <a:latin typeface="Calibri" panose="020F0502020204030204" pitchFamily="34" charset="0"/>
                        </a:rPr>
                        <a:t>David</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Cohen</a:t>
                      </a:r>
                    </a:p>
                  </a:txBody>
                  <a:tcPr marL="4763" marR="4763" marT="4763" marB="0" anchor="b"/>
                </a:tc>
                <a:tc>
                  <a:txBody>
                    <a:bodyPr/>
                    <a:lstStyle/>
                    <a:p>
                      <a:pPr algn="l" fontAlgn="b"/>
                      <a:r>
                        <a:rPr lang="en-US" sz="1100" b="0" i="0" u="none" strike="noStrike" dirty="0">
                          <a:solidFill>
                            <a:srgbClr val="000000"/>
                          </a:solidFill>
                          <a:effectLst/>
                          <a:latin typeface="Calibri" panose="020F0502020204030204" pitchFamily="34" charset="0"/>
                        </a:rPr>
                        <a:t>Virginia Commonwealth University</a:t>
                      </a:r>
                    </a:p>
                  </a:txBody>
                  <a:tcPr marL="4763" marR="4763" marT="4763" marB="0" anchor="b"/>
                </a:tc>
                <a:extLst>
                  <a:ext uri="{0D108BD9-81ED-4DB2-BD59-A6C34878D82A}">
                    <a16:rowId xmlns:a16="http://schemas.microsoft.com/office/drawing/2014/main" val="3079968053"/>
                  </a:ext>
                </a:extLst>
              </a:tr>
              <a:tr h="180975">
                <a:tc>
                  <a:txBody>
                    <a:bodyPr/>
                    <a:lstStyle/>
                    <a:p>
                      <a:pPr algn="l" fontAlgn="b"/>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3800303346"/>
                  </a:ext>
                </a:extLst>
              </a:tr>
              <a:tr h="180975">
                <a:tc>
                  <a:txBody>
                    <a:bodyPr/>
                    <a:lstStyle/>
                    <a:p>
                      <a:pPr algn="l" fontAlgn="b"/>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300994058"/>
                  </a:ext>
                </a:extLst>
              </a:tr>
              <a:tr h="180975">
                <a:tc>
                  <a:txBody>
                    <a:bodyPr/>
                    <a:lstStyle/>
                    <a:p>
                      <a:pPr algn="l" fontAlgn="b"/>
                      <a:endParaRPr lang="en-US" sz="11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763" marR="4763" marT="4763"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61762581"/>
                  </a:ext>
                </a:extLst>
              </a:tr>
            </a:tbl>
          </a:graphicData>
        </a:graphic>
      </p:graphicFrame>
    </p:spTree>
    <p:extLst>
      <p:ext uri="{BB962C8B-B14F-4D97-AF65-F5344CB8AC3E}">
        <p14:creationId xmlns:p14="http://schemas.microsoft.com/office/powerpoint/2010/main" val="140193992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B9008-7E3A-47E6-81C0-D47A8B6D388F}"/>
              </a:ext>
            </a:extLst>
          </p:cNvPr>
          <p:cNvSpPr>
            <a:spLocks noGrp="1"/>
          </p:cNvSpPr>
          <p:nvPr>
            <p:ph type="title"/>
          </p:nvPr>
        </p:nvSpPr>
        <p:spPr>
          <a:xfrm>
            <a:off x="260430" y="1295400"/>
            <a:ext cx="8615423" cy="977046"/>
          </a:xfrm>
        </p:spPr>
        <p:txBody>
          <a:bodyPr>
            <a:normAutofit fontScale="90000"/>
          </a:bodyPr>
          <a:lstStyle/>
          <a:p>
            <a:pPr lvl="0" algn="ctr" defTabSz="914400">
              <a:spcBef>
                <a:spcPts val="0"/>
              </a:spcBef>
              <a:defRPr/>
            </a:pPr>
            <a:r>
              <a:rPr kumimoji="0" lang="en-US" sz="32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Integrated Additive Manufacturing Network Plan</a:t>
            </a:r>
            <a:br>
              <a:rPr lang="en-US" sz="2800" dirty="0">
                <a:solidFill>
                  <a:prstClr val="black"/>
                </a:solidFill>
                <a:ea typeface="+mn-ea"/>
                <a:cs typeface="+mn-cs"/>
              </a:rPr>
            </a:br>
            <a:endParaRPr lang="en-US" dirty="0"/>
          </a:p>
        </p:txBody>
      </p:sp>
      <p:sp>
        <p:nvSpPr>
          <p:cNvPr id="3" name="Content Placeholder 2">
            <a:extLst>
              <a:ext uri="{FF2B5EF4-FFF2-40B4-BE49-F238E27FC236}">
                <a16:creationId xmlns:a16="http://schemas.microsoft.com/office/drawing/2014/main" id="{CAF1CCAF-B6F9-44BD-83E2-5DF120B6BF10}"/>
              </a:ext>
            </a:extLst>
          </p:cNvPr>
          <p:cNvSpPr>
            <a:spLocks noGrp="1"/>
          </p:cNvSpPr>
          <p:nvPr>
            <p:ph idx="1"/>
          </p:nvPr>
        </p:nvSpPr>
        <p:spPr>
          <a:xfrm>
            <a:off x="453342" y="2472191"/>
            <a:ext cx="8229600" cy="3997385"/>
          </a:xfrm>
        </p:spPr>
        <p:txBody>
          <a:bodyPr>
            <a:normAutofit fontScale="92500" lnSpcReduction="20000"/>
          </a:bodyPr>
          <a:lstStyle/>
          <a:p>
            <a:pPr marL="0" lvl="0" indent="0" defTabSz="914400">
              <a:spcBef>
                <a:spcPts val="0"/>
              </a:spcBef>
              <a:buNone/>
              <a:defRPr/>
            </a:pPr>
            <a:r>
              <a:rPr lang="en-US" sz="3200" dirty="0">
                <a:solidFill>
                  <a:srgbClr val="002060"/>
                </a:solidFill>
                <a:latin typeface="Arial" panose="020B0604020202020204" pitchFamily="34" charset="0"/>
                <a:cs typeface="Arial" panose="020B0604020202020204" pitchFamily="34" charset="0"/>
              </a:rPr>
              <a:t>Meeting / Call-In Information</a:t>
            </a:r>
          </a:p>
          <a:p>
            <a:pPr marL="914400" lvl="1" indent="-457200">
              <a:buFont typeface="Wingdings" panose="05000000000000000000" pitchFamily="2" charset="2"/>
              <a:buChar char="Ø"/>
              <a:defRPr/>
            </a:pPr>
            <a:r>
              <a:rPr lang="en-US" dirty="0">
                <a:latin typeface="Arial" panose="020B0604020202020204" pitchFamily="34" charset="0"/>
                <a:cs typeface="Arial" panose="020B0604020202020204" pitchFamily="34" charset="0"/>
              </a:rPr>
              <a:t>Link: </a:t>
            </a:r>
            <a:r>
              <a:rPr lang="en-US" dirty="0">
                <a:latin typeface="Arial" panose="020B0604020202020204" pitchFamily="34" charset="0"/>
                <a:cs typeface="Arial" panose="020B0604020202020204" pitchFamily="34" charset="0"/>
                <a:hlinkClick r:id="rId2"/>
              </a:rPr>
              <a:t>https://teams.microsoft.com/l/meetup-join/19%3ameeting_OTg4ZWExYzMtOTk1NC00MzdiLThkYmMtODAwZDI3ZmYxODk4%40thread.v2/0?context=%7b%22Tid%22%3a%22783fab6c-a027-4403-9c11-84966d970173%22%2c%22Oid%22%3a%229bb7cce0-6e6a-4c0e-96ee-da2cea4f5544%22%7d</a:t>
            </a:r>
            <a:endParaRPr lang="en-US" dirty="0">
              <a:latin typeface="Arial" panose="020B0604020202020204" pitchFamily="34" charset="0"/>
              <a:cs typeface="Arial" panose="020B0604020202020204" pitchFamily="34" charset="0"/>
            </a:endParaRPr>
          </a:p>
          <a:p>
            <a:pPr marL="914400" lvl="1" indent="-457200">
              <a:buFont typeface="Wingdings" panose="05000000000000000000" pitchFamily="2" charset="2"/>
              <a:buChar char="Ø"/>
              <a:defRPr/>
            </a:pPr>
            <a:endParaRPr lang="en-US" dirty="0">
              <a:latin typeface="Arial" panose="020B0604020202020204" pitchFamily="34" charset="0"/>
              <a:cs typeface="Arial" panose="020B0604020202020204" pitchFamily="34" charset="0"/>
            </a:endParaRPr>
          </a:p>
          <a:p>
            <a:pPr marL="914400" lvl="1" indent="-457200">
              <a:buFont typeface="Wingdings" panose="05000000000000000000" pitchFamily="2" charset="2"/>
              <a:buChar char="Ø"/>
              <a:defRPr/>
            </a:pPr>
            <a:r>
              <a:rPr lang="en-US" dirty="0">
                <a:latin typeface="Arial" panose="020B0604020202020204" pitchFamily="34" charset="0"/>
                <a:cs typeface="Arial" panose="020B0604020202020204" pitchFamily="34" charset="0"/>
              </a:rPr>
              <a:t>Call-In Number:	412-664-5181	</a:t>
            </a:r>
          </a:p>
          <a:p>
            <a:pPr marL="914400" lvl="1" indent="-457200">
              <a:buFont typeface="Wingdings" panose="05000000000000000000" pitchFamily="2" charset="2"/>
              <a:buChar char="Ø"/>
              <a:defRPr/>
            </a:pPr>
            <a:r>
              <a:rPr lang="en-US" dirty="0">
                <a:latin typeface="Arial" panose="020B0604020202020204" pitchFamily="34" charset="0"/>
                <a:cs typeface="Arial" panose="020B0604020202020204" pitchFamily="34" charset="0"/>
              </a:rPr>
              <a:t>Code:		764 989 105#    			</a:t>
            </a:r>
            <a:endParaRPr lang="en-US" sz="800" dirty="0">
              <a:solidFill>
                <a:srgbClr val="002060"/>
              </a:solidFill>
              <a:latin typeface="Arial" panose="020B0604020202020204" pitchFamily="34" charset="0"/>
              <a:cs typeface="Arial" panose="020B0604020202020204" pitchFamily="34" charset="0"/>
            </a:endParaRPr>
          </a:p>
          <a:p>
            <a:endParaRPr lang="en-US" dirty="0"/>
          </a:p>
        </p:txBody>
      </p:sp>
      <p:sp>
        <p:nvSpPr>
          <p:cNvPr id="4" name="Slide Number Placeholder 3">
            <a:extLst>
              <a:ext uri="{FF2B5EF4-FFF2-40B4-BE49-F238E27FC236}">
                <a16:creationId xmlns:a16="http://schemas.microsoft.com/office/drawing/2014/main" id="{BE1D81E6-C300-449C-B151-DBBC28BFFA04}"/>
              </a:ext>
            </a:extLst>
          </p:cNvPr>
          <p:cNvSpPr>
            <a:spLocks noGrp="1"/>
          </p:cNvSpPr>
          <p:nvPr>
            <p:ph type="sldNum" sz="quarter" idx="12"/>
          </p:nvPr>
        </p:nvSpPr>
        <p:spPr/>
        <p:txBody>
          <a:bodyPr/>
          <a:lstStyle/>
          <a:p>
            <a:fld id="{2726C2F5-E77D-45D7-8DF9-278139FB18E6}" type="slidenum">
              <a:rPr lang="en-US" smtClean="0"/>
              <a:t>43</a:t>
            </a:fld>
            <a:endParaRPr lang="en-US" dirty="0"/>
          </a:p>
        </p:txBody>
      </p:sp>
    </p:spTree>
    <p:extLst>
      <p:ext uri="{BB962C8B-B14F-4D97-AF65-F5344CB8AC3E}">
        <p14:creationId xmlns:p14="http://schemas.microsoft.com/office/powerpoint/2010/main" val="14217752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76200" y="990600"/>
            <a:ext cx="8991600" cy="5867400"/>
          </a:xfrm>
        </p:spPr>
        <p:txBody>
          <a:bodyPr>
            <a:normAutofit fontScale="90000"/>
          </a:bodyPr>
          <a:lstStyle/>
          <a:p>
            <a:pPr lvl="0" algn="ctr" defTabSz="914400">
              <a:spcBef>
                <a:spcPts val="0"/>
              </a:spcBef>
              <a:defRPr/>
            </a:pPr>
            <a:r>
              <a:rPr lang="en-US" sz="3600" b="1" dirty="0">
                <a:latin typeface="Arial" panose="020B0604020202020204" pitchFamily="34" charset="0"/>
                <a:cs typeface="Arial" panose="020B0604020202020204" pitchFamily="34" charset="0"/>
              </a:rPr>
              <a:t>2021 Additive Manufacturing Workshop</a:t>
            </a:r>
            <a:br>
              <a:rPr lang="en-US" sz="3600" b="1" dirty="0">
                <a:latin typeface="Arial" panose="020B0604020202020204" pitchFamily="34" charset="0"/>
                <a:cs typeface="Arial" panose="020B0604020202020204" pitchFamily="34" charset="0"/>
              </a:rPr>
            </a:br>
            <a:br>
              <a:rPr lang="en-US" sz="3600" b="1" dirty="0">
                <a:latin typeface="Arial" panose="020B0604020202020204" pitchFamily="34" charset="0"/>
                <a:cs typeface="Arial" panose="020B0604020202020204" pitchFamily="34" charset="0"/>
              </a:rPr>
            </a:br>
            <a:r>
              <a:rPr lang="en-US" sz="3600" b="1" dirty="0">
                <a:latin typeface="Arial" panose="020B0604020202020204" pitchFamily="34" charset="0"/>
                <a:cs typeface="Arial" panose="020B0604020202020204" pitchFamily="34" charset="0"/>
              </a:rPr>
              <a:t>Introduction</a:t>
            </a:r>
            <a:br>
              <a:rPr lang="en-US" sz="3600" b="1" dirty="0">
                <a:latin typeface="Arial" panose="020B0604020202020204" pitchFamily="34" charset="0"/>
                <a:cs typeface="Arial" panose="020B0604020202020204" pitchFamily="34" charset="0"/>
              </a:rPr>
            </a:br>
            <a:br>
              <a:rPr lang="en-US" b="1" dirty="0">
                <a:solidFill>
                  <a:srgbClr val="FF0000"/>
                </a:solidFill>
                <a:latin typeface="Arial" panose="020B0604020202020204" pitchFamily="34" charset="0"/>
                <a:cs typeface="Arial" panose="020B0604020202020204" pitchFamily="34" charset="0"/>
              </a:rPr>
            </a:br>
            <a:r>
              <a:rPr lang="en-US" b="1" dirty="0">
                <a:solidFill>
                  <a:srgbClr val="FF0000"/>
                </a:solidFill>
                <a:latin typeface="Arial" panose="020B0604020202020204" pitchFamily="34" charset="0"/>
                <a:cs typeface="Arial" panose="020B0604020202020204" pitchFamily="34" charset="0"/>
              </a:rPr>
              <a:t>AM Decision Making: AM Business Case</a:t>
            </a:r>
            <a:br>
              <a:rPr lang="en-US" b="1" dirty="0">
                <a:latin typeface="Arial" panose="020B0604020202020204" pitchFamily="34" charset="0"/>
                <a:cs typeface="Arial" panose="020B0604020202020204" pitchFamily="34" charset="0"/>
              </a:rPr>
            </a:br>
            <a:br>
              <a:rPr lang="en-US" b="1" dirty="0">
                <a:latin typeface="Arial" panose="020B0604020202020204" pitchFamily="34" charset="0"/>
                <a:cs typeface="Arial" panose="020B0604020202020204" pitchFamily="34" charset="0"/>
              </a:rPr>
            </a:br>
            <a:r>
              <a:rPr lang="en-US" sz="3100" b="1" dirty="0">
                <a:solidFill>
                  <a:srgbClr val="002060"/>
                </a:solidFill>
                <a:latin typeface="Arial" panose="020B0604020202020204" pitchFamily="34" charset="0"/>
                <a:cs typeface="Arial" panose="020B0604020202020204" pitchFamily="34" charset="0"/>
              </a:rPr>
              <a:t>Co Leads:</a:t>
            </a:r>
            <a:br>
              <a:rPr lang="en-US" sz="3100" b="1" dirty="0">
                <a:solidFill>
                  <a:srgbClr val="002060"/>
                </a:solidFill>
                <a:latin typeface="Arial" panose="020B0604020202020204" pitchFamily="34" charset="0"/>
                <a:cs typeface="Arial" panose="020B0604020202020204" pitchFamily="34" charset="0"/>
              </a:rPr>
            </a:br>
            <a:br>
              <a:rPr lang="en-US" sz="3100" b="1" dirty="0">
                <a:solidFill>
                  <a:srgbClr val="002060"/>
                </a:solidFill>
                <a:latin typeface="Arial" panose="020B0604020202020204" pitchFamily="34" charset="0"/>
                <a:cs typeface="Arial" panose="020B0604020202020204" pitchFamily="34" charset="0"/>
              </a:rPr>
            </a:br>
            <a:r>
              <a:rPr lang="en-US" sz="2200" b="1" dirty="0">
                <a:solidFill>
                  <a:srgbClr val="FF0000"/>
                </a:solidFill>
                <a:latin typeface="Arial" panose="020B0604020202020204" pitchFamily="34" charset="0"/>
                <a:cs typeface="Arial" panose="020B0604020202020204" pitchFamily="34" charset="0"/>
              </a:rPr>
              <a:t>Stephen Kuhn-Hendricks, PhD (stephen.kuhn-hendric@navy.mil)</a:t>
            </a:r>
            <a:br>
              <a:rPr lang="en-US" sz="2200" b="1" dirty="0">
                <a:solidFill>
                  <a:srgbClr val="FF0000"/>
                </a:solidFill>
                <a:latin typeface="Arial" panose="020B0604020202020204" pitchFamily="34" charset="0"/>
                <a:cs typeface="Arial" panose="020B0604020202020204" pitchFamily="34" charset="0"/>
              </a:rPr>
            </a:br>
            <a:r>
              <a:rPr lang="en-US" sz="2200" b="1" dirty="0">
                <a:solidFill>
                  <a:srgbClr val="FF0000"/>
                </a:solidFill>
                <a:latin typeface="Arial" panose="020B0604020202020204" pitchFamily="34" charset="0"/>
                <a:cs typeface="Arial" panose="020B0604020202020204" pitchFamily="34" charset="0"/>
              </a:rPr>
              <a:t>William Peterson (william.t.peterson2@navy.mil)</a:t>
            </a:r>
            <a:br>
              <a:rPr lang="en-US" sz="2200" b="1" dirty="0">
                <a:solidFill>
                  <a:srgbClr val="FF0000"/>
                </a:solidFill>
                <a:latin typeface="Arial" panose="020B0604020202020204" pitchFamily="34" charset="0"/>
                <a:cs typeface="Arial" panose="020B0604020202020204" pitchFamily="34" charset="0"/>
              </a:rPr>
            </a:br>
            <a:r>
              <a:rPr lang="en-US" sz="2200" b="1" dirty="0">
                <a:solidFill>
                  <a:srgbClr val="FF0000"/>
                </a:solidFill>
                <a:latin typeface="Arial" panose="020B0604020202020204" pitchFamily="34" charset="0"/>
                <a:cs typeface="Arial" panose="020B0604020202020204" pitchFamily="34" charset="0"/>
              </a:rPr>
              <a:t>Ernesto Ureta (ernesto.ureta@navy.mil)</a:t>
            </a:r>
            <a:br>
              <a:rPr lang="en-US" sz="2200" b="1" dirty="0">
                <a:solidFill>
                  <a:srgbClr val="FF0000"/>
                </a:solidFill>
                <a:latin typeface="Arial" panose="020B0604020202020204" pitchFamily="34" charset="0"/>
                <a:cs typeface="Arial" panose="020B0604020202020204" pitchFamily="34" charset="0"/>
              </a:rPr>
            </a:br>
            <a:r>
              <a:rPr lang="en-US" sz="2200" b="1" dirty="0">
                <a:solidFill>
                  <a:srgbClr val="FF0000"/>
                </a:solidFill>
                <a:latin typeface="Arial" panose="020B0604020202020204" pitchFamily="34" charset="0"/>
                <a:cs typeface="Arial" panose="020B0604020202020204" pitchFamily="34" charset="0"/>
              </a:rPr>
              <a:t>Timothy Vorakoumane (timothy.vorakoumane@navy.mil)</a:t>
            </a:r>
            <a:endParaRPr lang="en-US" b="1" dirty="0">
              <a:latin typeface="Arial" panose="020B0604020202020204" pitchFamily="34" charset="0"/>
              <a:cs typeface="Arial" panose="020B0604020202020204" pitchFamily="34"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47" y="178998"/>
            <a:ext cx="3114609" cy="554066"/>
          </a:xfrm>
          <a:prstGeom prst="rect">
            <a:avLst/>
          </a:prstGeom>
        </p:spPr>
      </p:pic>
      <p:sp>
        <p:nvSpPr>
          <p:cNvPr id="3" name="Slide Number Placeholder 2"/>
          <p:cNvSpPr>
            <a:spLocks noGrp="1"/>
          </p:cNvSpPr>
          <p:nvPr>
            <p:ph type="sldNum" sz="quarter" idx="12"/>
          </p:nvPr>
        </p:nvSpPr>
        <p:spPr/>
        <p:txBody>
          <a:bodyPr/>
          <a:lstStyle/>
          <a:p>
            <a:pPr marL="0" marR="0" lvl="0" indent="0" algn="r" defTabSz="806867" rtl="0" eaLnBrk="1" fontAlgn="base" latinLnBrk="0" hangingPunct="1">
              <a:lnSpc>
                <a:spcPct val="100000"/>
              </a:lnSpc>
              <a:spcBef>
                <a:spcPct val="0"/>
              </a:spcBef>
              <a:spcAft>
                <a:spcPct val="0"/>
              </a:spcAft>
              <a:buClrTx/>
              <a:buSzTx/>
              <a:buFontTx/>
              <a:buNone/>
              <a:tabLst/>
              <a:defRPr/>
            </a:pPr>
            <a:fld id="{2726C2F5-E77D-45D7-8DF9-278139FB18E6}" type="slidenum">
              <a:rPr kumimoji="0" lang="en-US" sz="1165" b="0" i="0" u="none" strike="noStrike" kern="1200" cap="none" spc="0" normalizeH="0" baseline="0" noProof="0">
                <a:ln>
                  <a:noFill/>
                </a:ln>
                <a:solidFill>
                  <a:prstClr val="black">
                    <a:tint val="75000"/>
                  </a:prstClr>
                </a:solidFill>
                <a:effectLst/>
                <a:uLnTx/>
                <a:uFillTx/>
                <a:latin typeface="Arial" charset="0"/>
                <a:ea typeface="+mn-ea"/>
                <a:cs typeface="+mn-cs"/>
              </a:rPr>
              <a:pPr marL="0" marR="0" lvl="0" indent="0" algn="r" defTabSz="806867" rtl="0" eaLnBrk="1" fontAlgn="base" latinLnBrk="0" hangingPunct="1">
                <a:lnSpc>
                  <a:spcPct val="100000"/>
                </a:lnSpc>
                <a:spcBef>
                  <a:spcPct val="0"/>
                </a:spcBef>
                <a:spcAft>
                  <a:spcPct val="0"/>
                </a:spcAft>
                <a:buClrTx/>
                <a:buSzTx/>
                <a:buFontTx/>
                <a:buNone/>
                <a:tabLst/>
                <a:defRPr/>
              </a:pPr>
              <a:t>44</a:t>
            </a:fld>
            <a:endParaRPr kumimoji="0" lang="en-US" sz="1165" b="0" i="0" u="none" strike="noStrike" kern="1200" cap="none" spc="0" normalizeH="0" baseline="0" noProof="0" dirty="0">
              <a:ln>
                <a:noFill/>
              </a:ln>
              <a:solidFill>
                <a:prstClr val="black">
                  <a:tint val="75000"/>
                </a:prstClr>
              </a:solidFill>
              <a:effectLst/>
              <a:uLnTx/>
              <a:uFillTx/>
              <a:latin typeface="Arial" charset="0"/>
              <a:ea typeface="+mn-ea"/>
              <a:cs typeface="+mn-cs"/>
            </a:endParaRPr>
          </a:p>
        </p:txBody>
      </p:sp>
    </p:spTree>
    <p:extLst>
      <p:ext uri="{BB962C8B-B14F-4D97-AF65-F5344CB8AC3E}">
        <p14:creationId xmlns:p14="http://schemas.microsoft.com/office/powerpoint/2010/main" val="15069628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F630416-92D0-4354-9F38-2283E9614579}"/>
              </a:ext>
            </a:extLst>
          </p:cNvPr>
          <p:cNvSpPr>
            <a:spLocks noGrp="1"/>
          </p:cNvSpPr>
          <p:nvPr>
            <p:ph type="sldNum" sz="quarter" idx="12"/>
          </p:nvPr>
        </p:nvSpPr>
        <p:spPr/>
        <p:txBody>
          <a:bodyPr/>
          <a:lstStyle/>
          <a:p>
            <a:fld id="{2726C2F5-E77D-45D7-8DF9-278139FB18E6}" type="slidenum">
              <a:rPr lang="en-US" smtClean="0"/>
              <a:t>45</a:t>
            </a:fld>
            <a:endParaRPr lang="en-US" dirty="0"/>
          </a:p>
        </p:txBody>
      </p:sp>
      <p:sp>
        <p:nvSpPr>
          <p:cNvPr id="3" name="Content Placeholder 2">
            <a:extLst>
              <a:ext uri="{FF2B5EF4-FFF2-40B4-BE49-F238E27FC236}">
                <a16:creationId xmlns:a16="http://schemas.microsoft.com/office/drawing/2014/main" id="{DBCC9B99-74BF-43D9-A9D1-1739A0865050}"/>
              </a:ext>
            </a:extLst>
          </p:cNvPr>
          <p:cNvSpPr>
            <a:spLocks noGrp="1"/>
          </p:cNvSpPr>
          <p:nvPr>
            <p:ph idx="4294967295"/>
          </p:nvPr>
        </p:nvSpPr>
        <p:spPr>
          <a:xfrm>
            <a:off x="457200" y="2136248"/>
            <a:ext cx="8229600" cy="3997325"/>
          </a:xfrm>
        </p:spPr>
        <p:txBody>
          <a:bodyPr>
            <a:normAutofit fontScale="85000" lnSpcReduction="20000"/>
          </a:bodyPr>
          <a:lstStyle/>
          <a:p>
            <a:r>
              <a:rPr lang="en-US" sz="3200" b="1" dirty="0">
                <a:solidFill>
                  <a:srgbClr val="002060"/>
                </a:solidFill>
                <a:latin typeface="Arial" panose="020B0604020202020204" pitchFamily="34" charset="0"/>
                <a:cs typeface="Arial" panose="020B0604020202020204" pitchFamily="34" charset="0"/>
              </a:rPr>
              <a:t>Objectives:</a:t>
            </a:r>
            <a:endParaRPr lang="en-US" sz="3200" i="1" dirty="0">
              <a:solidFill>
                <a:srgbClr val="002060"/>
              </a:solidFill>
              <a:latin typeface="Arial" panose="020B0604020202020204" pitchFamily="34" charset="0"/>
              <a:cs typeface="Arial" panose="020B0604020202020204" pitchFamily="34" charset="0"/>
            </a:endParaRPr>
          </a:p>
          <a:p>
            <a:pPr marL="958115" lvl="1" indent="-514350">
              <a:buFont typeface="+mj-lt"/>
              <a:buAutoNum type="arabicPeriod"/>
            </a:pPr>
            <a:r>
              <a:rPr lang="en-US" sz="2812" i="1" dirty="0">
                <a:solidFill>
                  <a:srgbClr val="002060"/>
                </a:solidFill>
                <a:latin typeface="Arial" panose="020B0604020202020204" pitchFamily="34" charset="0"/>
                <a:cs typeface="Arial" panose="020B0604020202020204" pitchFamily="34" charset="0"/>
              </a:rPr>
              <a:t>Define equations of the AM business case</a:t>
            </a:r>
          </a:p>
          <a:p>
            <a:pPr marL="958115" lvl="1" indent="-514350">
              <a:buFont typeface="+mj-lt"/>
              <a:buAutoNum type="arabicPeriod"/>
            </a:pPr>
            <a:r>
              <a:rPr lang="en-US" sz="2812" i="1" dirty="0">
                <a:solidFill>
                  <a:srgbClr val="002060"/>
                </a:solidFill>
                <a:latin typeface="Arial" panose="020B0604020202020204" pitchFamily="34" charset="0"/>
                <a:cs typeface="Arial" panose="020B0604020202020204" pitchFamily="34" charset="0"/>
              </a:rPr>
              <a:t>Identify business data opportunities and challenges </a:t>
            </a:r>
          </a:p>
          <a:p>
            <a:pPr marL="958115" lvl="1" indent="-514350">
              <a:buFont typeface="+mj-lt"/>
              <a:buAutoNum type="arabicPeriod"/>
            </a:pPr>
            <a:r>
              <a:rPr lang="en-US" sz="2812" i="1" dirty="0">
                <a:solidFill>
                  <a:srgbClr val="002060"/>
                </a:solidFill>
                <a:latin typeface="Arial" panose="020B0604020202020204" pitchFamily="34" charset="0"/>
                <a:cs typeface="Arial" panose="020B0604020202020204" pitchFamily="34" charset="0"/>
              </a:rPr>
              <a:t>Address the influence of AM use cases on the business case</a:t>
            </a:r>
          </a:p>
          <a:p>
            <a:endParaRPr lang="en-US" sz="3200" b="1" dirty="0">
              <a:solidFill>
                <a:srgbClr val="002060"/>
              </a:solidFill>
              <a:latin typeface="Arial" panose="020B0604020202020204" pitchFamily="34" charset="0"/>
              <a:cs typeface="Arial" panose="020B0604020202020204" pitchFamily="34" charset="0"/>
            </a:endParaRPr>
          </a:p>
          <a:p>
            <a:r>
              <a:rPr lang="en-US" sz="3200" b="1" dirty="0">
                <a:solidFill>
                  <a:srgbClr val="002060"/>
                </a:solidFill>
                <a:latin typeface="Arial" panose="020B0604020202020204" pitchFamily="34" charset="0"/>
                <a:cs typeface="Arial" panose="020B0604020202020204" pitchFamily="34" charset="0"/>
              </a:rPr>
              <a:t>Planned Deliverables:</a:t>
            </a:r>
          </a:p>
          <a:p>
            <a:pPr marL="958115" lvl="1" indent="-514350">
              <a:buFont typeface="+mj-lt"/>
              <a:buAutoNum type="arabicPeriod"/>
            </a:pPr>
            <a:r>
              <a:rPr lang="en-US" sz="2812" i="1" dirty="0">
                <a:solidFill>
                  <a:srgbClr val="002060"/>
                </a:solidFill>
                <a:latin typeface="Arial" panose="020B0604020202020204" pitchFamily="34" charset="0"/>
                <a:cs typeface="Arial" panose="020B0604020202020204" pitchFamily="34" charset="0"/>
              </a:rPr>
              <a:t>Draft business case equations</a:t>
            </a:r>
          </a:p>
          <a:p>
            <a:pPr marL="958115" lvl="1" indent="-514350">
              <a:buFont typeface="+mj-lt"/>
              <a:buAutoNum type="arabicPeriod"/>
            </a:pPr>
            <a:r>
              <a:rPr lang="en-US" sz="2812" i="1" dirty="0">
                <a:solidFill>
                  <a:srgbClr val="002060"/>
                </a:solidFill>
                <a:latin typeface="Arial" panose="020B0604020202020204" pitchFamily="34" charset="0"/>
                <a:cs typeface="Arial" panose="020B0604020202020204" pitchFamily="34" charset="0"/>
              </a:rPr>
              <a:t>Mathematical frameworks for objective evaluation of business case</a:t>
            </a:r>
          </a:p>
          <a:p>
            <a:pPr marL="0" indent="0">
              <a:buNone/>
            </a:pPr>
            <a:endParaRPr lang="en-US" dirty="0"/>
          </a:p>
        </p:txBody>
      </p:sp>
      <p:sp>
        <p:nvSpPr>
          <p:cNvPr id="8" name="Rectangle 7">
            <a:extLst>
              <a:ext uri="{FF2B5EF4-FFF2-40B4-BE49-F238E27FC236}">
                <a16:creationId xmlns:a16="http://schemas.microsoft.com/office/drawing/2014/main" id="{AE85FC4B-3694-4E2F-B231-F4149F81A579}"/>
              </a:ext>
            </a:extLst>
          </p:cNvPr>
          <p:cNvSpPr/>
          <p:nvPr/>
        </p:nvSpPr>
        <p:spPr>
          <a:xfrm>
            <a:off x="457200" y="1070760"/>
            <a:ext cx="8229600" cy="523220"/>
          </a:xfrm>
          <a:prstGeom prst="rect">
            <a:avLst/>
          </a:prstGeom>
        </p:spPr>
        <p:txBody>
          <a:bodyPr wrap="square">
            <a:spAutoFit/>
          </a:bodyPr>
          <a:lstStyle/>
          <a:p>
            <a:pPr lvl="0" algn="ctr">
              <a:defRPr/>
            </a:pPr>
            <a:r>
              <a:rPr lang="en-US" sz="2800" b="1" dirty="0">
                <a:solidFill>
                  <a:srgbClr val="FF0000"/>
                </a:solidFill>
                <a:latin typeface="Arial" panose="020B0604020202020204" pitchFamily="34" charset="0"/>
                <a:cs typeface="Arial" panose="020B0604020202020204" pitchFamily="34" charset="0"/>
              </a:rPr>
              <a:t>AM Decision Making: AM Business Case</a:t>
            </a:r>
            <a:endParaRPr kumimoji="0" lang="en-US" sz="2800" b="0" i="0" u="none" strike="noStrike" kern="1200" cap="none" spc="0" normalizeH="0" baseline="0" noProof="0" dirty="0">
              <a:ln>
                <a:noFill/>
              </a:ln>
              <a:solidFill>
                <a:prstClr val="black"/>
              </a:solidFill>
              <a:effectLst/>
              <a:uLnTx/>
              <a:uFillTx/>
              <a:latin typeface="Calibri"/>
              <a:ea typeface="+mn-ea"/>
              <a:cs typeface="+mn-cs"/>
            </a:endParaRPr>
          </a:p>
        </p:txBody>
      </p:sp>
      <p:pic>
        <p:nvPicPr>
          <p:cNvPr id="5" name="Picture 4">
            <a:extLst>
              <a:ext uri="{FF2B5EF4-FFF2-40B4-BE49-F238E27FC236}">
                <a16:creationId xmlns:a16="http://schemas.microsoft.com/office/drawing/2014/main" id="{1A033E36-81DE-4783-AD7C-D266FC6FD3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447" y="178998"/>
            <a:ext cx="3114609" cy="554066"/>
          </a:xfrm>
          <a:prstGeom prst="rect">
            <a:avLst/>
          </a:prstGeom>
        </p:spPr>
      </p:pic>
    </p:spTree>
    <p:extLst>
      <p:ext uri="{BB962C8B-B14F-4D97-AF65-F5344CB8AC3E}">
        <p14:creationId xmlns:p14="http://schemas.microsoft.com/office/powerpoint/2010/main" val="20224129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47" y="178998"/>
            <a:ext cx="3114609" cy="554066"/>
          </a:xfrm>
          <a:prstGeom prst="rect">
            <a:avLst/>
          </a:prstGeom>
        </p:spPr>
      </p:pic>
      <p:sp>
        <p:nvSpPr>
          <p:cNvPr id="5" name="TextBox 4"/>
          <p:cNvSpPr txBox="1"/>
          <p:nvPr/>
        </p:nvSpPr>
        <p:spPr>
          <a:xfrm>
            <a:off x="0" y="2294046"/>
            <a:ext cx="4648200" cy="4201150"/>
          </a:xfrm>
          <a:prstGeom prst="rect">
            <a:avLst/>
          </a:prstGeom>
          <a:noFill/>
        </p:spPr>
        <p:txBody>
          <a:bodyPr wrap="square" rtlCol="0">
            <a:spAutoFit/>
          </a:bodyPr>
          <a:lstStyle/>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rPr>
              <a:t>Stephen Kuhn-Hendricks </a:t>
            </a:r>
            <a:r>
              <a:rPr lang="en-US" sz="1400" noProof="0" dirty="0">
                <a:solidFill>
                  <a:srgbClr val="002060"/>
                </a:solidFill>
                <a:latin typeface="Arial" panose="020B0604020202020204" pitchFamily="34" charset="0"/>
                <a:cs typeface="Arial" panose="020B0604020202020204" pitchFamily="34" charset="0"/>
              </a:rPr>
              <a:t>	</a:t>
            </a:r>
            <a:r>
              <a:rPr kumimoji="0" lang="en-US" sz="1400" b="0"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rPr>
              <a:t>NAVSUP</a:t>
            </a:r>
          </a:p>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rgbClr val="002060"/>
                </a:solidFill>
                <a:latin typeface="Arial" panose="020B0604020202020204" pitchFamily="34" charset="0"/>
                <a:cs typeface="Arial" panose="020B0604020202020204" pitchFamily="34" charset="0"/>
              </a:rPr>
              <a:t>William Peterson		NAVSUP</a:t>
            </a:r>
          </a:p>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rPr>
              <a:t>Ernesto Ureta		NAVSUP</a:t>
            </a:r>
          </a:p>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rgbClr val="002060"/>
                </a:solidFill>
                <a:latin typeface="Arial" panose="020B0604020202020204" pitchFamily="34" charset="0"/>
                <a:cs typeface="Arial" panose="020B0604020202020204" pitchFamily="34" charset="0"/>
              </a:rPr>
              <a:t>Timothy Vorakoumane	NAVSUP</a:t>
            </a:r>
          </a:p>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rPr>
              <a:t>Richard</a:t>
            </a:r>
            <a:r>
              <a:rPr kumimoji="0" lang="en-US" sz="1400" b="0" i="0" u="none" strike="noStrike" kern="1200" cap="none" spc="0" normalizeH="0" noProof="0" dirty="0">
                <a:ln>
                  <a:noFill/>
                </a:ln>
                <a:solidFill>
                  <a:srgbClr val="002060"/>
                </a:solidFill>
                <a:effectLst/>
                <a:uLnTx/>
                <a:uFillTx/>
                <a:latin typeface="Arial" panose="020B0604020202020204" pitchFamily="34" charset="0"/>
                <a:cs typeface="Arial" panose="020B0604020202020204" pitchFamily="34" charset="0"/>
              </a:rPr>
              <a:t> Huff		ASTM</a:t>
            </a:r>
          </a:p>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aseline="0" dirty="0">
                <a:solidFill>
                  <a:srgbClr val="002060"/>
                </a:solidFill>
                <a:latin typeface="Arial" panose="020B0604020202020204" pitchFamily="34" charset="0"/>
                <a:cs typeface="Arial" panose="020B0604020202020204" pitchFamily="34" charset="0"/>
              </a:rPr>
              <a:t>Thomas</a:t>
            </a:r>
            <a:r>
              <a:rPr lang="en-US" sz="1400" dirty="0">
                <a:solidFill>
                  <a:srgbClr val="002060"/>
                </a:solidFill>
                <a:latin typeface="Arial" panose="020B0604020202020204" pitchFamily="34" charset="0"/>
                <a:cs typeface="Arial" panose="020B0604020202020204" pitchFamily="34" charset="0"/>
              </a:rPr>
              <a:t> Barrett		Deloitte</a:t>
            </a:r>
          </a:p>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rgbClr val="002060"/>
                </a:solidFill>
                <a:latin typeface="Arial" panose="020B0604020202020204" pitchFamily="34" charset="0"/>
                <a:cs typeface="Arial" panose="020B0604020202020204" pitchFamily="34" charset="0"/>
              </a:rPr>
              <a:t>Laurel Cooper		Deloitte</a:t>
            </a:r>
          </a:p>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rPr>
              <a:t>Ling</a:t>
            </a:r>
            <a:r>
              <a:rPr kumimoji="0" lang="en-US" sz="1400" b="0" i="0" u="none" strike="noStrike" kern="1200" cap="none" spc="0" normalizeH="0" noProof="0" dirty="0">
                <a:ln>
                  <a:noFill/>
                </a:ln>
                <a:solidFill>
                  <a:srgbClr val="002060"/>
                </a:solidFill>
                <a:effectLst/>
                <a:uLnTx/>
                <a:uFillTx/>
                <a:latin typeface="Arial" panose="020B0604020202020204" pitchFamily="34" charset="0"/>
                <a:cs typeface="Arial" panose="020B0604020202020204" pitchFamily="34" charset="0"/>
              </a:rPr>
              <a:t> Xu			</a:t>
            </a:r>
            <a:r>
              <a:rPr kumimoji="0" lang="en-US" sz="1400" b="0" i="0" u="none" strike="noStrike" kern="1200" cap="none" spc="0" normalizeH="0" noProof="0" dirty="0" err="1">
                <a:ln>
                  <a:noFill/>
                </a:ln>
                <a:solidFill>
                  <a:srgbClr val="002060"/>
                </a:solidFill>
                <a:effectLst/>
                <a:uLnTx/>
                <a:uFillTx/>
                <a:latin typeface="Arial" panose="020B0604020202020204" pitchFamily="34" charset="0"/>
                <a:cs typeface="Arial" panose="020B0604020202020204" pitchFamily="34" charset="0"/>
              </a:rPr>
              <a:t>NAVAIR</a:t>
            </a:r>
            <a:endParaRPr kumimoji="0" lang="en-US" sz="1400" b="0" i="0" u="none" strike="noStrike" kern="1200" cap="none" spc="0" normalizeH="0" noProof="0" dirty="0">
              <a:ln>
                <a:noFill/>
              </a:ln>
              <a:solidFill>
                <a:srgbClr val="002060"/>
              </a:solidFill>
              <a:effectLst/>
              <a:uLnTx/>
              <a:uFillTx/>
              <a:latin typeface="Arial" panose="020B0604020202020204" pitchFamily="34" charset="0"/>
              <a:cs typeface="Arial" panose="020B0604020202020204" pitchFamily="34" charset="0"/>
            </a:endParaRPr>
          </a:p>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aseline="0" dirty="0">
                <a:solidFill>
                  <a:srgbClr val="002060"/>
                </a:solidFill>
                <a:latin typeface="Arial" panose="020B0604020202020204" pitchFamily="34" charset="0"/>
                <a:cs typeface="Arial" panose="020B0604020202020204" pitchFamily="34" charset="0"/>
              </a:rPr>
              <a:t>Alan Pentz		</a:t>
            </a:r>
            <a:r>
              <a:rPr lang="en-US" sz="1400" baseline="0" dirty="0" err="1">
                <a:solidFill>
                  <a:srgbClr val="002060"/>
                </a:solidFill>
                <a:latin typeface="Arial" panose="020B0604020202020204" pitchFamily="34" charset="0"/>
                <a:cs typeface="Arial" panose="020B0604020202020204" pitchFamily="34" charset="0"/>
              </a:rPr>
              <a:t>NAVAIR</a:t>
            </a:r>
            <a:endParaRPr lang="en-US" sz="1400" baseline="0" dirty="0">
              <a:solidFill>
                <a:srgbClr val="002060"/>
              </a:solidFill>
              <a:latin typeface="Arial" panose="020B0604020202020204" pitchFamily="34" charset="0"/>
              <a:cs typeface="Arial" panose="020B0604020202020204" pitchFamily="34" charset="0"/>
            </a:endParaRPr>
          </a:p>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noProof="0" dirty="0">
                <a:ln>
                  <a:noFill/>
                </a:ln>
                <a:solidFill>
                  <a:srgbClr val="002060"/>
                </a:solidFill>
                <a:effectLst/>
                <a:uLnTx/>
                <a:uFillTx/>
                <a:latin typeface="Arial" panose="020B0604020202020204" pitchFamily="34" charset="0"/>
                <a:cs typeface="Arial" panose="020B0604020202020204" pitchFamily="34" charset="0"/>
              </a:rPr>
              <a:t>Anna </a:t>
            </a:r>
            <a:r>
              <a:rPr kumimoji="0" lang="en-US" sz="1400" b="0" i="0" u="none" strike="noStrike" kern="1200" cap="none" spc="0" normalizeH="0" noProof="0" dirty="0" err="1">
                <a:ln>
                  <a:noFill/>
                </a:ln>
                <a:solidFill>
                  <a:srgbClr val="002060"/>
                </a:solidFill>
                <a:effectLst/>
                <a:uLnTx/>
                <a:uFillTx/>
                <a:latin typeface="Arial" panose="020B0604020202020204" pitchFamily="34" charset="0"/>
                <a:cs typeface="Arial" panose="020B0604020202020204" pitchFamily="34" charset="0"/>
              </a:rPr>
              <a:t>Safigan</a:t>
            </a:r>
            <a:r>
              <a:rPr kumimoji="0" lang="en-US" sz="1400" b="0" i="0" u="none" strike="noStrike" kern="1200" cap="none" spc="0" normalizeH="0" noProof="0" dirty="0">
                <a:ln>
                  <a:noFill/>
                </a:ln>
                <a:solidFill>
                  <a:srgbClr val="002060"/>
                </a:solidFill>
                <a:effectLst/>
                <a:uLnTx/>
                <a:uFillTx/>
                <a:latin typeface="Arial" panose="020B0604020202020204" pitchFamily="34" charset="0"/>
                <a:cs typeface="Arial" panose="020B0604020202020204" pitchFamily="34" charset="0"/>
              </a:rPr>
              <a:t>		</a:t>
            </a:r>
            <a:r>
              <a:rPr kumimoji="0" lang="en-US" sz="1400" b="0" i="0" u="none" strike="noStrike" kern="1200" cap="none" spc="0" normalizeH="0" noProof="0" dirty="0" err="1">
                <a:ln>
                  <a:noFill/>
                </a:ln>
                <a:solidFill>
                  <a:srgbClr val="002060"/>
                </a:solidFill>
                <a:effectLst/>
                <a:uLnTx/>
                <a:uFillTx/>
                <a:latin typeface="Arial" panose="020B0604020202020204" pitchFamily="34" charset="0"/>
                <a:cs typeface="Arial" panose="020B0604020202020204" pitchFamily="34" charset="0"/>
              </a:rPr>
              <a:t>NAVAIR</a:t>
            </a:r>
            <a:endParaRPr kumimoji="0" lang="en-US" sz="1400" b="0" i="0" u="none" strike="noStrike" kern="1200" cap="none" spc="0" normalizeH="0" noProof="0" dirty="0">
              <a:ln>
                <a:noFill/>
              </a:ln>
              <a:solidFill>
                <a:srgbClr val="002060"/>
              </a:solidFill>
              <a:effectLst/>
              <a:uLnTx/>
              <a:uFillTx/>
              <a:latin typeface="Arial" panose="020B0604020202020204" pitchFamily="34" charset="0"/>
              <a:cs typeface="Arial" panose="020B0604020202020204" pitchFamily="34" charset="0"/>
            </a:endParaRPr>
          </a:p>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aseline="0" dirty="0">
                <a:solidFill>
                  <a:srgbClr val="002060"/>
                </a:solidFill>
                <a:latin typeface="Arial" panose="020B0604020202020204" pitchFamily="34" charset="0"/>
                <a:cs typeface="Arial" panose="020B0604020202020204" pitchFamily="34" charset="0"/>
              </a:rPr>
              <a:t>Stephanie </a:t>
            </a:r>
            <a:r>
              <a:rPr lang="en-US" sz="1400" baseline="0" dirty="0" err="1">
                <a:solidFill>
                  <a:srgbClr val="002060"/>
                </a:solidFill>
                <a:latin typeface="Arial" panose="020B0604020202020204" pitchFamily="34" charset="0"/>
                <a:cs typeface="Arial" panose="020B0604020202020204" pitchFamily="34" charset="0"/>
              </a:rPr>
              <a:t>Smiros</a:t>
            </a:r>
            <a:r>
              <a:rPr lang="en-US" sz="1400" baseline="0" dirty="0">
                <a:solidFill>
                  <a:srgbClr val="002060"/>
                </a:solidFill>
                <a:latin typeface="Arial" panose="020B0604020202020204" pitchFamily="34" charset="0"/>
                <a:cs typeface="Arial" panose="020B0604020202020204" pitchFamily="34" charset="0"/>
              </a:rPr>
              <a:t>		</a:t>
            </a:r>
            <a:r>
              <a:rPr lang="en-US" sz="1400" baseline="0" dirty="0" err="1">
                <a:solidFill>
                  <a:srgbClr val="002060"/>
                </a:solidFill>
                <a:latin typeface="Arial" panose="020B0604020202020204" pitchFamily="34" charset="0"/>
                <a:cs typeface="Arial" panose="020B0604020202020204" pitchFamily="34" charset="0"/>
              </a:rPr>
              <a:t>OPNAV</a:t>
            </a:r>
            <a:endParaRPr lang="en-US" sz="1400" baseline="0" dirty="0">
              <a:solidFill>
                <a:srgbClr val="002060"/>
              </a:solidFill>
              <a:latin typeface="Arial" panose="020B0604020202020204" pitchFamily="34" charset="0"/>
              <a:cs typeface="Arial" panose="020B0604020202020204" pitchFamily="34" charset="0"/>
            </a:endParaRPr>
          </a:p>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rgbClr val="002060"/>
                </a:solidFill>
                <a:latin typeface="Arial" panose="020B0604020202020204" pitchFamily="34" charset="0"/>
                <a:cs typeface="Arial" panose="020B0604020202020204" pitchFamily="34" charset="0"/>
              </a:rPr>
              <a:t>Peter Bradley		</a:t>
            </a:r>
            <a:r>
              <a:rPr lang="en-US" sz="1400" dirty="0" err="1">
                <a:solidFill>
                  <a:srgbClr val="002060"/>
                </a:solidFill>
                <a:latin typeface="Arial" panose="020B0604020202020204" pitchFamily="34" charset="0"/>
                <a:cs typeface="Arial" panose="020B0604020202020204" pitchFamily="34" charset="0"/>
              </a:rPr>
              <a:t>AMT</a:t>
            </a:r>
            <a:endParaRPr lang="en-US" sz="1400" dirty="0">
              <a:solidFill>
                <a:srgbClr val="002060"/>
              </a:solidFill>
              <a:latin typeface="Arial" panose="020B0604020202020204" pitchFamily="34" charset="0"/>
              <a:cs typeface="Arial" panose="020B0604020202020204" pitchFamily="34" charset="0"/>
            </a:endParaRPr>
          </a:p>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aseline="0" dirty="0">
                <a:solidFill>
                  <a:srgbClr val="002060"/>
                </a:solidFill>
                <a:latin typeface="Arial" panose="020B0604020202020204" pitchFamily="34" charset="0"/>
                <a:cs typeface="Arial" panose="020B0604020202020204" pitchFamily="34" charset="0"/>
              </a:rPr>
              <a:t>Dustin</a:t>
            </a:r>
            <a:r>
              <a:rPr lang="en-US" sz="1400" dirty="0">
                <a:solidFill>
                  <a:srgbClr val="002060"/>
                </a:solidFill>
                <a:latin typeface="Arial" panose="020B0604020202020204" pitchFamily="34" charset="0"/>
                <a:cs typeface="Arial" panose="020B0604020202020204" pitchFamily="34" charset="0"/>
              </a:rPr>
              <a:t> </a:t>
            </a:r>
            <a:r>
              <a:rPr lang="en-US" sz="1400" dirty="0" err="1">
                <a:solidFill>
                  <a:srgbClr val="002060"/>
                </a:solidFill>
                <a:latin typeface="Arial" panose="020B0604020202020204" pitchFamily="34" charset="0"/>
                <a:cs typeface="Arial" panose="020B0604020202020204" pitchFamily="34" charset="0"/>
              </a:rPr>
              <a:t>Hitt</a:t>
            </a:r>
            <a:r>
              <a:rPr lang="en-US" sz="1400" dirty="0">
                <a:solidFill>
                  <a:srgbClr val="002060"/>
                </a:solidFill>
                <a:latin typeface="Arial" panose="020B0604020202020204" pitchFamily="34" charset="0"/>
                <a:cs typeface="Arial" panose="020B0604020202020204" pitchFamily="34" charset="0"/>
              </a:rPr>
              <a:t>		Parker Hannifin</a:t>
            </a:r>
          </a:p>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aseline="0" dirty="0">
                <a:solidFill>
                  <a:srgbClr val="002060"/>
                </a:solidFill>
                <a:latin typeface="Arial" panose="020B0604020202020204" pitchFamily="34" charset="0"/>
                <a:cs typeface="Arial" panose="020B0604020202020204" pitchFamily="34" charset="0"/>
              </a:rPr>
              <a:t>Elton Freeman		Engineer</a:t>
            </a:r>
            <a:r>
              <a:rPr lang="en-US" sz="1400" dirty="0">
                <a:solidFill>
                  <a:srgbClr val="002060"/>
                </a:solidFill>
                <a:latin typeface="Arial" panose="020B0604020202020204" pitchFamily="34" charset="0"/>
                <a:cs typeface="Arial" panose="020B0604020202020204" pitchFamily="34" charset="0"/>
              </a:rPr>
              <a:t> R&amp;D Center</a:t>
            </a:r>
          </a:p>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aseline="0" dirty="0">
                <a:solidFill>
                  <a:srgbClr val="002060"/>
                </a:solidFill>
                <a:latin typeface="Arial" panose="020B0604020202020204" pitchFamily="34" charset="0"/>
                <a:cs typeface="Arial" panose="020B0604020202020204" pitchFamily="34" charset="0"/>
              </a:rPr>
              <a:t>Jack Graham		Raytheon</a:t>
            </a:r>
          </a:p>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rgbClr val="002060"/>
                </a:solidFill>
                <a:latin typeface="Arial" panose="020B0604020202020204" pitchFamily="34" charset="0"/>
                <a:cs typeface="Arial" panose="020B0604020202020204" pitchFamily="34" charset="0"/>
              </a:rPr>
              <a:t>Nicole Santos		Ascend</a:t>
            </a:r>
          </a:p>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aseline="0" dirty="0">
                <a:solidFill>
                  <a:srgbClr val="002060"/>
                </a:solidFill>
                <a:latin typeface="Arial" panose="020B0604020202020204" pitchFamily="34" charset="0"/>
                <a:cs typeface="Arial" panose="020B0604020202020204" pitchFamily="34" charset="0"/>
              </a:rPr>
              <a:t>Sunita Chavan		USAF</a:t>
            </a:r>
            <a:endParaRPr kumimoji="0" lang="en-US" b="0" i="0" u="none" strike="noStrike" kern="1200" cap="none" spc="0" normalizeH="0" baseline="0" noProof="0" dirty="0">
              <a:ln>
                <a:noFill/>
              </a:ln>
              <a:solidFill>
                <a:srgbClr val="4F81BD">
                  <a:lumMod val="50000"/>
                </a:srgbClr>
              </a:solidFill>
              <a:effectLst/>
              <a:uLnTx/>
              <a:uFillTx/>
              <a:latin typeface="Arial" panose="020B0604020202020204" pitchFamily="34" charset="0"/>
              <a:cs typeface="Arial" panose="020B0604020202020204" pitchFamily="34" charset="0"/>
            </a:endParaRPr>
          </a:p>
          <a:p>
            <a:pPr marR="0" lvl="0" algn="l" defTabSz="914400" rtl="0" eaLnBrk="1" fontAlgn="auto" latinLnBrk="0" hangingPunct="1">
              <a:lnSpc>
                <a:spcPct val="100000"/>
              </a:lnSpc>
              <a:spcBef>
                <a:spcPts val="0"/>
              </a:spcBef>
              <a:spcAft>
                <a:spcPts val="0"/>
              </a:spcAft>
              <a:buClrTx/>
              <a:buSzTx/>
              <a:tabLst/>
              <a:defRPr/>
            </a:pPr>
            <a:r>
              <a:rPr kumimoji="0" lang="en-US" b="0" i="0" u="none" strike="noStrike" kern="1200" cap="none" spc="0" normalizeH="0" baseline="0" noProof="0" dirty="0">
                <a:ln>
                  <a:noFill/>
                </a:ln>
                <a:solidFill>
                  <a:srgbClr val="4F81BD">
                    <a:lumMod val="50000"/>
                  </a:srgbClr>
                </a:solidFill>
                <a:effectLst/>
                <a:uLnTx/>
                <a:uFillTx/>
                <a:latin typeface="Arial" panose="020B0604020202020204" pitchFamily="34" charset="0"/>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4F81BD">
                  <a:lumMod val="50000"/>
                </a:srgbClr>
              </a:solidFill>
              <a:effectLst/>
              <a:uLnTx/>
              <a:uFillTx/>
              <a:latin typeface="Arial" panose="020B0604020202020204" pitchFamily="34" charset="0"/>
              <a:ea typeface="+mn-ea"/>
              <a:cs typeface="Arial" panose="020B0604020202020204" pitchFamily="34" charset="0"/>
            </a:endParaRPr>
          </a:p>
        </p:txBody>
      </p:sp>
      <p:sp>
        <p:nvSpPr>
          <p:cNvPr id="2" name="Rectangle 1"/>
          <p:cNvSpPr/>
          <p:nvPr/>
        </p:nvSpPr>
        <p:spPr>
          <a:xfrm>
            <a:off x="883423" y="1155273"/>
            <a:ext cx="7529553" cy="1138773"/>
          </a:xfrm>
          <a:prstGeom prst="rect">
            <a:avLst/>
          </a:prstGeom>
        </p:spPr>
        <p:txBody>
          <a:bodyPr wrap="square">
            <a:spAutoFit/>
          </a:bodyPr>
          <a:lstStyle/>
          <a:p>
            <a:pPr lvl="0" algn="ctr">
              <a:defRPr/>
            </a:pPr>
            <a:r>
              <a:rPr lang="en-US" sz="2800" b="1" dirty="0">
                <a:solidFill>
                  <a:srgbClr val="FF0000"/>
                </a:solidFill>
                <a:latin typeface="Arial" panose="020B0604020202020204" pitchFamily="34" charset="0"/>
                <a:cs typeface="Arial" panose="020B0604020202020204" pitchFamily="34" charset="0"/>
              </a:rPr>
              <a:t>AM Decision Making: AM Business Case</a:t>
            </a:r>
            <a:endParaRPr lang="en-US" sz="2800" dirty="0">
              <a:solidFill>
                <a:prstClr val="black"/>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a:solidFill>
                  <a:srgbClr val="002060"/>
                </a:solidFill>
                <a:latin typeface="Arial" panose="020B0604020202020204" pitchFamily="34" charset="0"/>
                <a:cs typeface="Arial" panose="020B0604020202020204" pitchFamily="34" charset="0"/>
              </a:rPr>
              <a:t>Members</a:t>
            </a:r>
            <a:endParaRPr kumimoji="0" lang="en-US" sz="2800" b="0" i="0" u="none" strike="noStrike" kern="1200" cap="none" spc="0" normalizeH="0" baseline="0" noProof="0" dirty="0">
              <a:ln>
                <a:noFill/>
              </a:ln>
              <a:solidFill>
                <a:srgbClr val="002060"/>
              </a:solidFill>
              <a:effectLst/>
              <a:uLnTx/>
              <a:uFillTx/>
              <a:latin typeface="Calibri"/>
            </a:endParaRPr>
          </a:p>
        </p:txBody>
      </p:sp>
      <p:sp>
        <p:nvSpPr>
          <p:cNvPr id="9" name="TextBox 8"/>
          <p:cNvSpPr txBox="1"/>
          <p:nvPr/>
        </p:nvSpPr>
        <p:spPr>
          <a:xfrm>
            <a:off x="4648200" y="2294046"/>
            <a:ext cx="4495800" cy="4401205"/>
          </a:xfrm>
          <a:prstGeom prst="rect">
            <a:avLst/>
          </a:prstGeom>
          <a:noFill/>
        </p:spPr>
        <p:txBody>
          <a:bodyPr wrap="square" rtlCol="0">
            <a:spAutoFit/>
          </a:bodyPr>
          <a:lstStyle/>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rgbClr val="002060"/>
                </a:solidFill>
                <a:latin typeface="Arial" panose="020B0604020202020204" pitchFamily="34" charset="0"/>
                <a:cs typeface="Arial" panose="020B0604020202020204" pitchFamily="34" charset="0"/>
              </a:rPr>
              <a:t>Douglas </a:t>
            </a:r>
            <a:r>
              <a:rPr lang="en-US" sz="1400" dirty="0" err="1">
                <a:solidFill>
                  <a:srgbClr val="002060"/>
                </a:solidFill>
                <a:latin typeface="Arial" panose="020B0604020202020204" pitchFamily="34" charset="0"/>
                <a:cs typeface="Arial" panose="020B0604020202020204" pitchFamily="34" charset="0"/>
              </a:rPr>
              <a:t>Freitag</a:t>
            </a:r>
            <a:r>
              <a:rPr lang="en-US" sz="1400" dirty="0">
                <a:solidFill>
                  <a:srgbClr val="002060"/>
                </a:solidFill>
                <a:latin typeface="Arial" panose="020B0604020202020204" pitchFamily="34" charset="0"/>
                <a:cs typeface="Arial" panose="020B0604020202020204" pitchFamily="34" charset="0"/>
              </a:rPr>
              <a:t>		Bayside Materials</a:t>
            </a:r>
          </a:p>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err="1">
                <a:ln>
                  <a:noFill/>
                </a:ln>
                <a:solidFill>
                  <a:srgbClr val="002060"/>
                </a:solidFill>
                <a:effectLst/>
                <a:uLnTx/>
                <a:uFillTx/>
                <a:latin typeface="Arial" panose="020B0604020202020204" pitchFamily="34" charset="0"/>
                <a:ea typeface="+mn-ea"/>
                <a:cs typeface="Arial" panose="020B0604020202020204" pitchFamily="34" charset="0"/>
              </a:rPr>
              <a:t>Mohsan</a:t>
            </a:r>
            <a:r>
              <a:rPr kumimoji="0" lang="en-US" sz="1400" b="0" i="0" u="none" strike="noStrike" kern="1200" cap="none" spc="0" normalizeH="0" noProof="0" dirty="0">
                <a:ln>
                  <a:noFill/>
                </a:ln>
                <a:solidFill>
                  <a:srgbClr val="002060"/>
                </a:solidFill>
                <a:effectLst/>
                <a:uLnTx/>
                <a:uFillTx/>
                <a:latin typeface="Arial" panose="020B0604020202020204" pitchFamily="34" charset="0"/>
                <a:ea typeface="+mn-ea"/>
                <a:cs typeface="Arial" panose="020B0604020202020204" pitchFamily="34" charset="0"/>
              </a:rPr>
              <a:t> </a:t>
            </a:r>
            <a:r>
              <a:rPr kumimoji="0" lang="en-US" sz="1400" b="0" i="0" u="none" strike="noStrike" kern="1200" cap="none" spc="0" normalizeH="0" noProof="0" dirty="0" err="1">
                <a:ln>
                  <a:noFill/>
                </a:ln>
                <a:solidFill>
                  <a:srgbClr val="002060"/>
                </a:solidFill>
                <a:effectLst/>
                <a:uLnTx/>
                <a:uFillTx/>
                <a:latin typeface="Arial" panose="020B0604020202020204" pitchFamily="34" charset="0"/>
                <a:ea typeface="+mn-ea"/>
                <a:cs typeface="Arial" panose="020B0604020202020204" pitchFamily="34" charset="0"/>
              </a:rPr>
              <a:t>Haider</a:t>
            </a:r>
            <a:r>
              <a:rPr kumimoji="0" lang="en-US" sz="1400" b="0" i="0" u="none" strike="noStrike" kern="1200" cap="none" spc="0" normalizeH="0" noProof="0" dirty="0">
                <a:ln>
                  <a:noFill/>
                </a:ln>
                <a:solidFill>
                  <a:srgbClr val="002060"/>
                </a:solidFill>
                <a:effectLst/>
                <a:uLnTx/>
                <a:uFillTx/>
                <a:latin typeface="Arial" panose="020B0604020202020204" pitchFamily="34" charset="0"/>
                <a:ea typeface="+mn-ea"/>
                <a:cs typeface="Arial" panose="020B0604020202020204" pitchFamily="34" charset="0"/>
              </a:rPr>
              <a:t>		Lockheed Martin</a:t>
            </a:r>
          </a:p>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aseline="0" dirty="0">
                <a:solidFill>
                  <a:srgbClr val="002060"/>
                </a:solidFill>
                <a:latin typeface="Arial" panose="020B0604020202020204" pitchFamily="34" charset="0"/>
                <a:cs typeface="Arial" panose="020B0604020202020204" pitchFamily="34" charset="0"/>
              </a:rPr>
              <a:t>Lisa</a:t>
            </a:r>
            <a:r>
              <a:rPr lang="en-US" sz="1400" dirty="0">
                <a:solidFill>
                  <a:srgbClr val="002060"/>
                </a:solidFill>
                <a:latin typeface="Arial" panose="020B0604020202020204" pitchFamily="34" charset="0"/>
                <a:cs typeface="Arial" panose="020B0604020202020204" pitchFamily="34" charset="0"/>
              </a:rPr>
              <a:t> </a:t>
            </a:r>
            <a:r>
              <a:rPr lang="en-US" sz="1400" dirty="0" err="1">
                <a:solidFill>
                  <a:srgbClr val="002060"/>
                </a:solidFill>
                <a:latin typeface="Arial" panose="020B0604020202020204" pitchFamily="34" charset="0"/>
                <a:cs typeface="Arial" panose="020B0604020202020204" pitchFamily="34" charset="0"/>
              </a:rPr>
              <a:t>Kilday</a:t>
            </a:r>
            <a:r>
              <a:rPr lang="en-US" sz="1400" dirty="0">
                <a:solidFill>
                  <a:srgbClr val="002060"/>
                </a:solidFill>
                <a:latin typeface="Arial" panose="020B0604020202020204" pitchFamily="34" charset="0"/>
                <a:cs typeface="Arial" panose="020B0604020202020204" pitchFamily="34" charset="0"/>
              </a:rPr>
              <a:t>		</a:t>
            </a:r>
            <a:r>
              <a:rPr lang="en-US" sz="1400" dirty="0" err="1">
                <a:solidFill>
                  <a:srgbClr val="002060"/>
                </a:solidFill>
                <a:latin typeface="Arial" panose="020B0604020202020204" pitchFamily="34" charset="0"/>
                <a:cs typeface="Arial" panose="020B0604020202020204" pitchFamily="34" charset="0"/>
              </a:rPr>
              <a:t>DLA</a:t>
            </a:r>
            <a:endParaRPr lang="en-US" sz="1400" dirty="0">
              <a:solidFill>
                <a:srgbClr val="002060"/>
              </a:solidFill>
              <a:latin typeface="Arial" panose="020B0604020202020204" pitchFamily="34" charset="0"/>
              <a:cs typeface="Arial" panose="020B0604020202020204" pitchFamily="34" charset="0"/>
            </a:endParaRPr>
          </a:p>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Donald</a:t>
            </a:r>
            <a:r>
              <a:rPr kumimoji="0" lang="en-US" sz="1400" b="0" i="0" u="none" strike="noStrike" kern="1200" cap="none" spc="0" normalizeH="0" noProof="0" dirty="0">
                <a:ln>
                  <a:noFill/>
                </a:ln>
                <a:solidFill>
                  <a:srgbClr val="002060"/>
                </a:solidFill>
                <a:effectLst/>
                <a:uLnTx/>
                <a:uFillTx/>
                <a:latin typeface="Arial" panose="020B0604020202020204" pitchFamily="34" charset="0"/>
                <a:ea typeface="+mn-ea"/>
                <a:cs typeface="Arial" panose="020B0604020202020204" pitchFamily="34" charset="0"/>
              </a:rPr>
              <a:t> Godfrey		SLL Solutions</a:t>
            </a:r>
          </a:p>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aseline="0" dirty="0">
                <a:solidFill>
                  <a:srgbClr val="002060"/>
                </a:solidFill>
                <a:latin typeface="Arial" panose="020B0604020202020204" pitchFamily="34" charset="0"/>
                <a:cs typeface="Arial" panose="020B0604020202020204" pitchFamily="34" charset="0"/>
              </a:rPr>
              <a:t>Cesar</a:t>
            </a:r>
            <a:r>
              <a:rPr lang="en-US" sz="1400" dirty="0">
                <a:solidFill>
                  <a:srgbClr val="002060"/>
                </a:solidFill>
                <a:latin typeface="Arial" panose="020B0604020202020204" pitchFamily="34" charset="0"/>
                <a:cs typeface="Arial" panose="020B0604020202020204" pitchFamily="34" charset="0"/>
              </a:rPr>
              <a:t> </a:t>
            </a:r>
            <a:r>
              <a:rPr lang="en-US" sz="1400" dirty="0" err="1">
                <a:solidFill>
                  <a:srgbClr val="002060"/>
                </a:solidFill>
                <a:latin typeface="Arial" panose="020B0604020202020204" pitchFamily="34" charset="0"/>
                <a:cs typeface="Arial" panose="020B0604020202020204" pitchFamily="34" charset="0"/>
              </a:rPr>
              <a:t>Terrazas</a:t>
            </a:r>
            <a:r>
              <a:rPr lang="en-US" sz="1400" dirty="0">
                <a:solidFill>
                  <a:srgbClr val="002060"/>
                </a:solidFill>
                <a:latin typeface="Arial" panose="020B0604020202020204" pitchFamily="34" charset="0"/>
                <a:cs typeface="Arial" panose="020B0604020202020204" pitchFamily="34" charset="0"/>
              </a:rPr>
              <a:t>		</a:t>
            </a:r>
            <a:r>
              <a:rPr lang="en-US" sz="1400" dirty="0" err="1">
                <a:solidFill>
                  <a:srgbClr val="002060"/>
                </a:solidFill>
                <a:latin typeface="Arial" panose="020B0604020202020204" pitchFamily="34" charset="0"/>
                <a:cs typeface="Arial" panose="020B0604020202020204" pitchFamily="34" charset="0"/>
              </a:rPr>
              <a:t>W.M</a:t>
            </a:r>
            <a:r>
              <a:rPr lang="en-US" sz="1400" dirty="0">
                <a:solidFill>
                  <a:srgbClr val="002060"/>
                </a:solidFill>
                <a:latin typeface="Arial" panose="020B0604020202020204" pitchFamily="34" charset="0"/>
                <a:cs typeface="Arial" panose="020B0604020202020204" pitchFamily="34" charset="0"/>
              </a:rPr>
              <a:t>. Keck Center</a:t>
            </a:r>
          </a:p>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David</a:t>
            </a:r>
            <a:r>
              <a:rPr kumimoji="0" lang="en-US" sz="1400" b="0" i="0" u="none" strike="noStrike" kern="1200" cap="none" spc="0" normalizeH="0" noProof="0" dirty="0">
                <a:ln>
                  <a:noFill/>
                </a:ln>
                <a:solidFill>
                  <a:srgbClr val="002060"/>
                </a:solidFill>
                <a:effectLst/>
                <a:uLnTx/>
                <a:uFillTx/>
                <a:latin typeface="Arial" panose="020B0604020202020204" pitchFamily="34" charset="0"/>
                <a:ea typeface="+mn-ea"/>
                <a:cs typeface="Arial" panose="020B0604020202020204" pitchFamily="34" charset="0"/>
              </a:rPr>
              <a:t> Busby		MDA</a:t>
            </a:r>
          </a:p>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aseline="0" dirty="0">
                <a:solidFill>
                  <a:srgbClr val="002060"/>
                </a:solidFill>
                <a:latin typeface="Arial" panose="020B0604020202020204" pitchFamily="34" charset="0"/>
                <a:cs typeface="Arial" panose="020B0604020202020204" pitchFamily="34" charset="0"/>
              </a:rPr>
              <a:t>Margo</a:t>
            </a:r>
            <a:r>
              <a:rPr lang="en-US" sz="1400" dirty="0">
                <a:solidFill>
                  <a:srgbClr val="002060"/>
                </a:solidFill>
                <a:latin typeface="Arial" panose="020B0604020202020204" pitchFamily="34" charset="0"/>
                <a:cs typeface="Arial" panose="020B0604020202020204" pitchFamily="34" charset="0"/>
              </a:rPr>
              <a:t> Sobers		</a:t>
            </a:r>
            <a:r>
              <a:rPr lang="en-US" sz="1400" dirty="0" err="1">
                <a:solidFill>
                  <a:srgbClr val="002060"/>
                </a:solidFill>
                <a:latin typeface="Arial" panose="020B0604020202020204" pitchFamily="34" charset="0"/>
                <a:cs typeface="Arial" panose="020B0604020202020204" pitchFamily="34" charset="0"/>
              </a:rPr>
              <a:t>USfalcon</a:t>
            </a:r>
            <a:endParaRPr lang="en-US" sz="1100" dirty="0">
              <a:solidFill>
                <a:srgbClr val="4F81BD">
                  <a:lumMod val="50000"/>
                </a:srgbClr>
              </a:solidFill>
              <a:latin typeface="Arial" panose="020B0604020202020204" pitchFamily="34" charset="0"/>
              <a:cs typeface="Arial" panose="020B0604020202020204" pitchFamily="34" charset="0"/>
            </a:endParaRPr>
          </a:p>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rgbClr val="002060"/>
                </a:solidFill>
                <a:latin typeface="Arial" panose="020B0604020202020204" pitchFamily="34" charset="0"/>
                <a:cs typeface="Arial" panose="020B0604020202020204" pitchFamily="34" charset="0"/>
              </a:rPr>
              <a:t>Michael Sander		</a:t>
            </a:r>
            <a:r>
              <a:rPr lang="en-US" sz="1400" dirty="0" err="1">
                <a:solidFill>
                  <a:srgbClr val="002060"/>
                </a:solidFill>
                <a:latin typeface="Arial" panose="020B0604020202020204" pitchFamily="34" charset="0"/>
                <a:cs typeface="Arial" panose="020B0604020202020204" pitchFamily="34" charset="0"/>
              </a:rPr>
              <a:t>AFLCMC</a:t>
            </a:r>
            <a:endParaRPr lang="en-US" sz="1400" dirty="0">
              <a:solidFill>
                <a:srgbClr val="002060"/>
              </a:solidFill>
              <a:latin typeface="Arial" panose="020B0604020202020204" pitchFamily="34" charset="0"/>
              <a:cs typeface="Arial" panose="020B0604020202020204" pitchFamily="34" charset="0"/>
            </a:endParaRPr>
          </a:p>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rgbClr val="002060"/>
                </a:solidFill>
                <a:latin typeface="Arial" panose="020B0604020202020204" pitchFamily="34" charset="0"/>
                <a:cs typeface="Arial" panose="020B0604020202020204" pitchFamily="34" charset="0"/>
              </a:rPr>
              <a:t>Todd Spurgeon		America Makes</a:t>
            </a:r>
          </a:p>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rgbClr val="002060"/>
                </a:solidFill>
                <a:latin typeface="Arial" panose="020B0604020202020204" pitchFamily="34" charset="0"/>
                <a:cs typeface="Arial" panose="020B0604020202020204" pitchFamily="34" charset="0"/>
              </a:rPr>
              <a:t>Darin Thomas		</a:t>
            </a:r>
            <a:r>
              <a:rPr lang="en-US" sz="1400" dirty="0" err="1">
                <a:solidFill>
                  <a:srgbClr val="002060"/>
                </a:solidFill>
                <a:latin typeface="Arial" panose="020B0604020202020204" pitchFamily="34" charset="0"/>
                <a:cs typeface="Arial" panose="020B0604020202020204" pitchFamily="34" charset="0"/>
              </a:rPr>
              <a:t>EXO</a:t>
            </a:r>
            <a:r>
              <a:rPr lang="en-US" sz="1400" dirty="0">
                <a:solidFill>
                  <a:srgbClr val="002060"/>
                </a:solidFill>
                <a:latin typeface="Arial" panose="020B0604020202020204" pitchFamily="34" charset="0"/>
                <a:cs typeface="Arial" panose="020B0604020202020204" pitchFamily="34" charset="0"/>
              </a:rPr>
              <a:t>-Sight</a:t>
            </a:r>
          </a:p>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rgbClr val="002060"/>
                </a:solidFill>
                <a:latin typeface="Arial" panose="020B0604020202020204" pitchFamily="34" charset="0"/>
                <a:cs typeface="Arial" panose="020B0604020202020204" pitchFamily="34" charset="0"/>
              </a:rPr>
              <a:t>Dian Chen		Lockheed Martin</a:t>
            </a:r>
          </a:p>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rgbClr val="002060"/>
                </a:solidFill>
                <a:latin typeface="Arial" panose="020B0604020202020204" pitchFamily="34" charset="0"/>
                <a:cs typeface="Arial" panose="020B0604020202020204" pitchFamily="34" charset="0"/>
              </a:rPr>
              <a:t>Jason McCurry		REACT</a:t>
            </a:r>
          </a:p>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rgbClr val="002060"/>
                </a:solidFill>
                <a:latin typeface="Arial" panose="020B0604020202020204" pitchFamily="34" charset="0"/>
                <a:cs typeface="Arial" panose="020B0604020202020204" pitchFamily="34" charset="0"/>
              </a:rPr>
              <a:t>Jim Hartnett		Moog</a:t>
            </a:r>
          </a:p>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rgbClr val="002060"/>
                </a:solidFill>
                <a:latin typeface="Arial" panose="020B0604020202020204" pitchFamily="34" charset="0"/>
                <a:cs typeface="Arial" panose="020B0604020202020204" pitchFamily="34" charset="0"/>
              </a:rPr>
              <a:t>Niall O’Dowd		Additive Monitoring</a:t>
            </a:r>
          </a:p>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rgbClr val="002060"/>
                </a:solidFill>
                <a:latin typeface="Arial" panose="020B0604020202020204" pitchFamily="34" charset="0"/>
                <a:cs typeface="Arial" panose="020B0604020202020204" pitchFamily="34" charset="0"/>
              </a:rPr>
              <a:t>Ray Langlais		</a:t>
            </a:r>
            <a:r>
              <a:rPr lang="en-US" sz="1400" dirty="0" err="1">
                <a:solidFill>
                  <a:srgbClr val="002060"/>
                </a:solidFill>
                <a:latin typeface="Arial" panose="020B0604020202020204" pitchFamily="34" charset="0"/>
                <a:cs typeface="Arial" panose="020B0604020202020204" pitchFamily="34" charset="0"/>
              </a:rPr>
              <a:t>LMI</a:t>
            </a:r>
            <a:endParaRPr lang="en-US" sz="1400" dirty="0">
              <a:solidFill>
                <a:srgbClr val="002060"/>
              </a:solidFill>
              <a:latin typeface="Arial" panose="020B0604020202020204" pitchFamily="34" charset="0"/>
              <a:cs typeface="Arial" panose="020B0604020202020204" pitchFamily="34" charset="0"/>
            </a:endParaRPr>
          </a:p>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rgbClr val="002060"/>
                </a:solidFill>
                <a:latin typeface="Arial" panose="020B0604020202020204" pitchFamily="34" charset="0"/>
                <a:cs typeface="Arial" panose="020B0604020202020204" pitchFamily="34" charset="0"/>
              </a:rPr>
              <a:t>Kevin Johnson		HQDA</a:t>
            </a:r>
          </a:p>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rgbClr val="002060"/>
                </a:solidFill>
                <a:latin typeface="Arial" panose="020B0604020202020204" pitchFamily="34" charset="0"/>
                <a:cs typeface="Arial" panose="020B0604020202020204" pitchFamily="34" charset="0"/>
              </a:rPr>
              <a:t>Gerry Hurley		</a:t>
            </a:r>
            <a:r>
              <a:rPr lang="en-US" sz="1400" dirty="0" err="1">
                <a:solidFill>
                  <a:srgbClr val="002060"/>
                </a:solidFill>
                <a:latin typeface="Arial" panose="020B0604020202020204" pitchFamily="34" charset="0"/>
                <a:cs typeface="Arial" panose="020B0604020202020204" pitchFamily="34" charset="0"/>
              </a:rPr>
              <a:t>RIT</a:t>
            </a:r>
            <a:endParaRPr lang="en-US" sz="1400" dirty="0">
              <a:solidFill>
                <a:srgbClr val="002060"/>
              </a:solidFill>
              <a:latin typeface="Arial" panose="020B0604020202020204" pitchFamily="34" charset="0"/>
              <a:cs typeface="Arial" panose="020B0604020202020204" pitchFamily="34" charset="0"/>
            </a:endParaRPr>
          </a:p>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rgbClr val="002060"/>
                </a:solidFill>
                <a:latin typeface="Arial" panose="020B0604020202020204" pitchFamily="34" charset="0"/>
                <a:cs typeface="Arial" panose="020B0604020202020204" pitchFamily="34" charset="0"/>
              </a:rPr>
              <a:t>Jill Barker-Standish		Walnut Creek	</a:t>
            </a:r>
          </a:p>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7537372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47" y="178998"/>
            <a:ext cx="3114609" cy="554066"/>
          </a:xfrm>
          <a:prstGeom prst="rect">
            <a:avLst/>
          </a:prstGeom>
        </p:spPr>
      </p:pic>
      <p:sp>
        <p:nvSpPr>
          <p:cNvPr id="5" name="TextBox 4"/>
          <p:cNvSpPr txBox="1"/>
          <p:nvPr/>
        </p:nvSpPr>
        <p:spPr>
          <a:xfrm>
            <a:off x="342900" y="1888629"/>
            <a:ext cx="8458200" cy="1754326"/>
          </a:xfrm>
          <a:prstGeom prst="rect">
            <a:avLst/>
          </a:prstGeom>
          <a:noFill/>
        </p:spPr>
        <p:txBody>
          <a:bodyPr wrap="square" rtlCol="0">
            <a:spAutoFit/>
          </a:bodyPr>
          <a:lstStyle/>
          <a:p>
            <a:pPr marR="0" lvl="0" algn="l" defTabSz="914400" rtl="0" eaLnBrk="1" fontAlgn="auto" latinLnBrk="0" hangingPunct="1">
              <a:lnSpc>
                <a:spcPct val="100000"/>
              </a:lnSpc>
              <a:spcBef>
                <a:spcPts val="0"/>
              </a:spcBef>
              <a:spcAft>
                <a:spcPts val="0"/>
              </a:spcAft>
              <a:buClrTx/>
              <a:buSzTx/>
              <a:tabLst/>
              <a:defRPr/>
            </a:pPr>
            <a:r>
              <a:rPr kumimoji="0" lang="en-US" sz="32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Meeting / Call-In Information</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AM Business Case</a:t>
            </a:r>
          </a:p>
          <a:p>
            <a:pPr marL="914400" lvl="1" indent="-457200">
              <a:buFont typeface="Wingdings" panose="05000000000000000000" pitchFamily="2" charset="2"/>
              <a:buChar char="Ø"/>
              <a:defRPr/>
            </a:pPr>
            <a:r>
              <a:rPr lang="en-US" sz="2000" noProof="0" dirty="0">
                <a:solidFill>
                  <a:srgbClr val="002060"/>
                </a:solidFill>
                <a:latin typeface="Arial" panose="020B0604020202020204" pitchFamily="34" charset="0"/>
                <a:cs typeface="Arial" panose="020B0604020202020204" pitchFamily="34" charset="0"/>
              </a:rPr>
              <a:t>Adobe Connect (Visuals): https://connect.apan.org/metrics1/</a:t>
            </a:r>
            <a:endParaRPr kumimoji="0" lang="en-US" sz="20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914400" lvl="1" indent="-457200">
              <a:buFont typeface="Wingdings" panose="05000000000000000000" pitchFamily="2" charset="2"/>
              <a:buChar char="Ø"/>
              <a:defRPr/>
            </a:pPr>
            <a:r>
              <a:rPr lang="en-US" sz="2000" dirty="0">
                <a:solidFill>
                  <a:srgbClr val="002060"/>
                </a:solidFill>
                <a:latin typeface="Arial" panose="020B0604020202020204" pitchFamily="34" charset="0"/>
                <a:cs typeface="Arial" panose="020B0604020202020204" pitchFamily="34" charset="0"/>
              </a:rPr>
              <a:t>Conference Line (Audio): 301-909-7350 (Pass: 628922741#)</a:t>
            </a:r>
            <a:endParaRPr kumimoji="0" lang="en-US" sz="20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800" dirty="0">
              <a:solidFill>
                <a:srgbClr val="002060"/>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F73CD46D-729B-430E-B8CB-06FC3D2653A0}"/>
              </a:ext>
            </a:extLst>
          </p:cNvPr>
          <p:cNvSpPr/>
          <p:nvPr/>
        </p:nvSpPr>
        <p:spPr>
          <a:xfrm>
            <a:off x="471447" y="1070760"/>
            <a:ext cx="8062953" cy="523220"/>
          </a:xfrm>
          <a:prstGeom prst="rect">
            <a:avLst/>
          </a:prstGeom>
        </p:spPr>
        <p:txBody>
          <a:bodyPr wrap="square">
            <a:spAutoFit/>
          </a:bodyPr>
          <a:lstStyle/>
          <a:p>
            <a:pPr lvl="0" algn="ctr">
              <a:defRPr/>
            </a:pPr>
            <a:r>
              <a:rPr lang="en-US" sz="2800" b="1" dirty="0">
                <a:solidFill>
                  <a:srgbClr val="FF0000"/>
                </a:solidFill>
                <a:latin typeface="Arial" panose="020B0604020202020204" pitchFamily="34" charset="0"/>
                <a:cs typeface="Arial" panose="020B0604020202020204" pitchFamily="34" charset="0"/>
              </a:rPr>
              <a:t>AM Decision Making: AM Business Case</a:t>
            </a:r>
            <a:endParaRPr lang="en-US" sz="2800" dirty="0">
              <a:solidFill>
                <a:prstClr val="black"/>
              </a:solidFill>
            </a:endParaRPr>
          </a:p>
        </p:txBody>
      </p:sp>
    </p:spTree>
    <p:extLst>
      <p:ext uri="{BB962C8B-B14F-4D97-AF65-F5344CB8AC3E}">
        <p14:creationId xmlns:p14="http://schemas.microsoft.com/office/powerpoint/2010/main" val="93898363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17464-E61F-45FF-93A4-A0C9D77DF3B1}"/>
              </a:ext>
            </a:extLst>
          </p:cNvPr>
          <p:cNvSpPr>
            <a:spLocks noGrp="1"/>
          </p:cNvSpPr>
          <p:nvPr>
            <p:ph type="title"/>
          </p:nvPr>
        </p:nvSpPr>
        <p:spPr>
          <a:xfrm>
            <a:off x="457200" y="1219200"/>
            <a:ext cx="8229600" cy="977046"/>
          </a:xfrm>
        </p:spPr>
        <p:txBody>
          <a:bodyPr>
            <a:normAutofit fontScale="90000"/>
          </a:bodyPr>
          <a:lstStyle/>
          <a:p>
            <a:pPr algn="ctr"/>
            <a:r>
              <a:rPr lang="en-US" sz="4000" b="1" dirty="0">
                <a:solidFill>
                  <a:srgbClr val="FF0000"/>
                </a:solidFill>
                <a:latin typeface="&amp;quot"/>
                <a:ea typeface="Times New Roman" panose="02020603050405020304" pitchFamily="18" charset="0"/>
                <a:cs typeface="Times New Roman" panose="02020603050405020304" pitchFamily="18" charset="0"/>
              </a:rPr>
              <a:t>2021 AM Workshop Virtual Social</a:t>
            </a:r>
            <a:br>
              <a:rPr lang="en-US" sz="4000" b="1" dirty="0">
                <a:solidFill>
                  <a:srgbClr val="FF0000"/>
                </a:solidFill>
                <a:latin typeface="&amp;quot"/>
                <a:ea typeface="Times New Roman" panose="02020603050405020304" pitchFamily="18"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8375D637-B572-495F-A848-E2A92E370D5E}"/>
              </a:ext>
            </a:extLst>
          </p:cNvPr>
          <p:cNvSpPr>
            <a:spLocks noGrp="1"/>
          </p:cNvSpPr>
          <p:nvPr>
            <p:ph idx="1"/>
          </p:nvPr>
        </p:nvSpPr>
        <p:spPr>
          <a:xfrm>
            <a:off x="457200" y="2272032"/>
            <a:ext cx="8229600" cy="3997385"/>
          </a:xfrm>
        </p:spPr>
        <p:txBody>
          <a:bodyPr>
            <a:normAutofit fontScale="92500"/>
          </a:bodyPr>
          <a:lstStyle/>
          <a:p>
            <a:pPr>
              <a:spcBef>
                <a:spcPts val="1200"/>
              </a:spcBef>
            </a:pPr>
            <a:r>
              <a:rPr lang="en-US" dirty="0"/>
              <a:t>Hosted by Marilyn Gaska, Lockheed Martin and the America Makes Maintenance &amp; Sustainment Advisory Group</a:t>
            </a:r>
          </a:p>
          <a:p>
            <a:pPr>
              <a:spcBef>
                <a:spcPts val="1200"/>
              </a:spcBef>
            </a:pPr>
            <a:r>
              <a:rPr lang="en-US" dirty="0"/>
              <a:t>When: Monday, June 14, 2021 4:00 PM-6:00 PM (UTC-05:00) Eastern Time (US &amp; Canada).</a:t>
            </a:r>
          </a:p>
          <a:p>
            <a:pPr>
              <a:spcBef>
                <a:spcPts val="1200"/>
              </a:spcBef>
            </a:pPr>
            <a:r>
              <a:rPr lang="en-US" dirty="0"/>
              <a:t>Where: </a:t>
            </a:r>
            <a:r>
              <a:rPr lang="en-US" u="sng" dirty="0"/>
              <a:t>https://lmco.zoomgov.com/j/1615244384?pwd=cUdWcjROTnhwL3VWVHZBb1lrNVRJZz09#success</a:t>
            </a:r>
          </a:p>
          <a:p>
            <a:endParaRPr lang="en-US" dirty="0"/>
          </a:p>
        </p:txBody>
      </p:sp>
      <p:sp>
        <p:nvSpPr>
          <p:cNvPr id="4" name="Slide Number Placeholder 3">
            <a:extLst>
              <a:ext uri="{FF2B5EF4-FFF2-40B4-BE49-F238E27FC236}">
                <a16:creationId xmlns:a16="http://schemas.microsoft.com/office/drawing/2014/main" id="{FC1C904F-52FC-4839-BF59-06D72402AF6A}"/>
              </a:ext>
            </a:extLst>
          </p:cNvPr>
          <p:cNvSpPr>
            <a:spLocks noGrp="1"/>
          </p:cNvSpPr>
          <p:nvPr>
            <p:ph type="sldNum" sz="quarter" idx="12"/>
          </p:nvPr>
        </p:nvSpPr>
        <p:spPr/>
        <p:txBody>
          <a:bodyPr/>
          <a:lstStyle/>
          <a:p>
            <a:fld id="{2726C2F5-E77D-45D7-8DF9-278139FB18E6}" type="slidenum">
              <a:rPr lang="en-US" smtClean="0"/>
              <a:t>48</a:t>
            </a:fld>
            <a:endParaRPr lang="en-US" dirty="0"/>
          </a:p>
        </p:txBody>
      </p:sp>
    </p:spTree>
    <p:extLst>
      <p:ext uri="{BB962C8B-B14F-4D97-AF65-F5344CB8AC3E}">
        <p14:creationId xmlns:p14="http://schemas.microsoft.com/office/powerpoint/2010/main" val="29807079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FB863-5200-4CC5-801E-19676E52D58E}"/>
              </a:ext>
            </a:extLst>
          </p:cNvPr>
          <p:cNvSpPr>
            <a:spLocks noGrp="1"/>
          </p:cNvSpPr>
          <p:nvPr>
            <p:ph type="title"/>
          </p:nvPr>
        </p:nvSpPr>
        <p:spPr/>
        <p:txBody>
          <a:bodyPr>
            <a:normAutofit fontScale="90000"/>
          </a:bodyPr>
          <a:lstStyle/>
          <a:p>
            <a:pPr algn="ctr"/>
            <a:r>
              <a:rPr lang="en-US" b="1" dirty="0">
                <a:solidFill>
                  <a:srgbClr val="FF0000"/>
                </a:solidFill>
              </a:rPr>
              <a:t>AM Workshop Points of Contact </a:t>
            </a:r>
            <a:br>
              <a:rPr lang="en-US" dirty="0"/>
            </a:br>
            <a:endParaRPr lang="en-US" dirty="0"/>
          </a:p>
        </p:txBody>
      </p:sp>
      <p:sp>
        <p:nvSpPr>
          <p:cNvPr id="3" name="Content Placeholder 2">
            <a:extLst>
              <a:ext uri="{FF2B5EF4-FFF2-40B4-BE49-F238E27FC236}">
                <a16:creationId xmlns:a16="http://schemas.microsoft.com/office/drawing/2014/main" id="{4243792A-399D-480D-BD18-1477CAA522D3}"/>
              </a:ext>
            </a:extLst>
          </p:cNvPr>
          <p:cNvSpPr>
            <a:spLocks noGrp="1"/>
          </p:cNvSpPr>
          <p:nvPr>
            <p:ph idx="1"/>
          </p:nvPr>
        </p:nvSpPr>
        <p:spPr>
          <a:xfrm>
            <a:off x="457200" y="1981200"/>
            <a:ext cx="8229600" cy="4191000"/>
          </a:xfrm>
        </p:spPr>
        <p:txBody>
          <a:bodyPr>
            <a:normAutofit fontScale="70000" lnSpcReduction="20000"/>
          </a:bodyPr>
          <a:lstStyle/>
          <a:p>
            <a:pPr marL="0" indent="0">
              <a:buNone/>
            </a:pPr>
            <a:r>
              <a:rPr lang="en-US" sz="3800" dirty="0"/>
              <a:t>NCMS Event Support </a:t>
            </a:r>
          </a:p>
          <a:p>
            <a:pPr marL="0" indent="0">
              <a:buNone/>
            </a:pPr>
            <a:r>
              <a:rPr lang="en-US" sz="3800" dirty="0">
                <a:solidFill>
                  <a:srgbClr val="1324C7"/>
                </a:solidFill>
              </a:rPr>
              <a:t>EventSupport@ncms.org</a:t>
            </a:r>
          </a:p>
          <a:p>
            <a:pPr marL="0" indent="0">
              <a:buNone/>
            </a:pPr>
            <a:endParaRPr lang="en-US" sz="3800" dirty="0"/>
          </a:p>
          <a:p>
            <a:pPr marL="0" indent="0">
              <a:buNone/>
            </a:pPr>
            <a:r>
              <a:rPr lang="en-US" sz="3800" dirty="0"/>
              <a:t>Debbie Lilu</a:t>
            </a:r>
          </a:p>
          <a:p>
            <a:pPr marL="0" indent="0">
              <a:buNone/>
            </a:pPr>
            <a:r>
              <a:rPr lang="en-US" sz="3800" u="sng" dirty="0">
                <a:hlinkClick r:id="rId2"/>
              </a:rPr>
              <a:t>Debbie.Lilu@ncms.org</a:t>
            </a:r>
            <a:endParaRPr lang="en-US" sz="3800" dirty="0"/>
          </a:p>
          <a:p>
            <a:pPr marL="0" indent="0">
              <a:buNone/>
            </a:pPr>
            <a:r>
              <a:rPr lang="en-US" sz="3800" dirty="0"/>
              <a:t>(734) 262-0758</a:t>
            </a:r>
          </a:p>
          <a:p>
            <a:pPr marL="0" indent="0">
              <a:buNone/>
            </a:pPr>
            <a:r>
              <a:rPr lang="en-US" sz="3800" dirty="0"/>
              <a:t> </a:t>
            </a:r>
          </a:p>
          <a:p>
            <a:pPr marL="0" indent="0">
              <a:buNone/>
            </a:pPr>
            <a:r>
              <a:rPr lang="en-US" sz="3800" dirty="0"/>
              <a:t>Ray Langlais</a:t>
            </a:r>
          </a:p>
          <a:p>
            <a:pPr marL="0" indent="0">
              <a:buNone/>
            </a:pPr>
            <a:r>
              <a:rPr lang="en-US" sz="3800" u="sng" dirty="0">
                <a:hlinkClick r:id="rId3"/>
              </a:rPr>
              <a:t>rlanglais@lmi.org</a:t>
            </a:r>
            <a:endParaRPr lang="en-US" sz="3800" dirty="0"/>
          </a:p>
          <a:p>
            <a:pPr marL="0" indent="0">
              <a:buNone/>
            </a:pPr>
            <a:r>
              <a:rPr lang="en-US" sz="3800" dirty="0"/>
              <a:t>(571) 633-8019</a:t>
            </a:r>
          </a:p>
          <a:p>
            <a:endParaRPr lang="en-US" dirty="0"/>
          </a:p>
        </p:txBody>
      </p:sp>
      <p:sp>
        <p:nvSpPr>
          <p:cNvPr id="4" name="Slide Number Placeholder 3">
            <a:extLst>
              <a:ext uri="{FF2B5EF4-FFF2-40B4-BE49-F238E27FC236}">
                <a16:creationId xmlns:a16="http://schemas.microsoft.com/office/drawing/2014/main" id="{1F10F434-A8CF-4DBF-9121-F4BFE12FBF2C}"/>
              </a:ext>
            </a:extLst>
          </p:cNvPr>
          <p:cNvSpPr>
            <a:spLocks noGrp="1"/>
          </p:cNvSpPr>
          <p:nvPr>
            <p:ph type="sldNum" sz="quarter" idx="12"/>
          </p:nvPr>
        </p:nvSpPr>
        <p:spPr/>
        <p:txBody>
          <a:bodyPr/>
          <a:lstStyle/>
          <a:p>
            <a:fld id="{2726C2F5-E77D-45D7-8DF9-278139FB18E6}" type="slidenum">
              <a:rPr lang="en-US" smtClean="0"/>
              <a:t>49</a:t>
            </a:fld>
            <a:endParaRPr lang="en-US" dirty="0"/>
          </a:p>
        </p:txBody>
      </p:sp>
    </p:spTree>
    <p:extLst>
      <p:ext uri="{BB962C8B-B14F-4D97-AF65-F5344CB8AC3E}">
        <p14:creationId xmlns:p14="http://schemas.microsoft.com/office/powerpoint/2010/main" val="3895601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a:extLst>
              <a:ext uri="{FF2B5EF4-FFF2-40B4-BE49-F238E27FC236}">
                <a16:creationId xmlns:a16="http://schemas.microsoft.com/office/drawing/2014/main" id="{43DF9E7A-1F79-4880-9D1C-EC6D37028EF8}"/>
              </a:ext>
            </a:extLst>
          </p:cNvPr>
          <p:cNvGraphicFramePr/>
          <p:nvPr>
            <p:extLst>
              <p:ext uri="{D42A27DB-BD31-4B8C-83A1-F6EECF244321}">
                <p14:modId xmlns:p14="http://schemas.microsoft.com/office/powerpoint/2010/main" val="501885282"/>
              </p:ext>
            </p:extLst>
          </p:nvPr>
        </p:nvGraphicFramePr>
        <p:xfrm>
          <a:off x="1676400" y="2467928"/>
          <a:ext cx="6096000"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5D8E88CF-A687-4ACE-A775-8F7C687C668A}"/>
              </a:ext>
            </a:extLst>
          </p:cNvPr>
          <p:cNvSpPr txBox="1"/>
          <p:nvPr/>
        </p:nvSpPr>
        <p:spPr>
          <a:xfrm>
            <a:off x="1465217" y="1172646"/>
            <a:ext cx="3139440" cy="1415772"/>
          </a:xfrm>
          <a:prstGeom prst="rect">
            <a:avLst/>
          </a:prstGeom>
          <a:noFill/>
        </p:spPr>
        <p:txBody>
          <a:bodyPr wrap="square" rtlCol="0">
            <a:spAutoFit/>
          </a:bodyPr>
          <a:lstStyle/>
          <a:p>
            <a:pPr algn="ctr">
              <a:spcAft>
                <a:spcPts val="1200"/>
              </a:spcAft>
            </a:pPr>
            <a:r>
              <a:rPr lang="en-US" sz="2800" b="1" i="1" dirty="0">
                <a:ln w="22225">
                  <a:solidFill>
                    <a:schemeClr val="tx2"/>
                  </a:solidFill>
                  <a:prstDash val="solid"/>
                </a:ln>
                <a:solidFill>
                  <a:srgbClr val="0070C0"/>
                </a:solidFill>
                <a:latin typeface="Georgia Pro Black" panose="020B0604020202020204" pitchFamily="18" charset="0"/>
              </a:rPr>
              <a:t>280 Registrants</a:t>
            </a:r>
          </a:p>
          <a:p>
            <a:pPr algn="ctr">
              <a:spcAft>
                <a:spcPts val="1200"/>
              </a:spcAft>
            </a:pPr>
            <a:r>
              <a:rPr lang="en-US" sz="2000" b="1" dirty="0">
                <a:ln w="0"/>
                <a:solidFill>
                  <a:schemeClr val="accent3">
                    <a:lumMod val="50000"/>
                  </a:schemeClr>
                </a:solidFill>
                <a:effectLst>
                  <a:outerShdw blurRad="38100" dist="25400" dir="5400000" algn="ctr" rotWithShape="0">
                    <a:srgbClr val="6E747A">
                      <a:alpha val="43000"/>
                    </a:srgbClr>
                  </a:outerShdw>
                </a:effectLst>
              </a:rPr>
              <a:t>6 Disciplines</a:t>
            </a:r>
          </a:p>
          <a:p>
            <a:endParaRPr lang="en-US" dirty="0"/>
          </a:p>
        </p:txBody>
      </p:sp>
      <p:sp>
        <p:nvSpPr>
          <p:cNvPr id="9" name="TextBox 8">
            <a:extLst>
              <a:ext uri="{FF2B5EF4-FFF2-40B4-BE49-F238E27FC236}">
                <a16:creationId xmlns:a16="http://schemas.microsoft.com/office/drawing/2014/main" id="{7E9171F6-D4EA-49F2-96D7-A00E3B79E19F}"/>
              </a:ext>
            </a:extLst>
          </p:cNvPr>
          <p:cNvSpPr txBox="1"/>
          <p:nvPr/>
        </p:nvSpPr>
        <p:spPr>
          <a:xfrm>
            <a:off x="6477000" y="1381304"/>
            <a:ext cx="2590800" cy="4985980"/>
          </a:xfrm>
          <a:prstGeom prst="rect">
            <a:avLst/>
          </a:prstGeom>
          <a:noFill/>
        </p:spPr>
        <p:txBody>
          <a:bodyPr wrap="square" rtlCol="0">
            <a:spAutoFit/>
            <a:scene3d>
              <a:camera prst="orthographicFront"/>
              <a:lightRig rig="soft" dir="t">
                <a:rot lat="0" lon="0" rev="15600000"/>
              </a:lightRig>
            </a:scene3d>
            <a:sp3d extrusionH="57150" prstMaterial="softEdge">
              <a:bevelT w="25400" h="38100"/>
            </a:sp3d>
          </a:bodyPr>
          <a:lstStyle/>
          <a:p>
            <a:pPr algn="ctr">
              <a:spcBef>
                <a:spcPts val="1800"/>
              </a:spcBef>
              <a:spcAft>
                <a:spcPts val="1800"/>
              </a:spcAft>
            </a:pPr>
            <a:r>
              <a:rPr lang="en-US" sz="2400" b="1" dirty="0">
                <a:ln w="12700" cmpd="sng">
                  <a:solidFill>
                    <a:schemeClr val="accent4"/>
                  </a:solidFill>
                  <a:prstDash val="solid"/>
                </a:ln>
                <a:solidFill>
                  <a:srgbClr val="FF0000"/>
                </a:solidFill>
                <a:latin typeface="Arial Black" panose="020B0A04020102020204" pitchFamily="34" charset="0"/>
              </a:rPr>
              <a:t>Legal</a:t>
            </a:r>
          </a:p>
          <a:p>
            <a:pPr algn="ctr">
              <a:spcBef>
                <a:spcPts val="1800"/>
              </a:spcBef>
              <a:spcAft>
                <a:spcPts val="1800"/>
              </a:spcAft>
            </a:pPr>
            <a:r>
              <a:rPr lang="en-US" sz="2400" b="1" dirty="0">
                <a:ln/>
                <a:solidFill>
                  <a:schemeClr val="accent4"/>
                </a:solidFill>
                <a:latin typeface="Cooper Black" panose="0208090404030B020404" pitchFamily="18" charset="0"/>
                <a:cs typeface="Adobe Devanagari" panose="02040503050201020203" pitchFamily="18" charset="0"/>
              </a:rPr>
              <a:t>Logistics</a:t>
            </a:r>
          </a:p>
          <a:p>
            <a:pPr algn="ctr">
              <a:spcBef>
                <a:spcPts val="1800"/>
              </a:spcBef>
              <a:spcAft>
                <a:spcPts val="1800"/>
              </a:spcAft>
            </a:pPr>
            <a:r>
              <a:rPr lang="en-US" sz="2400" b="1" i="1" dirty="0">
                <a:ln/>
                <a:solidFill>
                  <a:srgbClr val="0070C0"/>
                </a:solidFill>
              </a:rPr>
              <a:t>Program Management</a:t>
            </a:r>
          </a:p>
          <a:p>
            <a:pPr algn="ctr">
              <a:spcBef>
                <a:spcPts val="1800"/>
              </a:spcBef>
              <a:spcAft>
                <a:spcPts val="1800"/>
              </a:spcAft>
            </a:pPr>
            <a:r>
              <a:rPr lang="en-US" sz="2400" b="1" dirty="0">
                <a:ln/>
                <a:solidFill>
                  <a:srgbClr val="00B050"/>
                </a:solidFill>
                <a:latin typeface="Aparajita" panose="020B0502040204020203" pitchFamily="18" charset="0"/>
                <a:cs typeface="Aparajita" panose="020B0502040204020203" pitchFamily="18" charset="0"/>
              </a:rPr>
              <a:t>Engineering</a:t>
            </a:r>
          </a:p>
          <a:p>
            <a:pPr algn="ctr">
              <a:spcBef>
                <a:spcPts val="1800"/>
              </a:spcBef>
              <a:spcAft>
                <a:spcPts val="1800"/>
              </a:spcAft>
            </a:pPr>
            <a:r>
              <a:rPr lang="en-US" sz="2400" b="1" dirty="0">
                <a:ln/>
                <a:solidFill>
                  <a:schemeClr val="accent6">
                    <a:lumMod val="75000"/>
                  </a:schemeClr>
                </a:solidFill>
                <a:latin typeface="Arial Nova" panose="020B0604020202020204" pitchFamily="34" charset="0"/>
              </a:rPr>
              <a:t>Contracts</a:t>
            </a:r>
          </a:p>
          <a:p>
            <a:pPr algn="ctr">
              <a:spcBef>
                <a:spcPts val="1800"/>
              </a:spcBef>
              <a:spcAft>
                <a:spcPts val="1800"/>
              </a:spcAft>
            </a:pPr>
            <a:r>
              <a:rPr lang="en-US" sz="2400" b="1" dirty="0">
                <a:ln/>
                <a:solidFill>
                  <a:srgbClr val="002060"/>
                </a:solidFill>
                <a:latin typeface="Eras Demi ITC" panose="020B0805030504020804" pitchFamily="34" charset="0"/>
              </a:rPr>
              <a:t>Enterprise IT</a:t>
            </a:r>
          </a:p>
        </p:txBody>
      </p:sp>
      <p:sp>
        <p:nvSpPr>
          <p:cNvPr id="10" name="TextBox 9">
            <a:extLst>
              <a:ext uri="{FF2B5EF4-FFF2-40B4-BE49-F238E27FC236}">
                <a16:creationId xmlns:a16="http://schemas.microsoft.com/office/drawing/2014/main" id="{94F0DB32-74D6-4B6E-9895-9D577FC4A99B}"/>
              </a:ext>
            </a:extLst>
          </p:cNvPr>
          <p:cNvSpPr txBox="1"/>
          <p:nvPr/>
        </p:nvSpPr>
        <p:spPr>
          <a:xfrm>
            <a:off x="154577" y="5105400"/>
            <a:ext cx="3139440" cy="1261884"/>
          </a:xfrm>
          <a:prstGeom prst="rect">
            <a:avLst/>
          </a:prstGeom>
          <a:noFill/>
        </p:spPr>
        <p:txBody>
          <a:bodyPr wrap="square" rtlCol="0">
            <a:spAutoFit/>
          </a:bodyPr>
          <a:lstStyle/>
          <a:p>
            <a:pPr algn="ctr">
              <a:spcAft>
                <a:spcPts val="1200"/>
              </a:spcAft>
            </a:pPr>
            <a:r>
              <a:rPr lang="en-US" sz="2000" b="1" dirty="0">
                <a:solidFill>
                  <a:srgbClr val="C00000"/>
                </a:solidFill>
              </a:rPr>
              <a:t>7 Work Groups</a:t>
            </a:r>
          </a:p>
          <a:p>
            <a:pPr algn="ctr">
              <a:spcAft>
                <a:spcPts val="1200"/>
              </a:spcAft>
            </a:pPr>
            <a:r>
              <a:rPr lang="en-US" b="1" i="1" dirty="0">
                <a:solidFill>
                  <a:schemeClr val="tx2">
                    <a:lumMod val="75000"/>
                  </a:schemeClr>
                </a:solidFill>
              </a:rPr>
              <a:t>(20 – 58 person WGs)</a:t>
            </a:r>
          </a:p>
          <a:p>
            <a:endParaRPr lang="en-US" dirty="0"/>
          </a:p>
        </p:txBody>
      </p:sp>
      <p:sp>
        <p:nvSpPr>
          <p:cNvPr id="14" name="TextBox 13">
            <a:extLst>
              <a:ext uri="{FF2B5EF4-FFF2-40B4-BE49-F238E27FC236}">
                <a16:creationId xmlns:a16="http://schemas.microsoft.com/office/drawing/2014/main" id="{EF7DF40D-0B64-420F-AEAA-A7FF46948355}"/>
              </a:ext>
            </a:extLst>
          </p:cNvPr>
          <p:cNvSpPr txBox="1"/>
          <p:nvPr/>
        </p:nvSpPr>
        <p:spPr>
          <a:xfrm>
            <a:off x="-533400" y="-2177"/>
            <a:ext cx="7239000" cy="830997"/>
          </a:xfrm>
          <a:prstGeom prst="rect">
            <a:avLst/>
          </a:prstGeom>
          <a:noFill/>
        </p:spPr>
        <p:txBody>
          <a:bodyPr wrap="square" rtlCol="0">
            <a:spAutoFit/>
          </a:bodyPr>
          <a:lstStyle/>
          <a:p>
            <a:pPr algn="ctr"/>
            <a:r>
              <a:rPr lang="en-US" sz="2400" b="1" dirty="0">
                <a:solidFill>
                  <a:schemeClr val="bg1"/>
                </a:solidFill>
              </a:rPr>
              <a:t>2021 Additive Manufacturing Workshop</a:t>
            </a:r>
          </a:p>
          <a:p>
            <a:pPr algn="ctr"/>
            <a:r>
              <a:rPr lang="en-US" sz="2400" b="1" dirty="0">
                <a:solidFill>
                  <a:schemeClr val="bg1"/>
                </a:solidFill>
              </a:rPr>
              <a:t>Demographics</a:t>
            </a:r>
          </a:p>
        </p:txBody>
      </p:sp>
      <p:sp>
        <p:nvSpPr>
          <p:cNvPr id="15" name="Rectangle 14">
            <a:extLst>
              <a:ext uri="{FF2B5EF4-FFF2-40B4-BE49-F238E27FC236}">
                <a16:creationId xmlns:a16="http://schemas.microsoft.com/office/drawing/2014/main" id="{035D4084-A27A-4481-A0C9-7AA390C8B081}"/>
              </a:ext>
            </a:extLst>
          </p:cNvPr>
          <p:cNvSpPr/>
          <p:nvPr/>
        </p:nvSpPr>
        <p:spPr>
          <a:xfrm>
            <a:off x="0" y="0"/>
            <a:ext cx="9144000" cy="6858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685800" y="1447800"/>
            <a:ext cx="7772400" cy="5502280"/>
          </a:xfrm>
        </p:spPr>
        <p:txBody>
          <a:bodyPr>
            <a:normAutofit fontScale="90000"/>
          </a:bodyPr>
          <a:lstStyle/>
          <a:p>
            <a:pPr algn="ctr"/>
            <a:r>
              <a:rPr lang="en-US" sz="4400" b="1" dirty="0">
                <a:latin typeface="Arial" panose="020B0604020202020204" pitchFamily="34" charset="0"/>
                <a:cs typeface="Arial" panose="020B0604020202020204" pitchFamily="34" charset="0"/>
              </a:rPr>
              <a:t>2021 Additive Manufacturing </a:t>
            </a:r>
            <a:br>
              <a:rPr lang="en-US" sz="4400" b="1" dirty="0">
                <a:latin typeface="Arial" panose="020B0604020202020204" pitchFamily="34" charset="0"/>
                <a:cs typeface="Arial" panose="020B0604020202020204" pitchFamily="34" charset="0"/>
              </a:rPr>
            </a:br>
            <a:r>
              <a:rPr lang="en-US" sz="4400" b="1" dirty="0">
                <a:latin typeface="Arial" panose="020B0604020202020204" pitchFamily="34" charset="0"/>
                <a:cs typeface="Arial" panose="020B0604020202020204" pitchFamily="34" charset="0"/>
              </a:rPr>
              <a:t>Workshop Overview</a:t>
            </a:r>
            <a:br>
              <a:rPr lang="en-US" sz="4400" b="1" dirty="0">
                <a:latin typeface="Arial" panose="020B0604020202020204" pitchFamily="34" charset="0"/>
                <a:cs typeface="Arial" panose="020B0604020202020204" pitchFamily="34" charset="0"/>
              </a:rPr>
            </a:br>
            <a:br>
              <a:rPr lang="en-US" b="1" dirty="0">
                <a:latin typeface="Arial" panose="020B0604020202020204" pitchFamily="34" charset="0"/>
                <a:cs typeface="Arial" panose="020B0604020202020204" pitchFamily="34" charset="0"/>
              </a:rPr>
            </a:br>
            <a:r>
              <a:rPr lang="en-US" sz="3100" b="1" dirty="0">
                <a:latin typeface="Arial" panose="020B0604020202020204" pitchFamily="34" charset="0"/>
                <a:cs typeface="Arial" panose="020B0604020202020204" pitchFamily="34" charset="0"/>
              </a:rPr>
              <a:t>14 – 21 June</a:t>
            </a:r>
            <a:br>
              <a:rPr lang="en-US" sz="3100" b="1" dirty="0">
                <a:latin typeface="Arial" panose="020B0604020202020204" pitchFamily="34" charset="0"/>
                <a:cs typeface="Arial" panose="020B0604020202020204" pitchFamily="34" charset="0"/>
              </a:rPr>
            </a:br>
            <a:br>
              <a:rPr lang="en-US" sz="3100" b="1" dirty="0">
                <a:solidFill>
                  <a:srgbClr val="FF0000"/>
                </a:solidFill>
                <a:latin typeface="Arial" panose="020B0604020202020204" pitchFamily="34" charset="0"/>
                <a:cs typeface="Arial" panose="020B0604020202020204" pitchFamily="34" charset="0"/>
              </a:rPr>
            </a:br>
            <a:r>
              <a:rPr lang="en-US" sz="3100" b="1" dirty="0">
                <a:solidFill>
                  <a:srgbClr val="FF0000"/>
                </a:solidFill>
              </a:rPr>
              <a:t>Virtual </a:t>
            </a:r>
            <a:br>
              <a:rPr lang="en-US" sz="3100" b="1" dirty="0"/>
            </a:br>
            <a:br>
              <a:rPr lang="en-US" sz="3100" b="1" dirty="0">
                <a:solidFill>
                  <a:srgbClr val="FF0000"/>
                </a:solidFill>
                <a:latin typeface="Arial" panose="020B0604020202020204" pitchFamily="34" charset="0"/>
                <a:cs typeface="Arial" panose="020B0604020202020204" pitchFamily="34" charset="0"/>
              </a:rPr>
            </a:br>
            <a:r>
              <a:rPr lang="en-US" sz="2700" dirty="0"/>
              <a:t>Tracy Frost (OUSD Research &amp; Engineering)/JAMWG</a:t>
            </a:r>
            <a:br>
              <a:rPr lang="en-US" sz="2700" dirty="0"/>
            </a:br>
            <a:r>
              <a:rPr lang="en-US" sz="2700" dirty="0"/>
              <a:t>Marilyn Gaska (America Makes / Lockheed Martin)</a:t>
            </a:r>
            <a:br>
              <a:rPr lang="en-US" sz="2700" dirty="0"/>
            </a:br>
            <a:r>
              <a:rPr lang="en-US" sz="2700" dirty="0"/>
              <a:t>Debbie Lilu (NCMS)</a:t>
            </a:r>
            <a:br>
              <a:rPr lang="en-US" sz="2700" dirty="0"/>
            </a:br>
            <a:r>
              <a:rPr lang="en-US" sz="2700" dirty="0"/>
              <a:t>Ray Langlais (OSD MR / LMI)</a:t>
            </a:r>
            <a:br>
              <a:rPr lang="en-US" sz="2700" b="1" dirty="0">
                <a:latin typeface="Arial" panose="020B0604020202020204" pitchFamily="34" charset="0"/>
                <a:cs typeface="Arial" panose="020B0604020202020204" pitchFamily="34" charset="0"/>
              </a:rPr>
            </a:br>
            <a:endParaRPr lang="en-US" sz="2700" b="1" dirty="0">
              <a:latin typeface="Arial" panose="020B0604020202020204" pitchFamily="34" charset="0"/>
              <a:cs typeface="Arial" panose="020B0604020202020204" pitchFamily="34"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47" y="178998"/>
            <a:ext cx="3114609" cy="554066"/>
          </a:xfrm>
          <a:prstGeom prst="rect">
            <a:avLst/>
          </a:prstGeom>
        </p:spPr>
      </p:pic>
      <p:sp>
        <p:nvSpPr>
          <p:cNvPr id="3" name="Slide Number Placeholder 2"/>
          <p:cNvSpPr>
            <a:spLocks noGrp="1"/>
          </p:cNvSpPr>
          <p:nvPr>
            <p:ph type="sldNum" sz="quarter" idx="12"/>
          </p:nvPr>
        </p:nvSpPr>
        <p:spPr/>
        <p:txBody>
          <a:bodyPr/>
          <a:lstStyle/>
          <a:p>
            <a:pPr marL="0" marR="0" lvl="0" indent="0" algn="r" defTabSz="806867" rtl="0" eaLnBrk="1" fontAlgn="base" latinLnBrk="0" hangingPunct="1">
              <a:lnSpc>
                <a:spcPct val="100000"/>
              </a:lnSpc>
              <a:spcBef>
                <a:spcPct val="0"/>
              </a:spcBef>
              <a:spcAft>
                <a:spcPct val="0"/>
              </a:spcAft>
              <a:buClrTx/>
              <a:buSzTx/>
              <a:buFontTx/>
              <a:buNone/>
              <a:tabLst/>
              <a:defRPr/>
            </a:pPr>
            <a:fld id="{2726C2F5-E77D-45D7-8DF9-278139FB18E6}" type="slidenum">
              <a:rPr kumimoji="0" lang="en-US" sz="1165" b="0" i="0" u="none" strike="noStrike" kern="1200" cap="none" spc="0" normalizeH="0" baseline="0" noProof="0">
                <a:ln>
                  <a:noFill/>
                </a:ln>
                <a:solidFill>
                  <a:prstClr val="black">
                    <a:tint val="75000"/>
                  </a:prstClr>
                </a:solidFill>
                <a:effectLst/>
                <a:uLnTx/>
                <a:uFillTx/>
                <a:latin typeface="Arial" charset="0"/>
                <a:ea typeface="+mn-ea"/>
                <a:cs typeface="+mn-cs"/>
              </a:rPr>
              <a:pPr marL="0" marR="0" lvl="0" indent="0" algn="r" defTabSz="806867" rtl="0" eaLnBrk="1" fontAlgn="base" latinLnBrk="0" hangingPunct="1">
                <a:lnSpc>
                  <a:spcPct val="100000"/>
                </a:lnSpc>
                <a:spcBef>
                  <a:spcPct val="0"/>
                </a:spcBef>
                <a:spcAft>
                  <a:spcPct val="0"/>
                </a:spcAft>
                <a:buClrTx/>
                <a:buSzTx/>
                <a:buFontTx/>
                <a:buNone/>
                <a:tabLst/>
                <a:defRPr/>
              </a:pPr>
              <a:t>50</a:t>
            </a:fld>
            <a:endParaRPr kumimoji="0" lang="en-US" sz="1165" b="0" i="0" u="none" strike="noStrike" kern="1200" cap="none" spc="0" normalizeH="0" baseline="0" noProof="0" dirty="0">
              <a:ln>
                <a:noFill/>
              </a:ln>
              <a:solidFill>
                <a:prstClr val="black">
                  <a:tint val="75000"/>
                </a:prstClr>
              </a:solidFill>
              <a:effectLst/>
              <a:uLnTx/>
              <a:uFillTx/>
              <a:latin typeface="Arial" charset="0"/>
              <a:ea typeface="+mn-ea"/>
              <a:cs typeface="+mn-cs"/>
            </a:endParaRPr>
          </a:p>
        </p:txBody>
      </p:sp>
    </p:spTree>
    <p:extLst>
      <p:ext uri="{BB962C8B-B14F-4D97-AF65-F5344CB8AC3E}">
        <p14:creationId xmlns:p14="http://schemas.microsoft.com/office/powerpoint/2010/main" val="195560900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F50FF7-B05E-48BE-90E8-E759657F4C96}"/>
              </a:ext>
            </a:extLst>
          </p:cNvPr>
          <p:cNvSpPr>
            <a:spLocks noGrp="1"/>
          </p:cNvSpPr>
          <p:nvPr>
            <p:ph idx="1"/>
          </p:nvPr>
        </p:nvSpPr>
        <p:spPr/>
        <p:txBody>
          <a:bodyPr>
            <a:normAutofit/>
          </a:bodyPr>
          <a:lstStyle/>
          <a:p>
            <a:pPr marL="0" indent="0" algn="ctr">
              <a:buNone/>
            </a:pPr>
            <a:endParaRPr lang="en-US" sz="6000" dirty="0"/>
          </a:p>
          <a:p>
            <a:pPr marL="0" indent="0" algn="ctr">
              <a:buNone/>
            </a:pPr>
            <a:r>
              <a:rPr lang="en-US" sz="6000" dirty="0"/>
              <a:t>Back-Ups</a:t>
            </a:r>
          </a:p>
        </p:txBody>
      </p:sp>
      <p:sp>
        <p:nvSpPr>
          <p:cNvPr id="4" name="Slide Number Placeholder 3">
            <a:extLst>
              <a:ext uri="{FF2B5EF4-FFF2-40B4-BE49-F238E27FC236}">
                <a16:creationId xmlns:a16="http://schemas.microsoft.com/office/drawing/2014/main" id="{EB9981AC-1298-432E-81EA-8A635D678CA3}"/>
              </a:ext>
            </a:extLst>
          </p:cNvPr>
          <p:cNvSpPr>
            <a:spLocks noGrp="1"/>
          </p:cNvSpPr>
          <p:nvPr>
            <p:ph type="sldNum" sz="quarter" idx="12"/>
          </p:nvPr>
        </p:nvSpPr>
        <p:spPr/>
        <p:txBody>
          <a:bodyPr/>
          <a:lstStyle/>
          <a:p>
            <a:fld id="{2726C2F5-E77D-45D7-8DF9-278139FB18E6}" type="slidenum">
              <a:rPr lang="en-US" smtClean="0"/>
              <a:t>51</a:t>
            </a:fld>
            <a:endParaRPr lang="en-US" dirty="0"/>
          </a:p>
        </p:txBody>
      </p:sp>
    </p:spTree>
    <p:extLst>
      <p:ext uri="{BB962C8B-B14F-4D97-AF65-F5344CB8AC3E}">
        <p14:creationId xmlns:p14="http://schemas.microsoft.com/office/powerpoint/2010/main" val="76929328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DD948-DB45-4DF9-9DF8-87EAE33F5599}"/>
              </a:ext>
            </a:extLst>
          </p:cNvPr>
          <p:cNvSpPr>
            <a:spLocks noGrp="1"/>
          </p:cNvSpPr>
          <p:nvPr>
            <p:ph type="title"/>
          </p:nvPr>
        </p:nvSpPr>
        <p:spPr/>
        <p:txBody>
          <a:bodyPr>
            <a:normAutofit fontScale="90000"/>
          </a:bodyPr>
          <a:lstStyle/>
          <a:p>
            <a:pPr lvl="0" algn="ctr" defTabSz="914400">
              <a:spcBef>
                <a:spcPts val="0"/>
              </a:spcBef>
            </a:pPr>
            <a:r>
              <a:rPr lang="en-US" sz="3200" b="1" dirty="0">
                <a:solidFill>
                  <a:srgbClr val="FF0000"/>
                </a:solidFill>
                <a:latin typeface="&amp;quot"/>
                <a:ea typeface="Times New Roman" panose="02020603050405020304" pitchFamily="18" charset="0"/>
                <a:cs typeface="Times New Roman" panose="02020603050405020304" pitchFamily="18" charset="0"/>
              </a:rPr>
              <a:t>Research &amp; Development to Advance AM Qualification and Certification</a:t>
            </a:r>
            <a:endParaRPr lang="en-US" dirty="0"/>
          </a:p>
        </p:txBody>
      </p:sp>
      <p:sp>
        <p:nvSpPr>
          <p:cNvPr id="3" name="Content Placeholder 2">
            <a:extLst>
              <a:ext uri="{FF2B5EF4-FFF2-40B4-BE49-F238E27FC236}">
                <a16:creationId xmlns:a16="http://schemas.microsoft.com/office/drawing/2014/main" id="{57A916BE-CBC2-4809-8CE7-ED0B9DEDAB3A}"/>
              </a:ext>
            </a:extLst>
          </p:cNvPr>
          <p:cNvSpPr>
            <a:spLocks noGrp="1"/>
          </p:cNvSpPr>
          <p:nvPr>
            <p:ph idx="1"/>
          </p:nvPr>
        </p:nvSpPr>
        <p:spPr>
          <a:xfrm>
            <a:off x="457200" y="2128782"/>
            <a:ext cx="8229600" cy="4348218"/>
          </a:xfrm>
        </p:spPr>
        <p:txBody>
          <a:bodyPr>
            <a:normAutofit fontScale="77500" lnSpcReduction="20000"/>
          </a:bodyPr>
          <a:lstStyle/>
          <a:p>
            <a:pPr marL="0" indent="0">
              <a:lnSpc>
                <a:spcPct val="120000"/>
              </a:lnSpc>
              <a:spcBef>
                <a:spcPts val="600"/>
              </a:spcBef>
              <a:spcAft>
                <a:spcPts val="600"/>
              </a:spcAft>
              <a:buNone/>
            </a:pPr>
            <a:r>
              <a:rPr lang="en-US" b="1" dirty="0">
                <a:solidFill>
                  <a:schemeClr val="tx1"/>
                </a:solidFill>
              </a:rPr>
              <a:t>Abstract:</a:t>
            </a:r>
            <a:r>
              <a:rPr lang="en-US" dirty="0">
                <a:solidFill>
                  <a:schemeClr val="tx1"/>
                </a:solidFill>
              </a:rPr>
              <a:t>  The intent of this working group is to outline opportunities for strategic research and development (R&amp;D) to address gaps in additive manufacturing (AM) Qualification and Certification (Q&amp;C).  The workshop has historically served as an important opportunity to influence focus and prioritization for funded R&amp;D activities.  The working group will include reference materials and presentations to aid brainstorming and understanding of AM Q&amp;C as well as examples of ongoing relevant efforts.  The goal of the working group is to identify and develop near term and long-term plans to address gaps in AM Q&amp;C via R&amp;D. </a:t>
            </a:r>
            <a:endParaRPr lang="en-US" dirty="0"/>
          </a:p>
        </p:txBody>
      </p:sp>
      <p:sp>
        <p:nvSpPr>
          <p:cNvPr id="4" name="Slide Number Placeholder 3">
            <a:extLst>
              <a:ext uri="{FF2B5EF4-FFF2-40B4-BE49-F238E27FC236}">
                <a16:creationId xmlns:a16="http://schemas.microsoft.com/office/drawing/2014/main" id="{C0D9C775-5217-45E4-951D-26FBD978ABDB}"/>
              </a:ext>
            </a:extLst>
          </p:cNvPr>
          <p:cNvSpPr>
            <a:spLocks noGrp="1"/>
          </p:cNvSpPr>
          <p:nvPr>
            <p:ph type="sldNum" sz="quarter" idx="12"/>
          </p:nvPr>
        </p:nvSpPr>
        <p:spPr/>
        <p:txBody>
          <a:bodyPr/>
          <a:lstStyle/>
          <a:p>
            <a:fld id="{2726C2F5-E77D-45D7-8DF9-278139FB18E6}" type="slidenum">
              <a:rPr lang="en-US" smtClean="0"/>
              <a:t>52</a:t>
            </a:fld>
            <a:endParaRPr lang="en-US" dirty="0"/>
          </a:p>
        </p:txBody>
      </p:sp>
    </p:spTree>
    <p:extLst>
      <p:ext uri="{BB962C8B-B14F-4D97-AF65-F5344CB8AC3E}">
        <p14:creationId xmlns:p14="http://schemas.microsoft.com/office/powerpoint/2010/main" val="14193134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DD948-DB45-4DF9-9DF8-87EAE33F5599}"/>
              </a:ext>
            </a:extLst>
          </p:cNvPr>
          <p:cNvSpPr>
            <a:spLocks noGrp="1"/>
          </p:cNvSpPr>
          <p:nvPr>
            <p:ph type="title"/>
          </p:nvPr>
        </p:nvSpPr>
        <p:spPr/>
        <p:txBody>
          <a:bodyPr>
            <a:normAutofit/>
          </a:bodyPr>
          <a:lstStyle/>
          <a:p>
            <a:pPr lvl="0" algn="ctr" defTabSz="914400">
              <a:spcBef>
                <a:spcPts val="0"/>
              </a:spcBef>
            </a:pPr>
            <a:r>
              <a:rPr lang="en-US" sz="3200" b="1" dirty="0">
                <a:solidFill>
                  <a:srgbClr val="FF0000"/>
                </a:solidFill>
                <a:latin typeface="&amp;quot"/>
                <a:ea typeface="Times New Roman" panose="02020603050405020304" pitchFamily="18" charset="0"/>
                <a:cs typeface="Times New Roman" panose="02020603050405020304" pitchFamily="18" charset="0"/>
              </a:rPr>
              <a:t>Cybersecurity</a:t>
            </a:r>
          </a:p>
        </p:txBody>
      </p:sp>
      <p:sp>
        <p:nvSpPr>
          <p:cNvPr id="3" name="Content Placeholder 2">
            <a:extLst>
              <a:ext uri="{FF2B5EF4-FFF2-40B4-BE49-F238E27FC236}">
                <a16:creationId xmlns:a16="http://schemas.microsoft.com/office/drawing/2014/main" id="{57A916BE-CBC2-4809-8CE7-ED0B9DEDAB3A}"/>
              </a:ext>
            </a:extLst>
          </p:cNvPr>
          <p:cNvSpPr>
            <a:spLocks noGrp="1"/>
          </p:cNvSpPr>
          <p:nvPr>
            <p:ph idx="1"/>
          </p:nvPr>
        </p:nvSpPr>
        <p:spPr>
          <a:xfrm>
            <a:off x="457200" y="2128782"/>
            <a:ext cx="8229600" cy="4348218"/>
          </a:xfrm>
        </p:spPr>
        <p:txBody>
          <a:bodyPr>
            <a:normAutofit fontScale="77500" lnSpcReduction="20000"/>
          </a:bodyPr>
          <a:lstStyle/>
          <a:p>
            <a:pPr marL="0" indent="0">
              <a:lnSpc>
                <a:spcPct val="120000"/>
              </a:lnSpc>
              <a:spcBef>
                <a:spcPts val="1200"/>
              </a:spcBef>
              <a:spcAft>
                <a:spcPts val="1200"/>
              </a:spcAft>
              <a:buNone/>
            </a:pPr>
            <a:r>
              <a:rPr lang="en-US" b="1" dirty="0">
                <a:solidFill>
                  <a:schemeClr val="tx1"/>
                </a:solidFill>
              </a:rPr>
              <a:t>Abstract: </a:t>
            </a:r>
            <a:r>
              <a:rPr lang="en-US" dirty="0">
                <a:solidFill>
                  <a:schemeClr val="tx1"/>
                </a:solidFill>
              </a:rPr>
              <a:t>This working group will focus on what industry, academia and manufacturing USA institutes are doing to help solve the current issues facing DoD today and what will need to be done to ensure a more secure tomorrow. Presentations/ Discussions/Tabletop scenarios will help shape the dialogue over the two days with action items to ensure continued progress towards the common goal of securing America’s supply chains and the Defense Industrial base.  Participants will engage with MxD and CyManII to inform national roadmaps for cybersecurity in manufacturing.</a:t>
            </a:r>
            <a:endParaRPr lang="en-US" dirty="0"/>
          </a:p>
        </p:txBody>
      </p:sp>
      <p:sp>
        <p:nvSpPr>
          <p:cNvPr id="4" name="Slide Number Placeholder 3">
            <a:extLst>
              <a:ext uri="{FF2B5EF4-FFF2-40B4-BE49-F238E27FC236}">
                <a16:creationId xmlns:a16="http://schemas.microsoft.com/office/drawing/2014/main" id="{C0D9C775-5217-45E4-951D-26FBD978ABDB}"/>
              </a:ext>
            </a:extLst>
          </p:cNvPr>
          <p:cNvSpPr>
            <a:spLocks noGrp="1"/>
          </p:cNvSpPr>
          <p:nvPr>
            <p:ph type="sldNum" sz="quarter" idx="12"/>
          </p:nvPr>
        </p:nvSpPr>
        <p:spPr/>
        <p:txBody>
          <a:bodyPr/>
          <a:lstStyle/>
          <a:p>
            <a:fld id="{2726C2F5-E77D-45D7-8DF9-278139FB18E6}" type="slidenum">
              <a:rPr lang="en-US" smtClean="0"/>
              <a:t>53</a:t>
            </a:fld>
            <a:endParaRPr lang="en-US" dirty="0"/>
          </a:p>
        </p:txBody>
      </p:sp>
    </p:spTree>
    <p:extLst>
      <p:ext uri="{BB962C8B-B14F-4D97-AF65-F5344CB8AC3E}">
        <p14:creationId xmlns:p14="http://schemas.microsoft.com/office/powerpoint/2010/main" val="190034145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DD948-DB45-4DF9-9DF8-87EAE33F5599}"/>
              </a:ext>
            </a:extLst>
          </p:cNvPr>
          <p:cNvSpPr>
            <a:spLocks noGrp="1"/>
          </p:cNvSpPr>
          <p:nvPr>
            <p:ph type="title"/>
          </p:nvPr>
        </p:nvSpPr>
        <p:spPr/>
        <p:txBody>
          <a:bodyPr>
            <a:normAutofit/>
          </a:bodyPr>
          <a:lstStyle/>
          <a:p>
            <a:pPr lvl="0" algn="ctr" defTabSz="914400">
              <a:spcBef>
                <a:spcPts val="0"/>
              </a:spcBef>
            </a:pPr>
            <a:r>
              <a:rPr lang="en-US" sz="3200" b="1" dirty="0">
                <a:solidFill>
                  <a:srgbClr val="FF0000"/>
                </a:solidFill>
                <a:latin typeface="&amp;quot"/>
                <a:ea typeface="Times New Roman" panose="02020603050405020304" pitchFamily="18" charset="0"/>
                <a:cs typeface="Times New Roman" panose="02020603050405020304" pitchFamily="18" charset="0"/>
              </a:rPr>
              <a:t>Education and AM Workforce Development</a:t>
            </a:r>
          </a:p>
        </p:txBody>
      </p:sp>
      <p:sp>
        <p:nvSpPr>
          <p:cNvPr id="3" name="Content Placeholder 2">
            <a:extLst>
              <a:ext uri="{FF2B5EF4-FFF2-40B4-BE49-F238E27FC236}">
                <a16:creationId xmlns:a16="http://schemas.microsoft.com/office/drawing/2014/main" id="{57A916BE-CBC2-4809-8CE7-ED0B9DEDAB3A}"/>
              </a:ext>
            </a:extLst>
          </p:cNvPr>
          <p:cNvSpPr>
            <a:spLocks noGrp="1"/>
          </p:cNvSpPr>
          <p:nvPr>
            <p:ph idx="1"/>
          </p:nvPr>
        </p:nvSpPr>
        <p:spPr>
          <a:xfrm>
            <a:off x="457200" y="2128782"/>
            <a:ext cx="8229600" cy="4592698"/>
          </a:xfrm>
        </p:spPr>
        <p:txBody>
          <a:bodyPr>
            <a:noAutofit/>
          </a:bodyPr>
          <a:lstStyle/>
          <a:p>
            <a:pPr marL="0" indent="0">
              <a:spcBef>
                <a:spcPts val="600"/>
              </a:spcBef>
              <a:spcAft>
                <a:spcPts val="600"/>
              </a:spcAft>
              <a:buNone/>
            </a:pPr>
            <a:r>
              <a:rPr lang="en-US" sz="2200" b="1" dirty="0">
                <a:solidFill>
                  <a:schemeClr val="tx1"/>
                </a:solidFill>
              </a:rPr>
              <a:t>Abstract:</a:t>
            </a:r>
            <a:r>
              <a:rPr lang="en-US" sz="2200" dirty="0">
                <a:solidFill>
                  <a:schemeClr val="tx1"/>
                </a:solidFill>
              </a:rPr>
              <a:t> This two-part training/workshop first offers participants a highly interactive, virtual learning experience where the instructor will demonstrate effective approaches in communicating to decision-makers how additive manufacturing technologies can streamline the manufacturing process, improve product life cycles, allow for flexible mass customization, and lead to increased productivity and profitability. In the second part, participants will apply this new knowledge and write their own business case.  Coaches are available to help participants hone their messages into a solid, compelling business case. Participants will also have access to America Makes technical business cases.  At the workshop’s conclusion, students will present their business cases to the group and receive feedback and ideas for improvement.</a:t>
            </a:r>
            <a:endParaRPr lang="en-US" sz="2200" dirty="0"/>
          </a:p>
        </p:txBody>
      </p:sp>
      <p:sp>
        <p:nvSpPr>
          <p:cNvPr id="4" name="Slide Number Placeholder 3">
            <a:extLst>
              <a:ext uri="{FF2B5EF4-FFF2-40B4-BE49-F238E27FC236}">
                <a16:creationId xmlns:a16="http://schemas.microsoft.com/office/drawing/2014/main" id="{C0D9C775-5217-45E4-951D-26FBD978ABDB}"/>
              </a:ext>
            </a:extLst>
          </p:cNvPr>
          <p:cNvSpPr>
            <a:spLocks noGrp="1"/>
          </p:cNvSpPr>
          <p:nvPr>
            <p:ph type="sldNum" sz="quarter" idx="12"/>
          </p:nvPr>
        </p:nvSpPr>
        <p:spPr/>
        <p:txBody>
          <a:bodyPr/>
          <a:lstStyle/>
          <a:p>
            <a:fld id="{2726C2F5-E77D-45D7-8DF9-278139FB18E6}" type="slidenum">
              <a:rPr lang="en-US" smtClean="0"/>
              <a:t>54</a:t>
            </a:fld>
            <a:endParaRPr lang="en-US" dirty="0"/>
          </a:p>
        </p:txBody>
      </p:sp>
    </p:spTree>
    <p:extLst>
      <p:ext uri="{BB962C8B-B14F-4D97-AF65-F5344CB8AC3E}">
        <p14:creationId xmlns:p14="http://schemas.microsoft.com/office/powerpoint/2010/main" val="36672263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DD948-DB45-4DF9-9DF8-87EAE33F5599}"/>
              </a:ext>
            </a:extLst>
          </p:cNvPr>
          <p:cNvSpPr>
            <a:spLocks noGrp="1"/>
          </p:cNvSpPr>
          <p:nvPr>
            <p:ph type="title"/>
          </p:nvPr>
        </p:nvSpPr>
        <p:spPr/>
        <p:txBody>
          <a:bodyPr>
            <a:normAutofit fontScale="90000"/>
          </a:bodyPr>
          <a:lstStyle/>
          <a:p>
            <a:pPr lvl="0" algn="ctr" defTabSz="914400">
              <a:spcBef>
                <a:spcPts val="0"/>
              </a:spcBef>
            </a:pPr>
            <a:r>
              <a:rPr lang="en-US" sz="3200" b="1" dirty="0">
                <a:solidFill>
                  <a:srgbClr val="FF0000"/>
                </a:solidFill>
                <a:latin typeface="&amp;quot"/>
                <a:ea typeface="Times New Roman" panose="02020603050405020304" pitchFamily="18" charset="0"/>
                <a:cs typeface="Times New Roman" panose="02020603050405020304" pitchFamily="18" charset="0"/>
              </a:rPr>
              <a:t>AM Standards – Defense industry priorities and addressing the Research and Development gaps</a:t>
            </a:r>
          </a:p>
        </p:txBody>
      </p:sp>
      <p:sp>
        <p:nvSpPr>
          <p:cNvPr id="3" name="Content Placeholder 2">
            <a:extLst>
              <a:ext uri="{FF2B5EF4-FFF2-40B4-BE49-F238E27FC236}">
                <a16:creationId xmlns:a16="http://schemas.microsoft.com/office/drawing/2014/main" id="{57A916BE-CBC2-4809-8CE7-ED0B9DEDAB3A}"/>
              </a:ext>
            </a:extLst>
          </p:cNvPr>
          <p:cNvSpPr>
            <a:spLocks noGrp="1"/>
          </p:cNvSpPr>
          <p:nvPr>
            <p:ph idx="1"/>
          </p:nvPr>
        </p:nvSpPr>
        <p:spPr>
          <a:xfrm>
            <a:off x="457200" y="2373262"/>
            <a:ext cx="8229600" cy="4348218"/>
          </a:xfrm>
        </p:spPr>
        <p:txBody>
          <a:bodyPr>
            <a:normAutofit/>
          </a:bodyPr>
          <a:lstStyle/>
          <a:p>
            <a:pPr marL="0" indent="0">
              <a:lnSpc>
                <a:spcPct val="110000"/>
              </a:lnSpc>
              <a:spcBef>
                <a:spcPts val="600"/>
              </a:spcBef>
              <a:spcAft>
                <a:spcPts val="600"/>
              </a:spcAft>
              <a:buNone/>
            </a:pPr>
            <a:r>
              <a:rPr lang="en-US" sz="2600" b="1" dirty="0">
                <a:solidFill>
                  <a:schemeClr val="tx1"/>
                </a:solidFill>
              </a:rPr>
              <a:t>Abstract: </a:t>
            </a:r>
            <a:r>
              <a:rPr lang="en-US" sz="2600" dirty="0">
                <a:solidFill>
                  <a:schemeClr val="tx1"/>
                </a:solidFill>
              </a:rPr>
              <a:t>During this session, the 93 additive manufacturing standards gaps of the ANSI AMSC and America Makes Standardization Roadmap for Additive Manufacturing will be reviewed to prioritize the open gaps based on defense industry needs. Group members will then develop Statement of Objective for the top gaps and how they can best be addressed through R&amp;D projects.  </a:t>
            </a:r>
            <a:endParaRPr lang="en-US" sz="2600" dirty="0"/>
          </a:p>
        </p:txBody>
      </p:sp>
      <p:sp>
        <p:nvSpPr>
          <p:cNvPr id="4" name="Slide Number Placeholder 3">
            <a:extLst>
              <a:ext uri="{FF2B5EF4-FFF2-40B4-BE49-F238E27FC236}">
                <a16:creationId xmlns:a16="http://schemas.microsoft.com/office/drawing/2014/main" id="{C0D9C775-5217-45E4-951D-26FBD978ABDB}"/>
              </a:ext>
            </a:extLst>
          </p:cNvPr>
          <p:cNvSpPr>
            <a:spLocks noGrp="1"/>
          </p:cNvSpPr>
          <p:nvPr>
            <p:ph type="sldNum" sz="quarter" idx="12"/>
          </p:nvPr>
        </p:nvSpPr>
        <p:spPr/>
        <p:txBody>
          <a:bodyPr/>
          <a:lstStyle/>
          <a:p>
            <a:fld id="{2726C2F5-E77D-45D7-8DF9-278139FB18E6}" type="slidenum">
              <a:rPr lang="en-US" smtClean="0"/>
              <a:t>55</a:t>
            </a:fld>
            <a:endParaRPr lang="en-US" dirty="0"/>
          </a:p>
        </p:txBody>
      </p:sp>
    </p:spTree>
    <p:extLst>
      <p:ext uri="{BB962C8B-B14F-4D97-AF65-F5344CB8AC3E}">
        <p14:creationId xmlns:p14="http://schemas.microsoft.com/office/powerpoint/2010/main" val="226580598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DD948-DB45-4DF9-9DF8-87EAE33F5599}"/>
              </a:ext>
            </a:extLst>
          </p:cNvPr>
          <p:cNvSpPr>
            <a:spLocks noGrp="1"/>
          </p:cNvSpPr>
          <p:nvPr>
            <p:ph type="title"/>
          </p:nvPr>
        </p:nvSpPr>
        <p:spPr>
          <a:xfrm>
            <a:off x="342900" y="1186394"/>
            <a:ext cx="8458200" cy="977046"/>
          </a:xfrm>
        </p:spPr>
        <p:txBody>
          <a:bodyPr>
            <a:normAutofit fontScale="90000"/>
          </a:bodyPr>
          <a:lstStyle/>
          <a:p>
            <a:pPr lvl="0" algn="ctr" defTabSz="914400">
              <a:spcBef>
                <a:spcPts val="0"/>
              </a:spcBef>
            </a:pPr>
            <a:r>
              <a:rPr lang="en-US" sz="3200" b="1" dirty="0">
                <a:solidFill>
                  <a:srgbClr val="FF0000"/>
                </a:solidFill>
                <a:latin typeface="&amp;quot"/>
                <a:ea typeface="Times New Roman" panose="02020603050405020304" pitchFamily="18" charset="0"/>
                <a:cs typeface="Times New Roman" panose="02020603050405020304" pitchFamily="18" charset="0"/>
              </a:rPr>
              <a:t>Integrated AM Network Response – How industry and government can work together to respond to urgent and important needs</a:t>
            </a:r>
          </a:p>
        </p:txBody>
      </p:sp>
      <p:sp>
        <p:nvSpPr>
          <p:cNvPr id="3" name="Content Placeholder 2">
            <a:extLst>
              <a:ext uri="{FF2B5EF4-FFF2-40B4-BE49-F238E27FC236}">
                <a16:creationId xmlns:a16="http://schemas.microsoft.com/office/drawing/2014/main" id="{57A916BE-CBC2-4809-8CE7-ED0B9DEDAB3A}"/>
              </a:ext>
            </a:extLst>
          </p:cNvPr>
          <p:cNvSpPr>
            <a:spLocks noGrp="1"/>
          </p:cNvSpPr>
          <p:nvPr>
            <p:ph idx="1"/>
          </p:nvPr>
        </p:nvSpPr>
        <p:spPr>
          <a:xfrm>
            <a:off x="457200" y="2326464"/>
            <a:ext cx="8229600" cy="4038600"/>
          </a:xfrm>
        </p:spPr>
        <p:txBody>
          <a:bodyPr>
            <a:noAutofit/>
          </a:bodyPr>
          <a:lstStyle/>
          <a:p>
            <a:pPr marL="0" indent="0">
              <a:lnSpc>
                <a:spcPct val="120000"/>
              </a:lnSpc>
              <a:spcBef>
                <a:spcPts val="600"/>
              </a:spcBef>
              <a:spcAft>
                <a:spcPts val="600"/>
              </a:spcAft>
              <a:buNone/>
            </a:pPr>
            <a:r>
              <a:rPr lang="en-US" sz="2000" b="1" dirty="0">
                <a:solidFill>
                  <a:schemeClr val="tx1"/>
                </a:solidFill>
              </a:rPr>
              <a:t>Abstract:</a:t>
            </a:r>
            <a:r>
              <a:rPr lang="en-US" sz="2000" dirty="0">
                <a:solidFill>
                  <a:schemeClr val="tx1"/>
                </a:solidFill>
              </a:rPr>
              <a:t> This working group will discuss and document areas where additional investment and development is required to ensure a resilient supply chain. The working group will investigate and provide recommendations for the following areas to focus around scaling and exercising capabilities:</a:t>
            </a:r>
          </a:p>
          <a:p>
            <a:pPr marL="388295" lvl="1" indent="0">
              <a:lnSpc>
                <a:spcPct val="120000"/>
              </a:lnSpc>
              <a:spcBef>
                <a:spcPts val="0"/>
              </a:spcBef>
              <a:buNone/>
            </a:pPr>
            <a:r>
              <a:rPr lang="en-US" sz="1612" dirty="0">
                <a:solidFill>
                  <a:schemeClr val="tx1"/>
                </a:solidFill>
              </a:rPr>
              <a:t>•	</a:t>
            </a:r>
            <a:r>
              <a:rPr lang="en-US" sz="2000" dirty="0">
                <a:solidFill>
                  <a:schemeClr val="tx1"/>
                </a:solidFill>
              </a:rPr>
              <a:t>Platform Improvement &amp; Sustainment -- Evolve the enabling technology platform</a:t>
            </a:r>
          </a:p>
          <a:p>
            <a:pPr marL="388295" lvl="1" indent="0">
              <a:lnSpc>
                <a:spcPct val="120000"/>
              </a:lnSpc>
              <a:spcBef>
                <a:spcPts val="0"/>
              </a:spcBef>
              <a:buNone/>
            </a:pPr>
            <a:r>
              <a:rPr lang="en-US" sz="2000" dirty="0">
                <a:solidFill>
                  <a:schemeClr val="tx1"/>
                </a:solidFill>
              </a:rPr>
              <a:t>•	Capability Expansion – Expand AM technologies and develop program capabilities</a:t>
            </a:r>
          </a:p>
          <a:p>
            <a:pPr marL="388295" lvl="1" indent="0">
              <a:lnSpc>
                <a:spcPct val="120000"/>
              </a:lnSpc>
              <a:spcBef>
                <a:spcPts val="0"/>
              </a:spcBef>
              <a:buNone/>
            </a:pPr>
            <a:r>
              <a:rPr lang="en-US" sz="2000" dirty="0">
                <a:solidFill>
                  <a:schemeClr val="tx1"/>
                </a:solidFill>
              </a:rPr>
              <a:t>•	Ecosystem Cultivation -- Empower, grow, and mobilize stakeholders</a:t>
            </a:r>
          </a:p>
          <a:p>
            <a:pPr marL="388295" lvl="1" indent="0">
              <a:lnSpc>
                <a:spcPct val="120000"/>
              </a:lnSpc>
              <a:spcBef>
                <a:spcPts val="0"/>
              </a:spcBef>
              <a:buNone/>
            </a:pPr>
            <a:r>
              <a:rPr lang="en-US" sz="2000" dirty="0">
                <a:solidFill>
                  <a:schemeClr val="tx1"/>
                </a:solidFill>
              </a:rPr>
              <a:t>•	Regulation &amp; Policy Management </a:t>
            </a:r>
          </a:p>
          <a:p>
            <a:pPr marL="388295" lvl="1" indent="0">
              <a:lnSpc>
                <a:spcPct val="120000"/>
              </a:lnSpc>
              <a:spcBef>
                <a:spcPts val="0"/>
              </a:spcBef>
              <a:buNone/>
            </a:pPr>
            <a:r>
              <a:rPr lang="en-US" sz="2000" dirty="0">
                <a:solidFill>
                  <a:schemeClr val="tx1"/>
                </a:solidFill>
              </a:rPr>
              <a:t>•	Workforce Development</a:t>
            </a:r>
            <a:endParaRPr lang="en-US" sz="2000" dirty="0"/>
          </a:p>
        </p:txBody>
      </p:sp>
      <p:sp>
        <p:nvSpPr>
          <p:cNvPr id="4" name="Slide Number Placeholder 3">
            <a:extLst>
              <a:ext uri="{FF2B5EF4-FFF2-40B4-BE49-F238E27FC236}">
                <a16:creationId xmlns:a16="http://schemas.microsoft.com/office/drawing/2014/main" id="{C0D9C775-5217-45E4-951D-26FBD978ABDB}"/>
              </a:ext>
            </a:extLst>
          </p:cNvPr>
          <p:cNvSpPr>
            <a:spLocks noGrp="1"/>
          </p:cNvSpPr>
          <p:nvPr>
            <p:ph type="sldNum" sz="quarter" idx="12"/>
          </p:nvPr>
        </p:nvSpPr>
        <p:spPr/>
        <p:txBody>
          <a:bodyPr/>
          <a:lstStyle/>
          <a:p>
            <a:fld id="{2726C2F5-E77D-45D7-8DF9-278139FB18E6}" type="slidenum">
              <a:rPr lang="en-US" smtClean="0"/>
              <a:t>56</a:t>
            </a:fld>
            <a:endParaRPr lang="en-US" dirty="0"/>
          </a:p>
        </p:txBody>
      </p:sp>
    </p:spTree>
    <p:extLst>
      <p:ext uri="{BB962C8B-B14F-4D97-AF65-F5344CB8AC3E}">
        <p14:creationId xmlns:p14="http://schemas.microsoft.com/office/powerpoint/2010/main" val="205777283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DD948-DB45-4DF9-9DF8-87EAE33F5599}"/>
              </a:ext>
            </a:extLst>
          </p:cNvPr>
          <p:cNvSpPr>
            <a:spLocks noGrp="1"/>
          </p:cNvSpPr>
          <p:nvPr>
            <p:ph type="title"/>
          </p:nvPr>
        </p:nvSpPr>
        <p:spPr/>
        <p:txBody>
          <a:bodyPr>
            <a:normAutofit fontScale="90000"/>
          </a:bodyPr>
          <a:lstStyle/>
          <a:p>
            <a:pPr lvl="0" algn="ctr" defTabSz="914400">
              <a:spcBef>
                <a:spcPts val="0"/>
              </a:spcBef>
            </a:pPr>
            <a:r>
              <a:rPr lang="en-US" sz="3200" b="1" dirty="0">
                <a:solidFill>
                  <a:srgbClr val="FF0000"/>
                </a:solidFill>
                <a:latin typeface="&amp;quot"/>
                <a:ea typeface="Times New Roman" panose="02020603050405020304" pitchFamily="18" charset="0"/>
                <a:cs typeface="Times New Roman" panose="02020603050405020304" pitchFamily="18" charset="0"/>
              </a:rPr>
              <a:t>AM Decision Making – Business case analysis for AM in the defense industry</a:t>
            </a:r>
          </a:p>
        </p:txBody>
      </p:sp>
      <p:sp>
        <p:nvSpPr>
          <p:cNvPr id="3" name="Content Placeholder 2">
            <a:extLst>
              <a:ext uri="{FF2B5EF4-FFF2-40B4-BE49-F238E27FC236}">
                <a16:creationId xmlns:a16="http://schemas.microsoft.com/office/drawing/2014/main" id="{57A916BE-CBC2-4809-8CE7-ED0B9DEDAB3A}"/>
              </a:ext>
            </a:extLst>
          </p:cNvPr>
          <p:cNvSpPr>
            <a:spLocks noGrp="1"/>
          </p:cNvSpPr>
          <p:nvPr>
            <p:ph idx="1"/>
          </p:nvPr>
        </p:nvSpPr>
        <p:spPr>
          <a:xfrm>
            <a:off x="457200" y="2128782"/>
            <a:ext cx="8305800" cy="4348218"/>
          </a:xfrm>
        </p:spPr>
        <p:txBody>
          <a:bodyPr>
            <a:noAutofit/>
          </a:bodyPr>
          <a:lstStyle/>
          <a:p>
            <a:pPr marL="0" indent="0">
              <a:spcBef>
                <a:spcPts val="0"/>
              </a:spcBef>
              <a:buNone/>
            </a:pPr>
            <a:r>
              <a:rPr lang="en-US" sz="2000" b="1" dirty="0">
                <a:solidFill>
                  <a:schemeClr val="tx1"/>
                </a:solidFill>
              </a:rPr>
              <a:t>Abstract:</a:t>
            </a:r>
            <a:r>
              <a:rPr lang="en-US" sz="2000" dirty="0">
                <a:solidFill>
                  <a:schemeClr val="tx1"/>
                </a:solidFill>
              </a:rPr>
              <a:t>  </a:t>
            </a:r>
            <a:r>
              <a:rPr lang="en-US" sz="2050" dirty="0">
                <a:solidFill>
                  <a:schemeClr val="tx1"/>
                </a:solidFill>
              </a:rPr>
              <a:t>Decision making for AM in the DOD is a balance between the engineering feasibility of producing a part via AM (“can we”) and the business case for AM production (“should we”). In this working group, we will attempt to formally define (i.e. equations) the AM business case by considering the potential ramifications of AM across the supply chain. After critically evaluating draft definitions, we will discuss opportunities and challenges for quantifying each component. Specifically, we will identify critical pieces of data and address how various AM use cases will influence the business case. Next, we will present views on the AM business case from representatives across the Military Services and commercial partners in regards to their current view of the AM business case, considerations specific to their organization, and vision of the AM business case in a full AM capable DOD. Lastly, the group will discuss next steps to establishing a standardized DOD perspective of the AM business case.</a:t>
            </a:r>
            <a:endParaRPr lang="en-US" sz="2050" dirty="0"/>
          </a:p>
        </p:txBody>
      </p:sp>
      <p:sp>
        <p:nvSpPr>
          <p:cNvPr id="4" name="Slide Number Placeholder 3">
            <a:extLst>
              <a:ext uri="{FF2B5EF4-FFF2-40B4-BE49-F238E27FC236}">
                <a16:creationId xmlns:a16="http://schemas.microsoft.com/office/drawing/2014/main" id="{C0D9C775-5217-45E4-951D-26FBD978ABDB}"/>
              </a:ext>
            </a:extLst>
          </p:cNvPr>
          <p:cNvSpPr>
            <a:spLocks noGrp="1"/>
          </p:cNvSpPr>
          <p:nvPr>
            <p:ph type="sldNum" sz="quarter" idx="12"/>
          </p:nvPr>
        </p:nvSpPr>
        <p:spPr/>
        <p:txBody>
          <a:bodyPr/>
          <a:lstStyle/>
          <a:p>
            <a:fld id="{2726C2F5-E77D-45D7-8DF9-278139FB18E6}" type="slidenum">
              <a:rPr lang="en-US" smtClean="0"/>
              <a:t>57</a:t>
            </a:fld>
            <a:endParaRPr lang="en-US" dirty="0"/>
          </a:p>
        </p:txBody>
      </p:sp>
    </p:spTree>
    <p:extLst>
      <p:ext uri="{BB962C8B-B14F-4D97-AF65-F5344CB8AC3E}">
        <p14:creationId xmlns:p14="http://schemas.microsoft.com/office/powerpoint/2010/main" val="287433073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DD948-DB45-4DF9-9DF8-87EAE33F5599}"/>
              </a:ext>
            </a:extLst>
          </p:cNvPr>
          <p:cNvSpPr>
            <a:spLocks noGrp="1"/>
          </p:cNvSpPr>
          <p:nvPr>
            <p:ph type="title"/>
          </p:nvPr>
        </p:nvSpPr>
        <p:spPr/>
        <p:txBody>
          <a:bodyPr>
            <a:normAutofit fontScale="90000"/>
          </a:bodyPr>
          <a:lstStyle/>
          <a:p>
            <a:pPr lvl="0" algn="ctr" defTabSz="914400">
              <a:spcBef>
                <a:spcPts val="0"/>
              </a:spcBef>
            </a:pPr>
            <a:r>
              <a:rPr lang="en-US" sz="3200" b="1" dirty="0">
                <a:solidFill>
                  <a:srgbClr val="FF0000"/>
                </a:solidFill>
                <a:latin typeface="&amp;quot"/>
                <a:ea typeface="Times New Roman" panose="02020603050405020304" pitchFamily="18" charset="0"/>
                <a:cs typeface="Times New Roman" panose="02020603050405020304" pitchFamily="18" charset="0"/>
              </a:rPr>
              <a:t>AM Acceptability: Common AM Data Package Approach (Tuesday Only)</a:t>
            </a:r>
          </a:p>
        </p:txBody>
      </p:sp>
      <p:sp>
        <p:nvSpPr>
          <p:cNvPr id="3" name="Content Placeholder 2">
            <a:extLst>
              <a:ext uri="{FF2B5EF4-FFF2-40B4-BE49-F238E27FC236}">
                <a16:creationId xmlns:a16="http://schemas.microsoft.com/office/drawing/2014/main" id="{57A916BE-CBC2-4809-8CE7-ED0B9DEDAB3A}"/>
              </a:ext>
            </a:extLst>
          </p:cNvPr>
          <p:cNvSpPr>
            <a:spLocks noGrp="1"/>
          </p:cNvSpPr>
          <p:nvPr>
            <p:ph idx="1"/>
          </p:nvPr>
        </p:nvSpPr>
        <p:spPr>
          <a:xfrm>
            <a:off x="457200" y="2128782"/>
            <a:ext cx="8229600" cy="4348218"/>
          </a:xfrm>
        </p:spPr>
        <p:txBody>
          <a:bodyPr>
            <a:normAutofit/>
          </a:bodyPr>
          <a:lstStyle/>
          <a:p>
            <a:pPr marL="0" indent="0">
              <a:lnSpc>
                <a:spcPct val="110000"/>
              </a:lnSpc>
              <a:spcBef>
                <a:spcPts val="1200"/>
              </a:spcBef>
              <a:spcAft>
                <a:spcPts val="1200"/>
              </a:spcAft>
              <a:buNone/>
            </a:pPr>
            <a:r>
              <a:rPr lang="en-US" sz="2400" b="1" dirty="0">
                <a:solidFill>
                  <a:schemeClr val="tx1"/>
                </a:solidFill>
              </a:rPr>
              <a:t>Abstract:</a:t>
            </a:r>
            <a:r>
              <a:rPr lang="en-US" sz="2400" dirty="0">
                <a:solidFill>
                  <a:schemeClr val="tx1"/>
                </a:solidFill>
              </a:rPr>
              <a:t> This working group will provide participants a review of the Joint AM Acceptability (JAMA) project and seek feedback on the project’s approach. The JAMA effort was a collaboration between the Military Departments (MILDEPS) and the Defense Logistics Agency (DLA) to meet the Office of the Secretary of Defense’s mandate to integrate AM into the supply chain.  The DLA and MILDEP partners developed a common AM Data Package approach which will be discussed in depth during the workshop.</a:t>
            </a:r>
            <a:endParaRPr lang="en-US" sz="2400" dirty="0"/>
          </a:p>
        </p:txBody>
      </p:sp>
      <p:sp>
        <p:nvSpPr>
          <p:cNvPr id="4" name="Slide Number Placeholder 3">
            <a:extLst>
              <a:ext uri="{FF2B5EF4-FFF2-40B4-BE49-F238E27FC236}">
                <a16:creationId xmlns:a16="http://schemas.microsoft.com/office/drawing/2014/main" id="{C0D9C775-5217-45E4-951D-26FBD978ABDB}"/>
              </a:ext>
            </a:extLst>
          </p:cNvPr>
          <p:cNvSpPr>
            <a:spLocks noGrp="1"/>
          </p:cNvSpPr>
          <p:nvPr>
            <p:ph type="sldNum" sz="quarter" idx="12"/>
          </p:nvPr>
        </p:nvSpPr>
        <p:spPr/>
        <p:txBody>
          <a:bodyPr/>
          <a:lstStyle/>
          <a:p>
            <a:fld id="{2726C2F5-E77D-45D7-8DF9-278139FB18E6}" type="slidenum">
              <a:rPr lang="en-US" smtClean="0"/>
              <a:t>58</a:t>
            </a:fld>
            <a:endParaRPr lang="en-US" dirty="0"/>
          </a:p>
        </p:txBody>
      </p:sp>
    </p:spTree>
    <p:extLst>
      <p:ext uri="{BB962C8B-B14F-4D97-AF65-F5344CB8AC3E}">
        <p14:creationId xmlns:p14="http://schemas.microsoft.com/office/powerpoint/2010/main" val="186236085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DD948-DB45-4DF9-9DF8-87EAE33F5599}"/>
              </a:ext>
            </a:extLst>
          </p:cNvPr>
          <p:cNvSpPr>
            <a:spLocks noGrp="1"/>
          </p:cNvSpPr>
          <p:nvPr>
            <p:ph type="title"/>
          </p:nvPr>
        </p:nvSpPr>
        <p:spPr/>
        <p:txBody>
          <a:bodyPr>
            <a:normAutofit fontScale="90000"/>
          </a:bodyPr>
          <a:lstStyle/>
          <a:p>
            <a:pPr lvl="0" algn="ctr" defTabSz="914400">
              <a:spcBef>
                <a:spcPts val="0"/>
              </a:spcBef>
            </a:pPr>
            <a:r>
              <a:rPr lang="en-US" sz="3200" b="1" dirty="0">
                <a:solidFill>
                  <a:srgbClr val="FF0000"/>
                </a:solidFill>
                <a:latin typeface="&amp;quot"/>
                <a:ea typeface="Times New Roman" panose="02020603050405020304" pitchFamily="18" charset="0"/>
                <a:cs typeface="Times New Roman" panose="02020603050405020304" pitchFamily="18" charset="0"/>
              </a:rPr>
              <a:t>One Size Doesn’t Fit All:  The Role for Technology in Meeting the Multiple Workforce Challenges in Manufacturing  (Wed)</a:t>
            </a:r>
          </a:p>
        </p:txBody>
      </p:sp>
      <p:sp>
        <p:nvSpPr>
          <p:cNvPr id="3" name="Content Placeholder 2">
            <a:extLst>
              <a:ext uri="{FF2B5EF4-FFF2-40B4-BE49-F238E27FC236}">
                <a16:creationId xmlns:a16="http://schemas.microsoft.com/office/drawing/2014/main" id="{57A916BE-CBC2-4809-8CE7-ED0B9DEDAB3A}"/>
              </a:ext>
            </a:extLst>
          </p:cNvPr>
          <p:cNvSpPr>
            <a:spLocks noGrp="1"/>
          </p:cNvSpPr>
          <p:nvPr>
            <p:ph idx="1"/>
          </p:nvPr>
        </p:nvSpPr>
        <p:spPr>
          <a:xfrm>
            <a:off x="457200" y="2373262"/>
            <a:ext cx="8229600" cy="4348218"/>
          </a:xfrm>
        </p:spPr>
        <p:txBody>
          <a:bodyPr>
            <a:normAutofit fontScale="70000" lnSpcReduction="20000"/>
          </a:bodyPr>
          <a:lstStyle/>
          <a:p>
            <a:pPr marL="0" indent="0">
              <a:lnSpc>
                <a:spcPct val="120000"/>
              </a:lnSpc>
              <a:spcBef>
                <a:spcPts val="1200"/>
              </a:spcBef>
              <a:spcAft>
                <a:spcPts val="1200"/>
              </a:spcAft>
              <a:buNone/>
            </a:pPr>
            <a:r>
              <a:rPr lang="en-US" b="1" dirty="0">
                <a:solidFill>
                  <a:schemeClr val="tx1"/>
                </a:solidFill>
              </a:rPr>
              <a:t>Abstract:</a:t>
            </a:r>
            <a:r>
              <a:rPr lang="en-US" dirty="0">
                <a:solidFill>
                  <a:schemeClr val="tx1"/>
                </a:solidFill>
              </a:rPr>
              <a:t> U.S. manufacturers continue to be challenged in finding the right workers with the right skills. Today, research from MIT’s Initiative for Knowledge and Innovation in Manufacturing argues that manufacturers are facing not one, but a set of related workforce challenges: a “skills shortage”, a “skills gap”, and a “wage gap.” In this presentation, MIT Research Scientist Dr. Ben Armstrong will detail these workforce challenges, provide a roadmap to creating scalable and sustained solutions, and describe the role that policy and acquisition strategy plays in moving forward.  Dr. Armstrong will provide examples of what some of the most advanced factories have done to address these challenges as evidence to the viability of his proposed approaches.</a:t>
            </a:r>
            <a:endParaRPr lang="en-US" dirty="0"/>
          </a:p>
        </p:txBody>
      </p:sp>
      <p:sp>
        <p:nvSpPr>
          <p:cNvPr id="4" name="Slide Number Placeholder 3">
            <a:extLst>
              <a:ext uri="{FF2B5EF4-FFF2-40B4-BE49-F238E27FC236}">
                <a16:creationId xmlns:a16="http://schemas.microsoft.com/office/drawing/2014/main" id="{C0D9C775-5217-45E4-951D-26FBD978ABDB}"/>
              </a:ext>
            </a:extLst>
          </p:cNvPr>
          <p:cNvSpPr>
            <a:spLocks noGrp="1"/>
          </p:cNvSpPr>
          <p:nvPr>
            <p:ph type="sldNum" sz="quarter" idx="12"/>
          </p:nvPr>
        </p:nvSpPr>
        <p:spPr/>
        <p:txBody>
          <a:bodyPr/>
          <a:lstStyle/>
          <a:p>
            <a:fld id="{2726C2F5-E77D-45D7-8DF9-278139FB18E6}" type="slidenum">
              <a:rPr lang="en-US" smtClean="0"/>
              <a:t>59</a:t>
            </a:fld>
            <a:endParaRPr lang="en-US" dirty="0"/>
          </a:p>
        </p:txBody>
      </p:sp>
    </p:spTree>
    <p:extLst>
      <p:ext uri="{BB962C8B-B14F-4D97-AF65-F5344CB8AC3E}">
        <p14:creationId xmlns:p14="http://schemas.microsoft.com/office/powerpoint/2010/main" val="42130834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726C2F5-E77D-45D7-8DF9-278139FB18E6}" type="slidenum">
              <a:rPr lang="en-US" smtClean="0"/>
              <a:t>6</a:t>
            </a:fld>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447" y="178998"/>
            <a:ext cx="3114609" cy="554066"/>
          </a:xfrm>
          <a:prstGeom prst="rect">
            <a:avLst/>
          </a:prstGeom>
        </p:spPr>
      </p:pic>
      <p:sp>
        <p:nvSpPr>
          <p:cNvPr id="6" name="Rectangle 5"/>
          <p:cNvSpPr/>
          <p:nvPr/>
        </p:nvSpPr>
        <p:spPr>
          <a:xfrm>
            <a:off x="249382" y="1600199"/>
            <a:ext cx="8610600" cy="6494085"/>
          </a:xfrm>
          <a:prstGeom prst="rect">
            <a:avLst/>
          </a:prstGeom>
        </p:spPr>
        <p:txBody>
          <a:bodyPr wrap="square">
            <a:spAutoFit/>
          </a:bodyPr>
          <a:lstStyle/>
          <a:p>
            <a:pPr algn="ctr"/>
            <a:r>
              <a:rPr lang="en-US" sz="2800" b="1" dirty="0">
                <a:solidFill>
                  <a:srgbClr val="101643"/>
                </a:solidFill>
                <a:latin typeface="Arial" panose="020B0604020202020204" pitchFamily="34" charset="0"/>
                <a:ea typeface="+mj-ea"/>
                <a:cs typeface="Arial" panose="020B0604020202020204" pitchFamily="34" charset="0"/>
              </a:rPr>
              <a:t>2021 Additive Manufacturing </a:t>
            </a:r>
            <a:br>
              <a:rPr lang="en-US" sz="2800" b="1" dirty="0">
                <a:solidFill>
                  <a:srgbClr val="101643"/>
                </a:solidFill>
                <a:latin typeface="Arial" panose="020B0604020202020204" pitchFamily="34" charset="0"/>
                <a:ea typeface="+mj-ea"/>
                <a:cs typeface="Arial" panose="020B0604020202020204" pitchFamily="34" charset="0"/>
              </a:rPr>
            </a:br>
            <a:r>
              <a:rPr lang="en-US" sz="2800" b="1" dirty="0">
                <a:solidFill>
                  <a:srgbClr val="101643"/>
                </a:solidFill>
                <a:latin typeface="Arial" panose="020B0604020202020204" pitchFamily="34" charset="0"/>
                <a:ea typeface="+mj-ea"/>
                <a:cs typeface="Arial" panose="020B0604020202020204" pitchFamily="34" charset="0"/>
              </a:rPr>
              <a:t>Workshop</a:t>
            </a:r>
          </a:p>
          <a:p>
            <a:pPr algn="ctr"/>
            <a:endParaRPr lang="en-US" sz="2800" b="1" dirty="0">
              <a:solidFill>
                <a:srgbClr val="101643"/>
              </a:solidFill>
              <a:latin typeface="Arial" panose="020B0604020202020204" pitchFamily="34" charset="0"/>
              <a:ea typeface="+mj-ea"/>
              <a:cs typeface="Arial" panose="020B0604020202020204" pitchFamily="34" charset="0"/>
            </a:endParaRPr>
          </a:p>
          <a:p>
            <a:pPr algn="ctr"/>
            <a:endParaRPr lang="en-US" sz="3600" b="1" dirty="0">
              <a:solidFill>
                <a:srgbClr val="101643"/>
              </a:solidFill>
              <a:latin typeface="Arial" panose="020B0604020202020204" pitchFamily="34" charset="0"/>
              <a:ea typeface="+mj-ea"/>
              <a:cs typeface="Arial" panose="020B0604020202020204" pitchFamily="34" charset="0"/>
            </a:endParaRPr>
          </a:p>
          <a:p>
            <a:pPr algn="ctr"/>
            <a:r>
              <a:rPr lang="en-US" sz="4000" b="1" dirty="0">
                <a:solidFill>
                  <a:srgbClr val="101643"/>
                </a:solidFill>
                <a:latin typeface="Arial" panose="020B0604020202020204" pitchFamily="34" charset="0"/>
                <a:ea typeface="+mj-ea"/>
                <a:cs typeface="Arial" panose="020B0604020202020204" pitchFamily="34" charset="0"/>
              </a:rPr>
              <a:t>Robert A. Gold</a:t>
            </a:r>
          </a:p>
          <a:p>
            <a:pPr algn="ctr"/>
            <a:endParaRPr lang="en-US" sz="3200" b="1" dirty="0">
              <a:solidFill>
                <a:srgbClr val="101643"/>
              </a:solidFill>
              <a:latin typeface="Arial" panose="020B0604020202020204" pitchFamily="34" charset="0"/>
              <a:ea typeface="+mj-ea"/>
              <a:cs typeface="Arial" panose="020B0604020202020204" pitchFamily="34" charset="0"/>
            </a:endParaRPr>
          </a:p>
          <a:p>
            <a:pPr algn="ctr"/>
            <a:endParaRPr lang="en-US" sz="2400" b="1" dirty="0">
              <a:solidFill>
                <a:srgbClr val="101643"/>
              </a:solidFill>
              <a:latin typeface="Arial" panose="020B0604020202020204" pitchFamily="34" charset="0"/>
              <a:ea typeface="+mj-ea"/>
              <a:cs typeface="Arial" panose="020B0604020202020204" pitchFamily="34" charset="0"/>
            </a:endParaRPr>
          </a:p>
          <a:p>
            <a:pPr algn="ctr"/>
            <a:r>
              <a:rPr lang="en-US" sz="2400" b="1" dirty="0">
                <a:solidFill>
                  <a:srgbClr val="101643"/>
                </a:solidFill>
                <a:latin typeface="Arial" panose="020B0604020202020204" pitchFamily="34" charset="0"/>
                <a:ea typeface="+mj-ea"/>
                <a:cs typeface="Arial" panose="020B0604020202020204" pitchFamily="34" charset="0"/>
              </a:rPr>
              <a:t>Director</a:t>
            </a:r>
          </a:p>
          <a:p>
            <a:pPr algn="ctr"/>
            <a:r>
              <a:rPr lang="en-US" sz="2400" b="1" dirty="0">
                <a:solidFill>
                  <a:srgbClr val="101643"/>
                </a:solidFill>
                <a:latin typeface="Arial" panose="020B0604020202020204" pitchFamily="34" charset="0"/>
                <a:ea typeface="+mj-ea"/>
                <a:cs typeface="Arial" panose="020B0604020202020204" pitchFamily="34" charset="0"/>
              </a:rPr>
              <a:t> Technology &amp; Manufacturing</a:t>
            </a:r>
          </a:p>
          <a:p>
            <a:pPr algn="ctr"/>
            <a:r>
              <a:rPr lang="en-US" sz="2400" b="1" dirty="0">
                <a:solidFill>
                  <a:srgbClr val="101643"/>
                </a:solidFill>
                <a:latin typeface="Arial" panose="020B0604020202020204" pitchFamily="34" charset="0"/>
                <a:ea typeface="+mj-ea"/>
                <a:cs typeface="Arial" panose="020B0604020202020204" pitchFamily="34" charset="0"/>
              </a:rPr>
              <a:t> Industrial Base</a:t>
            </a:r>
          </a:p>
          <a:p>
            <a:pPr algn="ctr"/>
            <a:r>
              <a:rPr lang="en-US" sz="2400" b="1" dirty="0">
                <a:solidFill>
                  <a:srgbClr val="101643"/>
                </a:solidFill>
                <a:latin typeface="Arial" panose="020B0604020202020204" pitchFamily="34" charset="0"/>
                <a:ea typeface="+mj-ea"/>
                <a:cs typeface="Arial" panose="020B0604020202020204" pitchFamily="34" charset="0"/>
              </a:rPr>
              <a:t>OUSD(R&amp;E)</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ctr"/>
            <a:br>
              <a:rPr lang="en-US" sz="3200" b="1" dirty="0">
                <a:solidFill>
                  <a:srgbClr val="101643"/>
                </a:solidFill>
                <a:latin typeface="Arial" panose="020B0604020202020204" pitchFamily="34" charset="0"/>
                <a:ea typeface="+mj-ea"/>
                <a:cs typeface="Arial" panose="020B0604020202020204" pitchFamily="34" charset="0"/>
              </a:rPr>
            </a:br>
            <a:br>
              <a:rPr lang="en-US" sz="3200" b="1" dirty="0">
                <a:solidFill>
                  <a:srgbClr val="FF0000"/>
                </a:solidFill>
                <a:latin typeface="Arial" panose="020B0604020202020204" pitchFamily="34" charset="0"/>
                <a:ea typeface="+mj-ea"/>
                <a:cs typeface="Arial" panose="020B0604020202020204" pitchFamily="34" charset="0"/>
              </a:rPr>
            </a:br>
            <a:endParaRPr lang="en-US" sz="3200"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96200" y="882242"/>
            <a:ext cx="1371600" cy="1435913"/>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8600" y="1066800"/>
            <a:ext cx="1066800" cy="1066800"/>
          </a:xfrm>
          <a:prstGeom prst="rect">
            <a:avLst/>
          </a:prstGeom>
        </p:spPr>
      </p:pic>
    </p:spTree>
    <p:extLst>
      <p:ext uri="{BB962C8B-B14F-4D97-AF65-F5344CB8AC3E}">
        <p14:creationId xmlns:p14="http://schemas.microsoft.com/office/powerpoint/2010/main" val="366768687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DD948-DB45-4DF9-9DF8-87EAE33F5599}"/>
              </a:ext>
            </a:extLst>
          </p:cNvPr>
          <p:cNvSpPr>
            <a:spLocks noGrp="1"/>
          </p:cNvSpPr>
          <p:nvPr>
            <p:ph type="title"/>
          </p:nvPr>
        </p:nvSpPr>
        <p:spPr>
          <a:xfrm>
            <a:off x="609600" y="1066800"/>
            <a:ext cx="7924800" cy="977046"/>
          </a:xfrm>
        </p:spPr>
        <p:txBody>
          <a:bodyPr>
            <a:normAutofit fontScale="90000"/>
          </a:bodyPr>
          <a:lstStyle/>
          <a:p>
            <a:pPr lvl="0" algn="ctr" defTabSz="914400">
              <a:spcBef>
                <a:spcPts val="0"/>
              </a:spcBef>
            </a:pPr>
            <a:r>
              <a:rPr lang="en-US" sz="3200" b="1" dirty="0">
                <a:solidFill>
                  <a:srgbClr val="FF0000"/>
                </a:solidFill>
                <a:latin typeface="&amp;quot"/>
                <a:ea typeface="Times New Roman" panose="02020603050405020304" pitchFamily="18" charset="0"/>
                <a:cs typeface="Times New Roman" panose="02020603050405020304" pitchFamily="18" charset="0"/>
              </a:rPr>
              <a:t>Training: JAMMEX Introduction (Gov’t Only)</a:t>
            </a:r>
            <a:br>
              <a:rPr lang="en-US" sz="3200" b="1" dirty="0">
                <a:solidFill>
                  <a:srgbClr val="FF0000"/>
                </a:solidFill>
                <a:latin typeface="&amp;quot"/>
                <a:ea typeface="Times New Roman" panose="02020603050405020304" pitchFamily="18" charset="0"/>
                <a:cs typeface="Times New Roman" panose="02020603050405020304" pitchFamily="18" charset="0"/>
              </a:rPr>
            </a:br>
            <a:r>
              <a:rPr lang="en-US" sz="3200" b="1" dirty="0">
                <a:solidFill>
                  <a:srgbClr val="FF0000"/>
                </a:solidFill>
                <a:latin typeface="&amp;quot"/>
                <a:ea typeface="Times New Roman" panose="02020603050405020304" pitchFamily="18" charset="0"/>
                <a:cs typeface="Times New Roman" panose="02020603050405020304" pitchFamily="18" charset="0"/>
              </a:rPr>
              <a:t> (Wed)</a:t>
            </a:r>
          </a:p>
        </p:txBody>
      </p:sp>
      <p:sp>
        <p:nvSpPr>
          <p:cNvPr id="3" name="Content Placeholder 2">
            <a:extLst>
              <a:ext uri="{FF2B5EF4-FFF2-40B4-BE49-F238E27FC236}">
                <a16:creationId xmlns:a16="http://schemas.microsoft.com/office/drawing/2014/main" id="{57A916BE-CBC2-4809-8CE7-ED0B9DEDAB3A}"/>
              </a:ext>
            </a:extLst>
          </p:cNvPr>
          <p:cNvSpPr>
            <a:spLocks noGrp="1"/>
          </p:cNvSpPr>
          <p:nvPr>
            <p:ph idx="1"/>
          </p:nvPr>
        </p:nvSpPr>
        <p:spPr>
          <a:xfrm>
            <a:off x="457200" y="2128782"/>
            <a:ext cx="8229600" cy="4348218"/>
          </a:xfrm>
        </p:spPr>
        <p:txBody>
          <a:bodyPr>
            <a:normAutofit fontScale="32500" lnSpcReduction="20000"/>
          </a:bodyPr>
          <a:lstStyle/>
          <a:p>
            <a:pPr marL="0" indent="0">
              <a:lnSpc>
                <a:spcPct val="120000"/>
              </a:lnSpc>
              <a:spcBef>
                <a:spcPts val="1200"/>
              </a:spcBef>
              <a:spcAft>
                <a:spcPts val="1200"/>
              </a:spcAft>
              <a:buNone/>
            </a:pPr>
            <a:r>
              <a:rPr lang="en-US" sz="6000" b="1" dirty="0">
                <a:solidFill>
                  <a:schemeClr val="tx1"/>
                </a:solidFill>
              </a:rPr>
              <a:t>Abstract:  </a:t>
            </a:r>
            <a:r>
              <a:rPr lang="en-US" sz="6000" dirty="0">
                <a:solidFill>
                  <a:schemeClr val="tx1"/>
                </a:solidFill>
              </a:rPr>
              <a:t>JAMMEX is the collaborative system for the exchange and sharing of 3D AM models across  the DoD community.  JAMMEX fulfills the requirement of the OSD DTM-19-006 to provide an interoperable capability enabling DoD entities to procure, securely access, and share AM technical data.  </a:t>
            </a:r>
          </a:p>
          <a:p>
            <a:pPr marL="0" indent="0">
              <a:lnSpc>
                <a:spcPct val="120000"/>
              </a:lnSpc>
              <a:spcBef>
                <a:spcPts val="1200"/>
              </a:spcBef>
              <a:spcAft>
                <a:spcPts val="1200"/>
              </a:spcAft>
              <a:buNone/>
            </a:pPr>
            <a:r>
              <a:rPr lang="en-US" sz="6000" dirty="0">
                <a:solidFill>
                  <a:schemeClr val="tx1"/>
                </a:solidFill>
              </a:rPr>
              <a:t>This workshop session will provide participants with a demonstration of the current functionalities of JAMMEX.   Participants will hear highlights about some of the system enhancements that are currently being worked.  The discussion will also involve an exchange of ideas and feedback from the participants on lessons learned from working with AM repository systems and further suggested enhancements for JAMMEX. </a:t>
            </a:r>
            <a:endParaRPr lang="en-US" dirty="0"/>
          </a:p>
        </p:txBody>
      </p:sp>
      <p:sp>
        <p:nvSpPr>
          <p:cNvPr id="4" name="Slide Number Placeholder 3">
            <a:extLst>
              <a:ext uri="{FF2B5EF4-FFF2-40B4-BE49-F238E27FC236}">
                <a16:creationId xmlns:a16="http://schemas.microsoft.com/office/drawing/2014/main" id="{C0D9C775-5217-45E4-951D-26FBD978ABDB}"/>
              </a:ext>
            </a:extLst>
          </p:cNvPr>
          <p:cNvSpPr>
            <a:spLocks noGrp="1"/>
          </p:cNvSpPr>
          <p:nvPr>
            <p:ph type="sldNum" sz="quarter" idx="12"/>
          </p:nvPr>
        </p:nvSpPr>
        <p:spPr/>
        <p:txBody>
          <a:bodyPr/>
          <a:lstStyle/>
          <a:p>
            <a:fld id="{2726C2F5-E77D-45D7-8DF9-278139FB18E6}" type="slidenum">
              <a:rPr lang="en-US" smtClean="0"/>
              <a:t>60</a:t>
            </a:fld>
            <a:endParaRPr lang="en-US" dirty="0"/>
          </a:p>
        </p:txBody>
      </p:sp>
    </p:spTree>
    <p:extLst>
      <p:ext uri="{BB962C8B-B14F-4D97-AF65-F5344CB8AC3E}">
        <p14:creationId xmlns:p14="http://schemas.microsoft.com/office/powerpoint/2010/main" val="392246623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DD948-DB45-4DF9-9DF8-87EAE33F5599}"/>
              </a:ext>
            </a:extLst>
          </p:cNvPr>
          <p:cNvSpPr>
            <a:spLocks noGrp="1"/>
          </p:cNvSpPr>
          <p:nvPr>
            <p:ph type="title"/>
          </p:nvPr>
        </p:nvSpPr>
        <p:spPr>
          <a:xfrm>
            <a:off x="228600" y="1060368"/>
            <a:ext cx="8458200" cy="977046"/>
          </a:xfrm>
        </p:spPr>
        <p:txBody>
          <a:bodyPr>
            <a:normAutofit fontScale="90000"/>
          </a:bodyPr>
          <a:lstStyle/>
          <a:p>
            <a:pPr lvl="0" algn="ctr" defTabSz="914400">
              <a:spcBef>
                <a:spcPts val="0"/>
              </a:spcBef>
            </a:pPr>
            <a:r>
              <a:rPr lang="en-US" sz="3200" b="1" dirty="0">
                <a:solidFill>
                  <a:srgbClr val="FF0000"/>
                </a:solidFill>
                <a:latin typeface="&amp;quot"/>
                <a:ea typeface="Times New Roman" panose="02020603050405020304" pitchFamily="18" charset="0"/>
                <a:cs typeface="Times New Roman" panose="02020603050405020304" pitchFamily="18" charset="0"/>
              </a:rPr>
              <a:t>DoD Additive Manufacturing Draft Guidebook Review (Wed)</a:t>
            </a:r>
          </a:p>
        </p:txBody>
      </p:sp>
      <p:sp>
        <p:nvSpPr>
          <p:cNvPr id="3" name="Content Placeholder 2">
            <a:extLst>
              <a:ext uri="{FF2B5EF4-FFF2-40B4-BE49-F238E27FC236}">
                <a16:creationId xmlns:a16="http://schemas.microsoft.com/office/drawing/2014/main" id="{57A916BE-CBC2-4809-8CE7-ED0B9DEDAB3A}"/>
              </a:ext>
            </a:extLst>
          </p:cNvPr>
          <p:cNvSpPr>
            <a:spLocks noGrp="1"/>
          </p:cNvSpPr>
          <p:nvPr>
            <p:ph idx="1"/>
          </p:nvPr>
        </p:nvSpPr>
        <p:spPr>
          <a:xfrm>
            <a:off x="457200" y="2128782"/>
            <a:ext cx="8229600" cy="4348218"/>
          </a:xfrm>
        </p:spPr>
        <p:txBody>
          <a:bodyPr>
            <a:normAutofit fontScale="92500" lnSpcReduction="10000"/>
          </a:bodyPr>
          <a:lstStyle/>
          <a:p>
            <a:pPr marL="0" indent="0">
              <a:spcBef>
                <a:spcPts val="1200"/>
              </a:spcBef>
              <a:spcAft>
                <a:spcPts val="600"/>
              </a:spcAft>
              <a:buNone/>
            </a:pPr>
            <a:r>
              <a:rPr lang="en-US" dirty="0">
                <a:solidFill>
                  <a:schemeClr val="tx1"/>
                </a:solidFill>
              </a:rPr>
              <a:t>Abstract:  In this session on the draft DoD AM Guidebook, a discussion started at the 2020 workshop, participants will have an opportunity to learn more about the status and plans of this intended guide as well as how to contribute to its development.   The guidebook is intended to be a resource to assist with holistically implementing AM across the DoD in acquisition, technology development and application, engineering, and logistics.   More details to follow.</a:t>
            </a:r>
            <a:endParaRPr lang="en-US" dirty="0"/>
          </a:p>
        </p:txBody>
      </p:sp>
      <p:sp>
        <p:nvSpPr>
          <p:cNvPr id="4" name="Slide Number Placeholder 3">
            <a:extLst>
              <a:ext uri="{FF2B5EF4-FFF2-40B4-BE49-F238E27FC236}">
                <a16:creationId xmlns:a16="http://schemas.microsoft.com/office/drawing/2014/main" id="{C0D9C775-5217-45E4-951D-26FBD978ABDB}"/>
              </a:ext>
            </a:extLst>
          </p:cNvPr>
          <p:cNvSpPr>
            <a:spLocks noGrp="1"/>
          </p:cNvSpPr>
          <p:nvPr>
            <p:ph type="sldNum" sz="quarter" idx="12"/>
          </p:nvPr>
        </p:nvSpPr>
        <p:spPr/>
        <p:txBody>
          <a:bodyPr/>
          <a:lstStyle/>
          <a:p>
            <a:fld id="{2726C2F5-E77D-45D7-8DF9-278139FB18E6}" type="slidenum">
              <a:rPr lang="en-US" smtClean="0"/>
              <a:t>61</a:t>
            </a:fld>
            <a:endParaRPr lang="en-US" dirty="0"/>
          </a:p>
        </p:txBody>
      </p:sp>
    </p:spTree>
    <p:extLst>
      <p:ext uri="{BB962C8B-B14F-4D97-AF65-F5344CB8AC3E}">
        <p14:creationId xmlns:p14="http://schemas.microsoft.com/office/powerpoint/2010/main" val="236865096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DD948-DB45-4DF9-9DF8-87EAE33F5599}"/>
              </a:ext>
            </a:extLst>
          </p:cNvPr>
          <p:cNvSpPr>
            <a:spLocks noGrp="1"/>
          </p:cNvSpPr>
          <p:nvPr>
            <p:ph type="title"/>
          </p:nvPr>
        </p:nvSpPr>
        <p:spPr/>
        <p:txBody>
          <a:bodyPr>
            <a:normAutofit fontScale="90000"/>
          </a:bodyPr>
          <a:lstStyle/>
          <a:p>
            <a:pPr lvl="0" algn="ctr" defTabSz="914400">
              <a:spcBef>
                <a:spcPts val="0"/>
              </a:spcBef>
            </a:pPr>
            <a:r>
              <a:rPr lang="en-US" sz="3200" b="1" dirty="0">
                <a:solidFill>
                  <a:srgbClr val="FF0000"/>
                </a:solidFill>
                <a:latin typeface="&amp;quot"/>
                <a:ea typeface="Times New Roman" panose="02020603050405020304" pitchFamily="18" charset="0"/>
                <a:cs typeface="Times New Roman" panose="02020603050405020304" pitchFamily="18" charset="0"/>
              </a:rPr>
              <a:t>Cybersecurity in the Manufacturing Workforce</a:t>
            </a:r>
            <a:br>
              <a:rPr lang="en-US" sz="3200" b="1" dirty="0">
                <a:solidFill>
                  <a:srgbClr val="FF0000"/>
                </a:solidFill>
                <a:latin typeface="&amp;quot"/>
                <a:ea typeface="Times New Roman" panose="02020603050405020304" pitchFamily="18" charset="0"/>
                <a:cs typeface="Times New Roman" panose="02020603050405020304" pitchFamily="18" charset="0"/>
              </a:rPr>
            </a:br>
            <a:r>
              <a:rPr lang="en-US" sz="3200" b="1" dirty="0">
                <a:solidFill>
                  <a:srgbClr val="FF0000"/>
                </a:solidFill>
                <a:latin typeface="&amp;quot"/>
                <a:ea typeface="Times New Roman" panose="02020603050405020304" pitchFamily="18" charset="0"/>
                <a:cs typeface="Times New Roman" panose="02020603050405020304" pitchFamily="18" charset="0"/>
              </a:rPr>
              <a:t>(Wed)</a:t>
            </a:r>
          </a:p>
        </p:txBody>
      </p:sp>
      <p:sp>
        <p:nvSpPr>
          <p:cNvPr id="3" name="Content Placeholder 2">
            <a:extLst>
              <a:ext uri="{FF2B5EF4-FFF2-40B4-BE49-F238E27FC236}">
                <a16:creationId xmlns:a16="http://schemas.microsoft.com/office/drawing/2014/main" id="{57A916BE-CBC2-4809-8CE7-ED0B9DEDAB3A}"/>
              </a:ext>
            </a:extLst>
          </p:cNvPr>
          <p:cNvSpPr>
            <a:spLocks noGrp="1"/>
          </p:cNvSpPr>
          <p:nvPr>
            <p:ph idx="1"/>
          </p:nvPr>
        </p:nvSpPr>
        <p:spPr>
          <a:xfrm>
            <a:off x="457200" y="2128782"/>
            <a:ext cx="8229600" cy="4348218"/>
          </a:xfrm>
        </p:spPr>
        <p:txBody>
          <a:bodyPr>
            <a:noAutofit/>
          </a:bodyPr>
          <a:lstStyle/>
          <a:p>
            <a:pPr marL="0" indent="0">
              <a:lnSpc>
                <a:spcPct val="120000"/>
              </a:lnSpc>
              <a:spcBef>
                <a:spcPts val="1200"/>
              </a:spcBef>
              <a:spcAft>
                <a:spcPts val="1200"/>
              </a:spcAft>
              <a:buNone/>
            </a:pPr>
            <a:r>
              <a:rPr lang="en-US" sz="2000" b="1" dirty="0">
                <a:solidFill>
                  <a:schemeClr val="tx1"/>
                </a:solidFill>
              </a:rPr>
              <a:t>Abstract:</a:t>
            </a:r>
            <a:r>
              <a:rPr lang="en-US" sz="2000" dirty="0">
                <a:solidFill>
                  <a:schemeClr val="tx1"/>
                </a:solidFill>
              </a:rPr>
              <a:t> With the COVID-19 pandemic in 2020 came a blitz of new and urgent concerns over cybersecurity. Manufacturing’s growing reliance on automation, advanced control systems, and remote work only expands the attack surface for cyber criminals. The Hiring Guide: Cybersecurity in Manufacturing is a playbook for building that urgently needed workforce. It describes 247 job roles; recommends how to train and upskill workers to handle these jobs; and breaks out detailed descriptions for three specific roles crucial to the future of cybersecurity. This presentation will highlight some of the most critical pathways and opportunities described in this detailed document with examples of execution (i.e. CyMOT). Participants should review documents. The goal is to determine what are the critical roles to ensure AM has a ready workforce as it relates to cybersecurity.</a:t>
            </a:r>
            <a:endParaRPr lang="en-US" sz="2000" dirty="0"/>
          </a:p>
        </p:txBody>
      </p:sp>
      <p:sp>
        <p:nvSpPr>
          <p:cNvPr id="4" name="Slide Number Placeholder 3">
            <a:extLst>
              <a:ext uri="{FF2B5EF4-FFF2-40B4-BE49-F238E27FC236}">
                <a16:creationId xmlns:a16="http://schemas.microsoft.com/office/drawing/2014/main" id="{C0D9C775-5217-45E4-951D-26FBD978ABDB}"/>
              </a:ext>
            </a:extLst>
          </p:cNvPr>
          <p:cNvSpPr>
            <a:spLocks noGrp="1"/>
          </p:cNvSpPr>
          <p:nvPr>
            <p:ph type="sldNum" sz="quarter" idx="12"/>
          </p:nvPr>
        </p:nvSpPr>
        <p:spPr/>
        <p:txBody>
          <a:bodyPr/>
          <a:lstStyle/>
          <a:p>
            <a:fld id="{2726C2F5-E77D-45D7-8DF9-278139FB18E6}" type="slidenum">
              <a:rPr lang="en-US" smtClean="0"/>
              <a:t>62</a:t>
            </a:fld>
            <a:endParaRPr lang="en-US" dirty="0"/>
          </a:p>
        </p:txBody>
      </p:sp>
    </p:spTree>
    <p:extLst>
      <p:ext uri="{BB962C8B-B14F-4D97-AF65-F5344CB8AC3E}">
        <p14:creationId xmlns:p14="http://schemas.microsoft.com/office/powerpoint/2010/main" val="282445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DD948-DB45-4DF9-9DF8-87EAE33F5599}"/>
              </a:ext>
            </a:extLst>
          </p:cNvPr>
          <p:cNvSpPr>
            <a:spLocks noGrp="1"/>
          </p:cNvSpPr>
          <p:nvPr>
            <p:ph type="title"/>
          </p:nvPr>
        </p:nvSpPr>
        <p:spPr/>
        <p:txBody>
          <a:bodyPr>
            <a:normAutofit fontScale="90000"/>
          </a:bodyPr>
          <a:lstStyle/>
          <a:p>
            <a:pPr lvl="0" algn="ctr" defTabSz="914400">
              <a:spcBef>
                <a:spcPts val="0"/>
              </a:spcBef>
            </a:pPr>
            <a:r>
              <a:rPr lang="en-US" sz="3200" dirty="0">
                <a:solidFill>
                  <a:srgbClr val="FF0000"/>
                </a:solidFill>
                <a:latin typeface="&amp;quot"/>
                <a:ea typeface="Times New Roman" panose="02020603050405020304" pitchFamily="18" charset="0"/>
                <a:cs typeface="Times New Roman" panose="02020603050405020304" pitchFamily="18" charset="0"/>
              </a:rPr>
              <a:t>America Makes </a:t>
            </a:r>
            <a:r>
              <a:rPr lang="en-US" sz="3200" b="1" dirty="0">
                <a:solidFill>
                  <a:srgbClr val="FF0000"/>
                </a:solidFill>
                <a:latin typeface="&amp;quot"/>
                <a:ea typeface="Times New Roman" panose="02020603050405020304" pitchFamily="18" charset="0"/>
                <a:cs typeface="Times New Roman" panose="02020603050405020304" pitchFamily="18" charset="0"/>
              </a:rPr>
              <a:t>Distinguished Collaborator Award</a:t>
            </a:r>
            <a:endParaRPr lang="en-US" dirty="0"/>
          </a:p>
        </p:txBody>
      </p:sp>
      <p:sp>
        <p:nvSpPr>
          <p:cNvPr id="3" name="Content Placeholder 2">
            <a:extLst>
              <a:ext uri="{FF2B5EF4-FFF2-40B4-BE49-F238E27FC236}">
                <a16:creationId xmlns:a16="http://schemas.microsoft.com/office/drawing/2014/main" id="{57A916BE-CBC2-4809-8CE7-ED0B9DEDAB3A}"/>
              </a:ext>
            </a:extLst>
          </p:cNvPr>
          <p:cNvSpPr>
            <a:spLocks noGrp="1"/>
          </p:cNvSpPr>
          <p:nvPr>
            <p:ph idx="1"/>
          </p:nvPr>
        </p:nvSpPr>
        <p:spPr>
          <a:xfrm>
            <a:off x="457200" y="2128782"/>
            <a:ext cx="5715000" cy="4500618"/>
          </a:xfrm>
        </p:spPr>
        <p:txBody>
          <a:bodyPr>
            <a:normAutofit fontScale="70000" lnSpcReduction="20000"/>
          </a:bodyPr>
          <a:lstStyle/>
          <a:p>
            <a:pPr marL="0" indent="0">
              <a:spcBef>
                <a:spcPts val="1200"/>
              </a:spcBef>
              <a:spcAft>
                <a:spcPts val="600"/>
              </a:spcAft>
              <a:buNone/>
            </a:pPr>
            <a:r>
              <a:rPr lang="en-US" dirty="0">
                <a:solidFill>
                  <a:schemeClr val="tx1"/>
                </a:solidFill>
              </a:rPr>
              <a:t>The America Makes Distinguished Collaborator Award was established in 2014 to recognize individuals or organizations with an exceptional commitment and dedication to advancing additive manufacturing technology, practices, and innovation in the manufacturing industry. The recognized individuals or organizations are honored for cultivating effective collaborative relationships with academia, government, and industry, and contributing to the mission of America Makes.</a:t>
            </a:r>
          </a:p>
          <a:p>
            <a:pPr marL="0" indent="0">
              <a:spcBef>
                <a:spcPts val="1200"/>
              </a:spcBef>
              <a:spcAft>
                <a:spcPts val="600"/>
              </a:spcAft>
              <a:buNone/>
            </a:pPr>
            <a:r>
              <a:rPr lang="en-US" dirty="0">
                <a:solidFill>
                  <a:schemeClr val="tx1"/>
                </a:solidFill>
              </a:rPr>
              <a:t>America Makes Distinguished Collaborator Award 2021 Recipient</a:t>
            </a:r>
          </a:p>
          <a:p>
            <a:pPr>
              <a:spcBef>
                <a:spcPts val="1200"/>
              </a:spcBef>
              <a:spcAft>
                <a:spcPts val="600"/>
              </a:spcAft>
            </a:pPr>
            <a:r>
              <a:rPr lang="en-US" dirty="0">
                <a:solidFill>
                  <a:schemeClr val="tx1"/>
                </a:solidFill>
              </a:rPr>
              <a:t>Greg Kilchenstein</a:t>
            </a:r>
          </a:p>
          <a:p>
            <a:pPr>
              <a:spcBef>
                <a:spcPts val="1200"/>
              </a:spcBef>
              <a:spcAft>
                <a:spcPts val="600"/>
              </a:spcAft>
            </a:pPr>
            <a:endParaRPr lang="en-US" dirty="0"/>
          </a:p>
        </p:txBody>
      </p:sp>
      <p:sp>
        <p:nvSpPr>
          <p:cNvPr id="4" name="Slide Number Placeholder 3">
            <a:extLst>
              <a:ext uri="{FF2B5EF4-FFF2-40B4-BE49-F238E27FC236}">
                <a16:creationId xmlns:a16="http://schemas.microsoft.com/office/drawing/2014/main" id="{C0D9C775-5217-45E4-951D-26FBD978ABDB}"/>
              </a:ext>
            </a:extLst>
          </p:cNvPr>
          <p:cNvSpPr>
            <a:spLocks noGrp="1"/>
          </p:cNvSpPr>
          <p:nvPr>
            <p:ph type="sldNum" sz="quarter" idx="12"/>
          </p:nvPr>
        </p:nvSpPr>
        <p:spPr/>
        <p:txBody>
          <a:bodyPr/>
          <a:lstStyle/>
          <a:p>
            <a:fld id="{2726C2F5-E77D-45D7-8DF9-278139FB18E6}" type="slidenum">
              <a:rPr lang="en-US" smtClean="0"/>
              <a:t>7</a:t>
            </a:fld>
            <a:endParaRPr lang="en-US" dirty="0"/>
          </a:p>
        </p:txBody>
      </p:sp>
      <p:pic>
        <p:nvPicPr>
          <p:cNvPr id="6" name="Picture 5">
            <a:extLst>
              <a:ext uri="{FF2B5EF4-FFF2-40B4-BE49-F238E27FC236}">
                <a16:creationId xmlns:a16="http://schemas.microsoft.com/office/drawing/2014/main" id="{C8892BDE-EECC-46B0-9B32-A32C6524BA93}"/>
              </a:ext>
            </a:extLst>
          </p:cNvPr>
          <p:cNvPicPr>
            <a:picLocks noChangeAspect="1"/>
          </p:cNvPicPr>
          <p:nvPr/>
        </p:nvPicPr>
        <p:blipFill rotWithShape="1">
          <a:blip r:embed="rId2"/>
          <a:srcRect l="4407" r="6994"/>
          <a:stretch/>
        </p:blipFill>
        <p:spPr>
          <a:xfrm>
            <a:off x="6096000" y="2006542"/>
            <a:ext cx="2895600" cy="3937058"/>
          </a:xfrm>
          <a:prstGeom prst="rect">
            <a:avLst/>
          </a:prstGeom>
        </p:spPr>
      </p:pic>
      <p:pic>
        <p:nvPicPr>
          <p:cNvPr id="7" name="Picture 6">
            <a:extLst>
              <a:ext uri="{FF2B5EF4-FFF2-40B4-BE49-F238E27FC236}">
                <a16:creationId xmlns:a16="http://schemas.microsoft.com/office/drawing/2014/main" id="{B0A3C311-3E54-40A1-A247-127C1CC055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47" y="178998"/>
            <a:ext cx="3114609" cy="554066"/>
          </a:xfrm>
          <a:prstGeom prst="rect">
            <a:avLst/>
          </a:prstGeom>
        </p:spPr>
      </p:pic>
    </p:spTree>
    <p:extLst>
      <p:ext uri="{BB962C8B-B14F-4D97-AF65-F5344CB8AC3E}">
        <p14:creationId xmlns:p14="http://schemas.microsoft.com/office/powerpoint/2010/main" val="3341302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726C2F5-E77D-45D7-8DF9-278139FB18E6}" type="slidenum">
              <a:rPr lang="en-US" smtClean="0"/>
              <a:t>8</a:t>
            </a:fld>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447" y="178998"/>
            <a:ext cx="3114609" cy="554066"/>
          </a:xfrm>
          <a:prstGeom prst="rect">
            <a:avLst/>
          </a:prstGeom>
        </p:spPr>
      </p:pic>
      <p:sp>
        <p:nvSpPr>
          <p:cNvPr id="6" name="Rectangle 5"/>
          <p:cNvSpPr/>
          <p:nvPr/>
        </p:nvSpPr>
        <p:spPr>
          <a:xfrm>
            <a:off x="196273" y="1676400"/>
            <a:ext cx="8610600" cy="6001643"/>
          </a:xfrm>
          <a:prstGeom prst="rect">
            <a:avLst/>
          </a:prstGeom>
        </p:spPr>
        <p:txBody>
          <a:bodyPr wrap="square">
            <a:spAutoFit/>
          </a:bodyPr>
          <a:lstStyle/>
          <a:p>
            <a:pPr algn="ctr"/>
            <a:r>
              <a:rPr lang="en-US" sz="2800" b="1" dirty="0">
                <a:solidFill>
                  <a:srgbClr val="101643"/>
                </a:solidFill>
                <a:latin typeface="Arial" panose="020B0604020202020204" pitchFamily="34" charset="0"/>
                <a:ea typeface="+mj-ea"/>
                <a:cs typeface="Arial" panose="020B0604020202020204" pitchFamily="34" charset="0"/>
              </a:rPr>
              <a:t>2021 Additive Manufacturing </a:t>
            </a:r>
            <a:br>
              <a:rPr lang="en-US" sz="2800" b="1" dirty="0">
                <a:solidFill>
                  <a:srgbClr val="101643"/>
                </a:solidFill>
                <a:latin typeface="Arial" panose="020B0604020202020204" pitchFamily="34" charset="0"/>
                <a:ea typeface="+mj-ea"/>
                <a:cs typeface="Arial" panose="020B0604020202020204" pitchFamily="34" charset="0"/>
              </a:rPr>
            </a:br>
            <a:r>
              <a:rPr lang="en-US" sz="2800" b="1" dirty="0">
                <a:solidFill>
                  <a:srgbClr val="101643"/>
                </a:solidFill>
                <a:latin typeface="Arial" panose="020B0604020202020204" pitchFamily="34" charset="0"/>
                <a:ea typeface="+mj-ea"/>
                <a:cs typeface="Arial" panose="020B0604020202020204" pitchFamily="34" charset="0"/>
              </a:rPr>
              <a:t>Workshop</a:t>
            </a:r>
          </a:p>
          <a:p>
            <a:pPr algn="ctr"/>
            <a:endParaRPr lang="en-US" sz="2800" b="1" dirty="0">
              <a:solidFill>
                <a:srgbClr val="101643"/>
              </a:solidFill>
              <a:latin typeface="Arial" panose="020B0604020202020204" pitchFamily="34" charset="0"/>
              <a:ea typeface="+mj-ea"/>
              <a:cs typeface="Arial" panose="020B0604020202020204" pitchFamily="34" charset="0"/>
            </a:endParaRPr>
          </a:p>
          <a:p>
            <a:pPr algn="ctr"/>
            <a:endParaRPr lang="en-US" sz="3600" b="1" dirty="0">
              <a:solidFill>
                <a:srgbClr val="101643"/>
              </a:solidFill>
              <a:latin typeface="Arial" panose="020B0604020202020204" pitchFamily="34" charset="0"/>
              <a:ea typeface="+mj-ea"/>
              <a:cs typeface="Arial" panose="020B0604020202020204" pitchFamily="34" charset="0"/>
            </a:endParaRPr>
          </a:p>
          <a:p>
            <a:pPr algn="ctr"/>
            <a:r>
              <a:rPr lang="en-US" sz="4000" b="1" dirty="0">
                <a:solidFill>
                  <a:srgbClr val="101643"/>
                </a:solidFill>
                <a:latin typeface="Arial" panose="020B0604020202020204" pitchFamily="34" charset="0"/>
                <a:ea typeface="+mj-ea"/>
                <a:cs typeface="Arial" panose="020B0604020202020204" pitchFamily="34" charset="0"/>
              </a:rPr>
              <a:t>Dr. Vic S. </a:t>
            </a:r>
            <a:r>
              <a:rPr lang="en-US" sz="4000" b="1" dirty="0" err="1">
                <a:solidFill>
                  <a:srgbClr val="101643"/>
                </a:solidFill>
                <a:latin typeface="Arial" panose="020B0604020202020204" pitchFamily="34" charset="0"/>
                <a:ea typeface="+mj-ea"/>
                <a:cs typeface="Arial" panose="020B0604020202020204" pitchFamily="34" charset="0"/>
              </a:rPr>
              <a:t>Ramdass</a:t>
            </a:r>
            <a:endParaRPr lang="en-US" sz="4000" b="1" dirty="0">
              <a:solidFill>
                <a:srgbClr val="101643"/>
              </a:solidFill>
              <a:latin typeface="Arial" panose="020B0604020202020204" pitchFamily="34" charset="0"/>
              <a:ea typeface="+mj-ea"/>
              <a:cs typeface="Arial" panose="020B0604020202020204" pitchFamily="34" charset="0"/>
            </a:endParaRPr>
          </a:p>
          <a:p>
            <a:pPr algn="ctr"/>
            <a:endParaRPr lang="en-US" sz="3200" b="1" dirty="0">
              <a:solidFill>
                <a:srgbClr val="101643"/>
              </a:solidFill>
              <a:latin typeface="Arial" panose="020B0604020202020204" pitchFamily="34" charset="0"/>
              <a:ea typeface="+mj-ea"/>
              <a:cs typeface="Arial" panose="020B0604020202020204" pitchFamily="34" charset="0"/>
            </a:endParaRPr>
          </a:p>
          <a:p>
            <a:pPr algn="ctr"/>
            <a:endParaRPr lang="en-US" sz="3200" b="1" dirty="0">
              <a:solidFill>
                <a:srgbClr val="101643"/>
              </a:solidFill>
              <a:latin typeface="Arial" panose="020B0604020202020204" pitchFamily="34" charset="0"/>
              <a:ea typeface="+mj-ea"/>
              <a:cs typeface="Arial" panose="020B0604020202020204" pitchFamily="34" charset="0"/>
            </a:endParaRPr>
          </a:p>
          <a:p>
            <a:pPr algn="ctr"/>
            <a:endParaRPr lang="en-US" sz="2400" b="1" dirty="0">
              <a:solidFill>
                <a:srgbClr val="101643"/>
              </a:solidFill>
              <a:latin typeface="Arial" panose="020B0604020202020204" pitchFamily="34" charset="0"/>
              <a:ea typeface="+mj-ea"/>
              <a:cs typeface="Arial" panose="020B0604020202020204" pitchFamily="34" charset="0"/>
            </a:endParaRPr>
          </a:p>
          <a:p>
            <a:pPr algn="ctr"/>
            <a:r>
              <a:rPr lang="en-US" sz="2400" b="1" dirty="0">
                <a:solidFill>
                  <a:srgbClr val="101643"/>
                </a:solidFill>
                <a:latin typeface="Arial" panose="020B0604020202020204" pitchFamily="34" charset="0"/>
                <a:ea typeface="+mj-ea"/>
                <a:cs typeface="Arial" panose="020B0604020202020204" pitchFamily="34" charset="0"/>
              </a:rPr>
              <a:t>Deputy Assistant Secretary of Defense</a:t>
            </a:r>
          </a:p>
          <a:p>
            <a:pPr algn="ctr"/>
            <a:r>
              <a:rPr lang="en-US" sz="2400" b="1" dirty="0">
                <a:solidFill>
                  <a:srgbClr val="101643"/>
                </a:solidFill>
                <a:latin typeface="Arial" panose="020B0604020202020204" pitchFamily="34" charset="0"/>
                <a:ea typeface="+mj-ea"/>
                <a:cs typeface="Arial" panose="020B0604020202020204" pitchFamily="34" charset="0"/>
              </a:rPr>
              <a:t> for Materiel Readiness</a:t>
            </a:r>
          </a:p>
          <a:p>
            <a:pPr algn="ctr"/>
            <a:r>
              <a:rPr lang="en-US" sz="2400" b="1" dirty="0">
                <a:solidFill>
                  <a:srgbClr val="101643"/>
                </a:solidFill>
                <a:latin typeface="Arial" panose="020B0604020202020204" pitchFamily="34" charset="0"/>
                <a:ea typeface="+mj-ea"/>
                <a:cs typeface="Arial" panose="020B0604020202020204" pitchFamily="34" charset="0"/>
              </a:rPr>
              <a:t> </a:t>
            </a:r>
            <a:br>
              <a:rPr lang="en-US" sz="3200" b="1" dirty="0">
                <a:solidFill>
                  <a:srgbClr val="101643"/>
                </a:solidFill>
                <a:latin typeface="Arial" panose="020B0604020202020204" pitchFamily="34" charset="0"/>
                <a:ea typeface="+mj-ea"/>
                <a:cs typeface="Arial" panose="020B0604020202020204" pitchFamily="34" charset="0"/>
              </a:rPr>
            </a:br>
            <a:br>
              <a:rPr lang="en-US" sz="3200" b="1" dirty="0">
                <a:solidFill>
                  <a:srgbClr val="FF0000"/>
                </a:solidFill>
                <a:latin typeface="Arial" panose="020B0604020202020204" pitchFamily="34" charset="0"/>
                <a:ea typeface="+mj-ea"/>
                <a:cs typeface="Arial" panose="020B0604020202020204" pitchFamily="34" charset="0"/>
              </a:rPr>
            </a:br>
            <a:endParaRPr lang="en-US" sz="3200"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 y="1066800"/>
            <a:ext cx="1066800" cy="1066800"/>
          </a:xfrm>
          <a:prstGeom prst="rect">
            <a:avLst/>
          </a:prstGeom>
        </p:spPr>
      </p:pic>
      <p:pic>
        <p:nvPicPr>
          <p:cNvPr id="8" name="Picture 7"/>
          <p:cNvPicPr>
            <a:picLocks noChangeAspect="1"/>
          </p:cNvPicPr>
          <p:nvPr/>
        </p:nvPicPr>
        <p:blipFill>
          <a:blip r:embed="rId4"/>
          <a:stretch>
            <a:fillRect/>
          </a:stretch>
        </p:blipFill>
        <p:spPr>
          <a:xfrm>
            <a:off x="7848600" y="990600"/>
            <a:ext cx="1095737" cy="1219200"/>
          </a:xfrm>
          <a:prstGeom prst="rect">
            <a:avLst/>
          </a:prstGeom>
        </p:spPr>
      </p:pic>
    </p:spTree>
    <p:extLst>
      <p:ext uri="{BB962C8B-B14F-4D97-AF65-F5344CB8AC3E}">
        <p14:creationId xmlns:p14="http://schemas.microsoft.com/office/powerpoint/2010/main" val="17456646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47" y="178998"/>
            <a:ext cx="3114609" cy="554066"/>
          </a:xfrm>
          <a:prstGeom prst="rect">
            <a:avLst/>
          </a:prstGeom>
        </p:spPr>
      </p:pic>
      <p:sp>
        <p:nvSpPr>
          <p:cNvPr id="2" name="Rectangle 1"/>
          <p:cNvSpPr/>
          <p:nvPr/>
        </p:nvSpPr>
        <p:spPr>
          <a:xfrm>
            <a:off x="3505200" y="957590"/>
            <a:ext cx="2514600"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AGENDA</a:t>
            </a:r>
            <a:endParaRPr kumimoji="0" lang="en-US" sz="2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ctangle 2"/>
          <p:cNvSpPr/>
          <p:nvPr/>
        </p:nvSpPr>
        <p:spPr>
          <a:xfrm>
            <a:off x="495300" y="1524000"/>
            <a:ext cx="8153400" cy="5093702"/>
          </a:xfrm>
          <a:prstGeom prst="rect">
            <a:avLst/>
          </a:prstGeom>
        </p:spPr>
        <p:txBody>
          <a:bodyPr wrap="square">
            <a:spAutoFit/>
          </a:bodyPr>
          <a:lstStyle/>
          <a:p>
            <a:pPr>
              <a:spcAft>
                <a:spcPts val="1200"/>
              </a:spcAft>
            </a:pPr>
            <a:r>
              <a:rPr lang="en-US" sz="2200" b="1" u="sng" dirty="0">
                <a:latin typeface="Arial" panose="020B0604020202020204" pitchFamily="34" charset="0"/>
                <a:ea typeface="Calibri" panose="020F0502020204030204" pitchFamily="34" charset="0"/>
                <a:cs typeface="Times New Roman" panose="02020603050405020304" pitchFamily="18" charset="0"/>
              </a:rPr>
              <a:t>June 14 (Day 1)</a:t>
            </a:r>
            <a:endParaRPr lang="en-US" sz="2200" dirty="0">
              <a:latin typeface="Times New Roman" panose="02020603050405020304" pitchFamily="18" charset="0"/>
              <a:ea typeface="Calibri" panose="020F0502020204030204" pitchFamily="34" charset="0"/>
              <a:cs typeface="Times New Roman" panose="02020603050405020304" pitchFamily="18" charset="0"/>
            </a:endParaRPr>
          </a:p>
          <a:p>
            <a:pPr marL="1431925" marR="0" indent="-1431925">
              <a:spcBef>
                <a:spcPts val="1200"/>
              </a:spcBef>
              <a:spcAft>
                <a:spcPts val="1200"/>
              </a:spcAft>
            </a:pPr>
            <a:r>
              <a:rPr lang="en-US" sz="2200" dirty="0">
                <a:latin typeface="Arial" panose="020B0604020202020204" pitchFamily="34" charset="0"/>
                <a:ea typeface="Calibri" panose="020F0502020204030204" pitchFamily="34" charset="0"/>
                <a:cs typeface="Times New Roman" panose="02020603050405020304" pitchFamily="18" charset="0"/>
              </a:rPr>
              <a:t>1:00 – 3:00 pm   Welcome and Opening Remarks</a:t>
            </a:r>
          </a:p>
          <a:p>
            <a:pPr marL="2112963" lvl="4" indent="-284163">
              <a:spcBef>
                <a:spcPts val="1200"/>
              </a:spcBef>
              <a:spcAft>
                <a:spcPts val="1200"/>
              </a:spcAft>
              <a:buFont typeface="Arial" panose="020B0604020202020204" pitchFamily="34" charset="0"/>
              <a:buChar char="•"/>
            </a:pPr>
            <a:r>
              <a:rPr lang="en-US" sz="2200" dirty="0">
                <a:latin typeface="Arial" panose="020B0604020202020204" pitchFamily="34" charset="0"/>
                <a:ea typeface="Calibri" panose="020F0502020204030204" pitchFamily="34" charset="0"/>
                <a:cs typeface="Times New Roman" panose="02020603050405020304" pitchFamily="18" charset="0"/>
              </a:rPr>
              <a:t>AM Workshop Overview</a:t>
            </a:r>
          </a:p>
          <a:p>
            <a:pPr marL="2112963" lvl="4" indent="-284163">
              <a:spcBef>
                <a:spcPts val="1200"/>
              </a:spcBef>
              <a:spcAft>
                <a:spcPts val="1200"/>
              </a:spcAft>
              <a:buFont typeface="Arial" panose="020B0604020202020204" pitchFamily="34" charset="0"/>
              <a:buChar char="•"/>
            </a:pPr>
            <a:r>
              <a:rPr lang="en-US" sz="2200" dirty="0">
                <a:latin typeface="Arial" panose="020B0604020202020204" pitchFamily="34" charset="0"/>
                <a:ea typeface="Calibri" panose="020F0502020204030204" pitchFamily="34" charset="0"/>
                <a:cs typeface="Times New Roman" panose="02020603050405020304" pitchFamily="18" charset="0"/>
              </a:rPr>
              <a:t>Mr. Rob Gold, Director, Technology &amp; Manufacturing Industrial Base (OUSD Research &amp; Engineering)</a:t>
            </a:r>
          </a:p>
          <a:p>
            <a:pPr marL="2112963" lvl="4" indent="-284163">
              <a:spcBef>
                <a:spcPts val="1200"/>
              </a:spcBef>
              <a:spcAft>
                <a:spcPts val="1200"/>
              </a:spcAft>
              <a:buFont typeface="Arial" panose="020B0604020202020204" pitchFamily="34" charset="0"/>
              <a:buChar char="•"/>
            </a:pPr>
            <a:r>
              <a:rPr lang="en-US" sz="2200" dirty="0">
                <a:latin typeface="Arial" panose="020B0604020202020204" pitchFamily="34" charset="0"/>
                <a:ea typeface="Calibri" panose="020F0502020204030204" pitchFamily="34" charset="0"/>
                <a:cs typeface="Times New Roman" panose="02020603050405020304" pitchFamily="18" charset="0"/>
              </a:rPr>
              <a:t>Dr. Vic Ramdass (DASD Materiel Readiness)</a:t>
            </a:r>
            <a:endParaRPr lang="en-US" sz="2200" dirty="0">
              <a:latin typeface="Times New Roman" panose="02020603050405020304" pitchFamily="18" charset="0"/>
              <a:ea typeface="Calibri" panose="020F0502020204030204" pitchFamily="34" charset="0"/>
              <a:cs typeface="Times New Roman" panose="02020603050405020304" pitchFamily="18" charset="0"/>
            </a:endParaRPr>
          </a:p>
          <a:p>
            <a:pPr marL="2114550" lvl="4" indent="-285750">
              <a:spcBef>
                <a:spcPts val="600"/>
              </a:spcBef>
              <a:spcAft>
                <a:spcPts val="600"/>
              </a:spcAft>
              <a:buFont typeface="Arial" panose="020B0604020202020204" pitchFamily="34" charset="0"/>
              <a:buChar char="•"/>
            </a:pPr>
            <a:r>
              <a:rPr lang="en-US" sz="2200" dirty="0">
                <a:latin typeface="Arial" panose="020B0604020202020204" pitchFamily="34" charset="0"/>
                <a:ea typeface="Calibri" panose="020F0502020204030204" pitchFamily="34" charset="0"/>
                <a:cs typeface="Times New Roman" panose="02020603050405020304" pitchFamily="18" charset="0"/>
              </a:rPr>
              <a:t>Working Group Introductory Briefs – Working Group Co-Leaders</a:t>
            </a:r>
          </a:p>
          <a:p>
            <a:pPr marL="2062163" indent="-2062163">
              <a:spcBef>
                <a:spcPts val="600"/>
              </a:spcBef>
              <a:spcAft>
                <a:spcPts val="1200"/>
              </a:spcAft>
            </a:pPr>
            <a:r>
              <a:rPr lang="en-US" sz="2200" dirty="0">
                <a:latin typeface="Arial" panose="020B0604020202020204" pitchFamily="34" charset="0"/>
                <a:ea typeface="Calibri" panose="020F0502020204030204" pitchFamily="34" charset="0"/>
                <a:cs typeface="Times New Roman" panose="02020603050405020304" pitchFamily="18" charset="0"/>
              </a:rPr>
              <a:t>4:00 – 6:00 PM	Virtual “Happy Hour” hosted by Marilyn Gaska </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929419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EFEE07064181544AD874F2C90148ECE" ma:contentTypeVersion="10" ma:contentTypeDescription="Create a new document." ma:contentTypeScope="" ma:versionID="30e199105cffe130af78e2a19ff61441">
  <xsd:schema xmlns:xsd="http://www.w3.org/2001/XMLSchema" xmlns:xs="http://www.w3.org/2001/XMLSchema" xmlns:p="http://schemas.microsoft.com/office/2006/metadata/properties" xmlns:ns3="6bd89f97-cb89-4ee1-b88c-b4b001dc2d96" targetNamespace="http://schemas.microsoft.com/office/2006/metadata/properties" ma:root="true" ma:fieldsID="392eecce1491b470e01c86f81c0e05f3" ns3:_="">
    <xsd:import namespace="6bd89f97-cb89-4ee1-b88c-b4b001dc2d96"/>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bd89f97-cb89-4ee1-b88c-b4b001dc2d9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F449EAA-938F-4DD0-A0ED-D10C63FF9E61}">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0A8B28BD-1726-4F42-A69F-8317A6603E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bd89f97-cb89-4ee1-b88c-b4b001dc2d9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7559590-427F-494F-96A5-916516F1112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6470</TotalTime>
  <Words>5430</Words>
  <Application>Microsoft Office PowerPoint</Application>
  <PresentationFormat>On-screen Show (4:3)</PresentationFormat>
  <Paragraphs>919</Paragraphs>
  <Slides>62</Slides>
  <Notes>29</Notes>
  <HiddenSlides>0</HiddenSlides>
  <MMClips>0</MMClips>
  <ScaleCrop>false</ScaleCrop>
  <HeadingPairs>
    <vt:vector size="6" baseType="variant">
      <vt:variant>
        <vt:lpstr>Fonts Used</vt:lpstr>
      </vt:variant>
      <vt:variant>
        <vt:i4>13</vt:i4>
      </vt:variant>
      <vt:variant>
        <vt:lpstr>Theme</vt:lpstr>
      </vt:variant>
      <vt:variant>
        <vt:i4>2</vt:i4>
      </vt:variant>
      <vt:variant>
        <vt:lpstr>Slide Titles</vt:lpstr>
      </vt:variant>
      <vt:variant>
        <vt:i4>62</vt:i4>
      </vt:variant>
    </vt:vector>
  </HeadingPairs>
  <TitlesOfParts>
    <vt:vector size="77" baseType="lpstr">
      <vt:lpstr>&amp;quot</vt:lpstr>
      <vt:lpstr>Aparajita</vt:lpstr>
      <vt:lpstr>Arial</vt:lpstr>
      <vt:lpstr>Arial Black</vt:lpstr>
      <vt:lpstr>Arial Nova</vt:lpstr>
      <vt:lpstr>Calibri</vt:lpstr>
      <vt:lpstr>Calibri Light</vt:lpstr>
      <vt:lpstr>Cooper Black</vt:lpstr>
      <vt:lpstr>Eras Demi ITC</vt:lpstr>
      <vt:lpstr>Georgia Pro Black</vt:lpstr>
      <vt:lpstr>Segoe UI Semibold</vt:lpstr>
      <vt:lpstr>Times New Roman</vt:lpstr>
      <vt:lpstr>Wingdings</vt:lpstr>
      <vt:lpstr>Office Theme</vt:lpstr>
      <vt:lpstr>2_Office Theme</vt:lpstr>
      <vt:lpstr>2021 Additive Manufacturing  Workshop Overview  14 – 21 June  Virtual   Tracy Frost (OUSD Research &amp; Engineering)/JAMWG Marilyn Gaska (America Makes / Lockheed Martin) Debbie Lilu (NCMS) Ray Langlais (OSD MR / LMI) </vt:lpstr>
      <vt:lpstr> 2021 AM Workshop Protocol </vt:lpstr>
      <vt:lpstr>2021 Additive Manufacturing  Workshop Overview  14 – 21 June  Virtual   Tracy Frost (OUSD Research &amp; Engineering)/JAMWG Marilyn Gaska (America Makes / Lockheed Martin) Debbie Lilu (NCMS) Ray Langlais (OSD MR / LMI) </vt:lpstr>
      <vt:lpstr>2021 Additive Manufacturing (AM) Workshop Overview</vt:lpstr>
      <vt:lpstr>PowerPoint Presentation</vt:lpstr>
      <vt:lpstr>PowerPoint Presentation</vt:lpstr>
      <vt:lpstr>America Makes Distinguished Collaborator Award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2021 Additive Manufacturing Workshop  Introduction  Research &amp; Development to Advance AM Qualification and Certification  Co Leads: Jennifer Wolk (jennifer.wolk@navy.mil) Jeffery Gaddes (jeffrey.s.gaddes.civ@mail.mil) Mark Benedict (mark.benedict.2@us.af.mil) Brandon Ribic (Brandon.Ribic@ncdmm.org) </vt:lpstr>
      <vt:lpstr>PowerPoint Presentation</vt:lpstr>
      <vt:lpstr>PowerPoint Presentation</vt:lpstr>
      <vt:lpstr>PowerPoint Presentation</vt:lpstr>
      <vt:lpstr> 2021 Additive Manufacturing Workshop  Introduction  Cybersecurity Working Group:  From Current to Future State  Co Leads: Jon Powvens (Jon.Powvens@mxdusa.org) Greg Shannon (Gregory.Shannon@cymanii.org) Larry Lynch (Larry.N.Lynch@usace.army.mil) Adwoa Amofa (adwoa.a.amofa.ctr@mail.mil)  </vt:lpstr>
      <vt:lpstr>PowerPoint Presentation</vt:lpstr>
      <vt:lpstr> Cybersecurity Working Group:  From Current to Future State </vt:lpstr>
      <vt:lpstr>  Cybersecurity Working Group: From Current to Future State Working Group Attendees  </vt:lpstr>
      <vt:lpstr> Cybersecurity Working Group: From Current to Future State Working Group Attendees (Cont.) </vt:lpstr>
      <vt:lpstr>PowerPoint Presentation</vt:lpstr>
      <vt:lpstr>2021 Additive Manufacturing Workshop  Introduction  JAMA AM DATA PACKAGE  Leads: Edilia Correa (Edilia.Correa@dla.mil) Tony Delgado (Luis.Delgado@dla.mil) Michael Ridgway (miridgway@deloitte.com) Chris Babcock (cbabcock@deloitte.com) David Wittes (dwittes@deloitte.com) </vt:lpstr>
      <vt:lpstr>PowerPoint Presentation</vt:lpstr>
      <vt:lpstr>PowerPoint Presentation</vt:lpstr>
      <vt:lpstr>PowerPoint Presentation</vt:lpstr>
      <vt:lpstr>2021 Additive Manufacturing Workshop  Introduction  Education and Workforce Development  Co Leads: Josh Cramer (josh.cramer@ncdmm.org) Michael Britt-Crane (michael.d.britt-crane.civ@mail.mil) Karla O’Conner (Karla.OConnor@dau.mil) </vt:lpstr>
      <vt:lpstr>PowerPoint Presentation</vt:lpstr>
      <vt:lpstr>PowerPoint Presentation</vt:lpstr>
      <vt:lpstr>PowerPoint Presentation</vt:lpstr>
      <vt:lpstr>2021 Additive Manufacturing Workshop  Introduction  AM Standards  Co Leads:  Jesse Chambers, DSPO (Jesse.Chambers@dla.mil) Jim McCabe, ANSI (jmccabe@ansi.org) </vt:lpstr>
      <vt:lpstr>PowerPoint Presentation</vt:lpstr>
      <vt:lpstr>PowerPoint Presentation</vt:lpstr>
      <vt:lpstr>PowerPoint Presentation</vt:lpstr>
      <vt:lpstr>2021 Additive Manufacturing Workshop  Introduction  Integrated Additive Manufacturing Network Plan  Co Leads:  John Wilczynski (John.Wilczynski@ncdmm.org) Georgette Nelson (georgette.nelson@ncdmm.org)  Berardino Baratta (Berardino.Baratta@mxdusa.org)  </vt:lpstr>
      <vt:lpstr>PowerPoint Presentation</vt:lpstr>
      <vt:lpstr>PowerPoint Presentation</vt:lpstr>
      <vt:lpstr>PowerPoint Presentation</vt:lpstr>
      <vt:lpstr>PowerPoint Presentation</vt:lpstr>
      <vt:lpstr>Integrated Additive Manufacturing Network Plan </vt:lpstr>
      <vt:lpstr>2021 Additive Manufacturing Workshop  Introduction  AM Decision Making: AM Business Case  Co Leads:  Stephen Kuhn-Hendricks, PhD (stephen.kuhn-hendric@navy.mil) William Peterson (william.t.peterson2@navy.mil) Ernesto Ureta (ernesto.ureta@navy.mil) Timothy Vorakoumane (timothy.vorakoumane@navy.mil)</vt:lpstr>
      <vt:lpstr>PowerPoint Presentation</vt:lpstr>
      <vt:lpstr>PowerPoint Presentation</vt:lpstr>
      <vt:lpstr>PowerPoint Presentation</vt:lpstr>
      <vt:lpstr>2021 AM Workshop Virtual Social </vt:lpstr>
      <vt:lpstr>AM Workshop Points of Contact  </vt:lpstr>
      <vt:lpstr>2021 Additive Manufacturing  Workshop Overview  14 – 21 June  Virtual   Tracy Frost (OUSD Research &amp; Engineering)/JAMWG Marilyn Gaska (America Makes / Lockheed Martin) Debbie Lilu (NCMS) Ray Langlais (OSD MR / LMI) </vt:lpstr>
      <vt:lpstr>PowerPoint Presentation</vt:lpstr>
      <vt:lpstr>Research &amp; Development to Advance AM Qualification and Certification</vt:lpstr>
      <vt:lpstr>Cybersecurity</vt:lpstr>
      <vt:lpstr>Education and AM Workforce Development</vt:lpstr>
      <vt:lpstr>AM Standards – Defense industry priorities and addressing the Research and Development gaps</vt:lpstr>
      <vt:lpstr>Integrated AM Network Response – How industry and government can work together to respond to urgent and important needs</vt:lpstr>
      <vt:lpstr>AM Decision Making – Business case analysis for AM in the defense industry</vt:lpstr>
      <vt:lpstr>AM Acceptability: Common AM Data Package Approach (Tuesday Only)</vt:lpstr>
      <vt:lpstr>One Size Doesn’t Fit All:  The Role for Technology in Meeting the Multiple Workforce Challenges in Manufacturing  (Wed)</vt:lpstr>
      <vt:lpstr>Training: JAMMEX Introduction (Gov’t Only)  (Wed)</vt:lpstr>
      <vt:lpstr>DoD Additive Manufacturing Draft Guidebook Review (Wed)</vt:lpstr>
      <vt:lpstr>Cybersecurity in the Manufacturing Workforce (Wed)</vt:lpstr>
    </vt:vector>
  </TitlesOfParts>
  <Company>LMI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Group Name   Additive Manufacturing  Workshop Outbrief  Day 1</dc:title>
  <dc:creator>LANGLAIS, Raymond R.</dc:creator>
  <cp:lastModifiedBy>Langlais, Raymond R.</cp:lastModifiedBy>
  <cp:revision>44</cp:revision>
  <cp:lastPrinted>2019-06-17T14:50:18Z</cp:lastPrinted>
  <dcterms:created xsi:type="dcterms:W3CDTF">2019-05-29T13:28:54Z</dcterms:created>
  <dcterms:modified xsi:type="dcterms:W3CDTF">2021-06-14T12:15:19Z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0x0101001EFEE07064181544AD874F2C90148ECE</vt:lpwstr>
  </property>
</Properties>
</file>