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71" r:id="rId3"/>
    <p:sldId id="342" r:id="rId4"/>
    <p:sldId id="334" r:id="rId5"/>
    <p:sldId id="34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ph Santner" initials="JSS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1119" autoAdjust="0"/>
  </p:normalViewPr>
  <p:slideViewPr>
    <p:cSldViewPr snapToGrid="0">
      <p:cViewPr varScale="1">
        <p:scale>
          <a:sx n="77" d="100"/>
          <a:sy n="77" d="100"/>
        </p:scale>
        <p:origin x="1018" y="6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4790EE-EBBD-4B69-B927-802001BCAC0D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7B273B-7060-4490-83CD-316A36A48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2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512C3D-F394-4378-948C-3CED262C62A2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3015E3-3C60-4722-BF66-065FA4160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47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229429" y="4272606"/>
            <a:ext cx="6399146" cy="4490914"/>
          </a:xfrm>
        </p:spPr>
        <p:txBody>
          <a:bodyPr>
            <a:noAutofit/>
          </a:bodyPr>
          <a:lstStyle/>
          <a:p>
            <a:pPr>
              <a:spcBef>
                <a:spcPts val="292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8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A298-AE20-4AB2-BED7-677C3B675F54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7881-F78C-496B-BDDE-893C7D58D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643F-D5EF-48A8-AC87-93CED5664147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8687-B1EF-42B8-9382-22E7EDD0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EA29-48A9-41AB-B231-3A1085815E3B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BCB1-82E9-4F5D-8EB3-1FCD93FE1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Brother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584E-0D74-42DD-A19D-F37FE71ABB74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FD90-83CC-469D-81C3-73CF6054E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C711-19A2-4B33-92BC-58E4F129AE2F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02D4-EACD-4AF4-8AF7-17A817CD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A867-431C-4E82-A17F-DB270B3D0F50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8659-8958-490C-B577-61CA2BBC4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4335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Copperplate Gothic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7F48-93F1-4D57-9FC3-1F34EC0E36EE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BE08-ECFC-433B-9818-2002A0F18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5217-DD18-4A4E-96D4-F5B50C573217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9F79-FDDB-4880-AC5D-1F5609415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A37D-8724-45F3-BE98-5AB1DCFCCF47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4597-AE52-4BA1-AAF9-2F1A55052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F26-46C9-4B97-A953-B83C9DD3F6C1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0563-9DEC-43F9-ACB5-73E937372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2B26-A042-406D-8119-D50C39056C0E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610B-7F92-470C-B3ED-FD2731EFD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731E-9972-481F-84B5-8AE2D4A15F1C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E13D-E512-40BD-8B12-82B7B3CEE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639B-E74A-4D15-916B-A2D21EEE2B8E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AD7D-59DF-457E-A22B-7E0F6EC84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F3CC-7A2A-4679-9C9D-D0B681C10060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1C4B-BE10-4FED-944B-008CDCD25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39F9-80DD-4B44-B6AA-FE3ED81EFA11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FD8-E0B1-4CEA-AA74-3C81C55DC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A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1DE3-0980-4A24-8C50-C1801CC2D45B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8D82-8B7E-4245-80ED-94F145CE8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4335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Copperplate Goth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4774-961E-47AA-A3A4-1C4F3C1F4661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E32F-0ED1-44AB-81C0-35ED8B178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8EF9-6570-4DD3-B69E-666140D3B96F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9936-F6A3-4372-8621-A793475EA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5069-E9F2-4A9D-A971-1E11B0747313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0987-8179-49EE-9266-4610C53B4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84CF-C7D2-4220-8E7A-6171544B8FDF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712D-9D8D-423D-BE59-19D86BA36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127D-FF01-4EB6-851A-EB6816A41D60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A937-2C2B-4B35-AE67-56BFF709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75EA-982D-4A36-8A3C-E6D1B5F63464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8CE6-700E-428B-A8DF-C2CFEBA02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02125" y="5762625"/>
            <a:ext cx="5397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1230E2-C93A-46E0-81EF-7CB7EBAA20EC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2BC67-84AF-49D9-BB1F-65139A6B2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Brothers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DA085-66FA-4479-9E69-8A09151F18D6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32B12-645C-434F-8D3D-892B1AFE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7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8750" y="457200"/>
            <a:ext cx="11239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Brothers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other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313895" y="4423782"/>
            <a:ext cx="6463459" cy="1275682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Federico Sciammarella PhD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Interim Chair &amp; Associate </a:t>
            </a:r>
            <a:r>
              <a:rPr lang="en-US" dirty="0" smtClean="0">
                <a:solidFill>
                  <a:srgbClr val="FF0000"/>
                </a:solidFill>
              </a:rPr>
              <a:t>Professor Mechanical Engineering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College of Engineering &amp; Engineering Technology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3586578"/>
            <a:ext cx="9144000" cy="90591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Additive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Manufacturing Course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@ CEET – NIU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http://www.iit.edu/news/iittoday/wp-content/uploads/2013/02/ASM_Materials_Camp_2013.jpg"/>
          <p:cNvPicPr>
            <a:picLocks noChangeAspect="1" noChangeArrowheads="1"/>
          </p:cNvPicPr>
          <p:nvPr/>
        </p:nvPicPr>
        <p:blipFill>
          <a:blip r:embed="rId3" cstate="print"/>
          <a:srcRect l="9621" t="2828" r="57543" b="88121"/>
          <a:stretch>
            <a:fillRect/>
          </a:stretch>
        </p:blipFill>
        <p:spPr bwMode="auto">
          <a:xfrm>
            <a:off x="6310576" y="1268014"/>
            <a:ext cx="2415487" cy="8615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901" y="528157"/>
            <a:ext cx="3362153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9" y="1545484"/>
            <a:ext cx="1843272" cy="1868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86" y="204972"/>
            <a:ext cx="3149596" cy="958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3" y="136735"/>
            <a:ext cx="2443811" cy="1180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44" y="2353847"/>
            <a:ext cx="2823977" cy="1022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NIU ARMM </a:t>
            </a:r>
            <a:r>
              <a:rPr lang="en-US" dirty="0" smtClean="0">
                <a:latin typeface="+mn-lt"/>
              </a:rPr>
              <a:t>Lab </a:t>
            </a:r>
            <a:r>
              <a:rPr lang="en-US" dirty="0" smtClean="0">
                <a:latin typeface="+mn-lt"/>
              </a:rPr>
              <a:t>–  </a:t>
            </a:r>
            <a:r>
              <a:rPr lang="en-US" dirty="0" smtClean="0">
                <a:latin typeface="+mn-lt"/>
              </a:rPr>
              <a:t>LENS 850M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E:\DCIM\101MSDCF\DSC0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66" y="1069337"/>
            <a:ext cx="4001691" cy="3001268"/>
          </a:xfrm>
          <a:prstGeom prst="rect">
            <a:avLst/>
          </a:prstGeom>
          <a:noFill/>
        </p:spPr>
      </p:pic>
      <p:pic>
        <p:nvPicPr>
          <p:cNvPr id="4" name="Picture 3" descr="IMAG0078.jpg"/>
          <p:cNvPicPr>
            <a:picLocks noChangeAspect="1"/>
          </p:cNvPicPr>
          <p:nvPr/>
        </p:nvPicPr>
        <p:blipFill>
          <a:blip r:embed="rId3" cstate="print"/>
          <a:srcRect l="27778" t="2942" r="18056"/>
          <a:stretch>
            <a:fillRect/>
          </a:stretch>
        </p:blipFill>
        <p:spPr>
          <a:xfrm>
            <a:off x="4992268" y="1030176"/>
            <a:ext cx="3051576" cy="308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677" y="4313876"/>
            <a:ext cx="8833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world class laboratory in metal additive manufacturing (MAM) for research and to support local industry using 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Ensure MAM exposure to all CEET students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57913" y="4123445"/>
            <a:ext cx="4541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http://niu.edu/ceet/about/laboratories/armm.shtml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Northern Illinois University – NIST MSAM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Physics-Based </a:t>
            </a:r>
            <a:r>
              <a:rPr lang="en-US" sz="2000" dirty="0">
                <a:latin typeface="+mj-lt"/>
              </a:rPr>
              <a:t>Additive </a:t>
            </a:r>
            <a:r>
              <a:rPr lang="en-US" sz="2000" dirty="0" smtClean="0">
                <a:latin typeface="+mj-lt"/>
              </a:rPr>
              <a:t>Mfg. Models </a:t>
            </a:r>
            <a:r>
              <a:rPr lang="en-US" sz="2000" dirty="0">
                <a:latin typeface="+mj-lt"/>
              </a:rPr>
              <a:t>For Process Control </a:t>
            </a:r>
            <a:r>
              <a:rPr lang="en-US" sz="2000" dirty="0" smtClean="0">
                <a:latin typeface="+mj-lt"/>
              </a:rPr>
              <a:t>&amp; Quality </a:t>
            </a:r>
            <a:r>
              <a:rPr lang="en-US" sz="2000" dirty="0">
                <a:latin typeface="+mj-lt"/>
              </a:rPr>
              <a:t>Assurance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172278" y="1225274"/>
            <a:ext cx="8826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indent="-284163" algn="l" rtl="0" eaLnBrk="0" fontAlgn="base" hangingPunct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85800" indent="-227013" algn="l" rtl="0" eaLnBrk="0" fontAlgn="base" hangingPunct="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14400" indent="-227013" algn="l" rtl="0" eaLnBrk="0" fontAlgn="base" hangingPunct="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Project Objectives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comprehensive suite of integrated tools for process control and </a:t>
            </a:r>
            <a:r>
              <a:rPr lang="en-US" sz="1600" dirty="0" smtClean="0">
                <a:solidFill>
                  <a:schemeClr val="tx1"/>
                </a:solidFill>
              </a:rPr>
              <a:t>Additive Manufacturing </a:t>
            </a:r>
            <a:r>
              <a:rPr lang="en-US" sz="1600" dirty="0">
                <a:solidFill>
                  <a:schemeClr val="tx1"/>
                </a:solidFill>
              </a:rPr>
              <a:t>part </a:t>
            </a:r>
            <a:r>
              <a:rPr lang="en-US" sz="1600" dirty="0" smtClean="0">
                <a:solidFill>
                  <a:schemeClr val="tx1"/>
                </a:solidFill>
              </a:rPr>
              <a:t>qualification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2609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Devise </a:t>
            </a:r>
            <a:r>
              <a:rPr lang="en-US" sz="1600" dirty="0">
                <a:solidFill>
                  <a:schemeClr val="tx1"/>
                </a:solidFill>
              </a:rPr>
              <a:t>and test models that enable predictive process adjustments during the layer-by-layer, three-dimensional manufacturing </a:t>
            </a:r>
            <a:r>
              <a:rPr lang="en-US" sz="1600" dirty="0" smtClean="0">
                <a:solidFill>
                  <a:schemeClr val="tx1"/>
                </a:solidFill>
              </a:rPr>
              <a:t>method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Guide </a:t>
            </a:r>
            <a:r>
              <a:rPr lang="en-US" sz="1600" dirty="0">
                <a:solidFill>
                  <a:schemeClr val="tx1"/>
                </a:solidFill>
              </a:rPr>
              <a:t>development of customized engineered materials tailored to the capabilities of specific AM technologies, eliminating much trial-and-error </a:t>
            </a:r>
            <a:r>
              <a:rPr lang="en-US" sz="1600" dirty="0" smtClean="0">
                <a:solidFill>
                  <a:schemeClr val="tx1"/>
                </a:solidFill>
              </a:rPr>
              <a:t>testing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144711" y="3450321"/>
            <a:ext cx="4795037" cy="2895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Collaborators</a:t>
            </a:r>
            <a:r>
              <a:rPr lang="en-US" sz="1800" b="1" dirty="0"/>
              <a:t>: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Northwestern University, Evanston, </a:t>
            </a:r>
            <a:r>
              <a:rPr lang="en-US" sz="1800" dirty="0" smtClean="0"/>
              <a:t>Ill.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Quad </a:t>
            </a:r>
            <a:r>
              <a:rPr lang="en-US" sz="1800" dirty="0"/>
              <a:t>City Manufacturing Laboratory, Rock Island, </a:t>
            </a:r>
            <a:r>
              <a:rPr lang="en-US" sz="1800" dirty="0" smtClean="0"/>
              <a:t>Ill.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Illinois </a:t>
            </a:r>
            <a:r>
              <a:rPr lang="en-US" sz="1800" dirty="0"/>
              <a:t>Manufacturing Excellence Center, Peoria, </a:t>
            </a:r>
            <a:r>
              <a:rPr lang="en-US" sz="1800" dirty="0" smtClean="0"/>
              <a:t>Ill.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Fabricators </a:t>
            </a:r>
            <a:r>
              <a:rPr lang="en-US" sz="1800" dirty="0"/>
              <a:t>&amp; Manufacturers Association, International, Rockford, Ill</a:t>
            </a:r>
            <a:r>
              <a:rPr lang="en-US" sz="1800" dirty="0" smtClean="0"/>
              <a:t>.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ASM International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 smtClean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52400" y="6477000"/>
            <a:ext cx="533400" cy="2222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0744ADE-C6D9-4E2E-B9E0-C4A740C0F231}" type="slidenum">
              <a:rPr lang="en-US" sz="1050">
                <a:solidFill>
                  <a:prstClr val="black"/>
                </a:solidFill>
                <a:latin typeface="Calibri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5300933" y="3413491"/>
            <a:ext cx="3718780" cy="33317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Outcomes:</a:t>
            </a:r>
            <a:endParaRPr lang="en-US" sz="1800" b="1" dirty="0"/>
          </a:p>
          <a:p>
            <a:pPr marL="401637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Over 250 students learned about metal AM and project outcomes</a:t>
            </a:r>
          </a:p>
          <a:p>
            <a:pPr marL="401637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15-20 </a:t>
            </a:r>
            <a:r>
              <a:rPr lang="en-US" sz="1800" b="1" dirty="0"/>
              <a:t>undergraduates </a:t>
            </a:r>
            <a:r>
              <a:rPr lang="en-US" sz="1800" b="1" dirty="0" smtClean="0"/>
              <a:t>directly worked </a:t>
            </a:r>
            <a:r>
              <a:rPr lang="en-US" sz="1800" b="1" dirty="0" smtClean="0"/>
              <a:t>in progra</a:t>
            </a:r>
            <a:r>
              <a:rPr lang="en-US" sz="1800" b="1" dirty="0"/>
              <a:t>m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3 </a:t>
            </a:r>
            <a:r>
              <a:rPr lang="en-US" sz="1800" b="1" dirty="0" smtClean="0"/>
              <a:t>M.S. </a:t>
            </a:r>
            <a:r>
              <a:rPr lang="en-US" sz="1800" b="1" dirty="0" smtClean="0"/>
              <a:t>Degrees</a:t>
            </a:r>
            <a:endParaRPr lang="en-US" sz="1800" b="1" dirty="0" smtClean="0"/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u="sng" dirty="0" smtClean="0"/>
              <a:t>1 </a:t>
            </a:r>
            <a:r>
              <a:rPr lang="en-US" sz="1800" b="1" u="sng" dirty="0" smtClean="0"/>
              <a:t>M.S. </a:t>
            </a:r>
            <a:r>
              <a:rPr lang="en-US" sz="1800" b="1" u="sng" dirty="0" smtClean="0"/>
              <a:t>employed at NIST</a:t>
            </a:r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u="sng" dirty="0" smtClean="0"/>
              <a:t>1 </a:t>
            </a:r>
            <a:r>
              <a:rPr lang="en-US" sz="1800" b="1" u="sng" dirty="0" smtClean="0"/>
              <a:t>M.S. employed at Argonne</a:t>
            </a:r>
            <a:endParaRPr lang="en-US" sz="1800" b="1" u="sng" dirty="0" smtClean="0"/>
          </a:p>
          <a:p>
            <a:pPr marL="401637" lvl="1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Two potential patents</a:t>
            </a: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6039" y="985947"/>
            <a:ext cx="808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http://niu.edu/ceet/departments/mechanical-engineering/msam/index.shtml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0"/>
            <a:ext cx="8696739" cy="104360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MEE 434/534 - 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Additive Manufacturing and </a:t>
            </a:r>
            <a:r>
              <a:rPr lang="es-A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Applications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662" y="996551"/>
            <a:ext cx="8825946" cy="52651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Preparing the future workface to understand capabilities of AM</a:t>
            </a:r>
          </a:p>
          <a:p>
            <a:r>
              <a:rPr lang="en-US" dirty="0" smtClean="0"/>
              <a:t>This will be a hands on course in which concepts will be discussed and then carried out in the lab</a:t>
            </a:r>
          </a:p>
          <a:p>
            <a:r>
              <a:rPr lang="en-US" dirty="0" smtClean="0"/>
              <a:t>Design topics include:</a:t>
            </a:r>
          </a:p>
          <a:p>
            <a:pPr lvl="1"/>
            <a:r>
              <a:rPr lang="en-US" dirty="0" smtClean="0"/>
              <a:t>Tolerances</a:t>
            </a:r>
          </a:p>
          <a:p>
            <a:pPr lvl="1"/>
            <a:r>
              <a:rPr lang="en-US" dirty="0" smtClean="0"/>
              <a:t>Directional Strength</a:t>
            </a:r>
          </a:p>
          <a:p>
            <a:pPr lvl="1"/>
            <a:r>
              <a:rPr lang="en-US" dirty="0" smtClean="0"/>
              <a:t>Thickness/Warpage</a:t>
            </a:r>
          </a:p>
          <a:p>
            <a:r>
              <a:rPr lang="en-US" dirty="0" smtClean="0"/>
              <a:t>Materials include:</a:t>
            </a:r>
          </a:p>
          <a:p>
            <a:pPr lvl="1"/>
            <a:r>
              <a:rPr lang="en-US" dirty="0" smtClean="0"/>
              <a:t>Polymers (ABS, Nylon etc..)</a:t>
            </a:r>
          </a:p>
          <a:p>
            <a:pPr lvl="1"/>
            <a:r>
              <a:rPr lang="en-US" dirty="0" smtClean="0"/>
              <a:t>Metals (Stainless, </a:t>
            </a:r>
            <a:r>
              <a:rPr lang="en-US" dirty="0" err="1" smtClean="0"/>
              <a:t>Ti</a:t>
            </a:r>
            <a:r>
              <a:rPr lang="en-US" dirty="0" smtClean="0"/>
              <a:t> alloys, PH48S)</a:t>
            </a:r>
          </a:p>
          <a:p>
            <a:r>
              <a:rPr lang="en-US" dirty="0" smtClean="0"/>
              <a:t>Lab Challenges</a:t>
            </a:r>
          </a:p>
          <a:p>
            <a:pPr lvl="1"/>
            <a:r>
              <a:rPr lang="en-US" dirty="0" smtClean="0"/>
              <a:t>Design X – for cost/space used to print and or support materials consumed/ time</a:t>
            </a:r>
          </a:p>
          <a:p>
            <a:r>
              <a:rPr lang="en-US" dirty="0" smtClean="0"/>
              <a:t>Looking for hands on applications….that may combine some or all of these items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599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UbrandJul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NIUbrandJul2011</Template>
  <TotalTime>3456</TotalTime>
  <Words>295</Words>
  <Application>Microsoft Office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Brothers</vt:lpstr>
      <vt:lpstr>Calibri</vt:lpstr>
      <vt:lpstr>Copperplate Gothic Bold</vt:lpstr>
      <vt:lpstr>Times New Roman</vt:lpstr>
      <vt:lpstr>NIUbrandJul2011</vt:lpstr>
      <vt:lpstr>1_Office Theme</vt:lpstr>
      <vt:lpstr>Additive Manufacturing Course @ CEET – NIU </vt:lpstr>
      <vt:lpstr>NIU ARMM Lab –  LENS 850M</vt:lpstr>
      <vt:lpstr>Northern Illinois University – NIST MSAM Physics-Based Additive Mfg. Models For Process Control &amp; Quality Assurance</vt:lpstr>
      <vt:lpstr>MEE 434/534 - Additive Manufacturing and Applications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Federico Sciammarella</dc:creator>
  <cp:lastModifiedBy>Federico Sciammarella</cp:lastModifiedBy>
  <cp:revision>187</cp:revision>
  <dcterms:created xsi:type="dcterms:W3CDTF">2013-02-08T18:13:05Z</dcterms:created>
  <dcterms:modified xsi:type="dcterms:W3CDTF">2017-12-12T17:41:09Z</dcterms:modified>
</cp:coreProperties>
</file>