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8" r:id="rId2"/>
    <p:sldId id="278" r:id="rId3"/>
    <p:sldId id="276" r:id="rId4"/>
    <p:sldId id="287" r:id="rId5"/>
    <p:sldId id="280" r:id="rId6"/>
    <p:sldId id="281" r:id="rId7"/>
    <p:sldId id="282" r:id="rId8"/>
    <p:sldId id="284" r:id="rId9"/>
    <p:sldId id="285" r:id="rId10"/>
    <p:sldId id="283" r:id="rId11"/>
    <p:sldId id="289" r:id="rId12"/>
    <p:sldId id="286" r:id="rId13"/>
    <p:sldId id="288" r:id="rId14"/>
    <p:sldId id="264" r:id="rId15"/>
    <p:sldId id="265" r:id="rId16"/>
    <p:sldId id="266" r:id="rId17"/>
    <p:sldId id="267" r:id="rId18"/>
    <p:sldId id="268" r:id="rId19"/>
    <p:sldId id="269" r:id="rId20"/>
    <p:sldId id="259" r:id="rId21"/>
    <p:sldId id="260" r:id="rId22"/>
    <p:sldId id="261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664" autoAdjust="0"/>
    <p:restoredTop sz="94660"/>
  </p:normalViewPr>
  <p:slideViewPr>
    <p:cSldViewPr>
      <p:cViewPr>
        <p:scale>
          <a:sx n="80" d="100"/>
          <a:sy n="80" d="100"/>
        </p:scale>
        <p:origin x="465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B796-926F-4433-BBFA-66935CDFF6D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FE9F-0763-44D6-B1E1-3C7C1AA3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33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4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40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13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50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9BD7EC-0F76-4126-B5B1-9CB233C54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61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402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2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0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5"/>
            <a:ext cx="2133600" cy="365125"/>
          </a:xfrm>
        </p:spPr>
        <p:txBody>
          <a:bodyPr/>
          <a:lstStyle/>
          <a:p>
            <a:fld id="{3F0EDFF3-C24E-4DCF-8782-AB9B67935330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0766" y="6356355"/>
            <a:ext cx="2133600" cy="365125"/>
          </a:xfrm>
        </p:spPr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4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7F81-B6EF-4027-B5B8-189A320D51CE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9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F7C-75E6-46AB-BFDF-2DA53CEA23E9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E48E-BCAC-4B51-987C-F8C826B9163E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0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74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9635" y="6535588"/>
            <a:ext cx="184731" cy="271613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TEAM NAME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0368"/>
            <a:ext cx="8229600" cy="977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8782"/>
            <a:ext cx="8229600" cy="399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C594-A9B9-4970-90F5-31DAB22DDF2D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C2F5-E77D-45D7-8DF9-278139FB18E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M_brand_header_4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9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defTabSz="443766" rtl="0" eaLnBrk="1" latinLnBrk="0" hangingPunct="1">
        <a:spcBef>
          <a:spcPct val="0"/>
        </a:spcBef>
        <a:buNone/>
        <a:defRPr sz="3883" kern="1200">
          <a:solidFill>
            <a:srgbClr val="101643"/>
          </a:solidFill>
          <a:latin typeface="+mj-lt"/>
          <a:ea typeface="+mj-ea"/>
          <a:cs typeface="+mj-cs"/>
        </a:defRPr>
      </a:lvl1pPr>
    </p:titleStyle>
    <p:bodyStyle>
      <a:lvl1pPr marL="332824" indent="-332824" algn="l" defTabSz="443766" rtl="0" eaLnBrk="1" latinLnBrk="0" hangingPunct="1">
        <a:spcBef>
          <a:spcPct val="20000"/>
        </a:spcBef>
        <a:buFont typeface="Arial"/>
        <a:buChar char="•"/>
        <a:defRPr sz="3106" kern="1200">
          <a:solidFill>
            <a:srgbClr val="101643"/>
          </a:solidFill>
          <a:latin typeface="+mn-lt"/>
          <a:ea typeface="+mn-ea"/>
          <a:cs typeface="+mn-cs"/>
        </a:defRPr>
      </a:lvl1pPr>
      <a:lvl2pPr marL="721119" indent="-277354" algn="l" defTabSz="443766" rtl="0" eaLnBrk="1" latinLnBrk="0" hangingPunct="1">
        <a:spcBef>
          <a:spcPct val="20000"/>
        </a:spcBef>
        <a:buFont typeface="Arial"/>
        <a:buChar char="–"/>
        <a:defRPr sz="2718" kern="1200">
          <a:solidFill>
            <a:srgbClr val="101643"/>
          </a:solidFill>
          <a:latin typeface="+mn-lt"/>
          <a:ea typeface="+mn-ea"/>
          <a:cs typeface="+mn-cs"/>
        </a:defRPr>
      </a:lvl2pPr>
      <a:lvl3pPr marL="1109413" indent="-221882" algn="l" defTabSz="443766" rtl="0" eaLnBrk="1" latinLnBrk="0" hangingPunct="1">
        <a:spcBef>
          <a:spcPct val="20000"/>
        </a:spcBef>
        <a:buFont typeface="Arial"/>
        <a:buChar char="•"/>
        <a:defRPr sz="2330" kern="1200">
          <a:solidFill>
            <a:srgbClr val="101643"/>
          </a:solidFill>
          <a:latin typeface="+mn-lt"/>
          <a:ea typeface="+mn-ea"/>
          <a:cs typeface="+mn-cs"/>
        </a:defRPr>
      </a:lvl3pPr>
      <a:lvl4pPr marL="1553179" indent="-221882" algn="l" defTabSz="443766" rtl="0" eaLnBrk="1" latinLnBrk="0" hangingPunct="1">
        <a:spcBef>
          <a:spcPct val="20000"/>
        </a:spcBef>
        <a:buFont typeface="Arial"/>
        <a:buChar char="–"/>
        <a:defRPr sz="1941" kern="1200">
          <a:solidFill>
            <a:srgbClr val="101643"/>
          </a:solidFill>
          <a:latin typeface="+mn-lt"/>
          <a:ea typeface="+mn-ea"/>
          <a:cs typeface="+mn-cs"/>
        </a:defRPr>
      </a:lvl4pPr>
      <a:lvl5pPr marL="1996945" indent="-221882" algn="l" defTabSz="443766" rtl="0" eaLnBrk="1" latinLnBrk="0" hangingPunct="1">
        <a:spcBef>
          <a:spcPct val="20000"/>
        </a:spcBef>
        <a:buFont typeface="Arial"/>
        <a:buChar char="»"/>
        <a:defRPr sz="1941" kern="1200">
          <a:solidFill>
            <a:srgbClr val="101643"/>
          </a:solidFill>
          <a:latin typeface="+mn-lt"/>
          <a:ea typeface="+mn-ea"/>
          <a:cs typeface="+mn-cs"/>
        </a:defRPr>
      </a:lvl5pPr>
      <a:lvl6pPr marL="2440710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476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241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007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66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3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9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06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2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593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359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125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036637"/>
            <a:ext cx="7772400" cy="55022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Additive Manufacturing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Business Model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Day 2 Outbrief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31 May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3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95C8-402D-4048-A1FA-95E5F27B2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82270-2916-4EF1-813F-CFB7A3063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6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16A9-803D-426B-9AA4-AF042EB7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D76A1-6216-41F4-AB8E-DEFECFE5F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framework for a qualification process for government / supplier and part.</a:t>
            </a:r>
          </a:p>
          <a:p>
            <a:r>
              <a:rPr lang="en-US" dirty="0"/>
              <a:t>A comparable supply chain management system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….  All within the context of a digital network with interoperable capability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8D096-5C5A-40D0-8721-201821BC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NAME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0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AE28-8788-45D6-854A-545B1C1B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5F3C0-22EC-44B1-81B4-FDF6FB769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C7A3A-9501-4B56-86ED-98A2F620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NAME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F8E03-57DD-4EBA-98C5-B005DB2BC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4" y="914400"/>
            <a:ext cx="7712365" cy="56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CACA71-47F6-4CC4-AB14-A3EEC9B0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NAME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BC279-76FE-458C-B8A9-3F9D2411E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6" y="905536"/>
            <a:ext cx="7924800" cy="57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2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65F3-06BF-4B4A-9526-BF4EA147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Valve (Green Valve)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7258-469B-47D9-B456-2FFCCB146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Requirements:</a:t>
            </a:r>
          </a:p>
          <a:p>
            <a:pPr lvl="1"/>
            <a:r>
              <a:rPr lang="en-US" sz="2000" dirty="0"/>
              <a:t>Functional performance document provided</a:t>
            </a:r>
          </a:p>
          <a:p>
            <a:pPr lvl="2"/>
            <a:r>
              <a:rPr lang="en-US" sz="1612" dirty="0"/>
              <a:t>Design interfaces and functional requirements</a:t>
            </a:r>
          </a:p>
          <a:p>
            <a:pPr lvl="2"/>
            <a:r>
              <a:rPr lang="en-US" sz="1612" dirty="0"/>
              <a:t>Use of Non- qualified materials of COTS parts / ASTM &amp; SAE standards required</a:t>
            </a:r>
          </a:p>
          <a:p>
            <a:pPr lvl="1"/>
            <a:r>
              <a:rPr lang="en-US" sz="2000" dirty="0"/>
              <a:t>300 </a:t>
            </a:r>
            <a:r>
              <a:rPr lang="en-US" sz="2000" dirty="0" err="1"/>
              <a:t>assy</a:t>
            </a:r>
            <a:r>
              <a:rPr lang="en-US" sz="2000" dirty="0"/>
              <a:t>, 800 total, 2 AM, 2 Non-AM parts</a:t>
            </a:r>
          </a:p>
          <a:p>
            <a:pPr lvl="1"/>
            <a:r>
              <a:rPr lang="en-US" sz="2000" dirty="0"/>
              <a:t>100% Quality Assurance</a:t>
            </a:r>
          </a:p>
          <a:p>
            <a:pPr lvl="1"/>
            <a:r>
              <a:rPr lang="en-US" sz="2000" dirty="0"/>
              <a:t>Total Time: 15 days (Design to Delivery) </a:t>
            </a:r>
          </a:p>
          <a:p>
            <a:pPr lvl="2"/>
            <a:r>
              <a:rPr lang="en-US" sz="2000" dirty="0"/>
              <a:t>Ground Test, Flight Test </a:t>
            </a:r>
          </a:p>
          <a:p>
            <a:pPr lvl="2"/>
            <a:r>
              <a:rPr lang="en-US" sz="2000" dirty="0"/>
              <a:t>30 to 60 days of use</a:t>
            </a:r>
          </a:p>
          <a:p>
            <a:pPr lvl="1"/>
            <a:r>
              <a:rPr lang="en-US" sz="2000" dirty="0"/>
              <a:t>$250 unit cost</a:t>
            </a:r>
          </a:p>
          <a:p>
            <a:pPr lvl="1"/>
            <a:r>
              <a:rPr lang="en-US" sz="2000" dirty="0"/>
              <a:t>Build schedule, time line for test.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D6453-780A-45EB-A59D-7CF46FB3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7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87AF-DDDC-4C37-800D-A6C661CA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0368"/>
            <a:ext cx="8229600" cy="463632"/>
          </a:xfrm>
        </p:spPr>
        <p:txBody>
          <a:bodyPr>
            <a:normAutofit fontScale="90000"/>
          </a:bodyPr>
          <a:lstStyle/>
          <a:p>
            <a:r>
              <a:rPr lang="en-US" dirty="0"/>
              <a:t>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CE459-0618-41B2-9A58-A3DF474E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5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Request came in from PMA 202</a:t>
            </a:r>
          </a:p>
          <a:p>
            <a:r>
              <a:rPr lang="en-US" dirty="0"/>
              <a:t>Need to bridge DOD need to industry </a:t>
            </a:r>
          </a:p>
          <a:p>
            <a:pPr lvl="1"/>
            <a:r>
              <a:rPr lang="en-US" dirty="0"/>
              <a:t>DLA Internet Bid Board System (DIBBS) / GSA</a:t>
            </a:r>
          </a:p>
          <a:p>
            <a:pPr lvl="1"/>
            <a:r>
              <a:rPr lang="en-US" dirty="0"/>
              <a:t>Network of service bureaus</a:t>
            </a:r>
          </a:p>
          <a:p>
            <a:r>
              <a:rPr lang="en-US" dirty="0"/>
              <a:t>Multiple members of network (tiered) </a:t>
            </a:r>
          </a:p>
          <a:p>
            <a:pPr lvl="1"/>
            <a:r>
              <a:rPr lang="en-US" dirty="0"/>
              <a:t>AM designers </a:t>
            </a:r>
          </a:p>
          <a:p>
            <a:pPr lvl="1"/>
            <a:r>
              <a:rPr lang="en-US" dirty="0"/>
              <a:t>AM producers</a:t>
            </a:r>
          </a:p>
          <a:p>
            <a:pPr lvl="1"/>
            <a:r>
              <a:rPr lang="en-US" dirty="0"/>
              <a:t>Testing / Qualification </a:t>
            </a:r>
          </a:p>
          <a:p>
            <a:pPr lvl="2"/>
            <a:r>
              <a:rPr lang="en-US" dirty="0"/>
              <a:t>Quick First Article Inspection </a:t>
            </a:r>
          </a:p>
          <a:p>
            <a:r>
              <a:rPr lang="en-US" dirty="0"/>
              <a:t>Funding: 1. USG, 2. Vendor Off-shelf, 3. Hybrid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172E1-2997-4727-B587-3FF1DC84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9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A61F-D462-4130-9B87-9CE2972A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0368"/>
            <a:ext cx="8229600" cy="387432"/>
          </a:xfrm>
        </p:spPr>
        <p:txBody>
          <a:bodyPr>
            <a:noAutofit/>
          </a:bodyPr>
          <a:lstStyle/>
          <a:p>
            <a:r>
              <a:rPr lang="en-US" sz="2400" dirty="0"/>
              <a:t>Parking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2A49-055D-40CC-A510-1ECC2DB8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299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Design </a:t>
            </a:r>
            <a:r>
              <a:rPr lang="en-US" sz="2000" dirty="0" err="1"/>
              <a:t>downselect</a:t>
            </a:r>
            <a:endParaRPr lang="en-US" sz="2000" dirty="0"/>
          </a:p>
          <a:p>
            <a:r>
              <a:rPr lang="en-US" sz="2000" dirty="0"/>
              <a:t>Configuration / data management of non-winners</a:t>
            </a:r>
          </a:p>
          <a:p>
            <a:r>
              <a:rPr lang="en-US" sz="2000" dirty="0"/>
              <a:t>Bid vs contract design</a:t>
            </a:r>
          </a:p>
          <a:p>
            <a:r>
              <a:rPr lang="en-US" sz="2000" dirty="0"/>
              <a:t>Intellectual property – limited rights Government Purpose, license as needed</a:t>
            </a:r>
          </a:p>
          <a:p>
            <a:pPr lvl="1"/>
            <a:r>
              <a:rPr lang="en-US" sz="2000" dirty="0"/>
              <a:t>T/C’s agreed to ahead of time</a:t>
            </a:r>
          </a:p>
          <a:p>
            <a:pPr lvl="1"/>
            <a:r>
              <a:rPr lang="en-US" sz="2000" dirty="0"/>
              <a:t>Credit Card /  Purchase Card</a:t>
            </a:r>
          </a:p>
          <a:p>
            <a:r>
              <a:rPr lang="en-US" sz="2000" dirty="0"/>
              <a:t>Data Transfer/ Data Management-  Interface defined here</a:t>
            </a:r>
          </a:p>
          <a:p>
            <a:pPr lvl="1"/>
            <a:r>
              <a:rPr lang="en-US" sz="2000" dirty="0"/>
              <a:t>Update / Feedback user experience</a:t>
            </a:r>
          </a:p>
          <a:p>
            <a:pPr lvl="1"/>
            <a:r>
              <a:rPr lang="en-US" sz="2000" dirty="0"/>
              <a:t>In scale with Quick Reaction Time, immediate</a:t>
            </a:r>
          </a:p>
          <a:p>
            <a:r>
              <a:rPr lang="en-US" sz="2388" dirty="0"/>
              <a:t>Component delivery-  Acceptance </a:t>
            </a:r>
          </a:p>
          <a:p>
            <a:pPr lvl="1"/>
            <a:r>
              <a:rPr lang="en-US" sz="2000" dirty="0"/>
              <a:t>Program office determines – Transportation method, destination inspection, customer direct. </a:t>
            </a:r>
          </a:p>
          <a:p>
            <a:pPr lvl="1"/>
            <a:r>
              <a:rPr lang="en-US" sz="2000" dirty="0"/>
              <a:t>Payment strategy (vendor tier)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255BB-0204-4CB3-B740-6B66B594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9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65F3-06BF-4B4A-9526-BF4EA147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0368"/>
            <a:ext cx="8229600" cy="387432"/>
          </a:xfrm>
        </p:spPr>
        <p:txBody>
          <a:bodyPr>
            <a:normAutofit fontScale="90000"/>
          </a:bodyPr>
          <a:lstStyle/>
          <a:p>
            <a:r>
              <a:rPr lang="en-US" dirty="0"/>
              <a:t>CSI Part- UH-1 Engine Apex Fitting (Blue Box)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7258-469B-47D9-B456-2FFCCB146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7"/>
          </a:xfrm>
        </p:spPr>
        <p:txBody>
          <a:bodyPr>
            <a:normAutofit/>
          </a:bodyPr>
          <a:lstStyle/>
          <a:p>
            <a:r>
              <a:rPr lang="en-US" sz="2000" dirty="0"/>
              <a:t>Requirements:</a:t>
            </a:r>
          </a:p>
          <a:p>
            <a:pPr lvl="1"/>
            <a:r>
              <a:rPr lang="en-US" sz="2000" dirty="0"/>
              <a:t>Redesign allowed- Meet Form, Fit Function</a:t>
            </a:r>
          </a:p>
          <a:p>
            <a:pPr lvl="2"/>
            <a:r>
              <a:rPr lang="en-US" sz="1612" dirty="0"/>
              <a:t>Part Consolidation ? </a:t>
            </a:r>
          </a:p>
          <a:p>
            <a:pPr lvl="1"/>
            <a:r>
              <a:rPr lang="en-US" sz="2000" dirty="0"/>
              <a:t>Material change allowed (criteria provided) </a:t>
            </a:r>
          </a:p>
          <a:p>
            <a:pPr lvl="1"/>
            <a:r>
              <a:rPr lang="en-US" sz="2000" dirty="0"/>
              <a:t>Functional performance document provided</a:t>
            </a:r>
          </a:p>
          <a:p>
            <a:pPr lvl="2"/>
            <a:r>
              <a:rPr lang="en-US" sz="2000" dirty="0"/>
              <a:t>Design interfaces and functional requirements</a:t>
            </a:r>
          </a:p>
          <a:p>
            <a:pPr lvl="2"/>
            <a:r>
              <a:rPr lang="en-US" sz="2000" dirty="0"/>
              <a:t>Performance Requirements (Structural, </a:t>
            </a:r>
            <a:r>
              <a:rPr lang="en-US" sz="2000" dirty="0" err="1"/>
              <a:t>fatique</a:t>
            </a:r>
            <a:r>
              <a:rPr lang="en-US" sz="2000" dirty="0"/>
              <a:t>)</a:t>
            </a:r>
          </a:p>
          <a:p>
            <a:pPr lvl="2"/>
            <a:r>
              <a:rPr lang="en-US" sz="2000" dirty="0"/>
              <a:t>Have report, no load data- system level analysis required </a:t>
            </a:r>
          </a:p>
          <a:p>
            <a:pPr lvl="1"/>
            <a:r>
              <a:rPr lang="en-US" sz="2000" dirty="0"/>
              <a:t>Navy has GPR to data accepted</a:t>
            </a:r>
          </a:p>
          <a:p>
            <a:pPr lvl="2"/>
            <a:r>
              <a:rPr lang="en-US" sz="2000" dirty="0"/>
              <a:t>PGI 217.7504 Acquisition of parts (</a:t>
            </a:r>
            <a:r>
              <a:rPr lang="en-US" sz="1612" dirty="0"/>
              <a:t>when data is not available)</a:t>
            </a:r>
          </a:p>
          <a:p>
            <a:pPr lvl="2"/>
            <a:endParaRPr lang="en-US" sz="1612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D6453-780A-45EB-A59D-7CF46FB3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NAME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01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87AF-DDDC-4C37-800D-A6C661CA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0368"/>
            <a:ext cx="8229600" cy="463632"/>
          </a:xfrm>
        </p:spPr>
        <p:txBody>
          <a:bodyPr>
            <a:normAutofit fontScale="90000"/>
          </a:bodyPr>
          <a:lstStyle/>
          <a:p>
            <a:r>
              <a:rPr lang="en-US" dirty="0"/>
              <a:t>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CE459-0618-41B2-9A58-A3DF474E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5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Request came in from PMA 202</a:t>
            </a:r>
          </a:p>
          <a:p>
            <a:r>
              <a:rPr lang="en-US" dirty="0"/>
              <a:t>Need to bridge DOD need to industry </a:t>
            </a:r>
          </a:p>
          <a:p>
            <a:pPr lvl="1"/>
            <a:r>
              <a:rPr lang="en-US" dirty="0"/>
              <a:t>DLA Internet Bid Board System (DIBBS) / GSA</a:t>
            </a:r>
          </a:p>
          <a:p>
            <a:pPr lvl="1"/>
            <a:r>
              <a:rPr lang="en-US" dirty="0"/>
              <a:t>Network of service bureaus</a:t>
            </a:r>
          </a:p>
          <a:p>
            <a:r>
              <a:rPr lang="en-US" dirty="0"/>
              <a:t>Multiple members of network (tiered) </a:t>
            </a:r>
          </a:p>
          <a:p>
            <a:pPr lvl="1"/>
            <a:r>
              <a:rPr lang="en-US" dirty="0"/>
              <a:t>AM designers </a:t>
            </a:r>
          </a:p>
          <a:p>
            <a:pPr lvl="1"/>
            <a:r>
              <a:rPr lang="en-US" dirty="0"/>
              <a:t>AM producers</a:t>
            </a:r>
          </a:p>
          <a:p>
            <a:pPr lvl="1"/>
            <a:r>
              <a:rPr lang="en-US" dirty="0"/>
              <a:t>Testing / Qualification </a:t>
            </a:r>
          </a:p>
          <a:p>
            <a:pPr lvl="2"/>
            <a:r>
              <a:rPr lang="en-US" dirty="0"/>
              <a:t>Quick First Article Inspection </a:t>
            </a:r>
          </a:p>
          <a:p>
            <a:r>
              <a:rPr lang="en-US" dirty="0"/>
              <a:t>Funding: 1. USG, 2. Vendor Off-shelf, 3. Hybrid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172E1-2997-4727-B587-3FF1DC84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NAME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97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A61F-D462-4130-9B87-9CE2972A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0368"/>
            <a:ext cx="8229600" cy="387432"/>
          </a:xfrm>
        </p:spPr>
        <p:txBody>
          <a:bodyPr>
            <a:noAutofit/>
          </a:bodyPr>
          <a:lstStyle/>
          <a:p>
            <a:r>
              <a:rPr lang="en-US" sz="2400" dirty="0"/>
              <a:t>Parking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2A49-055D-40CC-A510-1ECC2DB8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299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Design </a:t>
            </a:r>
            <a:r>
              <a:rPr lang="en-US" sz="2000" dirty="0" err="1"/>
              <a:t>downselect</a:t>
            </a:r>
            <a:endParaRPr lang="en-US" sz="2000" dirty="0"/>
          </a:p>
          <a:p>
            <a:r>
              <a:rPr lang="en-US" sz="2000" dirty="0"/>
              <a:t>Configuration / data management of non-winners</a:t>
            </a:r>
          </a:p>
          <a:p>
            <a:r>
              <a:rPr lang="en-US" sz="2000" dirty="0"/>
              <a:t>Bid vs contract design</a:t>
            </a:r>
          </a:p>
          <a:p>
            <a:r>
              <a:rPr lang="en-US" sz="2000" dirty="0"/>
              <a:t>Intellectual property – limited rights Government Purpose, license as needed</a:t>
            </a:r>
          </a:p>
          <a:p>
            <a:pPr lvl="1"/>
            <a:r>
              <a:rPr lang="en-US" sz="2000" dirty="0"/>
              <a:t>T/C’s agreed to ahead of time</a:t>
            </a:r>
          </a:p>
          <a:p>
            <a:pPr lvl="1"/>
            <a:r>
              <a:rPr lang="en-US" sz="2000" dirty="0"/>
              <a:t>Credit Card /  Purchase Card</a:t>
            </a:r>
          </a:p>
          <a:p>
            <a:r>
              <a:rPr lang="en-US" sz="2000" dirty="0"/>
              <a:t>Data Transfer/ Data Management-  Interface defined here</a:t>
            </a:r>
          </a:p>
          <a:p>
            <a:pPr lvl="1"/>
            <a:r>
              <a:rPr lang="en-US" sz="2000" dirty="0"/>
              <a:t>Update / Feedback user experience</a:t>
            </a:r>
          </a:p>
          <a:p>
            <a:pPr lvl="1"/>
            <a:r>
              <a:rPr lang="en-US" sz="2000" dirty="0"/>
              <a:t>In scale with Quick Reaction Time, immediate</a:t>
            </a:r>
          </a:p>
          <a:p>
            <a:r>
              <a:rPr lang="en-US" sz="2388" dirty="0"/>
              <a:t>Component delivery-  Acceptance </a:t>
            </a:r>
          </a:p>
          <a:p>
            <a:pPr lvl="1"/>
            <a:r>
              <a:rPr lang="en-US" sz="2000" dirty="0"/>
              <a:t>Program office determines – Transportation method, destination inspection, customer direct. </a:t>
            </a:r>
          </a:p>
          <a:p>
            <a:pPr lvl="1"/>
            <a:r>
              <a:rPr lang="en-US" sz="2000" dirty="0"/>
              <a:t>Payment strategy (vendor tier) </a:t>
            </a:r>
          </a:p>
          <a:p>
            <a:r>
              <a:rPr lang="en-US" sz="2388" dirty="0"/>
              <a:t>Counterfeit </a:t>
            </a:r>
          </a:p>
          <a:p>
            <a:r>
              <a:rPr lang="en-US" sz="2388" dirty="0"/>
              <a:t>Standardization across services on criticality or air worthiness (Function Driven) – missing category</a:t>
            </a:r>
          </a:p>
          <a:p>
            <a:r>
              <a:rPr lang="en-US" sz="2400" dirty="0"/>
              <a:t>Identify opportunities for upgrades</a:t>
            </a:r>
          </a:p>
          <a:p>
            <a:r>
              <a:rPr lang="en-US" sz="2400" dirty="0"/>
              <a:t>How do prime solicit AM support - VECP</a:t>
            </a:r>
          </a:p>
          <a:p>
            <a:endParaRPr lang="en-US" sz="2388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255BB-0204-4CB3-B740-6B66B594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NAME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6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2A73-344B-492E-97F7-63D388F6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C06BF-CD28-40E3-A64B-C0F0235B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NAME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E5AC8-EFA4-4A3A-9008-2E53D8E8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4" y="1047963"/>
            <a:ext cx="88718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5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45647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(Day 1):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mask valve problem with in industry (Green Box)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1007461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296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484514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Achieve Day 1 Objectives: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1007461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7727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484514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/ Gaps Identified (Day 1):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1007461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9814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470493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for Day 2: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1007461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165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203DD-ACF5-4832-AB17-BDC6B178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NAME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1BD0D-81B1-4A65-9CFB-752143A48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6" y="914400"/>
            <a:ext cx="7696200" cy="56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67B5F-9D43-4FC4-90E5-6191CCEB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NAME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14233-13CB-4284-B920-E5768E01C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80962"/>
            <a:ext cx="57340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96C9-0B54-4409-AB44-EA979C7F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3148"/>
            <a:ext cx="8229600" cy="539832"/>
          </a:xfrm>
        </p:spPr>
        <p:txBody>
          <a:bodyPr>
            <a:normAutofit fontScale="90000"/>
          </a:bodyPr>
          <a:lstStyle/>
          <a:p>
            <a:r>
              <a:rPr lang="en-US" dirty="0"/>
              <a:t>Engineering Process (include all users)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16B7-4A62-4A57-A440-9ED40970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40607"/>
            <a:ext cx="8839200" cy="489498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System Level Design</a:t>
            </a:r>
          </a:p>
          <a:p>
            <a:pPr lvl="1"/>
            <a:r>
              <a:rPr lang="en-US" sz="2400" dirty="0"/>
              <a:t>Exhaust Logistics options, look at conventional approaches</a:t>
            </a:r>
          </a:p>
          <a:p>
            <a:pPr lvl="1"/>
            <a:r>
              <a:rPr lang="en-US" sz="2400" dirty="0"/>
              <a:t>Services Engineering (PMA / PEO) provide historical data</a:t>
            </a:r>
          </a:p>
          <a:p>
            <a:pPr lvl="1"/>
            <a:r>
              <a:rPr lang="en-US" sz="2400" dirty="0"/>
              <a:t>Go back to prime (Drawings, Design Notebooks, Test reports, </a:t>
            </a:r>
            <a:r>
              <a:rPr lang="en-US" sz="2400" dirty="0" err="1"/>
              <a:t>etc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/>
              <a:t>Determine Loads and Environmental Conditions (Conditional)  </a:t>
            </a:r>
          </a:p>
          <a:p>
            <a:pPr lvl="1"/>
            <a:r>
              <a:rPr lang="en-US" sz="2400" dirty="0"/>
              <a:t>Engineering Assessment – Model and Test (Engineering Review) </a:t>
            </a:r>
          </a:p>
          <a:p>
            <a:pPr lvl="2"/>
            <a:r>
              <a:rPr lang="en-US" sz="2400" dirty="0"/>
              <a:t>Evaluate for materials impact</a:t>
            </a:r>
          </a:p>
          <a:p>
            <a:pPr lvl="2"/>
            <a:r>
              <a:rPr lang="en-US" sz="2400" dirty="0"/>
              <a:t>Special conditions for Additive Manufacturing </a:t>
            </a:r>
          </a:p>
          <a:p>
            <a:pPr lvl="2"/>
            <a:r>
              <a:rPr lang="en-US" sz="2400" dirty="0"/>
              <a:t>Evaluate for conventional alternatives</a:t>
            </a:r>
          </a:p>
          <a:p>
            <a:pPr lvl="2"/>
            <a:r>
              <a:rPr lang="en-US" sz="2400" dirty="0"/>
              <a:t>Air Worthiness (Ground </a:t>
            </a:r>
            <a:r>
              <a:rPr lang="en-US" sz="2000" dirty="0"/>
              <a:t>/ Flight test) </a:t>
            </a:r>
          </a:p>
          <a:p>
            <a:pPr marL="887531" lvl="2" indent="0" algn="ctr">
              <a:buNone/>
            </a:pPr>
            <a:r>
              <a:rPr lang="en-US" sz="2000" dirty="0">
                <a:highlight>
                  <a:srgbClr val="FFFF00"/>
                </a:highlight>
              </a:rPr>
              <a:t>Engineering Process has Not Changed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2B7E7-308F-4AF9-8590-205552F1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NAME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0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B171-B0F3-42BF-9EDF-0046E857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&amp;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5828A-14AF-4F28-AE16-C444637B1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97385"/>
          </a:xfrm>
        </p:spPr>
        <p:txBody>
          <a:bodyPr/>
          <a:lstStyle/>
          <a:p>
            <a:pPr lvl="1"/>
            <a:r>
              <a:rPr lang="en-US" sz="2000" dirty="0"/>
              <a:t>Manufacturing process development (Engineering Review) </a:t>
            </a:r>
          </a:p>
          <a:p>
            <a:pPr lvl="2"/>
            <a:r>
              <a:rPr lang="en-US" sz="2000" dirty="0"/>
              <a:t>Proof of manufacturing</a:t>
            </a:r>
          </a:p>
          <a:p>
            <a:pPr lvl="1"/>
            <a:r>
              <a:rPr lang="en-US" sz="2000" dirty="0"/>
              <a:t>Verification &amp; Validation</a:t>
            </a:r>
          </a:p>
          <a:p>
            <a:pPr lvl="2"/>
            <a:r>
              <a:rPr lang="en-US" sz="2000" dirty="0"/>
              <a:t>Approval of the manufacturing process</a:t>
            </a:r>
          </a:p>
          <a:p>
            <a:pPr lvl="2"/>
            <a:r>
              <a:rPr lang="en-US" sz="2000" dirty="0"/>
              <a:t>Material qualification / specification</a:t>
            </a:r>
          </a:p>
          <a:p>
            <a:pPr lvl="2"/>
            <a:r>
              <a:rPr lang="en-US" sz="2000" dirty="0"/>
              <a:t>Quality Plan / Acceptance</a:t>
            </a:r>
          </a:p>
          <a:p>
            <a:pPr lvl="2"/>
            <a:r>
              <a:rPr lang="en-US" sz="2000" dirty="0"/>
              <a:t>AM process control (machine calibration, training, prevent maintenance) – lock down</a:t>
            </a:r>
          </a:p>
          <a:p>
            <a:pPr lvl="2"/>
            <a:r>
              <a:rPr lang="en-US" sz="2000" dirty="0"/>
              <a:t>Machine Qualification / Reliability  / Repeatability </a:t>
            </a:r>
          </a:p>
          <a:p>
            <a:pPr lvl="2"/>
            <a:r>
              <a:rPr lang="en-US" sz="2000" dirty="0"/>
              <a:t>Process control on dimensions (4 sigma)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A84FE-F1DD-4CCC-8CEA-D19B6567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NAME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41DB0-E112-41B0-9F8E-018261765681}"/>
              </a:ext>
            </a:extLst>
          </p:cNvPr>
          <p:cNvSpPr txBox="1"/>
          <p:nvPr/>
        </p:nvSpPr>
        <p:spPr>
          <a:xfrm>
            <a:off x="2133600" y="5887754"/>
            <a:ext cx="45972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Manufacturing &amp; Quality Processes Unchanged</a:t>
            </a:r>
          </a:p>
        </p:txBody>
      </p:sp>
    </p:spTree>
    <p:extLst>
      <p:ext uri="{BB962C8B-B14F-4D97-AF65-F5344CB8AC3E}">
        <p14:creationId xmlns:p14="http://schemas.microsoft.com/office/powerpoint/2010/main" val="317884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F30E-B1F5-488F-BE35-04F9AFC9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0368"/>
            <a:ext cx="8229600" cy="387432"/>
          </a:xfrm>
        </p:spPr>
        <p:txBody>
          <a:bodyPr>
            <a:normAutofit fontScale="90000"/>
          </a:bodyPr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F3A50-69C2-4062-A00F-FCD301E03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97385"/>
          </a:xfrm>
        </p:spPr>
        <p:txBody>
          <a:bodyPr>
            <a:normAutofit/>
          </a:bodyPr>
          <a:lstStyle/>
          <a:p>
            <a:r>
              <a:rPr lang="en-US" sz="2000" dirty="0"/>
              <a:t>Appropriately catalog</a:t>
            </a:r>
          </a:p>
          <a:p>
            <a:r>
              <a:rPr lang="en-US" sz="2000" dirty="0"/>
              <a:t>Seek concurrence if multiple users </a:t>
            </a:r>
          </a:p>
          <a:p>
            <a:r>
              <a:rPr lang="en-US" sz="2000" dirty="0"/>
              <a:t>Standard Procurement Activity </a:t>
            </a:r>
          </a:p>
          <a:p>
            <a:pPr lvl="1"/>
            <a:r>
              <a:rPr lang="en-US" sz="2000" dirty="0"/>
              <a:t>Digital data - Digital definition (1D, 2D and 3D digital) </a:t>
            </a:r>
          </a:p>
          <a:p>
            <a:pPr lvl="2"/>
            <a:r>
              <a:rPr lang="en-US" sz="2000" dirty="0"/>
              <a:t>Design, Modeling &amp; Sim, Production </a:t>
            </a:r>
          </a:p>
          <a:p>
            <a:pPr lvl="1"/>
            <a:r>
              <a:rPr lang="en-US" sz="2000" dirty="0"/>
              <a:t>Licensing options</a:t>
            </a:r>
          </a:p>
          <a:p>
            <a:r>
              <a:rPr lang="en-US" sz="2000" dirty="0"/>
              <a:t>Manufacturing Schedule </a:t>
            </a:r>
          </a:p>
          <a:p>
            <a:r>
              <a:rPr lang="en-US" sz="2000" dirty="0"/>
              <a:t>Delivery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71248-5F15-447B-8BF4-9379C9C2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NAME</a:t>
            </a:r>
            <a:endParaRPr kumimoji="0" lang="en-US" sz="116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0D1A8-7E1F-4FA0-9483-A79C409A6F24}"/>
              </a:ext>
            </a:extLst>
          </p:cNvPr>
          <p:cNvSpPr txBox="1"/>
          <p:nvPr/>
        </p:nvSpPr>
        <p:spPr>
          <a:xfrm>
            <a:off x="2133600" y="4724400"/>
            <a:ext cx="444365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Chain Management is Unchanged</a:t>
            </a:r>
          </a:p>
        </p:txBody>
      </p:sp>
    </p:spTree>
    <p:extLst>
      <p:ext uri="{BB962C8B-B14F-4D97-AF65-F5344CB8AC3E}">
        <p14:creationId xmlns:p14="http://schemas.microsoft.com/office/powerpoint/2010/main" val="429257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7" y="178998"/>
            <a:ext cx="3114609" cy="554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484514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Takeaways (Day 2): (Blue Box)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AM technology with the current processes in place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engineering processes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procurement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qualification and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4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EA46-2CA7-4964-B18F-18086592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8418-084D-4572-AC83-45B79CA6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7414"/>
            <a:ext cx="8229600" cy="408875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Material Allowable / Material Specifications</a:t>
            </a:r>
          </a:p>
          <a:p>
            <a:r>
              <a:rPr lang="en-US" dirty="0"/>
              <a:t>Allocation of IP concerns</a:t>
            </a:r>
          </a:p>
          <a:p>
            <a:r>
              <a:rPr lang="en-US" dirty="0"/>
              <a:t>Digital thread definition with minimal data schema</a:t>
            </a:r>
          </a:p>
          <a:p>
            <a:pPr lvl="1"/>
            <a:r>
              <a:rPr lang="en-US" dirty="0"/>
              <a:t> Data repository </a:t>
            </a:r>
          </a:p>
          <a:p>
            <a:pPr lvl="1"/>
            <a:r>
              <a:rPr lang="en-US" dirty="0"/>
              <a:t>Cybersecurity</a:t>
            </a:r>
          </a:p>
          <a:p>
            <a:r>
              <a:rPr lang="en-US" dirty="0"/>
              <a:t>Communicating need to industry</a:t>
            </a:r>
          </a:p>
          <a:p>
            <a:r>
              <a:rPr lang="en-US" dirty="0"/>
              <a:t>Standardizing  the AM process</a:t>
            </a:r>
          </a:p>
          <a:p>
            <a:pPr lvl="1"/>
            <a:r>
              <a:rPr lang="en-US" dirty="0"/>
              <a:t>Industry standards </a:t>
            </a:r>
          </a:p>
          <a:p>
            <a:r>
              <a:rPr lang="en-US" dirty="0"/>
              <a:t>Distributed AM printing network </a:t>
            </a:r>
          </a:p>
          <a:p>
            <a:pPr lvl="1"/>
            <a:r>
              <a:rPr lang="en-US" dirty="0"/>
              <a:t>Lack of government equipment, skills and knowledge</a:t>
            </a:r>
          </a:p>
          <a:p>
            <a:pPr lvl="1"/>
            <a:r>
              <a:rPr lang="en-US" dirty="0"/>
              <a:t>Industrial equipment</a:t>
            </a:r>
          </a:p>
          <a:p>
            <a:r>
              <a:rPr lang="en-US" dirty="0"/>
              <a:t>Funding for NRE / part cost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37403-6D03-4937-83E5-A1330C54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4287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757</TotalTime>
  <Words>854</Words>
  <Application>Microsoft Office PowerPoint</Application>
  <PresentationFormat>On-screen Show (4:3)</PresentationFormat>
  <Paragraphs>167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2_Office Theme</vt:lpstr>
      <vt:lpstr>TEAM NAME  Additive Manufacturing  Business Model  Workshop Day 2 Outbrief  31 May 2018</vt:lpstr>
      <vt:lpstr>PowerPoint Presentation</vt:lpstr>
      <vt:lpstr>PowerPoint Presentation</vt:lpstr>
      <vt:lpstr>PowerPoint Presentation</vt:lpstr>
      <vt:lpstr>Engineering Process (include all users)</vt:lpstr>
      <vt:lpstr>Manufacturing &amp; Quality</vt:lpstr>
      <vt:lpstr>Supply Chain Management</vt:lpstr>
      <vt:lpstr>PowerPoint Presentation</vt:lpstr>
      <vt:lpstr>GAPS</vt:lpstr>
      <vt:lpstr>Backup</vt:lpstr>
      <vt:lpstr>Digital Network</vt:lpstr>
      <vt:lpstr>PowerPoint Presentation</vt:lpstr>
      <vt:lpstr>PowerPoint Presentation</vt:lpstr>
      <vt:lpstr>Mask Valve (Green Valve)</vt:lpstr>
      <vt:lpstr>Request</vt:lpstr>
      <vt:lpstr>Parking lot</vt:lpstr>
      <vt:lpstr>CSI Part- UH-1 Engine Apex Fitting (Blue Box)</vt:lpstr>
      <vt:lpstr>Request</vt:lpstr>
      <vt:lpstr>Parking lot</vt:lpstr>
      <vt:lpstr>PowerPoint Presentation</vt:lpstr>
      <vt:lpstr>PowerPoint Presentation</vt:lpstr>
      <vt:lpstr>PowerPoint Presentation</vt:lpstr>
      <vt:lpstr>PowerPoint Presentation</vt:lpstr>
    </vt:vector>
  </TitlesOfParts>
  <Company>LMI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NAME  Additive Manufacturing  Business Model  Workshop Outbrief  30 – 31 May 2018</dc:title>
  <dc:creator>Mitchell, Ashley</dc:creator>
  <cp:lastModifiedBy>Lilu, Debra</cp:lastModifiedBy>
  <cp:revision>57</cp:revision>
  <dcterms:created xsi:type="dcterms:W3CDTF">2018-05-22T12:29:00Z</dcterms:created>
  <dcterms:modified xsi:type="dcterms:W3CDTF">2018-05-31T18:59:03Z</dcterms:modified>
</cp:coreProperties>
</file>