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739" r:id="rId5"/>
  </p:sldIdLst>
  <p:sldSz cx="12192000" cy="6858000"/>
  <p:notesSz cx="9236075" cy="6973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van Oss" initials="JvO" lastIdx="7" clrIdx="0">
    <p:extLst>
      <p:ext uri="{19B8F6BF-5375-455C-9EA6-DF929625EA0E}">
        <p15:presenceInfo xmlns:p15="http://schemas.microsoft.com/office/powerpoint/2012/main" userId="Jim van Os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B1016"/>
    <a:srgbClr val="66FF33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 preferSingleView="1">
    <p:restoredLeft sz="22897" autoAdjust="0"/>
    <p:restoredTop sz="99770" autoAdjust="0"/>
  </p:normalViewPr>
  <p:slideViewPr>
    <p:cSldViewPr snapToGrid="0" snapToObjects="1">
      <p:cViewPr varScale="1">
        <p:scale>
          <a:sx n="72" d="100"/>
          <a:sy n="72" d="100"/>
        </p:scale>
        <p:origin x="1206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28" d="100"/>
          <a:sy n="128" d="100"/>
        </p:scale>
        <p:origin x="193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161" cy="349646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828" y="0"/>
            <a:ext cx="4002161" cy="349646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68123B73-287B-4145-A53C-903FA616F437}" type="datetimeFigureOut">
              <a:rPr lang="en-US" smtClean="0"/>
              <a:t>4/18/2017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24243"/>
            <a:ext cx="4002161" cy="349646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828" y="6624243"/>
            <a:ext cx="4002161" cy="349646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5CFF7364-7BF2-4878-B88B-FF55A214EE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8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02299" cy="348694"/>
          </a:xfrm>
          <a:prstGeom prst="rect">
            <a:avLst/>
          </a:prstGeom>
        </p:spPr>
        <p:txBody>
          <a:bodyPr vert="horz" lIns="92617" tIns="46309" rIns="92617" bIns="4630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0" y="1"/>
            <a:ext cx="4002299" cy="348694"/>
          </a:xfrm>
          <a:prstGeom prst="rect">
            <a:avLst/>
          </a:prstGeom>
        </p:spPr>
        <p:txBody>
          <a:bodyPr vert="horz" lIns="92617" tIns="46309" rIns="92617" bIns="46309" rtlCol="0"/>
          <a:lstStyle>
            <a:lvl1pPr algn="r">
              <a:defRPr sz="1200"/>
            </a:lvl1pPr>
          </a:lstStyle>
          <a:p>
            <a:fld id="{68C063A2-9B76-2C43-B498-2735B0A70A42}" type="datetimeFigureOut">
              <a:rPr lang="en-US" smtClean="0"/>
              <a:t>4/18/2017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523875"/>
            <a:ext cx="4648200" cy="2614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17" tIns="46309" rIns="92617" bIns="4630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12598"/>
            <a:ext cx="7388860" cy="3138250"/>
          </a:xfrm>
          <a:prstGeom prst="rect">
            <a:avLst/>
          </a:prstGeom>
        </p:spPr>
        <p:txBody>
          <a:bodyPr vert="horz" lIns="92617" tIns="46309" rIns="92617" bIns="4630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23985"/>
            <a:ext cx="4002299" cy="348694"/>
          </a:xfrm>
          <a:prstGeom prst="rect">
            <a:avLst/>
          </a:prstGeom>
        </p:spPr>
        <p:txBody>
          <a:bodyPr vert="horz" lIns="92617" tIns="46309" rIns="92617" bIns="4630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0" y="6623985"/>
            <a:ext cx="4002299" cy="348694"/>
          </a:xfrm>
          <a:prstGeom prst="rect">
            <a:avLst/>
          </a:prstGeom>
        </p:spPr>
        <p:txBody>
          <a:bodyPr vert="horz" lIns="92617" tIns="46309" rIns="92617" bIns="46309" rtlCol="0" anchor="b"/>
          <a:lstStyle>
            <a:lvl1pPr algn="r">
              <a:defRPr sz="1200"/>
            </a:lvl1pPr>
          </a:lstStyle>
          <a:p>
            <a:fld id="{E152253D-5BF2-2B43-BEBC-808F30740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10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01452"/>
            <a:ext cx="12191999" cy="595487"/>
          </a:xfrm>
        </p:spPr>
        <p:txBody>
          <a:bodyPr/>
          <a:lstStyle>
            <a:lvl1pPr>
              <a:defRPr sz="3200" i="0">
                <a:solidFill>
                  <a:srgbClr val="7B1016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4978400" y="6467476"/>
            <a:ext cx="2387600" cy="3143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 userDrawn="1"/>
        </p:nvSpPr>
        <p:spPr bwMode="auto">
          <a:xfrm>
            <a:off x="5467121" y="6462714"/>
            <a:ext cx="1319143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200" b="1" dirty="0">
                <a:latin typeface="Calibri" panose="020F0502020204030204" pitchFamily="34" charset="0"/>
              </a:rPr>
              <a:t>Moog Proprietary</a:t>
            </a:r>
          </a:p>
        </p:txBody>
      </p:sp>
    </p:spTree>
    <p:extLst>
      <p:ext uri="{BB962C8B-B14F-4D97-AF65-F5344CB8AC3E}">
        <p14:creationId xmlns:p14="http://schemas.microsoft.com/office/powerpoint/2010/main" val="420321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0051" y="0"/>
            <a:ext cx="2885016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0"/>
            <a:ext cx="84582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185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0"/>
            <a:ext cx="11546416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19200"/>
            <a:ext cx="508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97600" y="1219200"/>
            <a:ext cx="5080000" cy="4876800"/>
          </a:xfrm>
        </p:spPr>
        <p:txBody>
          <a:bodyPr/>
          <a:lstStyle/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774338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483" y="956732"/>
            <a:ext cx="2748683" cy="5901268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50000">
                <a:sysClr val="windowText" lastClr="000000">
                  <a:tint val="44500"/>
                  <a:satMod val="160000"/>
                </a:sysClr>
              </a:gs>
              <a:gs pos="100000">
                <a:sysClr val="windowText" lastClr="000000">
                  <a:tint val="23500"/>
                  <a:satMod val="160000"/>
                </a:sysClr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21735"/>
            <a:ext cx="11546416" cy="59266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43201" y="3957458"/>
            <a:ext cx="8985955" cy="2536475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 dirty="0"/>
              <a:t>Click icon to add table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3957458"/>
            <a:ext cx="2743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/>
            <a:r>
              <a:rPr lang="en-US" sz="2400" b="1" dirty="0">
                <a:solidFill>
                  <a:prstClr val="white"/>
                </a:solidFill>
                <a:latin typeface="Calibri"/>
              </a:rPr>
              <a:t>CHALLENGE: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4998185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/>
            <a:r>
              <a:rPr lang="en-US" sz="2400" b="1" dirty="0">
                <a:solidFill>
                  <a:srgbClr val="990032"/>
                </a:solidFill>
                <a:latin typeface="Moogo" panose="00000400000000000000" pitchFamily="2" charset="0"/>
              </a:rPr>
              <a:t>MOOG</a:t>
            </a:r>
            <a:r>
              <a:rPr lang="en-US" sz="2400" b="1" dirty="0">
                <a:solidFill>
                  <a:srgbClr val="990032"/>
                </a:solidFill>
                <a:latin typeface="Calibri"/>
              </a:rPr>
              <a:t> SOLUTION:</a:t>
            </a:r>
          </a:p>
        </p:txBody>
      </p:sp>
    </p:spTree>
    <p:extLst>
      <p:ext uri="{BB962C8B-B14F-4D97-AF65-F5344CB8AC3E}">
        <p14:creationId xmlns:p14="http://schemas.microsoft.com/office/powerpoint/2010/main" val="820973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30768" y="398464"/>
            <a:ext cx="11129433" cy="5697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262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4800" i="0">
                <a:solidFill>
                  <a:srgbClr val="7B101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736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3200" i="0">
                <a:solidFill>
                  <a:srgbClr val="7B101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19200"/>
            <a:ext cx="508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19200"/>
            <a:ext cx="508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27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6397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3200" i="0">
                <a:solidFill>
                  <a:srgbClr val="7B101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50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768" y="321548"/>
            <a:ext cx="11129433" cy="57539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3200" i="0">
                <a:solidFill>
                  <a:srgbClr val="7B101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10478049" y="6467069"/>
            <a:ext cx="1183860" cy="371061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94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01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3200" i="0">
                <a:solidFill>
                  <a:srgbClr val="7B1016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362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51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4606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" y="323851"/>
            <a:ext cx="12191999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19200"/>
            <a:ext cx="1036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Text Box 12"/>
          <p:cNvSpPr txBox="1">
            <a:spLocks noChangeArrowheads="1"/>
          </p:cNvSpPr>
          <p:nvPr/>
        </p:nvSpPr>
        <p:spPr bwMode="auto">
          <a:xfrm>
            <a:off x="10693400" y="6561561"/>
            <a:ext cx="149860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cs typeface="ＭＳ Ｐゴシック" charset="0"/>
              </a:rPr>
              <a:t>Page </a:t>
            </a:r>
            <a:fld id="{8801133A-1102-FD40-8572-F41E397A5D6C}" type="slidenum">
              <a:rPr lang="en-US" sz="1000" smtClean="0">
                <a:solidFill>
                  <a:srgbClr val="000000"/>
                </a:solidFill>
                <a:cs typeface="ＭＳ Ｐゴシック" charset="0"/>
              </a:rPr>
              <a:pPr defTabSz="914400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029" name="Text Box 16"/>
          <p:cNvSpPr txBox="1">
            <a:spLocks noChangeArrowheads="1"/>
          </p:cNvSpPr>
          <p:nvPr/>
        </p:nvSpPr>
        <p:spPr bwMode="auto">
          <a:xfrm>
            <a:off x="5467121" y="6462714"/>
            <a:ext cx="1319143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1200" b="1" dirty="0">
                <a:latin typeface="Calibri" panose="020F0502020204030204" pitchFamily="34" charset="0"/>
              </a:rPr>
              <a:t>Moog Proprietary</a:t>
            </a:r>
          </a:p>
        </p:txBody>
      </p:sp>
      <p:sp>
        <p:nvSpPr>
          <p:cNvPr id="1030" name="Rectangle 1"/>
          <p:cNvSpPr>
            <a:spLocks noChangeArrowheads="1"/>
          </p:cNvSpPr>
          <p:nvPr/>
        </p:nvSpPr>
        <p:spPr bwMode="auto">
          <a:xfrm>
            <a:off x="0" y="0"/>
            <a:ext cx="12192000" cy="323850"/>
          </a:xfrm>
          <a:prstGeom prst="rect">
            <a:avLst/>
          </a:prstGeom>
          <a:solidFill>
            <a:srgbClr val="7900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44451" y="-60325"/>
            <a:ext cx="2540000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>
              <a:spcBef>
                <a:spcPct val="50000"/>
              </a:spcBef>
              <a:defRPr/>
            </a:pPr>
            <a:r>
              <a:rPr lang="en-US" altLang="en-US" sz="1800" b="0" dirty="0">
                <a:solidFill>
                  <a:srgbClr val="FFFFFF"/>
                </a:solidFill>
                <a:latin typeface="Moogo" pitchFamily="2" charset="0"/>
                <a:ea typeface="ＭＳ Ｐゴシック" charset="0"/>
                <a:cs typeface="ＭＳ Ｐゴシック" charset="0"/>
              </a:rPr>
              <a:t>moog</a:t>
            </a:r>
            <a:endParaRPr lang="en-US" altLang="en-US" sz="1400" b="0" dirty="0">
              <a:solidFill>
                <a:srgbClr val="FFFFFF"/>
              </a:solidFill>
              <a:latin typeface="Moogo" pitchFamily="2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630767" y="930275"/>
            <a:ext cx="11095567" cy="0"/>
          </a:xfrm>
          <a:prstGeom prst="line">
            <a:avLst/>
          </a:prstGeom>
          <a:noFill/>
          <a:ln w="38100">
            <a:solidFill>
              <a:srgbClr val="790015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altLang="en-US" sz="3200" b="1" i="0">
          <a:solidFill>
            <a:srgbClr val="7B1016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57632" y="407946"/>
            <a:ext cx="9581536" cy="534867"/>
          </a:xfrm>
        </p:spPr>
        <p:txBody>
          <a:bodyPr/>
          <a:lstStyle/>
          <a:p>
            <a:r>
              <a:rPr lang="en-US" sz="2400" dirty="0"/>
              <a:t>Moog </a:t>
            </a:r>
            <a:r>
              <a:rPr lang="en-US" sz="2400" dirty="0" err="1"/>
              <a:t>VeriPart</a:t>
            </a:r>
            <a:r>
              <a:rPr lang="en-US" sz="2400" dirty="0"/>
              <a:t>®: Secure, Authentic Parts for On-Demand Supply Chains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8550" y="1034380"/>
            <a:ext cx="9538154" cy="1828799"/>
          </a:xfrm>
        </p:spPr>
        <p:txBody>
          <a:bodyPr/>
          <a:lstStyle/>
          <a:p>
            <a:r>
              <a:rPr lang="en-US" sz="1600" dirty="0"/>
              <a:t>With industry and gov’t partners, Moog has been developing a technology solution for digital enabled parts supporting up to the most critical, regulated applications.  This solution provides:</a:t>
            </a:r>
          </a:p>
          <a:p>
            <a:pPr lvl="1"/>
            <a:r>
              <a:rPr lang="en-US" sz="1400" b="1" dirty="0">
                <a:solidFill>
                  <a:srgbClr val="7B1016"/>
                </a:solidFill>
              </a:rPr>
              <a:t>Provenance</a:t>
            </a:r>
            <a:r>
              <a:rPr lang="en-US" sz="1400" dirty="0">
                <a:solidFill>
                  <a:srgbClr val="7B1016"/>
                </a:solidFill>
              </a:rPr>
              <a:t> </a:t>
            </a:r>
            <a:r>
              <a:rPr lang="en-US" sz="1400" dirty="0"/>
              <a:t>with </a:t>
            </a:r>
            <a:r>
              <a:rPr lang="en-US" sz="1400" b="1" dirty="0">
                <a:solidFill>
                  <a:srgbClr val="7B1016"/>
                </a:solidFill>
              </a:rPr>
              <a:t>Traceability</a:t>
            </a:r>
            <a:r>
              <a:rPr lang="en-US" sz="1400" b="1" dirty="0"/>
              <a:t> </a:t>
            </a:r>
            <a:r>
              <a:rPr lang="en-US" sz="1400" dirty="0"/>
              <a:t>on a </a:t>
            </a:r>
            <a:r>
              <a:rPr lang="en-US" sz="1400" b="1" dirty="0">
                <a:solidFill>
                  <a:srgbClr val="7B1016"/>
                </a:solidFill>
              </a:rPr>
              <a:t>per part </a:t>
            </a:r>
            <a:r>
              <a:rPr lang="en-US" sz="1400" dirty="0"/>
              <a:t>basis</a:t>
            </a:r>
          </a:p>
          <a:p>
            <a:pPr lvl="2"/>
            <a:r>
              <a:rPr lang="en-US" sz="1400" dirty="0"/>
              <a:t>History of a part through the design-manufacture-use cycle per part (digital twin)</a:t>
            </a:r>
          </a:p>
          <a:p>
            <a:pPr lvl="1"/>
            <a:r>
              <a:rPr lang="en-US" sz="1400" b="1" dirty="0">
                <a:solidFill>
                  <a:srgbClr val="7B1016"/>
                </a:solidFill>
              </a:rPr>
              <a:t>Secure</a:t>
            </a:r>
            <a:r>
              <a:rPr lang="en-US" sz="1400" dirty="0"/>
              <a:t> data transport</a:t>
            </a:r>
          </a:p>
          <a:p>
            <a:pPr lvl="1"/>
            <a:r>
              <a:rPr lang="en-US" sz="1400" dirty="0"/>
              <a:t>Digital rights management, </a:t>
            </a:r>
            <a:r>
              <a:rPr lang="en-US" sz="1400" b="1" dirty="0">
                <a:solidFill>
                  <a:srgbClr val="7B1016"/>
                </a:solidFill>
              </a:rPr>
              <a:t>licensable</a:t>
            </a:r>
            <a:r>
              <a:rPr lang="en-US" sz="1400" dirty="0"/>
              <a:t> transactions</a:t>
            </a:r>
          </a:p>
          <a:p>
            <a:pPr lvl="1"/>
            <a:r>
              <a:rPr lang="en-US" sz="1400" b="1" dirty="0">
                <a:solidFill>
                  <a:srgbClr val="7B1016"/>
                </a:solidFill>
              </a:rPr>
              <a:t>Authenticity</a:t>
            </a:r>
            <a:r>
              <a:rPr lang="en-US" sz="1400" dirty="0"/>
              <a:t> of printed goods, assemblies</a:t>
            </a:r>
          </a:p>
          <a:p>
            <a:r>
              <a:rPr lang="en-US" sz="1600" dirty="0"/>
              <a:t>Leverages </a:t>
            </a:r>
            <a:r>
              <a:rPr lang="en-US" sz="1600" dirty="0" err="1"/>
              <a:t>blockchain</a:t>
            </a:r>
            <a:r>
              <a:rPr lang="en-US" sz="1600" dirty="0"/>
              <a:t> shared distributed ledger technology</a:t>
            </a:r>
          </a:p>
          <a:p>
            <a:r>
              <a:rPr lang="en-US" sz="1600" dirty="0"/>
              <a:t>Move away from selling end items (through licensing production) to technical data packages</a:t>
            </a:r>
          </a:p>
          <a:p>
            <a:pPr lvl="1"/>
            <a:r>
              <a:rPr lang="en-US" sz="1400" dirty="0"/>
              <a:t>No inventory</a:t>
            </a:r>
          </a:p>
          <a:p>
            <a:pPr lvl="1"/>
            <a:r>
              <a:rPr lang="en-US" sz="1400" dirty="0"/>
              <a:t>No shipping costs</a:t>
            </a:r>
          </a:p>
          <a:p>
            <a:pPr lvl="1"/>
            <a:r>
              <a:rPr lang="en-US" sz="1400" dirty="0"/>
              <a:t>Eliminates “no value added” services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19745" b="18970"/>
          <a:stretch/>
        </p:blipFill>
        <p:spPr>
          <a:xfrm>
            <a:off x="9206755" y="2437617"/>
            <a:ext cx="1320549" cy="809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9168" y="2547317"/>
            <a:ext cx="948580" cy="94067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6051" y="1202508"/>
            <a:ext cx="874986" cy="1048825"/>
          </a:xfrm>
          <a:prstGeom prst="rect">
            <a:avLst/>
          </a:prstGeom>
          <a:ln>
            <a:noFill/>
          </a:ln>
        </p:spPr>
      </p:pic>
      <p:sp>
        <p:nvSpPr>
          <p:cNvPr id="45" name="Rectangle 44"/>
          <p:cNvSpPr/>
          <p:nvPr/>
        </p:nvSpPr>
        <p:spPr bwMode="auto">
          <a:xfrm>
            <a:off x="5263377" y="6399213"/>
            <a:ext cx="1873405" cy="453483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>
              <a:latin typeface="Arial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74749" y="4181193"/>
            <a:ext cx="8651302" cy="2656587"/>
            <a:chOff x="445696" y="3671316"/>
            <a:chExt cx="8282680" cy="2821551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21828" y="4493737"/>
              <a:ext cx="530991" cy="755734"/>
            </a:xfrm>
            <a:prstGeom prst="rect">
              <a:avLst/>
            </a:prstGeom>
            <a:ln w="19050">
              <a:solidFill>
                <a:schemeClr val="dk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100469" y="3990830"/>
              <a:ext cx="608458" cy="782303"/>
            </a:xfrm>
            <a:prstGeom prst="rect">
              <a:avLst/>
            </a:prstGeom>
            <a:ln w="19050">
              <a:solidFill>
                <a:schemeClr val="dk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21" name="Group 20"/>
            <p:cNvGrpSpPr/>
            <p:nvPr/>
          </p:nvGrpSpPr>
          <p:grpSpPr>
            <a:xfrm>
              <a:off x="1450815" y="3671316"/>
              <a:ext cx="5733534" cy="1419667"/>
              <a:chOff x="1450815" y="3671316"/>
              <a:chExt cx="5733534" cy="1419667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450815" y="4020065"/>
                <a:ext cx="5733534" cy="1070918"/>
                <a:chOff x="1589904" y="4555524"/>
                <a:chExt cx="5733534" cy="1070918"/>
              </a:xfrm>
            </p:grpSpPr>
            <p:sp>
              <p:nvSpPr>
                <p:cNvPr id="6" name="Cloud 5"/>
                <p:cNvSpPr/>
                <p:nvPr/>
              </p:nvSpPr>
              <p:spPr bwMode="auto">
                <a:xfrm>
                  <a:off x="1589904" y="4555524"/>
                  <a:ext cx="5733534" cy="1070918"/>
                </a:xfrm>
                <a:prstGeom prst="cloud">
                  <a:avLst/>
                </a:prstGeom>
                <a:noFill/>
                <a:ln w="12700" cap="flat" cmpd="sng" algn="ctr">
                  <a:solidFill>
                    <a:schemeClr val="accent4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200" b="1">
                    <a:latin typeface="Arial" charset="0"/>
                  </a:endParaRPr>
                </a:p>
              </p:txBody>
            </p:sp>
            <p:pic>
              <p:nvPicPr>
                <p:cNvPr id="11" name="Picture 1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932671" y="4741772"/>
                  <a:ext cx="500598" cy="813751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2" name="Picture 11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317582" y="4803554"/>
                  <a:ext cx="500598" cy="813751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570211" y="4684106"/>
                  <a:ext cx="500598" cy="813751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  <p:sp>
            <p:nvSpPr>
              <p:cNvPr id="17" name="Rectangle 16"/>
              <p:cNvSpPr/>
              <p:nvPr/>
            </p:nvSpPr>
            <p:spPr>
              <a:xfrm>
                <a:off x="3294180" y="3671316"/>
                <a:ext cx="2724896" cy="269683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Peer-to-Peer Distributed Ledger</a:t>
                </a:r>
                <a:endParaRPr lang="en-US" sz="1050" dirty="0"/>
              </a:p>
            </p:txBody>
          </p:sp>
        </p:grpSp>
        <p:sp>
          <p:nvSpPr>
            <p:cNvPr id="22" name="Right Arrow 21"/>
            <p:cNvSpPr/>
            <p:nvPr/>
          </p:nvSpPr>
          <p:spPr bwMode="auto">
            <a:xfrm>
              <a:off x="445696" y="6295856"/>
              <a:ext cx="7488012" cy="197011"/>
            </a:xfrm>
            <a:prstGeom prst="rightArrow">
              <a:avLst/>
            </a:prstGeom>
            <a:solidFill>
              <a:srgbClr val="7B101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latin typeface="Arial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 flipV="1">
              <a:off x="1540953" y="4882380"/>
              <a:ext cx="474392" cy="74157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4">
                  <a:lumMod val="75000"/>
                  <a:lumOff val="25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H="1" flipV="1">
              <a:off x="6363967" y="4871605"/>
              <a:ext cx="547863" cy="7523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4">
                  <a:lumMod val="75000"/>
                  <a:lumOff val="25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4515002" y="5090983"/>
              <a:ext cx="1" cy="53297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4">
                  <a:lumMod val="75000"/>
                  <a:lumOff val="25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TextBox 37"/>
            <p:cNvSpPr txBox="1"/>
            <p:nvPr/>
          </p:nvSpPr>
          <p:spPr>
            <a:xfrm>
              <a:off x="959554" y="5104702"/>
              <a:ext cx="900546" cy="392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Transaction</a:t>
              </a:r>
            </a:p>
            <a:p>
              <a:r>
                <a:rPr lang="en-US" sz="900" dirty="0"/>
                <a:t>Records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10653" y="5104702"/>
              <a:ext cx="962301" cy="392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Transaction</a:t>
              </a:r>
            </a:p>
            <a:p>
              <a:r>
                <a:rPr lang="en-US" sz="900" dirty="0"/>
                <a:t>Records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99431" y="5167588"/>
              <a:ext cx="865362" cy="392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Transaction</a:t>
              </a:r>
            </a:p>
            <a:p>
              <a:pPr algn="ctr"/>
              <a:r>
                <a:rPr lang="en-US" sz="900" dirty="0"/>
                <a:t>Records</a:t>
              </a:r>
            </a:p>
          </p:txBody>
        </p:sp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711585" y="5122824"/>
              <a:ext cx="356079" cy="422534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68965" y="5157960"/>
              <a:ext cx="356079" cy="422534"/>
            </a:xfrm>
            <a:prstGeom prst="rect">
              <a:avLst/>
            </a:prstGeom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554314" y="4955543"/>
              <a:ext cx="356079" cy="422534"/>
            </a:xfrm>
            <a:prstGeom prst="rect">
              <a:avLst/>
            </a:prstGeom>
          </p:spPr>
        </p:pic>
        <p:cxnSp>
          <p:nvCxnSpPr>
            <p:cNvPr id="44" name="Straight Arrow Connector 43"/>
            <p:cNvCxnSpPr/>
            <p:nvPr/>
          </p:nvCxnSpPr>
          <p:spPr bwMode="auto">
            <a:xfrm flipH="1">
              <a:off x="6982029" y="4206313"/>
              <a:ext cx="108663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300693" y="3824763"/>
              <a:ext cx="356079" cy="422534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7163673" y="4206313"/>
              <a:ext cx="638931" cy="359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Part Query</a:t>
              </a:r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003532" y="5603400"/>
              <a:ext cx="724844" cy="771988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8046814" y="5420173"/>
              <a:ext cx="638931" cy="228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AM Part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27638" y="3978875"/>
              <a:ext cx="766596" cy="4249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Patent Pending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691763" y="3767743"/>
              <a:ext cx="1437181" cy="422264"/>
            </a:xfrm>
            <a:prstGeom prst="rect">
              <a:avLst/>
            </a:prstGeom>
          </p:spPr>
        </p:pic>
        <p:sp>
          <p:nvSpPr>
            <p:cNvPr id="34" name="TextBox 17"/>
            <p:cNvSpPr txBox="1"/>
            <p:nvPr/>
          </p:nvSpPr>
          <p:spPr>
            <a:xfrm>
              <a:off x="445696" y="5840107"/>
              <a:ext cx="2354960" cy="326889"/>
            </a:xfrm>
            <a:prstGeom prst="rect">
              <a:avLst/>
            </a:prstGeom>
            <a:solidFill>
              <a:srgbClr val="87212E"/>
            </a:solidFill>
            <a:ln>
              <a:noFill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>
              <a:defPPr>
                <a:defRPr lang="de-DE"/>
              </a:defPPr>
              <a:lvl1pPr marL="0" algn="l" defTabSz="1088776" rtl="0" eaLnBrk="1" latinLnBrk="0" hangingPunct="1">
                <a:defRPr lang="de-DE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44388" algn="l" defTabSz="1088776" rtl="0" eaLnBrk="1" latinLnBrk="0" hangingPunct="1">
                <a:buClr>
                  <a:srgbClr val="FDB913"/>
                </a:buClr>
                <a:buSzPct val="100000"/>
                <a:buFont typeface="wingdings"/>
                <a:buChar char=""/>
                <a:defRPr lang="de-DE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88776" algn="l" defTabSz="1088776" rtl="0" eaLnBrk="1" latinLnBrk="0" hangingPunct="1">
                <a:buClr>
                  <a:srgbClr val="666666"/>
                </a:buClr>
                <a:buSzPct val="80000"/>
                <a:buFont typeface="Wingdings"/>
                <a:buChar char="n"/>
                <a:defRPr lang="de-DE" sz="1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33164" algn="l" defTabSz="1088776" rtl="0" eaLnBrk="1" latinLnBrk="0" hangingPunct="1">
                <a:buClr>
                  <a:srgbClr val="666666"/>
                </a:buClr>
                <a:buSzPct val="80000"/>
                <a:buFont typeface="Arial"/>
                <a:buChar char=""/>
                <a:defRPr lang="de-DE"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177552" algn="l" defTabSz="1088776" rtl="0" eaLnBrk="1" latinLnBrk="0" hangingPunct="1">
                <a:buClr>
                  <a:srgbClr val="666666"/>
                </a:buClr>
                <a:buSzPct val="80000"/>
                <a:buFont typeface="Arial"/>
                <a:buChar char=""/>
                <a:defRPr lang="de-DE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721940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266328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810716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355104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Design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5" name="TextBox 18"/>
            <p:cNvSpPr txBox="1"/>
            <p:nvPr/>
          </p:nvSpPr>
          <p:spPr>
            <a:xfrm>
              <a:off x="3012222" y="5840107"/>
              <a:ext cx="2354960" cy="326889"/>
            </a:xfrm>
            <a:prstGeom prst="rect">
              <a:avLst/>
            </a:prstGeom>
            <a:solidFill>
              <a:srgbClr val="C39096"/>
            </a:solidFill>
            <a:ln>
              <a:noFill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>
              <a:defPPr>
                <a:defRPr lang="de-DE"/>
              </a:defPPr>
              <a:lvl1pPr marL="0" algn="l" defTabSz="1088776" rtl="0" eaLnBrk="1" latinLnBrk="0" hangingPunct="1">
                <a:defRPr lang="de-DE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44388" algn="l" defTabSz="1088776" rtl="0" eaLnBrk="1" latinLnBrk="0" hangingPunct="1">
                <a:buClr>
                  <a:srgbClr val="FDB913"/>
                </a:buClr>
                <a:buSzPct val="100000"/>
                <a:buFont typeface="wingdings"/>
                <a:buChar char=""/>
                <a:defRPr lang="de-DE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88776" algn="l" defTabSz="1088776" rtl="0" eaLnBrk="1" latinLnBrk="0" hangingPunct="1">
                <a:buClr>
                  <a:srgbClr val="666666"/>
                </a:buClr>
                <a:buSzPct val="80000"/>
                <a:buFont typeface="Wingdings"/>
                <a:buChar char="n"/>
                <a:defRPr lang="de-DE" sz="1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33164" algn="l" defTabSz="1088776" rtl="0" eaLnBrk="1" latinLnBrk="0" hangingPunct="1">
                <a:buClr>
                  <a:srgbClr val="666666"/>
                </a:buClr>
                <a:buSzPct val="80000"/>
                <a:buFont typeface="Arial"/>
                <a:buChar char=""/>
                <a:defRPr lang="de-DE"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177552" algn="l" defTabSz="1088776" rtl="0" eaLnBrk="1" latinLnBrk="0" hangingPunct="1">
                <a:buClr>
                  <a:srgbClr val="666666"/>
                </a:buClr>
                <a:buSzPct val="80000"/>
                <a:buFont typeface="Arial"/>
                <a:buChar char=""/>
                <a:defRPr lang="de-DE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721940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266328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810716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355104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Manufacturing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19"/>
            <p:cNvSpPr txBox="1"/>
            <p:nvPr/>
          </p:nvSpPr>
          <p:spPr>
            <a:xfrm>
              <a:off x="5578748" y="5840107"/>
              <a:ext cx="2354960" cy="326889"/>
            </a:xfrm>
            <a:prstGeom prst="rect">
              <a:avLst/>
            </a:prstGeom>
            <a:solidFill>
              <a:srgbClr val="E1C7CB"/>
            </a:solidFill>
            <a:ln>
              <a:noFill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>
              <a:defPPr>
                <a:defRPr lang="de-DE"/>
              </a:defPPr>
              <a:lvl1pPr marL="0" algn="l" defTabSz="1088776" rtl="0" eaLnBrk="1" latinLnBrk="0" hangingPunct="1">
                <a:defRPr lang="de-DE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44388" algn="l" defTabSz="1088776" rtl="0" eaLnBrk="1" latinLnBrk="0" hangingPunct="1">
                <a:buClr>
                  <a:srgbClr val="FDB913"/>
                </a:buClr>
                <a:buSzPct val="100000"/>
                <a:buFont typeface="wingdings"/>
                <a:buChar char=""/>
                <a:defRPr lang="de-DE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88776" algn="l" defTabSz="1088776" rtl="0" eaLnBrk="1" latinLnBrk="0" hangingPunct="1">
                <a:buClr>
                  <a:srgbClr val="666666"/>
                </a:buClr>
                <a:buSzPct val="80000"/>
                <a:buFont typeface="Wingdings"/>
                <a:buChar char="n"/>
                <a:defRPr lang="de-DE" sz="17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33164" algn="l" defTabSz="1088776" rtl="0" eaLnBrk="1" latinLnBrk="0" hangingPunct="1">
                <a:buClr>
                  <a:srgbClr val="666666"/>
                </a:buClr>
                <a:buSzPct val="80000"/>
                <a:buFont typeface="Arial"/>
                <a:buChar char=""/>
                <a:defRPr lang="de-DE" sz="1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177552" algn="l" defTabSz="1088776" rtl="0" eaLnBrk="1" latinLnBrk="0" hangingPunct="1">
                <a:buClr>
                  <a:srgbClr val="666666"/>
                </a:buClr>
                <a:buSzPct val="80000"/>
                <a:buFont typeface="Arial"/>
                <a:buChar char=""/>
                <a:defRPr lang="de-DE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721940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266328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810716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355104" algn="l" defTabSz="1088776" rtl="0" eaLnBrk="1" latinLnBrk="0" hangingPunct="1">
                <a:defRPr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In-Service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2477443"/>
      </p:ext>
    </p:extLst>
  </p:cSld>
  <p:clrMapOvr>
    <a:masterClrMapping/>
  </p:clrMapOvr>
</p:sld>
</file>

<file path=ppt/theme/theme1.xml><?xml version="1.0" encoding="utf-8"?>
<a:theme xmlns:a="http://schemas.openxmlformats.org/drawingml/2006/main" name="Moog 2">
  <a:themeElements>
    <a:clrScheme name="Default Design 8">
      <a:dk1>
        <a:srgbClr val="000000"/>
      </a:dk1>
      <a:lt1>
        <a:srgbClr val="194EF9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BB2FB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194EF9"/>
        </a:lt1>
        <a:dk2>
          <a:srgbClr val="000000"/>
        </a:dk2>
        <a:lt2>
          <a:srgbClr val="919191"/>
        </a:lt2>
        <a:accent1>
          <a:srgbClr val="618FFD"/>
        </a:accent1>
        <a:accent2>
          <a:srgbClr val="00AE00"/>
        </a:accent2>
        <a:accent3>
          <a:srgbClr val="ABB2FB"/>
        </a:accent3>
        <a:accent4>
          <a:srgbClr val="000000"/>
        </a:accent4>
        <a:accent5>
          <a:srgbClr val="B7C6FE"/>
        </a:accent5>
        <a:accent6>
          <a:srgbClr val="009D00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F2B5348F6D44F8BF17764BBD148D5" ma:contentTypeVersion="0" ma:contentTypeDescription="Create a new document." ma:contentTypeScope="" ma:versionID="928f5ae7497284cf7f6c37acc40d147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F5F4C8-AC77-431D-B2CD-9E2A142208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B5322FA-000E-42ED-ADD8-D0161D2971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AF6422-50D5-4276-80BD-4A2255DC4296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54012</TotalTime>
  <Words>130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Moogo</vt:lpstr>
      <vt:lpstr>Times New Roman</vt:lpstr>
      <vt:lpstr>Moog 2</vt:lpstr>
      <vt:lpstr>Moog VeriPart®: Secure, Authentic Parts for On-Demand Supply Chains</vt:lpstr>
    </vt:vector>
  </TitlesOfParts>
  <Company>Moog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Ratajczak</dc:creator>
  <cp:lastModifiedBy>Lilu, Debra</cp:lastModifiedBy>
  <cp:revision>977</cp:revision>
  <cp:lastPrinted>2016-09-20T15:42:15Z</cp:lastPrinted>
  <dcterms:created xsi:type="dcterms:W3CDTF">2012-08-24T16:57:55Z</dcterms:created>
  <dcterms:modified xsi:type="dcterms:W3CDTF">2017-04-18T11:43:36Z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0x010100656F2B5348F6D44F8BF17764BBD148D5</vt:lpwstr>
  </property>
  <property fmtid="{D5CDD505-2E9C-101B-9397-08002B2CF9AE}" pid="3" name="TitusGUID">
    <vt:lpwstr>45d6d33f-27a5-44bf-9b65-f8d776fd2a32</vt:lpwstr>
  </property>
</Properties>
</file>