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6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9.xml" ContentType="application/vnd.openxmlformats-officedocument.theme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8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1" r:id="rId3"/>
    <p:sldMasterId id="2147483680" r:id="rId4"/>
    <p:sldMasterId id="2147483688" r:id="rId5"/>
    <p:sldMasterId id="2147483696" r:id="rId6"/>
    <p:sldMasterId id="2147483705" r:id="rId7"/>
    <p:sldMasterId id="2147483745" r:id="rId8"/>
    <p:sldMasterId id="2147483772" r:id="rId9"/>
  </p:sldMasterIdLst>
  <p:notesMasterIdLst>
    <p:notesMasterId r:id="rId20"/>
  </p:notesMasterIdLst>
  <p:handoutMasterIdLst>
    <p:handoutMasterId r:id="rId21"/>
  </p:handoutMasterIdLst>
  <p:sldIdLst>
    <p:sldId id="370" r:id="rId10"/>
    <p:sldId id="371" r:id="rId11"/>
    <p:sldId id="387" r:id="rId12"/>
    <p:sldId id="388" r:id="rId13"/>
    <p:sldId id="395" r:id="rId14"/>
    <p:sldId id="396" r:id="rId15"/>
    <p:sldId id="397" r:id="rId16"/>
    <p:sldId id="400" r:id="rId17"/>
    <p:sldId id="401" r:id="rId18"/>
    <p:sldId id="398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1BEE45-4B19-420A-8B8D-656C502FE346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D11DA9-F8F3-4613-A6C6-F7C7F20E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75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Brief title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9A4-CB83-48AF-945C-88EDDF9113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517515" y="513080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 dirty="0" smtClean="0">
                <a:latin typeface="Arial Narrow" pitchFamily="34" charset="0"/>
              </a:rPr>
              <a:t>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517515" y="4978400"/>
            <a:ext cx="223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 smtClean="0">
                <a:solidFill>
                  <a:srgbClr val="1C295B"/>
                </a:solidFill>
                <a:cs typeface="Arial" charset="0"/>
              </a:rPr>
              <a:t>Presented to:</a:t>
            </a:r>
            <a:endParaRPr lang="en-US" sz="1000" b="1" i="1" dirty="0">
              <a:solidFill>
                <a:srgbClr val="1C295B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517515" y="5679440"/>
            <a:ext cx="184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 smtClean="0">
                <a:solidFill>
                  <a:srgbClr val="1C295B"/>
                </a:solidFill>
                <a:cs typeface="Arial" charset="0"/>
              </a:rPr>
              <a:t>Presented by:</a:t>
            </a:r>
            <a:endParaRPr lang="en-US" sz="1000" b="1" i="1" dirty="0">
              <a:solidFill>
                <a:srgbClr val="1C295B"/>
              </a:solidFill>
              <a:cs typeface="Arial" charset="0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17515" y="583184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 dirty="0" smtClean="0">
                <a:latin typeface="Arial Narrow" pitchFamily="34" charset="0"/>
              </a:rPr>
              <a:t>Name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7324725" y="4734559"/>
            <a:ext cx="1250950" cy="223203"/>
          </a:xfrm>
          <a:prstGeom prst="rect">
            <a:avLst/>
          </a:prstGeom>
        </p:spPr>
        <p:txBody>
          <a:bodyPr/>
          <a:lstStyle>
            <a:lvl1pPr>
              <a:defRPr sz="1100" b="1" i="1" baseline="0">
                <a:latin typeface="+mn-lt"/>
              </a:defRPr>
            </a:lvl1pPr>
          </a:lstStyle>
          <a:p>
            <a:pPr lvl="0"/>
            <a:r>
              <a:rPr lang="en-US" sz="1100" b="1" i="1" dirty="0" smtClean="0">
                <a:latin typeface="+mn-lt"/>
              </a:rPr>
              <a:t>Day Month Year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5517515" y="543560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 sz="900" b="1" dirty="0" smtClean="0">
                <a:latin typeface="+mj-lt"/>
              </a:rPr>
              <a:t>Title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5517515" y="613664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 sz="900" b="1" dirty="0" smtClean="0">
                <a:latin typeface="+mj-lt"/>
              </a:rPr>
              <a:t>Title</a:t>
            </a: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 rot="5400000" flipH="1" flipV="1">
            <a:off x="6985794" y="34551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 rot="5400000" flipH="1" flipV="1">
            <a:off x="6985794" y="49156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66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9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94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44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9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94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8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 w/ Header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2600" b="1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Line 3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914400"/>
            <a:ext cx="9144000" cy="5669280"/>
          </a:xfrm>
          <a:prstGeom prst="rect">
            <a:avLst/>
          </a:prstGeom>
        </p:spPr>
        <p:txBody>
          <a:bodyPr anchor="ctr"/>
          <a:lstStyle>
            <a:lvl1pPr>
              <a:defRPr sz="22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2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71159-44BE-4492-B482-74D2930BB43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3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9564-0EE0-4A0C-A0BD-5CCA09522F2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2" y="44302"/>
            <a:ext cx="870098" cy="87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35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104A-6542-48F3-AE7F-8CC2CBFDD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3986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4DB5-B8C1-4BE8-89DB-3E76B4FE10F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75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86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5C56-AA39-4332-AA0F-067E270D48B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3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0F26-42B0-4E1C-8445-55EE8926218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64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6BD5-3EFF-45B8-8E92-DAF63EDB0F4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13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31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0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72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8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664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727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374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415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183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011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525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814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973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134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d Slide Background Blue Scienc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416175"/>
            <a:ext cx="8229600" cy="1470025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Brief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0" y="5029200"/>
            <a:ext cx="487680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0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Title</a:t>
            </a:r>
          </a:p>
          <a:p>
            <a:r>
              <a:rPr lang="en-US" i="1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9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535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j-lt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964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81700"/>
          </a:xfrm>
          <a:prstGeom prst="rect">
            <a:avLst/>
          </a:prstGeom>
        </p:spPr>
        <p:txBody>
          <a:bodyPr/>
          <a:lstStyle>
            <a:lvl1pPr>
              <a:defRPr kern="1200" baseline="0">
                <a:latin typeface="Calibri" pitchFamily="34" charset="0"/>
              </a:defRPr>
            </a:lvl1pPr>
            <a:lvl2pPr>
              <a:defRPr kern="1200" baseline="0">
                <a:latin typeface="Calibri" pitchFamily="34" charset="0"/>
              </a:defRPr>
            </a:lvl2pPr>
            <a:lvl3pPr>
              <a:defRPr kern="1200" baseline="0">
                <a:latin typeface="Calibri" pitchFamily="34" charset="0"/>
              </a:defRPr>
            </a:lvl3pPr>
            <a:lvl4pPr>
              <a:defRPr kern="1200" baseline="0">
                <a:latin typeface="Calibri" pitchFamily="34" charset="0"/>
              </a:defRPr>
            </a:lvl4pPr>
            <a:lvl5pPr>
              <a:defRPr kern="1200" baseline="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400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972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kern="1200" baseline="0">
                <a:latin typeface="Calibri" pitchFamily="34" charset="0"/>
              </a:defRPr>
            </a:lvl1pPr>
            <a:lvl2pPr>
              <a:defRPr sz="2400" kern="1200" baseline="0">
                <a:latin typeface="Calibri" pitchFamily="34" charset="0"/>
              </a:defRPr>
            </a:lvl2pPr>
            <a:lvl3pPr>
              <a:defRPr sz="2000" kern="1200" baseline="0">
                <a:latin typeface="Calibri" pitchFamily="34" charset="0"/>
              </a:defRPr>
            </a:lvl3pPr>
            <a:lvl4pPr>
              <a:defRPr sz="1800" kern="1200" baseline="0">
                <a:latin typeface="Calibri" pitchFamily="34" charset="0"/>
              </a:defRPr>
            </a:lvl4pPr>
            <a:lvl5pPr>
              <a:defRPr sz="1800" kern="12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kern="1200" baseline="0">
                <a:latin typeface="Calibri" pitchFamily="34" charset="0"/>
              </a:defRPr>
            </a:lvl1pPr>
            <a:lvl2pPr>
              <a:defRPr sz="2400" kern="1200" baseline="0">
                <a:latin typeface="Calibri" pitchFamily="34" charset="0"/>
              </a:defRPr>
            </a:lvl2pPr>
            <a:lvl3pPr>
              <a:defRPr sz="2000" kern="1200" baseline="0">
                <a:latin typeface="Calibri" pitchFamily="34" charset="0"/>
              </a:defRPr>
            </a:lvl3pPr>
            <a:lvl4pPr>
              <a:defRPr sz="1800" kern="1200" baseline="0">
                <a:latin typeface="Calibri" pitchFamily="34" charset="0"/>
              </a:defRPr>
            </a:lvl4pPr>
            <a:lvl5pPr>
              <a:defRPr sz="1800" kern="12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400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400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566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WhiteBottomBlueTop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50784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</p:spPr>
        <p:txBody>
          <a:bodyPr/>
          <a:lstStyle>
            <a:lvl1pPr algn="l">
              <a:defRPr sz="32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B911-023D-4EA6-B1F3-54684DB6FB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73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</p:spPr>
        <p:txBody>
          <a:bodyPr/>
          <a:lstStyle>
            <a:lvl1pPr algn="l">
              <a:defRPr sz="32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B911-023D-4EA6-B1F3-54684DB6FB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249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4350" y="6481000"/>
            <a:ext cx="709283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81000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1533CF6-C69A-4170-8BDF-E994C3D2AAB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7" name="Picture 6" descr="ONR oval Logo Red Blue Gold150ppi3x7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606" y="199900"/>
            <a:ext cx="1512719" cy="689766"/>
          </a:xfrm>
          <a:prstGeom prst="rect">
            <a:avLst/>
          </a:prstGeom>
        </p:spPr>
      </p:pic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1716088" y="871538"/>
            <a:ext cx="7275512" cy="0"/>
          </a:xfrm>
          <a:prstGeom prst="line">
            <a:avLst/>
          </a:prstGeom>
          <a:noFill/>
          <a:ln w="25400">
            <a:solidFill>
              <a:srgbClr val="CC9900">
                <a:alpha val="6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1716088" y="914400"/>
            <a:ext cx="7275512" cy="0"/>
          </a:xfrm>
          <a:prstGeom prst="line">
            <a:avLst/>
          </a:prstGeom>
          <a:noFill/>
          <a:ln w="25400">
            <a:solidFill>
              <a:srgbClr val="99CCFF">
                <a:alpha val="41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919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481000"/>
            <a:ext cx="8382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82F4C-F7C8-4937-8CFD-0812F56C1B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1487488" y="642938"/>
            <a:ext cx="7275512" cy="0"/>
          </a:xfrm>
          <a:prstGeom prst="line">
            <a:avLst/>
          </a:prstGeom>
          <a:noFill/>
          <a:ln w="25400">
            <a:solidFill>
              <a:srgbClr val="CC9900">
                <a:alpha val="6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87488" y="685800"/>
            <a:ext cx="7275512" cy="0"/>
          </a:xfrm>
          <a:prstGeom prst="line">
            <a:avLst/>
          </a:prstGeom>
          <a:noFill/>
          <a:ln w="25400">
            <a:solidFill>
              <a:srgbClr val="99CCFF">
                <a:alpha val="41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 descr="ONR oval Logo Red Blue Gold150ppi3x7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15" y="148434"/>
            <a:ext cx="1512719" cy="68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42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B911-023D-4EA6-B1F3-54684DB6FB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2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608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</p:spPr>
        <p:txBody>
          <a:bodyPr/>
          <a:lstStyle>
            <a:lvl1pPr algn="l">
              <a:defRPr sz="32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B911-023D-4EA6-B1F3-54684DB6FB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245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26 April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183D1-E4CC-4F03-B5DB-E3500A9D33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29582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18 April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8FE160-4293-4828-932E-9D921734B1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80395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63"/>
          <p:cNvSpPr>
            <a:spLocks noChangeArrowheads="1"/>
          </p:cNvSpPr>
          <p:nvPr userDrawn="1"/>
        </p:nvSpPr>
        <p:spPr bwMode="auto">
          <a:xfrm>
            <a:off x="441325" y="897409"/>
            <a:ext cx="8232775" cy="104775"/>
          </a:xfrm>
          <a:prstGeom prst="rect">
            <a:avLst/>
          </a:prstGeom>
          <a:solidFill>
            <a:srgbClr val="3366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81D58"/>
            </a:outerShdw>
          </a:effec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170" descr="DoD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2241550"/>
            <a:ext cx="2101850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115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75"/>
          <p:cNvSpPr>
            <a:spLocks noChangeArrowheads="1"/>
          </p:cNvSpPr>
          <p:nvPr userDrawn="1"/>
        </p:nvSpPr>
        <p:spPr bwMode="auto">
          <a:xfrm>
            <a:off x="441325" y="906463"/>
            <a:ext cx="8232775" cy="104775"/>
          </a:xfrm>
          <a:prstGeom prst="rect">
            <a:avLst/>
          </a:prstGeom>
          <a:solidFill>
            <a:srgbClr val="3366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81D58"/>
            </a:outerShdw>
          </a:effec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281" descr="\\lmi.org\lmidata\Logistics\_Maintenance.grp\Tasks Open\OSD36 OSD Maintenance Support\OSD36.90.01 Arsenal Study\Follow-On Study\DODc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8189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4975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458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30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453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805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38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928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1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662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34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2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3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1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35.xml"/><Relationship Id="rId9" Type="http://schemas.openxmlformats.org/officeDocument/2006/relationships/image" Target="../media/image4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12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ave-Rope-9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05343"/>
            <a:ext cx="9144000" cy="857250"/>
          </a:xfrm>
          <a:prstGeom prst="rect">
            <a:avLst/>
          </a:prstGeom>
        </p:spPr>
      </p:pic>
      <p:pic>
        <p:nvPicPr>
          <p:cNvPr id="9" name="Picture 8" descr="NAVAIR-Seal-3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12" y="214313"/>
            <a:ext cx="3000375" cy="3000375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508375" y="6594475"/>
            <a:ext cx="2133600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 sz="1400">
                <a:solidFill>
                  <a:srgbClr val="CCD2E2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4D5BE8C-2657-4567-B17B-739472F0EE4D}" type="slidenum">
              <a:rPr lang="en-US" b="1">
                <a:cs typeface="Arial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 dirty="0">
              <a:cs typeface="Arial" charset="0"/>
            </a:endParaRPr>
          </a:p>
        </p:txBody>
      </p:sp>
      <p:sp>
        <p:nvSpPr>
          <p:cNvPr id="545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540125"/>
            <a:ext cx="82296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C224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7" name="Picture 6" descr="NAVAIR_Logo-Blue_dept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30177" y="6602104"/>
            <a:ext cx="1400175" cy="2286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File: NAVAIR Brief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8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ve-Rope-Foot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6581775"/>
            <a:ext cx="9144000" cy="276225"/>
          </a:xfrm>
          <a:prstGeom prst="rect">
            <a:avLst/>
          </a:prstGeom>
        </p:spPr>
      </p:pic>
      <p:pic>
        <p:nvPicPr>
          <p:cNvPr id="12" name="Picture 11" descr="Wave-Rope-header-96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2628" y="0"/>
            <a:ext cx="7794171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Main level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1DD5F9-5096-4F70-81A1-62488CA6B35E}" type="slidenum">
              <a:rPr lang="en-US" b="1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File: NAVAIR Brief</a:t>
            </a:r>
            <a:endParaRPr lang="en-US" dirty="0"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2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ve-Rope-Foote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6581775"/>
            <a:ext cx="9144000" cy="276225"/>
          </a:xfrm>
          <a:prstGeom prst="rect">
            <a:avLst/>
          </a:prstGeom>
        </p:spPr>
      </p:pic>
      <p:pic>
        <p:nvPicPr>
          <p:cNvPr id="12" name="Picture 11" descr="Wave-Rope-header-960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2628" y="0"/>
            <a:ext cx="7794171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Main level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1DD5F9-5096-4F70-81A1-62488CA6B35E}" type="slidenum">
              <a:rPr lang="en-US" b="1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MS PGothic" pitchFamily="34" charset="-128"/>
                <a:cs typeface="Arial" charset="0"/>
              </a:rPr>
              <a:t>FOR 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404975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ave_Bottom_v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5913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Wave_v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3" descr="Rope_from_illthin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715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5" descr="Rope_from_illthin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51510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0" descr="NAVAIR_logo_White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48600" y="6654800"/>
            <a:ext cx="11715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1" descr="NAVAIR-Sea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1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5838"/>
            <a:ext cx="82296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Main level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7315200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2DC26-5BC8-4A5A-998F-B2638FDEE02A}" type="slidenum">
              <a:rPr lang="en-US" b="1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0" y="6608445"/>
            <a:ext cx="3962400" cy="24955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solidFill>
                  <a:srgbClr val="EEECE1"/>
                </a:solidFill>
              </a:rPr>
              <a:t>Distribution Statement A – Approved for public release; distribution is unlimited</a:t>
            </a:r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6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ve-Rope-Foot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6581775"/>
            <a:ext cx="9144000" cy="276225"/>
          </a:xfrm>
          <a:prstGeom prst="rect">
            <a:avLst/>
          </a:prstGeom>
        </p:spPr>
      </p:pic>
      <p:pic>
        <p:nvPicPr>
          <p:cNvPr id="12" name="Picture 11" descr="Wave-Rope-header-96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2628" y="0"/>
            <a:ext cx="7794171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Main level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1DD5F9-5096-4F70-81A1-62488CA6B35E}" type="slidenum">
              <a:rPr lang="en-US" b="1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File: NAVAIR Brief</a:t>
            </a:r>
            <a:endParaRPr lang="en-US" dirty="0"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6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ve-Rope-Foot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6581775"/>
            <a:ext cx="9144000" cy="276225"/>
          </a:xfrm>
          <a:prstGeom prst="rect">
            <a:avLst/>
          </a:prstGeom>
        </p:spPr>
      </p:pic>
      <p:pic>
        <p:nvPicPr>
          <p:cNvPr id="12" name="Picture 11" descr="Wave-Rope-header-96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2628" y="0"/>
            <a:ext cx="7794171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Main level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1DD5F9-5096-4F70-81A1-62488CA6B35E}" type="slidenum">
              <a:rPr lang="en-US" b="1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File: NAVAIR Brief</a:t>
            </a:r>
            <a:endParaRPr lang="en-US" dirty="0"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2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9" descr="WhiteBottomBlueTop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1299" name="AutoShape 3" descr="Untitled Attachmen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591300" name="AutoShape 4" descr="Untitled Attachmen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925763" y="6435725"/>
            <a:ext cx="28860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0"/>
            <a:ext cx="640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084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 baseline="0">
          <a:solidFill>
            <a:schemeClr val="bg1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3366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26 April 2010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7975" y="6245225"/>
            <a:ext cx="36655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66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1114425"/>
            <a:ext cx="9144000" cy="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9" descr="NAVSEA-Carderock-Rev-2-inch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23825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03366"/>
                </a:solidFill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DF63-46AE-4687-9FB4-B5424BA4C1F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4" name="Picture 11" descr="Logo_ONR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6002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80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D476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D476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9500" y="108642"/>
            <a:ext cx="7075849" cy="6609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6004"/>
            <a:ext cx="7886700" cy="4990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57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https://gallery.mailchimp.com/5ac6ef2fba420180466e3ff97/images/a30eb535-fb6b-4a22-b334-58c5d2b455ab.jpg" TargetMode="External"/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2841" y="990600"/>
            <a:ext cx="7378573" cy="105531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AMMO WG Face-to-Face Meeting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03128" y="4473908"/>
            <a:ext cx="6858000" cy="16557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Greg Kilchenstein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ODASD (Maintenance)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Nov 2015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534149" cy="6609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AMMO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WG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Meeting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886700" cy="4990959"/>
          </a:xfrm>
        </p:spPr>
        <p:txBody>
          <a:bodyPr/>
          <a:lstStyle/>
          <a:p>
            <a:r>
              <a:rPr lang="en-US" dirty="0" smtClean="0"/>
              <a:t>Other Business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Wrap Up / Preview 3 Nov NCMS Tech Showcase Event</a:t>
            </a:r>
          </a:p>
          <a:p>
            <a:endParaRPr lang="en-US" dirty="0"/>
          </a:p>
        </p:txBody>
      </p:sp>
      <p:pic>
        <p:nvPicPr>
          <p:cNvPr id="1026" name="Picture 2" descr="https://gallery.mailchimp.com/5ac6ef2fba420180466e3ff97/images/a30eb535-fb6b-4a22-b334-58c5d2b455ab.jp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9" y="3962400"/>
            <a:ext cx="763825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26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08" y="1447800"/>
            <a:ext cx="7886700" cy="5105400"/>
          </a:xfrm>
        </p:spPr>
        <p:txBody>
          <a:bodyPr>
            <a:noAutofit/>
          </a:bodyPr>
          <a:lstStyle/>
          <a:p>
            <a:r>
              <a:rPr lang="en-US" sz="2400" dirty="0"/>
              <a:t>Welcome and Overview </a:t>
            </a:r>
          </a:p>
          <a:p>
            <a:r>
              <a:rPr lang="en-US" sz="2400" dirty="0"/>
              <a:t>Identify Military Service Principals for AMMO </a:t>
            </a:r>
            <a:r>
              <a:rPr lang="en-US" sz="2400" dirty="0" smtClean="0"/>
              <a:t>WG</a:t>
            </a:r>
            <a:endParaRPr lang="en-US" sz="2400" dirty="0"/>
          </a:p>
          <a:p>
            <a:r>
              <a:rPr lang="en-US" sz="2400" dirty="0"/>
              <a:t>Discuss AMMO Objectives for 2016 </a:t>
            </a:r>
          </a:p>
          <a:p>
            <a:r>
              <a:rPr lang="en-US" sz="2400" dirty="0"/>
              <a:t>Discussion of how to process proposal opportunities </a:t>
            </a:r>
          </a:p>
          <a:p>
            <a:r>
              <a:rPr lang="en-US" sz="2400" dirty="0"/>
              <a:t>Monthly AMMO WG Meetings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Discuss </a:t>
            </a:r>
            <a:r>
              <a:rPr lang="en-US" dirty="0"/>
              <a:t>Standard Agenda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Build </a:t>
            </a:r>
            <a:r>
              <a:rPr lang="en-US" dirty="0"/>
              <a:t>Calendar of AMMO Focus </a:t>
            </a:r>
            <a:r>
              <a:rPr lang="en-US" dirty="0" smtClean="0"/>
              <a:t>Areas</a:t>
            </a:r>
            <a:endParaRPr lang="en-US" dirty="0"/>
          </a:p>
          <a:p>
            <a:r>
              <a:rPr lang="en-US" sz="2400" dirty="0"/>
              <a:t>Review AMMO WG </a:t>
            </a:r>
            <a:r>
              <a:rPr lang="en-US" sz="2400" dirty="0" smtClean="0"/>
              <a:t>Website</a:t>
            </a:r>
            <a:endParaRPr lang="en-US" sz="2400" dirty="0"/>
          </a:p>
          <a:p>
            <a:r>
              <a:rPr lang="en-US" sz="2400" dirty="0"/>
              <a:t>Other </a:t>
            </a:r>
            <a:r>
              <a:rPr lang="en-US" sz="2400" dirty="0" smtClean="0"/>
              <a:t>Business</a:t>
            </a:r>
            <a:endParaRPr lang="en-US" sz="2400" dirty="0"/>
          </a:p>
          <a:p>
            <a:r>
              <a:rPr lang="en-US" sz="2400" dirty="0"/>
              <a:t>Wrap Up / Preview 3 Nov NCMS Tech Showcase Event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30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075" y="76200"/>
            <a:ext cx="7075849" cy="66090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167037"/>
            <a:ext cx="7886700" cy="499095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200" dirty="0"/>
              <a:t>The overarching goal of the AMMO WG is to promote the development and adoption of AM capabilities which support DoD’s maintenance mission </a:t>
            </a:r>
            <a:r>
              <a:rPr lang="en-US" sz="2200" dirty="0" smtClean="0"/>
              <a:t>– “Sustaining </a:t>
            </a:r>
            <a:r>
              <a:rPr lang="en-US" sz="2200" dirty="0"/>
              <a:t>materiel readiness at best </a:t>
            </a:r>
            <a:r>
              <a:rPr lang="en-US" sz="2200" dirty="0" smtClean="0"/>
              <a:t>cost” 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Facilitate </a:t>
            </a:r>
            <a:r>
              <a:rPr lang="en-US" sz="2200" dirty="0"/>
              <a:t>the development of OSD guidance regarding AM technology deployment within the DoD maintenance </a:t>
            </a:r>
            <a:r>
              <a:rPr lang="en-US" sz="2200" dirty="0" smtClean="0"/>
              <a:t>enterprise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Facilitate </a:t>
            </a:r>
            <a:r>
              <a:rPr lang="en-US" sz="2200" dirty="0"/>
              <a:t>the </a:t>
            </a:r>
            <a:r>
              <a:rPr lang="en-US" sz="2200" dirty="0" smtClean="0"/>
              <a:t>collaborative </a:t>
            </a:r>
            <a:r>
              <a:rPr lang="en-US" sz="2200" dirty="0"/>
              <a:t>development and employment of </a:t>
            </a:r>
            <a:r>
              <a:rPr lang="en-US" sz="2200" dirty="0" smtClean="0"/>
              <a:t>AM technology </a:t>
            </a:r>
            <a:r>
              <a:rPr lang="en-US" sz="2200" dirty="0"/>
              <a:t>on a continuing </a:t>
            </a:r>
            <a:r>
              <a:rPr lang="en-US" sz="2200" dirty="0" smtClean="0"/>
              <a:t>basis</a:t>
            </a:r>
          </a:p>
          <a:p>
            <a:pPr>
              <a:spcBef>
                <a:spcPts val="1800"/>
              </a:spcBef>
            </a:pPr>
            <a:r>
              <a:rPr lang="en-US" sz="2200" dirty="0"/>
              <a:t>Standardize policy and procedures </a:t>
            </a:r>
            <a:endParaRPr lang="en-US" sz="22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/>
              <a:t>Leverage </a:t>
            </a:r>
            <a:r>
              <a:rPr lang="en-US" sz="2200" dirty="0" smtClean="0"/>
              <a:t>COTS technology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 smtClean="0"/>
              <a:t>Capitalize on </a:t>
            </a:r>
            <a:r>
              <a:rPr lang="en-US" sz="2200" dirty="0"/>
              <a:t>best business practices </a:t>
            </a:r>
            <a:endParaRPr lang="en-US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5" y="4044309"/>
            <a:ext cx="2647949" cy="2622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2600" y="3886199"/>
            <a:ext cx="3048000" cy="27803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Identify AMMO WG Principals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08" y="1447800"/>
            <a:ext cx="78867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alibri"/>
              </a:rPr>
              <a:t>Suggested Principals</a:t>
            </a:r>
          </a:p>
          <a:p>
            <a:pPr lvl="1"/>
            <a:r>
              <a:rPr lang="en-US" dirty="0" smtClean="0">
                <a:cs typeface="Calibri"/>
              </a:rPr>
              <a:t>OSD – Greg </a:t>
            </a:r>
            <a:r>
              <a:rPr lang="en-US" dirty="0" err="1" smtClean="0">
                <a:cs typeface="Calibri"/>
              </a:rPr>
              <a:t>Kilchenstein</a:t>
            </a:r>
            <a:endParaRPr lang="en-US" dirty="0" smtClean="0">
              <a:cs typeface="Calibri"/>
            </a:endParaRPr>
          </a:p>
          <a:p>
            <a:pPr lvl="1"/>
            <a:r>
              <a:rPr lang="en-US" dirty="0" smtClean="0">
                <a:cs typeface="Calibri"/>
              </a:rPr>
              <a:t>NAVAIR – Liz McMichael</a:t>
            </a:r>
          </a:p>
          <a:p>
            <a:pPr lvl="1"/>
            <a:r>
              <a:rPr lang="en-US" dirty="0" smtClean="0">
                <a:cs typeface="Calibri"/>
              </a:rPr>
              <a:t>NAVSEA – Jenn </a:t>
            </a:r>
            <a:r>
              <a:rPr lang="en-US" dirty="0" err="1" smtClean="0">
                <a:cs typeface="Calibri"/>
              </a:rPr>
              <a:t>Wolk</a:t>
            </a:r>
            <a:endParaRPr lang="en-US" dirty="0" smtClean="0">
              <a:cs typeface="Calibri"/>
            </a:endParaRPr>
          </a:p>
          <a:p>
            <a:pPr lvl="1"/>
            <a:r>
              <a:rPr lang="en-US" dirty="0" smtClean="0">
                <a:cs typeface="Calibri"/>
              </a:rPr>
              <a:t>USAF – Wayne Ayer</a:t>
            </a:r>
          </a:p>
          <a:p>
            <a:pPr lvl="1"/>
            <a:r>
              <a:rPr lang="en-US" dirty="0" smtClean="0">
                <a:cs typeface="Calibri"/>
              </a:rPr>
              <a:t>Army – Stacey </a:t>
            </a:r>
            <a:r>
              <a:rPr lang="en-US" dirty="0" err="1" smtClean="0">
                <a:cs typeface="Calibri"/>
              </a:rPr>
              <a:t>Kerwien</a:t>
            </a:r>
            <a:endParaRPr lang="en-US" dirty="0" smtClean="0">
              <a:cs typeface="Calibri"/>
            </a:endParaRPr>
          </a:p>
          <a:p>
            <a:pPr lvl="1"/>
            <a:r>
              <a:rPr lang="en-US" dirty="0" smtClean="0">
                <a:cs typeface="Calibri"/>
              </a:rPr>
              <a:t>DLA – Dean Hutchins</a:t>
            </a:r>
          </a:p>
          <a:p>
            <a:pPr lvl="1"/>
            <a:r>
              <a:rPr lang="en-US" dirty="0" smtClean="0">
                <a:cs typeface="Calibri"/>
              </a:rPr>
              <a:t>America Makes – Marilyn </a:t>
            </a:r>
            <a:r>
              <a:rPr lang="en-US" dirty="0" err="1" smtClean="0">
                <a:cs typeface="Calibri"/>
              </a:rPr>
              <a:t>Gaska</a:t>
            </a:r>
            <a:endParaRPr lang="en-US" dirty="0" smtClean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smtClean="0">
                <a:cs typeface="Calibri"/>
              </a:rPr>
              <a:t>Role:</a:t>
            </a:r>
          </a:p>
          <a:p>
            <a:pPr lvl="1"/>
            <a:r>
              <a:rPr lang="en-US" dirty="0" smtClean="0">
                <a:cs typeface="Calibri"/>
              </a:rPr>
              <a:t>Primary POC for Service / Agency within the Maintenance Community for AM</a:t>
            </a:r>
          </a:p>
          <a:p>
            <a:pPr lvl="1"/>
            <a:r>
              <a:rPr lang="en-US" dirty="0" smtClean="0">
                <a:cs typeface="Calibri"/>
              </a:rPr>
              <a:t>Disseminating Information to/from Svc / Agency</a:t>
            </a:r>
          </a:p>
          <a:p>
            <a:pPr lvl="1"/>
            <a:r>
              <a:rPr lang="en-US" dirty="0" smtClean="0">
                <a:cs typeface="Calibri"/>
              </a:rPr>
              <a:t>Pulling SMEs to AMMO Community</a:t>
            </a:r>
          </a:p>
          <a:p>
            <a:endParaRPr lang="en-US" dirty="0">
              <a:cs typeface="Calibri"/>
            </a:endParaRPr>
          </a:p>
          <a:p>
            <a:endParaRPr lang="en-US" dirty="0" smtClean="0"/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AMMO WG Objectives for 2016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86700" cy="5791200"/>
          </a:xfrm>
        </p:spPr>
        <p:txBody>
          <a:bodyPr>
            <a:noAutofit/>
          </a:bodyPr>
          <a:lstStyle/>
          <a:p>
            <a:r>
              <a:rPr lang="en-US" dirty="0" smtClean="0"/>
              <a:t>Improve the Way We </a:t>
            </a:r>
            <a:r>
              <a:rPr lang="en-US" dirty="0"/>
              <a:t>S</a:t>
            </a:r>
            <a:r>
              <a:rPr lang="en-US" dirty="0" smtClean="0"/>
              <a:t>hare Information</a:t>
            </a:r>
          </a:p>
          <a:p>
            <a:pPr lvl="1"/>
            <a:r>
              <a:rPr lang="en-US" sz="2600" dirty="0" smtClean="0"/>
              <a:t>Monthly Forums</a:t>
            </a:r>
          </a:p>
          <a:p>
            <a:pPr lvl="1"/>
            <a:r>
              <a:rPr lang="en-US" sz="2600" dirty="0" smtClean="0"/>
              <a:t>Standup &amp; Use AMMO WG Website</a:t>
            </a:r>
          </a:p>
          <a:p>
            <a:pPr lvl="2"/>
            <a:r>
              <a:rPr lang="en-US" dirty="0" smtClean="0"/>
              <a:t>Open Area</a:t>
            </a:r>
          </a:p>
          <a:p>
            <a:pPr lvl="2"/>
            <a:r>
              <a:rPr lang="en-US" dirty="0" smtClean="0"/>
              <a:t>Working Area (Closed)</a:t>
            </a:r>
          </a:p>
          <a:p>
            <a:pPr lvl="2"/>
            <a:r>
              <a:rPr lang="en-US" dirty="0" smtClean="0"/>
              <a:t>Links to other AM Sites</a:t>
            </a:r>
          </a:p>
          <a:p>
            <a:r>
              <a:rPr lang="en-US" dirty="0" smtClean="0"/>
              <a:t>DoD Level AM Policy Development</a:t>
            </a:r>
          </a:p>
          <a:p>
            <a:pPr lvl="1"/>
            <a:r>
              <a:rPr lang="en-US" dirty="0" smtClean="0"/>
              <a:t>MIBP / OSD(R&amp;E) / SE</a:t>
            </a:r>
          </a:p>
          <a:p>
            <a:pPr lvl="1"/>
            <a:r>
              <a:rPr lang="en-US" dirty="0" smtClean="0"/>
              <a:t>Mil Service Components</a:t>
            </a:r>
          </a:p>
          <a:p>
            <a:pPr lvl="1"/>
            <a:r>
              <a:rPr lang="en-US" dirty="0" smtClean="0"/>
              <a:t>GAO Report</a:t>
            </a:r>
          </a:p>
          <a:p>
            <a:r>
              <a:rPr lang="en-US" dirty="0" smtClean="0"/>
              <a:t>Develop Content for DAU Level Courses</a:t>
            </a:r>
          </a:p>
          <a:p>
            <a:pPr lvl="1"/>
            <a:r>
              <a:rPr lang="en-US" dirty="0" smtClean="0"/>
              <a:t>Continuous Learning Modules</a:t>
            </a:r>
          </a:p>
          <a:p>
            <a:pPr lvl="1"/>
            <a:r>
              <a:rPr lang="en-US" dirty="0" smtClean="0"/>
              <a:t>Integrate into Logistics Acquisition Cycle</a:t>
            </a:r>
          </a:p>
          <a:p>
            <a:pPr lvl="1"/>
            <a:endParaRPr lang="en-US" sz="2800" dirty="0" smtClean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Proposal Opportunity Process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08" y="1447800"/>
            <a:ext cx="78867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Discussion of the Proposal Opportunity Process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Roles &amp; Responsibilities</a:t>
            </a:r>
          </a:p>
          <a:p>
            <a:endParaRPr lang="en-US" dirty="0"/>
          </a:p>
          <a:p>
            <a:r>
              <a:rPr lang="en-US" dirty="0" smtClean="0"/>
              <a:t>Focus Areas</a:t>
            </a:r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Monthly Forum Standard Agenda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254" y="1371600"/>
            <a:ext cx="7979492" cy="51054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Welcome </a:t>
            </a:r>
            <a:r>
              <a:rPr lang="en-US" sz="2400" dirty="0"/>
              <a:t>and Overview - </a:t>
            </a:r>
            <a:r>
              <a:rPr lang="en-US" sz="2400" i="1" dirty="0"/>
              <a:t>Greg </a:t>
            </a:r>
            <a:r>
              <a:rPr lang="en-US" sz="2400" i="1" dirty="0" err="1"/>
              <a:t>Kilchenstein</a:t>
            </a:r>
            <a:r>
              <a:rPr lang="en-US" sz="2400" i="1" dirty="0"/>
              <a:t> (OSD-MPP)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Old </a:t>
            </a:r>
            <a:r>
              <a:rPr lang="en-US" sz="2400" dirty="0"/>
              <a:t>Business (Review actions, meetings, and status’ since last meeting) – </a:t>
            </a:r>
            <a:r>
              <a:rPr lang="en-US" sz="2400" i="1" dirty="0"/>
              <a:t>Debbie </a:t>
            </a:r>
            <a:r>
              <a:rPr lang="en-US" sz="2400" i="1" dirty="0" err="1"/>
              <a:t>Lilu</a:t>
            </a:r>
            <a:endParaRPr lang="en-US" sz="2400" i="1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1-2 </a:t>
            </a:r>
            <a:r>
              <a:rPr lang="en-US" sz="2400" dirty="0"/>
              <a:t>Briefs on a </a:t>
            </a:r>
            <a:r>
              <a:rPr lang="en-US" sz="2400" dirty="0" smtClean="0"/>
              <a:t>Selected </a:t>
            </a:r>
            <a:r>
              <a:rPr lang="en-US" sz="2400" dirty="0"/>
              <a:t>AM or Digital Engineering </a:t>
            </a:r>
            <a:r>
              <a:rPr lang="en-US" sz="2400" dirty="0" smtClean="0"/>
              <a:t>Focus </a:t>
            </a:r>
            <a:r>
              <a:rPr lang="en-US" sz="2400" dirty="0"/>
              <a:t>A</a:t>
            </a:r>
            <a:r>
              <a:rPr lang="en-US" sz="2400" dirty="0" smtClean="0"/>
              <a:t>rea </a:t>
            </a:r>
            <a:r>
              <a:rPr lang="en-US" sz="2400" dirty="0"/>
              <a:t>– </a:t>
            </a:r>
            <a:r>
              <a:rPr lang="en-US" sz="2400" i="1" dirty="0"/>
              <a:t>Greg K. Intro Speakers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Service </a:t>
            </a:r>
            <a:r>
              <a:rPr lang="en-US" sz="2400" dirty="0"/>
              <a:t>Rotation Briefs – </a:t>
            </a:r>
            <a:r>
              <a:rPr lang="en-US" sz="2400" i="1" dirty="0"/>
              <a:t>(AMMO Principals)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AM </a:t>
            </a:r>
            <a:r>
              <a:rPr lang="en-US" sz="2400" dirty="0"/>
              <a:t>and DE Proposal Opportunities – </a:t>
            </a:r>
            <a:r>
              <a:rPr lang="en-US" sz="2400" i="1" dirty="0"/>
              <a:t>Debbie </a:t>
            </a:r>
            <a:r>
              <a:rPr lang="en-US" sz="2400" i="1" dirty="0" err="1"/>
              <a:t>Lilu</a:t>
            </a:r>
            <a:endParaRPr lang="en-US" sz="2400" i="1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Success </a:t>
            </a:r>
            <a:r>
              <a:rPr lang="en-US" sz="2400" dirty="0"/>
              <a:t>Stories / Current Events / New Business – </a:t>
            </a:r>
            <a:r>
              <a:rPr lang="en-US" sz="2400" i="1" dirty="0"/>
              <a:t>Debbie </a:t>
            </a:r>
            <a:r>
              <a:rPr lang="en-US" sz="2400" i="1" dirty="0" err="1"/>
              <a:t>Lilu</a:t>
            </a:r>
            <a:endParaRPr lang="en-US" sz="2400" i="1" dirty="0"/>
          </a:p>
          <a:p>
            <a:pPr>
              <a:spcBef>
                <a:spcPts val="1800"/>
              </a:spcBef>
            </a:pPr>
            <a:r>
              <a:rPr lang="en-US" sz="2400" dirty="0"/>
              <a:t> </a:t>
            </a:r>
            <a:r>
              <a:rPr lang="en-US" sz="2400" dirty="0" smtClean="0"/>
              <a:t>Wrap </a:t>
            </a:r>
            <a:r>
              <a:rPr lang="en-US" sz="2400" dirty="0"/>
              <a:t>Up – </a:t>
            </a:r>
            <a:r>
              <a:rPr lang="en-US" sz="2400" i="1" dirty="0"/>
              <a:t>Greg </a:t>
            </a:r>
            <a:r>
              <a:rPr lang="en-US" sz="2400" i="1" dirty="0" err="1"/>
              <a:t>Kilchenstein</a:t>
            </a:r>
            <a:r>
              <a:rPr lang="en-US" sz="2400" i="1" dirty="0"/>
              <a:t> &amp; AMMO </a:t>
            </a:r>
            <a:r>
              <a:rPr lang="en-US" sz="2400" i="1" dirty="0" smtClean="0"/>
              <a:t>Principals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282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Calendar of AMMO Focus Areas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08" y="1447800"/>
            <a:ext cx="78867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Brainstorm Possible Monthly Focus Topics</a:t>
            </a:r>
          </a:p>
          <a:p>
            <a:r>
              <a:rPr lang="en-US" dirty="0" smtClean="0"/>
              <a:t>Some Suggestions:</a:t>
            </a:r>
          </a:p>
          <a:p>
            <a:pPr lvl="1"/>
            <a:r>
              <a:rPr lang="en-US" dirty="0" smtClean="0">
                <a:cs typeface="Calibri"/>
              </a:rPr>
              <a:t>Qualification </a:t>
            </a:r>
            <a:r>
              <a:rPr lang="en-US" dirty="0">
                <a:cs typeface="Calibri"/>
              </a:rPr>
              <a:t>and </a:t>
            </a:r>
            <a:r>
              <a:rPr lang="en-US" dirty="0" smtClean="0">
                <a:cs typeface="Calibri"/>
              </a:rPr>
              <a:t>Certification </a:t>
            </a:r>
            <a:r>
              <a:rPr lang="en-US" dirty="0">
                <a:cs typeface="Calibri"/>
              </a:rPr>
              <a:t>protocols</a:t>
            </a:r>
          </a:p>
          <a:p>
            <a:pPr lvl="1"/>
            <a:r>
              <a:rPr lang="en-US" dirty="0" smtClean="0"/>
              <a:t>AM Technology Descriptions</a:t>
            </a:r>
          </a:p>
          <a:p>
            <a:pPr lvl="1"/>
            <a:r>
              <a:rPr lang="en-US" dirty="0" smtClean="0"/>
              <a:t>Directory of Organic Capability</a:t>
            </a:r>
          </a:p>
          <a:p>
            <a:pPr lvl="1"/>
            <a:r>
              <a:rPr lang="en-US" dirty="0" smtClean="0"/>
              <a:t>Workforce Training</a:t>
            </a:r>
          </a:p>
          <a:p>
            <a:pPr lvl="1"/>
            <a:r>
              <a:rPr lang="en-US" dirty="0" smtClean="0"/>
              <a:t>Standardization of Best Practices</a:t>
            </a:r>
          </a:p>
          <a:p>
            <a:pPr lvl="1"/>
            <a:r>
              <a:rPr lang="en-US" dirty="0" smtClean="0"/>
              <a:t>Protecting Intellectual Property Rights</a:t>
            </a:r>
          </a:p>
          <a:p>
            <a:pPr lvl="1"/>
            <a:r>
              <a:rPr lang="en-US" dirty="0" smtClean="0"/>
              <a:t>Cybersecurity Issues</a:t>
            </a:r>
          </a:p>
          <a:p>
            <a:pPr lvl="1"/>
            <a:r>
              <a:rPr lang="en-US" dirty="0" smtClean="0"/>
              <a:t>Development &amp; Storage of Knowledge Base</a:t>
            </a:r>
          </a:p>
          <a:p>
            <a:pPr lvl="1"/>
            <a:r>
              <a:rPr lang="en-US" dirty="0" smtClean="0"/>
              <a:t>Description of AM Demonstrations in DoD</a:t>
            </a:r>
          </a:p>
          <a:p>
            <a:pPr lvl="1"/>
            <a:r>
              <a:rPr lang="en-US" dirty="0" smtClean="0"/>
              <a:t>Selection of Additive Manufacturing Opportunities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Review AMMO WG Website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3200400"/>
            <a:ext cx="5867400" cy="129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http://ammo.ncms.org/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 Brief VADM Dunaway v9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3C3397119B54BA9951E0F686167AC" ma:contentTypeVersion="2" ma:contentTypeDescription="Create a new document." ma:contentTypeScope="" ma:versionID="cbf7d485eee1cb7fbacbceaf2b82e359">
  <xsd:schema xmlns:xsd="http://www.w3.org/2001/XMLSchema" xmlns:xs="http://www.w3.org/2001/XMLSchema" xmlns:p="http://schemas.microsoft.com/office/2006/metadata/properties" xmlns:ns2="66ff65ea-bfd1-4a55-82f2-2eabee1bfc02" targetNamespace="http://schemas.microsoft.com/office/2006/metadata/properties" ma:root="true" ma:fieldsID="ae02ac1ca2a86f0ae061cd454e228b89" ns2:_="">
    <xsd:import namespace="66ff65ea-bfd1-4a55-82f2-2eabee1bfc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f65ea-bfd1-4a55-82f2-2eabee1bfc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C2C609-A30B-4B15-92BF-C5A19CBC0CE0}"/>
</file>

<file path=customXml/itemProps2.xml><?xml version="1.0" encoding="utf-8"?>
<ds:datastoreItem xmlns:ds="http://schemas.openxmlformats.org/officeDocument/2006/customXml" ds:itemID="{EBDE27D1-AF61-4E97-B844-5C9622605D84}"/>
</file>

<file path=customXml/itemProps3.xml><?xml version="1.0" encoding="utf-8"?>
<ds:datastoreItem xmlns:ds="http://schemas.openxmlformats.org/officeDocument/2006/customXml" ds:itemID="{6266E97D-DB4C-4561-9C42-BC51C77BB0CD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1128</TotalTime>
  <Words>425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MS PGothic</vt:lpstr>
      <vt:lpstr>Arial</vt:lpstr>
      <vt:lpstr>Arial Narrow</vt:lpstr>
      <vt:lpstr>Calibri</vt:lpstr>
      <vt:lpstr>Calibri Light</vt:lpstr>
      <vt:lpstr>Garamond</vt:lpstr>
      <vt:lpstr>Times New Roman</vt:lpstr>
      <vt:lpstr>Wingdings</vt:lpstr>
      <vt:lpstr>AM Brief VADM Dunaway v9</vt:lpstr>
      <vt:lpstr>2_Blue Banner</vt:lpstr>
      <vt:lpstr>9_Blue Banner</vt:lpstr>
      <vt:lpstr>7_Blue Banner</vt:lpstr>
      <vt:lpstr>3_Blue Banner</vt:lpstr>
      <vt:lpstr>5_Blue Banner</vt:lpstr>
      <vt:lpstr>8_Default Design</vt:lpstr>
      <vt:lpstr>Custom Design</vt:lpstr>
      <vt:lpstr>Office Theme</vt:lpstr>
      <vt:lpstr>AMMO WG Face-to-Face Meeting</vt:lpstr>
      <vt:lpstr>Outline</vt:lpstr>
      <vt:lpstr>Overview</vt:lpstr>
      <vt:lpstr>Identify AMMO WG Principals</vt:lpstr>
      <vt:lpstr>AMMO WG Objectives for 2016</vt:lpstr>
      <vt:lpstr>Proposal Opportunity Process</vt:lpstr>
      <vt:lpstr>Monthly Forum Standard Agenda</vt:lpstr>
      <vt:lpstr>Calendar of AMMO Focus Areas</vt:lpstr>
      <vt:lpstr>Review AMMO WG Website</vt:lpstr>
      <vt:lpstr>AMMO WG Meeting</vt:lpstr>
    </vt:vector>
  </TitlesOfParts>
  <Company>LMI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Lilu, Debra</cp:lastModifiedBy>
  <cp:revision>100</cp:revision>
  <cp:lastPrinted>2015-11-02T15:42:50Z</cp:lastPrinted>
  <dcterms:created xsi:type="dcterms:W3CDTF">2014-12-12T13:37:31Z</dcterms:created>
  <dcterms:modified xsi:type="dcterms:W3CDTF">2015-11-04T14:12:42Z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0x0101004033C3397119B54BA9951E0F686167AC</vt:lpwstr>
  </property>
</Properties>
</file>