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drawings/drawing1.xml" ContentType="application/vnd.openxmlformats-officedocument.drawingml.chartshapes+xml"/>
  <Override PartName="/ppt/theme/themeOverride4.xml" ContentType="application/vnd.openxmlformats-officedocument.themeOverride+xml"/>
  <Override PartName="/ppt/theme/themeOverride5.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63" r:id="rId5"/>
    <p:sldId id="256" r:id="rId6"/>
    <p:sldId id="262" r:id="rId7"/>
    <p:sldId id="282" r:id="rId8"/>
    <p:sldId id="265" r:id="rId9"/>
    <p:sldId id="266" r:id="rId10"/>
    <p:sldId id="276" r:id="rId11"/>
    <p:sldId id="267" r:id="rId12"/>
    <p:sldId id="268" r:id="rId13"/>
    <p:sldId id="269" r:id="rId14"/>
    <p:sldId id="271" r:id="rId15"/>
    <p:sldId id="272" r:id="rId16"/>
    <p:sldId id="285"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CC9900"/>
    <a:srgbClr val="003300"/>
    <a:srgbClr val="FFFF99"/>
    <a:srgbClr val="5F5F5F"/>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44" autoAdjust="0"/>
    <p:restoredTop sz="94660"/>
  </p:normalViewPr>
  <p:slideViewPr>
    <p:cSldViewPr snapToGrid="0">
      <p:cViewPr varScale="1">
        <p:scale>
          <a:sx n="70" d="100"/>
          <a:sy n="70" d="100"/>
        </p:scale>
        <p:origin x="124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D:\Users\lorih\OneDrive%20for%20Business\Documents\CTMA%20Projects%20Budgets%20and%20Benefits%202013%20111813%20v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Users\lorih\OneDrive%20for%20Business\Documents\CTMA%20Projects%20Budgets%20and%20Benefits%202013%20111813%20v3.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Users\lorih\OneDrive%20for%20Business\Documents\CTMA%20Projects%20Budgets%20and%20Benefits%202013%20111813%20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accent1">
                    <a:lumMod val="50000"/>
                  </a:schemeClr>
                </a:solidFill>
                <a:latin typeface="+mn-lt"/>
                <a:ea typeface="+mn-ea"/>
                <a:cs typeface="+mn-cs"/>
              </a:defRPr>
            </a:pPr>
            <a:r>
              <a:rPr lang="en-US">
                <a:solidFill>
                  <a:schemeClr val="accent1">
                    <a:lumMod val="50000"/>
                  </a:schemeClr>
                </a:solidFill>
              </a:rPr>
              <a:t>Project Impact</a:t>
            </a:r>
          </a:p>
        </c:rich>
      </c:tx>
      <c:overlay val="0"/>
      <c:spPr>
        <a:noFill/>
        <a:ln>
          <a:noFill/>
        </a:ln>
        <a:effectLst/>
      </c:spPr>
    </c:title>
    <c:autoTitleDeleted val="0"/>
    <c:plotArea>
      <c:layout/>
      <c:barChart>
        <c:barDir val="bar"/>
        <c:grouping val="clustered"/>
        <c:varyColors val="0"/>
        <c:ser>
          <c:idx val="0"/>
          <c:order val="0"/>
          <c:tx>
            <c:strRef>
              <c:f>Budgets!$N$211</c:f>
              <c:strCache>
                <c:ptCount val="1"/>
                <c:pt idx="0">
                  <c:v>% of Projects Impacting Major Mx Criteria</c:v>
                </c:pt>
              </c:strCache>
            </c:strRef>
          </c:tx>
          <c:spPr>
            <a:solidFill>
              <a:srgbClr val="C00000"/>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Budgets!$M$1:$T$1</c:f>
              <c:strCache>
                <c:ptCount val="8"/>
                <c:pt idx="0">
                  <c:v>Cost Savings</c:v>
                </c:pt>
                <c:pt idx="1">
                  <c:v>Repair Turn-around time</c:v>
                </c:pt>
                <c:pt idx="2">
                  <c:v>Mx Avoidance &amp; Reliability</c:v>
                </c:pt>
                <c:pt idx="3">
                  <c:v>Obsolesence Mgt. &amp; Continued MxCap</c:v>
                </c:pt>
                <c:pt idx="4">
                  <c:v>Environmental</c:v>
                </c:pt>
                <c:pt idx="5">
                  <c:v>Safety</c:v>
                </c:pt>
                <c:pt idx="6">
                  <c:v>Mx Management Improvement</c:v>
                </c:pt>
                <c:pt idx="7">
                  <c:v>Improved Readiness</c:v>
                </c:pt>
              </c:strCache>
            </c:strRef>
          </c:cat>
          <c:val>
            <c:numRef>
              <c:f>Budgets!$M$206:$T$206</c:f>
              <c:numCache>
                <c:formatCode>0%</c:formatCode>
                <c:ptCount val="8"/>
                <c:pt idx="0">
                  <c:v>0.71328671328671334</c:v>
                </c:pt>
                <c:pt idx="1">
                  <c:v>0.3776223776223776</c:v>
                </c:pt>
                <c:pt idx="2">
                  <c:v>0.25174825174825177</c:v>
                </c:pt>
                <c:pt idx="3">
                  <c:v>0.14685314685314685</c:v>
                </c:pt>
                <c:pt idx="4">
                  <c:v>0.12587412587412589</c:v>
                </c:pt>
                <c:pt idx="5">
                  <c:v>0.16783216783216784</c:v>
                </c:pt>
                <c:pt idx="6">
                  <c:v>0.44055944055944057</c:v>
                </c:pt>
                <c:pt idx="7">
                  <c:v>0.5174825174825175</c:v>
                </c:pt>
              </c:numCache>
            </c:numRef>
          </c:val>
        </c:ser>
        <c:dLbls>
          <c:dLblPos val="outEnd"/>
          <c:showLegendKey val="0"/>
          <c:showVal val="1"/>
          <c:showCatName val="0"/>
          <c:showSerName val="0"/>
          <c:showPercent val="0"/>
          <c:showBubbleSize val="0"/>
        </c:dLbls>
        <c:gapWidth val="100"/>
        <c:axId val="173802328"/>
        <c:axId val="173802720"/>
      </c:barChart>
      <c:catAx>
        <c:axId val="17380232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73802720"/>
        <c:crosses val="autoZero"/>
        <c:auto val="1"/>
        <c:lblAlgn val="ctr"/>
        <c:lblOffset val="100"/>
        <c:noMultiLvlLbl val="0"/>
      </c:catAx>
      <c:valAx>
        <c:axId val="173802720"/>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73802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accent1">
                  <a:lumMod val="50000"/>
                </a:schemeClr>
              </a:solidFill>
              <a:latin typeface="+mn-lt"/>
              <a:ea typeface="+mn-ea"/>
              <a:cs typeface="+mn-cs"/>
            </a:defRPr>
          </a:pPr>
          <a:endParaRPr lang="en-US"/>
        </a:p>
      </c:txPr>
    </c:legend>
    <c:plotVisOnly val="1"/>
    <c:dispBlanksAs val="gap"/>
    <c:showDLblsOverMax val="0"/>
  </c:chart>
  <c:spPr>
    <a:solidFill>
      <a:sysClr val="window" lastClr="FFFFFF">
        <a:lumMod val="95000"/>
      </a:sysClr>
    </a:solidFill>
    <a:ln w="9525" cap="flat" cmpd="sng" algn="ctr">
      <a:solidFill>
        <a:srgbClr val="5B9BD5">
          <a:lumMod val="50000"/>
        </a:srgbClr>
      </a:solid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none" spc="50" baseline="0">
                <a:solidFill>
                  <a:schemeClr val="accent1">
                    <a:lumMod val="50000"/>
                  </a:schemeClr>
                </a:solidFill>
                <a:latin typeface="+mn-lt"/>
                <a:ea typeface="+mn-ea"/>
                <a:cs typeface="+mn-cs"/>
              </a:defRPr>
            </a:pPr>
            <a:r>
              <a:rPr lang="en-US" sz="1600" b="1">
                <a:solidFill>
                  <a:schemeClr val="accent1">
                    <a:lumMod val="50000"/>
                  </a:schemeClr>
                </a:solidFill>
              </a:rPr>
              <a:t>Deployment Rates</a:t>
            </a:r>
          </a:p>
        </c:rich>
      </c:tx>
      <c:overlay val="0"/>
      <c:spPr>
        <a:noFill/>
        <a:ln>
          <a:noFill/>
        </a:ln>
        <a:effectLst/>
      </c:spPr>
    </c:title>
    <c:autoTitleDeleted val="0"/>
    <c:plotArea>
      <c:layout/>
      <c:barChart>
        <c:barDir val="bar"/>
        <c:grouping val="clustered"/>
        <c:varyColors val="0"/>
        <c:ser>
          <c:idx val="0"/>
          <c:order val="0"/>
          <c:tx>
            <c:strRef>
              <c:f>Budgets!$D$252</c:f>
              <c:strCache>
                <c:ptCount val="1"/>
                <c:pt idx="0">
                  <c:v>% of CTMA Projects Transitioned in Maintenance Operations</c:v>
                </c:pt>
              </c:strCache>
            </c:strRef>
          </c:tx>
          <c:spPr>
            <a:solidFill>
              <a:srgbClr val="44546A">
                <a:lumMod val="50000"/>
              </a:srgbClr>
            </a:solidFill>
            <a:ln w="25400" cap="flat" cmpd="sng" algn="ctr">
              <a:no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Budgets!$F$241:$H$241</c:f>
              <c:strCache>
                <c:ptCount val="3"/>
                <c:pt idx="0">
                  <c:v>1998 to 
2005</c:v>
                </c:pt>
                <c:pt idx="1">
                  <c:v>Completed 
2005+</c:v>
                </c:pt>
                <c:pt idx="2">
                  <c:v>Currently 
Active</c:v>
                </c:pt>
              </c:strCache>
            </c:strRef>
          </c:cat>
          <c:val>
            <c:numRef>
              <c:f>Budgets!$F$242:$G$242</c:f>
              <c:numCache>
                <c:formatCode>0%</c:formatCode>
                <c:ptCount val="2"/>
                <c:pt idx="0">
                  <c:v>0.33333333333333331</c:v>
                </c:pt>
                <c:pt idx="1">
                  <c:v>0.91891891891891897</c:v>
                </c:pt>
              </c:numCache>
            </c:numRef>
          </c:val>
        </c:ser>
        <c:ser>
          <c:idx val="1"/>
          <c:order val="1"/>
          <c:tx>
            <c:strRef>
              <c:f>Budgets!$D$253</c:f>
              <c:strCache>
                <c:ptCount val="1"/>
                <c:pt idx="0">
                  <c:v>% of Dollars Applied to CTMA Projects Resulting in Transition</c:v>
                </c:pt>
              </c:strCache>
            </c:strRef>
          </c:tx>
          <c:spPr>
            <a:solidFill>
              <a:srgbClr val="FFC000">
                <a:lumMod val="60000"/>
                <a:lumOff val="40000"/>
              </a:srgbClr>
            </a:solidFill>
            <a:ln w="25400" cap="flat" cmpd="sng" algn="ctr">
              <a:no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Budgets!$F$241:$H$241</c:f>
              <c:strCache>
                <c:ptCount val="3"/>
                <c:pt idx="0">
                  <c:v>1998 to 
2005</c:v>
                </c:pt>
                <c:pt idx="1">
                  <c:v>Completed 
2005+</c:v>
                </c:pt>
                <c:pt idx="2">
                  <c:v>Currently 
Active</c:v>
                </c:pt>
              </c:strCache>
            </c:strRef>
          </c:cat>
          <c:val>
            <c:numRef>
              <c:f>Budgets!$F$243:$G$243</c:f>
              <c:numCache>
                <c:formatCode>0%</c:formatCode>
                <c:ptCount val="2"/>
                <c:pt idx="0">
                  <c:v>0.488212014961872</c:v>
                </c:pt>
                <c:pt idx="1">
                  <c:v>0.92397144558222322</c:v>
                </c:pt>
              </c:numCache>
            </c:numRef>
          </c:val>
        </c:ser>
        <c:dLbls>
          <c:showLegendKey val="0"/>
          <c:showVal val="1"/>
          <c:showCatName val="0"/>
          <c:showSerName val="0"/>
          <c:showPercent val="0"/>
          <c:showBubbleSize val="0"/>
        </c:dLbls>
        <c:gapWidth val="227"/>
        <c:overlap val="-48"/>
        <c:axId val="173803504"/>
        <c:axId val="173803896"/>
      </c:barChart>
      <c:catAx>
        <c:axId val="173803504"/>
        <c:scaling>
          <c:orientation val="minMax"/>
        </c:scaling>
        <c:delete val="0"/>
        <c:axPos val="l"/>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accent1">
                    <a:lumMod val="50000"/>
                  </a:schemeClr>
                </a:solidFill>
                <a:latin typeface="+mn-lt"/>
                <a:ea typeface="+mn-ea"/>
                <a:cs typeface="+mn-cs"/>
              </a:defRPr>
            </a:pPr>
            <a:endParaRPr lang="en-US"/>
          </a:p>
        </c:txPr>
        <c:crossAx val="173803896"/>
        <c:crosses val="autoZero"/>
        <c:auto val="1"/>
        <c:lblAlgn val="ctr"/>
        <c:lblOffset val="100"/>
        <c:noMultiLvlLbl val="0"/>
      </c:catAx>
      <c:valAx>
        <c:axId val="173803896"/>
        <c:scaling>
          <c:orientation val="minMax"/>
        </c:scaling>
        <c:delete val="0"/>
        <c:axPos val="b"/>
        <c:numFmt formatCode="0%" sourceLinked="1"/>
        <c:majorTickMark val="none"/>
        <c:minorTickMark val="none"/>
        <c:tickLblPos val="nextTo"/>
        <c:spPr>
          <a:noFill/>
          <a:ln w="9525">
            <a:solidFill>
              <a:schemeClr val="tx1">
                <a:lumMod val="15000"/>
                <a:lumOff val="85000"/>
              </a:schemeClr>
            </a:solidFill>
          </a:ln>
          <a:effectLst/>
        </c:spPr>
        <c:txPr>
          <a:bodyPr rot="-60000000" spcFirstLastPara="1" vertOverflow="ellipsis" vert="horz" wrap="square" anchor="ctr" anchorCtr="1"/>
          <a:lstStyle/>
          <a:p>
            <a:pPr>
              <a:defRPr sz="1200" b="1" i="0" u="none" strike="noStrike" kern="1200" baseline="0">
                <a:solidFill>
                  <a:schemeClr val="accent1">
                    <a:lumMod val="50000"/>
                  </a:schemeClr>
                </a:solidFill>
                <a:latin typeface="+mn-lt"/>
                <a:ea typeface="+mn-ea"/>
                <a:cs typeface="+mn-cs"/>
              </a:defRPr>
            </a:pPr>
            <a:endParaRPr lang="en-US"/>
          </a:p>
        </c:txPr>
        <c:crossAx val="173803504"/>
        <c:crosses val="autoZero"/>
        <c:crossBetween val="between"/>
      </c:valAx>
      <c:spPr>
        <a:noFill/>
        <a:ln>
          <a:noFill/>
        </a:ln>
        <a:effectLst/>
      </c:spPr>
    </c:plotArea>
    <c:legend>
      <c:legendPos val="b"/>
      <c:layout>
        <c:manualLayout>
          <c:xMode val="edge"/>
          <c:yMode val="edge"/>
          <c:x val="4.2751352509507741E-2"/>
          <c:y val="0.77771872265966746"/>
          <c:w val="0.92394527073004762"/>
          <c:h val="0.22228127734033246"/>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accent1">
                  <a:lumMod val="50000"/>
                </a:schemeClr>
              </a:solidFill>
              <a:latin typeface="+mn-lt"/>
              <a:ea typeface="+mn-ea"/>
              <a:cs typeface="+mn-cs"/>
            </a:defRPr>
          </a:pPr>
          <a:endParaRPr lang="en-US"/>
        </a:p>
      </c:txPr>
    </c:legend>
    <c:plotVisOnly val="1"/>
    <c:dispBlanksAs val="gap"/>
    <c:showDLblsOverMax val="0"/>
  </c:chart>
  <c:spPr>
    <a:solidFill>
      <a:sysClr val="window" lastClr="FFFFFF">
        <a:lumMod val="95000"/>
      </a:sysClr>
    </a:solidFill>
    <a:ln w="9525" cap="flat" cmpd="sng" algn="ctr">
      <a:solidFill>
        <a:srgbClr val="5B9BD5">
          <a:lumMod val="50000"/>
        </a:srgb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accent1">
                    <a:lumMod val="50000"/>
                  </a:schemeClr>
                </a:solidFill>
                <a:latin typeface="+mn-lt"/>
                <a:ea typeface="+mn-ea"/>
                <a:cs typeface="+mn-cs"/>
              </a:defRPr>
            </a:pPr>
            <a:r>
              <a:rPr lang="en-US" sz="1400" b="1" dirty="0">
                <a:solidFill>
                  <a:schemeClr val="accent1">
                    <a:lumMod val="50000"/>
                  </a:schemeClr>
                </a:solidFill>
              </a:rPr>
              <a:t>Total CTMA Funding </a:t>
            </a:r>
            <a:r>
              <a:rPr lang="en-US" sz="1400" b="1" dirty="0" smtClean="0">
                <a:solidFill>
                  <a:schemeClr val="accent1">
                    <a:lumMod val="50000"/>
                  </a:schemeClr>
                </a:solidFill>
              </a:rPr>
              <a:t>Profile</a:t>
            </a:r>
            <a:r>
              <a:rPr lang="en-US" sz="1400" b="1" baseline="0" dirty="0">
                <a:solidFill>
                  <a:schemeClr val="accent1">
                    <a:lumMod val="50000"/>
                  </a:schemeClr>
                </a:solidFill>
              </a:rPr>
              <a:t> </a:t>
            </a:r>
            <a:r>
              <a:rPr lang="en-US" sz="1400" b="1" baseline="0" dirty="0" smtClean="0">
                <a:solidFill>
                  <a:schemeClr val="accent1">
                    <a:lumMod val="50000"/>
                  </a:schemeClr>
                </a:solidFill>
              </a:rPr>
              <a:t>$144,662,317</a:t>
            </a:r>
            <a:endParaRPr lang="en-US" sz="1400" b="1" dirty="0">
              <a:solidFill>
                <a:schemeClr val="accent1">
                  <a:lumMod val="50000"/>
                </a:schemeClr>
              </a:solidFill>
            </a:endParaRPr>
          </a:p>
        </c:rich>
      </c:tx>
      <c:overlay val="1"/>
      <c:spPr>
        <a:noFill/>
        <a:ln>
          <a:noFill/>
        </a:ln>
        <a:effectLst/>
      </c:spPr>
    </c:title>
    <c:autoTitleDeleted val="0"/>
    <c:plotArea>
      <c:layout>
        <c:manualLayout>
          <c:layoutTarget val="inner"/>
          <c:xMode val="edge"/>
          <c:yMode val="edge"/>
          <c:x val="0.13976660787963435"/>
          <c:y val="0.16874820786303912"/>
          <c:w val="0.83477034120734905"/>
          <c:h val="0.60834801554480367"/>
        </c:manualLayout>
      </c:layout>
      <c:barChart>
        <c:barDir val="col"/>
        <c:grouping val="stacked"/>
        <c:varyColors val="0"/>
        <c:ser>
          <c:idx val="0"/>
          <c:order val="0"/>
          <c:tx>
            <c:strRef>
              <c:f>Sheet1!$B$1</c:f>
              <c:strCache>
                <c:ptCount val="1"/>
                <c:pt idx="0">
                  <c:v>Congressionally-Directed Funds</c:v>
                </c:pt>
              </c:strCache>
            </c:strRef>
          </c:tx>
          <c:spPr>
            <a:solidFill>
              <a:srgbClr val="70AD47">
                <a:lumMod val="75000"/>
              </a:srgbClr>
            </a:solidFill>
            <a:ln>
              <a:noFill/>
            </a:ln>
            <a:effectLst/>
          </c:spPr>
          <c:invertIfNegative val="0"/>
          <c:cat>
            <c:numRef>
              <c:f>Sheet1!$A$2:$A$19</c:f>
              <c:numCache>
                <c:formatCode>General</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Sheet1!$B$2:$B$19</c:f>
              <c:numCache>
                <c:formatCode>"$"#,##0</c:formatCode>
                <c:ptCount val="18"/>
                <c:pt idx="0">
                  <c:v>5000000</c:v>
                </c:pt>
                <c:pt idx="1">
                  <c:v>5936000</c:v>
                </c:pt>
                <c:pt idx="2">
                  <c:v>7714000</c:v>
                </c:pt>
                <c:pt idx="3">
                  <c:v>5962000</c:v>
                </c:pt>
                <c:pt idx="4">
                  <c:v>6000000</c:v>
                </c:pt>
                <c:pt idx="5">
                  <c:v>5750000</c:v>
                </c:pt>
                <c:pt idx="6">
                  <c:v>3650000</c:v>
                </c:pt>
                <c:pt idx="7">
                  <c:v>12665000</c:v>
                </c:pt>
                <c:pt idx="8">
                  <c:v>10090000</c:v>
                </c:pt>
                <c:pt idx="9">
                  <c:v>6270000</c:v>
                </c:pt>
                <c:pt idx="10">
                  <c:v>1599770</c:v>
                </c:pt>
                <c:pt idx="11">
                  <c:v>3950000</c:v>
                </c:pt>
                <c:pt idx="12">
                  <c:v>100000</c:v>
                </c:pt>
                <c:pt idx="13">
                  <c:v>0</c:v>
                </c:pt>
              </c:numCache>
            </c:numRef>
          </c:val>
        </c:ser>
        <c:ser>
          <c:idx val="1"/>
          <c:order val="1"/>
          <c:tx>
            <c:strRef>
              <c:f>Sheet1!$C$1</c:f>
              <c:strCache>
                <c:ptCount val="1"/>
                <c:pt idx="0">
                  <c:v>Service-Directed Funds</c:v>
                </c:pt>
              </c:strCache>
            </c:strRef>
          </c:tx>
          <c:spPr>
            <a:solidFill>
              <a:srgbClr val="CC9900"/>
            </a:solidFill>
            <a:effectLst/>
          </c:spPr>
          <c:invertIfNegative val="0"/>
          <c:cat>
            <c:numRef>
              <c:f>Sheet1!$A$2:$A$19</c:f>
              <c:numCache>
                <c:formatCode>General</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Sheet1!$C$2:$C$19</c:f>
              <c:numCache>
                <c:formatCode>"$"#,##0</c:formatCode>
                <c:ptCount val="18"/>
                <c:pt idx="1">
                  <c:v>22000</c:v>
                </c:pt>
                <c:pt idx="6">
                  <c:v>150000</c:v>
                </c:pt>
                <c:pt idx="9">
                  <c:v>100000</c:v>
                </c:pt>
                <c:pt idx="10">
                  <c:v>2177455</c:v>
                </c:pt>
                <c:pt idx="11">
                  <c:v>4872941</c:v>
                </c:pt>
                <c:pt idx="12">
                  <c:v>11305867</c:v>
                </c:pt>
                <c:pt idx="13">
                  <c:v>9000039</c:v>
                </c:pt>
                <c:pt idx="14">
                  <c:v>17881318</c:v>
                </c:pt>
                <c:pt idx="15">
                  <c:v>14763343.279999999</c:v>
                </c:pt>
                <c:pt idx="16">
                  <c:v>9662584</c:v>
                </c:pt>
              </c:numCache>
            </c:numRef>
          </c:val>
        </c:ser>
        <c:dLbls>
          <c:showLegendKey val="0"/>
          <c:showVal val="0"/>
          <c:showCatName val="0"/>
          <c:showSerName val="0"/>
          <c:showPercent val="0"/>
          <c:showBubbleSize val="0"/>
        </c:dLbls>
        <c:gapWidth val="150"/>
        <c:overlap val="100"/>
        <c:axId val="174926248"/>
        <c:axId val="174926640"/>
      </c:barChart>
      <c:catAx>
        <c:axId val="174926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1">
                    <a:lumMod val="50000"/>
                  </a:schemeClr>
                </a:solidFill>
                <a:latin typeface="+mn-lt"/>
                <a:ea typeface="+mn-ea"/>
                <a:cs typeface="+mn-cs"/>
              </a:defRPr>
            </a:pPr>
            <a:endParaRPr lang="en-US"/>
          </a:p>
        </c:txPr>
        <c:crossAx val="174926640"/>
        <c:crosses val="autoZero"/>
        <c:auto val="1"/>
        <c:lblAlgn val="ctr"/>
        <c:lblOffset val="100"/>
        <c:noMultiLvlLbl val="0"/>
      </c:catAx>
      <c:valAx>
        <c:axId val="17492664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1">
                    <a:lumMod val="50000"/>
                  </a:schemeClr>
                </a:solidFill>
                <a:latin typeface="+mn-lt"/>
                <a:ea typeface="+mn-ea"/>
                <a:cs typeface="+mn-cs"/>
              </a:defRPr>
            </a:pPr>
            <a:endParaRPr lang="en-US"/>
          </a:p>
        </c:txPr>
        <c:crossAx val="174926248"/>
        <c:crosses val="autoZero"/>
        <c:crossBetween val="between"/>
        <c:dispUnits>
          <c:builtInUnit val="millions"/>
          <c:dispUnitsLbl>
            <c:layout>
              <c:manualLayout>
                <c:xMode val="edge"/>
                <c:yMode val="edge"/>
                <c:x val="4.6760627341258069E-3"/>
                <c:y val="0.31811076915067205"/>
              </c:manualLayout>
            </c:layout>
            <c:tx>
              <c:rich>
                <a:bodyPr/>
                <a:lstStyle/>
                <a:p>
                  <a:pPr>
                    <a:defRPr sz="1200" b="0"/>
                  </a:pPr>
                  <a:r>
                    <a:rPr lang="en-US" sz="1200" b="0" dirty="0"/>
                    <a:t>Millions</a:t>
                  </a:r>
                </a:p>
              </c:rich>
            </c:tx>
          </c:dispUnitsLbl>
        </c:dispUnits>
      </c:valAx>
      <c:spPr>
        <a:noFill/>
        <a:ln>
          <a:noFill/>
        </a:ln>
        <a:effectLst/>
      </c:spPr>
    </c:plotArea>
    <c:legend>
      <c:legendPos val="b"/>
      <c:layout>
        <c:manualLayout>
          <c:xMode val="edge"/>
          <c:yMode val="edge"/>
          <c:x val="8.7454001883156579E-2"/>
          <c:y val="0.92831233595800522"/>
          <c:w val="0.82509174561396692"/>
          <c:h val="4.1632983377077867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accent1">
                  <a:lumMod val="50000"/>
                </a:schemeClr>
              </a:solidFill>
              <a:latin typeface="+mn-lt"/>
              <a:ea typeface="+mn-ea"/>
              <a:cs typeface="+mn-cs"/>
            </a:defRPr>
          </a:pPr>
          <a:endParaRPr lang="en-US"/>
        </a:p>
      </c:txPr>
    </c:legend>
    <c:plotVisOnly val="1"/>
    <c:dispBlanksAs val="gap"/>
    <c:showDLblsOverMax val="0"/>
  </c:chart>
  <c:spPr>
    <a:solidFill>
      <a:sysClr val="window" lastClr="FFFFFF">
        <a:lumMod val="95000"/>
      </a:sysClr>
    </a:solidFill>
    <a:ln w="9525" cap="flat" cmpd="sng" algn="ctr">
      <a:solidFill>
        <a:srgbClr val="5B9BD5">
          <a:lumMod val="50000"/>
        </a:srgbClr>
      </a:solidFill>
      <a:round/>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solidFill>
                  <a:schemeClr val="accent1">
                    <a:lumMod val="50000"/>
                  </a:schemeClr>
                </a:solidFill>
              </a:defRPr>
            </a:pPr>
            <a:r>
              <a:rPr lang="en-US" sz="1600">
                <a:solidFill>
                  <a:schemeClr val="accent1">
                    <a:lumMod val="50000"/>
                  </a:schemeClr>
                </a:solidFill>
              </a:rPr>
              <a:t>Cumulative Results</a:t>
            </a:r>
          </a:p>
        </c:rich>
      </c:tx>
      <c:layout>
        <c:manualLayout>
          <c:xMode val="edge"/>
          <c:yMode val="edge"/>
          <c:x val="0.26634542705971276"/>
          <c:y val="3.3333333333333333E-2"/>
        </c:manualLayout>
      </c:layout>
      <c:overlay val="0"/>
    </c:title>
    <c:autoTitleDeleted val="0"/>
    <c:plotArea>
      <c:layout>
        <c:manualLayout>
          <c:layoutTarget val="inner"/>
          <c:xMode val="edge"/>
          <c:yMode val="edge"/>
          <c:x val="0.21660511682071487"/>
          <c:y val="0.21961111111111112"/>
          <c:w val="0.74734780176287485"/>
          <c:h val="0.59773097112860896"/>
        </c:manualLayout>
      </c:layout>
      <c:lineChart>
        <c:grouping val="standard"/>
        <c:varyColors val="0"/>
        <c:ser>
          <c:idx val="1"/>
          <c:order val="0"/>
          <c:tx>
            <c:v>Cumulative benefits</c:v>
          </c:tx>
          <c:spPr>
            <a:ln w="57150">
              <a:solidFill>
                <a:schemeClr val="accent6">
                  <a:lumMod val="50000"/>
                </a:schemeClr>
              </a:solidFill>
            </a:ln>
          </c:spPr>
          <c:marker>
            <c:symbol val="none"/>
          </c:marker>
          <c:cat>
            <c:numRef>
              <c:f>Benefits!$P$1:$AJ$1</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Benefits!$P$179:$AJ$179</c:f>
              <c:numCache>
                <c:formatCode>#,##0</c:formatCode>
                <c:ptCount val="21"/>
                <c:pt idx="0">
                  <c:v>9760000</c:v>
                </c:pt>
                <c:pt idx="1">
                  <c:v>12657500</c:v>
                </c:pt>
                <c:pt idx="2">
                  <c:v>17805400</c:v>
                </c:pt>
                <c:pt idx="3">
                  <c:v>28184800</c:v>
                </c:pt>
                <c:pt idx="4">
                  <c:v>44128300</c:v>
                </c:pt>
                <c:pt idx="5">
                  <c:v>62327800</c:v>
                </c:pt>
                <c:pt idx="6">
                  <c:v>101581300</c:v>
                </c:pt>
                <c:pt idx="7">
                  <c:v>132933400</c:v>
                </c:pt>
                <c:pt idx="8">
                  <c:v>185125360</c:v>
                </c:pt>
                <c:pt idx="9">
                  <c:v>241373320</c:v>
                </c:pt>
                <c:pt idx="10">
                  <c:v>614319430</c:v>
                </c:pt>
                <c:pt idx="11">
                  <c:v>997988848</c:v>
                </c:pt>
                <c:pt idx="12">
                  <c:v>1601664698</c:v>
                </c:pt>
                <c:pt idx="13">
                  <c:v>2527809728</c:v>
                </c:pt>
                <c:pt idx="14">
                  <c:v>3870454938.0000005</c:v>
                </c:pt>
                <c:pt idx="15">
                  <c:v>5554410248</c:v>
                </c:pt>
                <c:pt idx="16">
                  <c:v>7407701068</c:v>
                </c:pt>
                <c:pt idx="17">
                  <c:v>9355314743</c:v>
                </c:pt>
                <c:pt idx="18">
                  <c:v>11317296293</c:v>
                </c:pt>
                <c:pt idx="19">
                  <c:v>13277916353</c:v>
                </c:pt>
                <c:pt idx="20">
                  <c:v>15229051873</c:v>
                </c:pt>
              </c:numCache>
            </c:numRef>
          </c:val>
          <c:smooth val="1"/>
        </c:ser>
        <c:dLbls>
          <c:showLegendKey val="0"/>
          <c:showVal val="0"/>
          <c:showCatName val="0"/>
          <c:showSerName val="0"/>
          <c:showPercent val="0"/>
          <c:showBubbleSize val="0"/>
        </c:dLbls>
        <c:smooth val="0"/>
        <c:axId val="174927424"/>
        <c:axId val="174927816"/>
      </c:lineChart>
      <c:dateAx>
        <c:axId val="174927424"/>
        <c:scaling>
          <c:orientation val="minMax"/>
        </c:scaling>
        <c:delete val="0"/>
        <c:axPos val="b"/>
        <c:numFmt formatCode="General" sourceLinked="1"/>
        <c:majorTickMark val="none"/>
        <c:minorTickMark val="none"/>
        <c:tickLblPos val="nextTo"/>
        <c:txPr>
          <a:bodyPr/>
          <a:lstStyle/>
          <a:p>
            <a:pPr>
              <a:defRPr sz="900" b="0">
                <a:solidFill>
                  <a:schemeClr val="accent1">
                    <a:lumMod val="50000"/>
                  </a:schemeClr>
                </a:solidFill>
              </a:defRPr>
            </a:pPr>
            <a:endParaRPr lang="en-US"/>
          </a:p>
        </c:txPr>
        <c:crossAx val="174927816"/>
        <c:crosses val="autoZero"/>
        <c:auto val="0"/>
        <c:lblOffset val="100"/>
        <c:baseTimeUnit val="days"/>
      </c:dateAx>
      <c:valAx>
        <c:axId val="174927816"/>
        <c:scaling>
          <c:logBase val="100"/>
          <c:orientation val="minMax"/>
          <c:max val="10000000000"/>
          <c:min val="1000000"/>
        </c:scaling>
        <c:delete val="0"/>
        <c:axPos val="l"/>
        <c:majorGridlines/>
        <c:numFmt formatCode="&quot;$&quot;#,##0" sourceLinked="0"/>
        <c:majorTickMark val="out"/>
        <c:minorTickMark val="none"/>
        <c:tickLblPos val="nextTo"/>
        <c:txPr>
          <a:bodyPr/>
          <a:lstStyle/>
          <a:p>
            <a:pPr>
              <a:defRPr sz="800" b="1">
                <a:solidFill>
                  <a:schemeClr val="accent1">
                    <a:lumMod val="50000"/>
                  </a:schemeClr>
                </a:solidFill>
              </a:defRPr>
            </a:pPr>
            <a:endParaRPr lang="en-US"/>
          </a:p>
        </c:txPr>
        <c:crossAx val="174927424"/>
        <c:crosses val="autoZero"/>
        <c:crossBetween val="between"/>
      </c:valAx>
    </c:plotArea>
    <c:plotVisOnly val="1"/>
    <c:dispBlanksAs val="zero"/>
    <c:showDLblsOverMax val="0"/>
  </c:chart>
  <c:spPr>
    <a:solidFill>
      <a:schemeClr val="bg1">
        <a:lumMod val="95000"/>
      </a:schemeClr>
    </a:solidFill>
    <a:ln>
      <a:solidFill>
        <a:schemeClr val="accent1">
          <a:lumMod val="50000"/>
        </a:schemeClr>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0.83864</cdr:x>
      <cdr:y>0.225</cdr:y>
    </cdr:from>
    <cdr:to>
      <cdr:x>0.95975</cdr:x>
      <cdr:y>0.38864</cdr:y>
    </cdr:to>
    <cdr:sp macro="" textlink="">
      <cdr:nvSpPr>
        <cdr:cNvPr id="2" name="TextBox 1"/>
        <cdr:cNvSpPr txBox="1"/>
      </cdr:nvSpPr>
      <cdr:spPr>
        <a:xfrm xmlns:a="http://schemas.openxmlformats.org/drawingml/2006/main">
          <a:off x="3381808" y="514350"/>
          <a:ext cx="488373" cy="3740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chemeClr val="accent1">
                  <a:lumMod val="50000"/>
                </a:schemeClr>
              </a:solidFill>
            </a:rPr>
            <a:t>$5.9B</a:t>
          </a:r>
        </a:p>
      </cdr:txBody>
    </cdr:sp>
  </cdr:relSizeAnchor>
  <cdr:relSizeAnchor xmlns:cdr="http://schemas.openxmlformats.org/drawingml/2006/chartDrawing">
    <cdr:from>
      <cdr:x>0.6093</cdr:x>
      <cdr:y>0.25227</cdr:y>
    </cdr:from>
    <cdr:to>
      <cdr:x>0.61188</cdr:x>
      <cdr:y>0.81591</cdr:y>
    </cdr:to>
    <cdr:cxnSp macro="">
      <cdr:nvCxnSpPr>
        <cdr:cNvPr id="4" name="Straight Connector 3"/>
        <cdr:cNvCxnSpPr/>
      </cdr:nvCxnSpPr>
      <cdr:spPr>
        <a:xfrm xmlns:a="http://schemas.openxmlformats.org/drawingml/2006/main" flipV="1">
          <a:off x="2457017" y="576696"/>
          <a:ext cx="10391" cy="1288472"/>
        </a:xfrm>
        <a:prstGeom xmlns:a="http://schemas.openxmlformats.org/drawingml/2006/main" prst="line">
          <a:avLst/>
        </a:prstGeom>
        <a:ln xmlns:a="http://schemas.openxmlformats.org/drawingml/2006/main" w="19050">
          <a:solidFill>
            <a:srgbClr val="660066"/>
          </a:solidFill>
          <a:prstDash val="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0.30009</cdr:x>
      <cdr:y>0.25682</cdr:y>
    </cdr:from>
    <cdr:to>
      <cdr:x>0.48819</cdr:x>
      <cdr:y>0.40227</cdr:y>
    </cdr:to>
    <cdr:sp macro="" textlink="">
      <cdr:nvSpPr>
        <cdr:cNvPr id="3" name="TextBox 2"/>
        <cdr:cNvSpPr txBox="1"/>
      </cdr:nvSpPr>
      <cdr:spPr>
        <a:xfrm xmlns:a="http://schemas.openxmlformats.org/drawingml/2006/main">
          <a:off x="1210108" y="587085"/>
          <a:ext cx="758535" cy="33250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chemeClr val="accent1">
                  <a:lumMod val="50000"/>
                </a:schemeClr>
              </a:solidFill>
            </a:rPr>
            <a:t>Actual</a:t>
          </a:r>
        </a:p>
      </cdr:txBody>
    </cdr:sp>
  </cdr:relSizeAnchor>
  <cdr:relSizeAnchor xmlns:cdr="http://schemas.openxmlformats.org/drawingml/2006/chartDrawing">
    <cdr:from>
      <cdr:x>0.66544</cdr:x>
      <cdr:y>0.59968</cdr:y>
    </cdr:from>
    <cdr:to>
      <cdr:x>0.84191</cdr:x>
      <cdr:y>0.71637</cdr:y>
    </cdr:to>
    <cdr:sp macro="" textlink="">
      <cdr:nvSpPr>
        <cdr:cNvPr id="5" name="TextBox 4"/>
        <cdr:cNvSpPr txBox="1"/>
      </cdr:nvSpPr>
      <cdr:spPr>
        <a:xfrm xmlns:a="http://schemas.openxmlformats.org/drawingml/2006/main">
          <a:off x="3448051" y="1762125"/>
          <a:ext cx="914400" cy="3429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0.75618</cdr:x>
      <cdr:y>0.625</cdr:y>
    </cdr:from>
    <cdr:to>
      <cdr:x>0.96748</cdr:x>
      <cdr:y>0.75227</cdr:y>
    </cdr:to>
    <cdr:sp macro="" textlink="">
      <cdr:nvSpPr>
        <cdr:cNvPr id="6" name="TextBox 5"/>
        <cdr:cNvSpPr txBox="1"/>
      </cdr:nvSpPr>
      <cdr:spPr>
        <a:xfrm xmlns:a="http://schemas.openxmlformats.org/drawingml/2006/main">
          <a:off x="3049300" y="1428750"/>
          <a:ext cx="852054" cy="2909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chemeClr val="accent1">
                  <a:lumMod val="50000"/>
                </a:schemeClr>
              </a:solidFill>
            </a:rPr>
            <a:t>Projection</a:t>
          </a:r>
        </a:p>
      </cdr:txBody>
    </cdr:sp>
  </cdr:relSizeAnchor>
  <cdr:relSizeAnchor xmlns:cdr="http://schemas.openxmlformats.org/drawingml/2006/chartDrawing">
    <cdr:from>
      <cdr:x>0.61188</cdr:x>
      <cdr:y>0.41136</cdr:y>
    </cdr:from>
    <cdr:to>
      <cdr:x>0.79999</cdr:x>
      <cdr:y>0.56591</cdr:y>
    </cdr:to>
    <cdr:sp macro="" textlink="">
      <cdr:nvSpPr>
        <cdr:cNvPr id="7" name="TextBox 6"/>
        <cdr:cNvSpPr txBox="1"/>
      </cdr:nvSpPr>
      <cdr:spPr>
        <a:xfrm xmlns:a="http://schemas.openxmlformats.org/drawingml/2006/main">
          <a:off x="2467409" y="940376"/>
          <a:ext cx="758536" cy="3532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smtClean="0">
              <a:solidFill>
                <a:schemeClr val="accent1">
                  <a:lumMod val="50000"/>
                </a:schemeClr>
              </a:solidFill>
            </a:rPr>
            <a:t>$450M</a:t>
          </a:r>
          <a:endParaRPr lang="en-US" sz="1200" b="1" dirty="0">
            <a:solidFill>
              <a:schemeClr val="accent1">
                <a:lumMod val="50000"/>
              </a:schemeClr>
            </a:solidFill>
          </a:endParaRPr>
        </a:p>
      </cdr:txBody>
    </cdr:sp>
  </cdr:relSizeAnchor>
  <cdr:relSizeAnchor xmlns:cdr="http://schemas.openxmlformats.org/drawingml/2006/chartDrawing">
    <cdr:from>
      <cdr:x>0.23309</cdr:x>
      <cdr:y>0.67045</cdr:y>
    </cdr:from>
    <cdr:to>
      <cdr:x>0.41089</cdr:x>
      <cdr:y>0.78409</cdr:y>
    </cdr:to>
    <cdr:sp macro="" textlink="">
      <cdr:nvSpPr>
        <cdr:cNvPr id="8" name="TextBox 7"/>
        <cdr:cNvSpPr txBox="1"/>
      </cdr:nvSpPr>
      <cdr:spPr>
        <a:xfrm xmlns:a="http://schemas.openxmlformats.org/drawingml/2006/main">
          <a:off x="939944" y="1532659"/>
          <a:ext cx="716973" cy="2597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smtClean="0">
              <a:solidFill>
                <a:schemeClr val="accent1">
                  <a:lumMod val="50000"/>
                </a:schemeClr>
              </a:solidFill>
            </a:rPr>
            <a:t>$10M</a:t>
          </a:r>
          <a:endParaRPr lang="en-US" sz="1200" b="1" dirty="0">
            <a:solidFill>
              <a:schemeClr val="accent1">
                <a:lumMod val="5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626F493-74F7-4886-88FB-88390F150421}" type="datetimeFigureOut">
              <a:rPr lang="en-US" smtClean="0"/>
              <a:t>1/30/2015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43C27C7-CE0D-4F33-8443-E267103077E3}" type="slidenum">
              <a:rPr lang="en-US" smtClean="0"/>
              <a:t>‹#›</a:t>
            </a:fld>
            <a:endParaRPr lang="en-US"/>
          </a:p>
        </p:txBody>
      </p:sp>
    </p:spTree>
    <p:extLst>
      <p:ext uri="{BB962C8B-B14F-4D97-AF65-F5344CB8AC3E}">
        <p14:creationId xmlns:p14="http://schemas.microsoft.com/office/powerpoint/2010/main" val="1530923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890EE23-4135-4D25-84D3-88E250CFFAC5}" type="datetimeFigureOut">
              <a:rPr lang="en-US" smtClean="0"/>
              <a:t>1/30/2015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447171F-9671-44D6-AD61-4A29B5EEFF46}" type="slidenum">
              <a:rPr lang="en-US" smtClean="0"/>
              <a:t>‹#›</a:t>
            </a:fld>
            <a:endParaRPr lang="en-US"/>
          </a:p>
        </p:txBody>
      </p:sp>
    </p:spTree>
    <p:extLst>
      <p:ext uri="{BB962C8B-B14F-4D97-AF65-F5344CB8AC3E}">
        <p14:creationId xmlns:p14="http://schemas.microsoft.com/office/powerpoint/2010/main" val="3554152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 POINTS:</a:t>
            </a:r>
          </a:p>
          <a:p>
            <a:pPr marL="181906" indent="-181906">
              <a:buFont typeface="Arial" pitchFamily="34" charset="0"/>
              <a:buChar char="•"/>
            </a:pPr>
            <a:r>
              <a:rPr lang="en-US" dirty="0" smtClean="0"/>
              <a:t>NCMS basics</a:t>
            </a:r>
          </a:p>
          <a:p>
            <a:pPr marL="181906" indent="-181906">
              <a:buFont typeface="Arial" pitchFamily="34" charset="0"/>
              <a:buChar char="•"/>
            </a:pPr>
            <a:r>
              <a:rPr lang="en-US" dirty="0" smtClean="0"/>
              <a:t>Collaborative</a:t>
            </a:r>
            <a:r>
              <a:rPr lang="en-US" baseline="0" dirty="0" smtClean="0"/>
              <a:t> focus</a:t>
            </a:r>
          </a:p>
          <a:p>
            <a:pPr marL="181906" indent="-181906">
              <a:buFont typeface="Arial" pitchFamily="34" charset="0"/>
              <a:buChar char="•"/>
            </a:pPr>
            <a:r>
              <a:rPr lang="en-US" baseline="0" dirty="0" smtClean="0"/>
              <a:t>Invented modern collaborative management</a:t>
            </a:r>
            <a:endParaRPr lang="en-US" dirty="0"/>
          </a:p>
        </p:txBody>
      </p:sp>
      <p:sp>
        <p:nvSpPr>
          <p:cNvPr id="4" name="Slide Number Placeholder 3"/>
          <p:cNvSpPr>
            <a:spLocks noGrp="1"/>
          </p:cNvSpPr>
          <p:nvPr>
            <p:ph type="sldNum" sz="quarter" idx="10"/>
          </p:nvPr>
        </p:nvSpPr>
        <p:spPr/>
        <p:txBody>
          <a:bodyPr/>
          <a:lstStyle/>
          <a:p>
            <a:fld id="{CB986ACA-FA9F-46DD-AFFA-CF1C20331631}" type="slidenum">
              <a:rPr lang="en-US" smtClean="0"/>
              <a:t>1</a:t>
            </a:fld>
            <a:endParaRPr lang="en-US"/>
          </a:p>
        </p:txBody>
      </p:sp>
    </p:spTree>
    <p:extLst>
      <p:ext uri="{BB962C8B-B14F-4D97-AF65-F5344CB8AC3E}">
        <p14:creationId xmlns:p14="http://schemas.microsoft.com/office/powerpoint/2010/main" val="1095701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5124"/>
            <a:ext cx="5732949" cy="4225505"/>
          </a:xfrm>
        </p:spPr>
        <p:txBody>
          <a:bodyPr/>
          <a:lstStyle/>
          <a:p>
            <a:pPr defTabSz="931723" eaLnBrk="0" fontAlgn="base" hangingPunct="0">
              <a:spcBef>
                <a:spcPct val="30000"/>
              </a:spcBef>
              <a:spcAft>
                <a:spcPct val="0"/>
              </a:spcAft>
              <a:defRPr/>
            </a:pPr>
            <a:endParaRPr lang="en-US" b="1" dirty="0"/>
          </a:p>
          <a:p>
            <a:pPr defTabSz="931723" eaLnBrk="0" fontAlgn="base" hangingPunct="0">
              <a:spcBef>
                <a:spcPct val="30000"/>
              </a:spcBef>
              <a:spcAft>
                <a:spcPct val="0"/>
              </a:spcAft>
              <a:defRPr/>
            </a:pPr>
            <a:endParaRPr lang="en-US" b="1" baseline="0" dirty="0" smtClean="0"/>
          </a:p>
          <a:p>
            <a:pPr defTabSz="931723" eaLnBrk="0" fontAlgn="base" hangingPunct="0">
              <a:spcBef>
                <a:spcPct val="30000"/>
              </a:spcBef>
              <a:spcAft>
                <a:spcPct val="0"/>
              </a:spcAft>
              <a:defRPr/>
            </a:pPr>
            <a:r>
              <a:rPr lang="en-US" b="1" baseline="0" dirty="0" smtClean="0"/>
              <a:t>THIS SLIDE: Introducing the program – how, why, results.</a:t>
            </a:r>
          </a:p>
          <a:p>
            <a:endParaRPr lang="en-US" dirty="0"/>
          </a:p>
          <a:p>
            <a:endParaRPr lang="en-US" dirty="0" smtClean="0"/>
          </a:p>
          <a:p>
            <a:r>
              <a:rPr lang="en-US" dirty="0" smtClean="0"/>
              <a:t>Awards Received to date</a:t>
            </a:r>
          </a:p>
          <a:p>
            <a:pPr marL="174698" indent="-174698">
              <a:buFont typeface="Arial" panose="020B0604020202020204" pitchFamily="34" charset="0"/>
              <a:buChar char="•"/>
            </a:pPr>
            <a:r>
              <a:rPr lang="en-US" dirty="0" smtClean="0"/>
              <a:t>Ten Defense Manufacturing</a:t>
            </a:r>
            <a:r>
              <a:rPr lang="en-US" baseline="0" dirty="0" smtClean="0"/>
              <a:t> Excellence Awards</a:t>
            </a:r>
          </a:p>
          <a:p>
            <a:pPr marL="174698" indent="-174698">
              <a:buFont typeface="Arial" panose="020B0604020202020204" pitchFamily="34" charset="0"/>
              <a:buChar char="•"/>
            </a:pPr>
            <a:r>
              <a:rPr lang="en-US" baseline="0" dirty="0" smtClean="0"/>
              <a:t>Two “Great Ideas” Award Winners</a:t>
            </a:r>
          </a:p>
          <a:p>
            <a:pPr marL="174698" indent="-174698">
              <a:buFont typeface="Arial" panose="020B0604020202020204" pitchFamily="34" charset="0"/>
              <a:buChar char="•"/>
            </a:pPr>
            <a:r>
              <a:rPr lang="en-US" baseline="0" dirty="0" smtClean="0"/>
              <a:t>Two R&amp;D 100 Awards</a:t>
            </a:r>
          </a:p>
          <a:p>
            <a:pPr marL="174698" indent="-174698">
              <a:buFont typeface="Arial" panose="020B0604020202020204" pitchFamily="34" charset="0"/>
              <a:buChar char="•"/>
            </a:pPr>
            <a:r>
              <a:rPr lang="en-US" baseline="0" dirty="0" smtClean="0"/>
              <a:t>NAVAIR Innovation Award</a:t>
            </a:r>
          </a:p>
          <a:p>
            <a:pPr marL="174698" indent="-174698">
              <a:buFont typeface="Arial" panose="020B0604020202020204" pitchFamily="34" charset="0"/>
              <a:buChar char="•"/>
            </a:pPr>
            <a:r>
              <a:rPr lang="en-US" baseline="0" dirty="0" smtClean="0"/>
              <a:t>American Helicopter Society Jensen Award</a:t>
            </a:r>
          </a:p>
          <a:p>
            <a:pPr marL="174698" indent="-174698">
              <a:buFont typeface="Arial" panose="020B0604020202020204" pitchFamily="34" charset="0"/>
              <a:buChar char="•"/>
            </a:pPr>
            <a:r>
              <a:rPr lang="en-US" baseline="0" dirty="0" smtClean="0"/>
              <a:t>Air Force Chief of Staff Team Excellence Award</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1CC67AD-7F00-4277-A484-6055F57386B0}" type="slidenum">
              <a:rPr lang="en-US" smtClean="0"/>
              <a:pPr>
                <a:defRPr/>
              </a:pPr>
              <a:t>3</a:t>
            </a:fld>
            <a:endParaRPr lang="en-US"/>
          </a:p>
        </p:txBody>
      </p:sp>
    </p:spTree>
    <p:extLst>
      <p:ext uri="{BB962C8B-B14F-4D97-AF65-F5344CB8AC3E}">
        <p14:creationId xmlns:p14="http://schemas.microsoft.com/office/powerpoint/2010/main" val="321190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Look </a:t>
            </a:r>
            <a:r>
              <a:rPr lang="en-US" b="1" dirty="0"/>
              <a:t>and feel of slide looks good.</a:t>
            </a:r>
          </a:p>
          <a:p>
            <a:endParaRPr lang="en-US" b="1" dirty="0"/>
          </a:p>
          <a:p>
            <a:r>
              <a:rPr lang="en-US" b="1" dirty="0"/>
              <a:t>Tony – Greg needs talking points for the deployment rates graph.  Need to speak to % of CTMA projects and the % of dollars applied…….how the data was calculated.</a:t>
            </a:r>
          </a:p>
          <a:p>
            <a:endParaRPr lang="en-US" b="1" dirty="0"/>
          </a:p>
          <a:p>
            <a:r>
              <a:rPr lang="en-US" b="1" dirty="0"/>
              <a:t>Talking Points – Deployment Rates:</a:t>
            </a:r>
          </a:p>
          <a:p>
            <a:endParaRPr lang="en-US" b="1" dirty="0"/>
          </a:p>
          <a:p>
            <a:r>
              <a:rPr lang="en-US" b="1" dirty="0"/>
              <a:t>Deployment is defined as the case where the subject technology of an initiative remained in use in the sponsoring depot after the end of the initiative, regardless of further adoption by other depots and/or services. Percentages were calculated by identifying transitioned projects and the funding required for them, then dividing by project and funding totals.</a:t>
            </a:r>
          </a:p>
          <a:p>
            <a:endParaRPr lang="en-US" b="1" dirty="0"/>
          </a:p>
          <a:p>
            <a:r>
              <a:rPr lang="en-US" b="1" dirty="0"/>
              <a:t>Prior to 2005, initiatives focused on applied development or demonstration and the transition rate was low. </a:t>
            </a:r>
          </a:p>
          <a:p>
            <a:endParaRPr lang="en-US" b="1" dirty="0"/>
          </a:p>
          <a:p>
            <a:r>
              <a:rPr lang="en-US" b="1" dirty="0"/>
              <a:t>In 2005, emphasis was shifter to technology demonstration and transition and the transition rate subsequently more than doubled. The transition rate is low for active projects because transition cannot be determined until the initiative is finished. All active projects are expected to successfully transition.</a:t>
            </a:r>
          </a:p>
          <a:p>
            <a:endParaRPr lang="en-US" b="1" dirty="0"/>
          </a:p>
          <a:p>
            <a:r>
              <a:rPr lang="en-US" b="1" dirty="0"/>
              <a:t>There are cases, such as Cold Spray,  where demonstrated technology from a specific provider was not transitioned but similar technology from other providers is now ubiquitously deployed across the depot community.</a:t>
            </a:r>
          </a:p>
        </p:txBody>
      </p:sp>
      <p:sp>
        <p:nvSpPr>
          <p:cNvPr id="4" name="Slide Number Placeholder 3"/>
          <p:cNvSpPr>
            <a:spLocks noGrp="1"/>
          </p:cNvSpPr>
          <p:nvPr>
            <p:ph type="sldNum" sz="quarter" idx="10"/>
          </p:nvPr>
        </p:nvSpPr>
        <p:spPr/>
        <p:txBody>
          <a:bodyPr/>
          <a:lstStyle/>
          <a:p>
            <a:fld id="{A2F8E939-8B41-482D-875D-D58664315382}" type="slidenum">
              <a:rPr lang="en-US" smtClean="0"/>
              <a:t>4</a:t>
            </a:fld>
            <a:endParaRPr lang="en-US"/>
          </a:p>
        </p:txBody>
      </p:sp>
    </p:spTree>
    <p:extLst>
      <p:ext uri="{BB962C8B-B14F-4D97-AF65-F5344CB8AC3E}">
        <p14:creationId xmlns:p14="http://schemas.microsoft.com/office/powerpoint/2010/main" val="1070198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also add getting Keyport’s casting capabilities using AM molds and patterns set up as a MO Center of Excellence and promote usage across all branches of service.</a:t>
            </a:r>
          </a:p>
          <a:p>
            <a:endParaRPr lang="en-US" dirty="0" smtClean="0"/>
          </a:p>
          <a:p>
            <a:r>
              <a:rPr lang="en-US" dirty="0" smtClean="0"/>
              <a:t>Another repair process that could</a:t>
            </a:r>
            <a:r>
              <a:rPr lang="en-US" baseline="0" dirty="0" smtClean="0"/>
              <a:t> be documented right up front, validated and recommended across branches of service is the use of AM masks for plating, etc. as recommended by David Price, NAVAIR.  (We have more </a:t>
            </a:r>
            <a:r>
              <a:rPr lang="en-US" baseline="0" smtClean="0"/>
              <a:t>history of </a:t>
            </a:r>
            <a:r>
              <a:rPr lang="en-US" baseline="0" dirty="0" smtClean="0"/>
              <a:t>this within RARE too.)</a:t>
            </a:r>
            <a:endParaRPr lang="en-US" dirty="0"/>
          </a:p>
        </p:txBody>
      </p:sp>
      <p:sp>
        <p:nvSpPr>
          <p:cNvPr id="4" name="Slide Number Placeholder 3"/>
          <p:cNvSpPr>
            <a:spLocks noGrp="1"/>
          </p:cNvSpPr>
          <p:nvPr>
            <p:ph type="sldNum" sz="quarter" idx="10"/>
          </p:nvPr>
        </p:nvSpPr>
        <p:spPr/>
        <p:txBody>
          <a:bodyPr/>
          <a:lstStyle/>
          <a:p>
            <a:fld id="{9447171F-9671-44D6-AD61-4A29B5EEFF46}" type="slidenum">
              <a:rPr lang="en-US" smtClean="0"/>
              <a:t>13</a:t>
            </a:fld>
            <a:endParaRPr lang="en-US"/>
          </a:p>
        </p:txBody>
      </p:sp>
    </p:spTree>
    <p:extLst>
      <p:ext uri="{BB962C8B-B14F-4D97-AF65-F5344CB8AC3E}">
        <p14:creationId xmlns:p14="http://schemas.microsoft.com/office/powerpoint/2010/main" val="2471229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1B49AD-26F7-4A68-8264-39C301A25C4C}" type="datetime1">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168166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20B8E2-ACB3-4DF3-BFFD-26FB8FAF4802}" type="datetime1">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352144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CC82E1-048A-4673-B0D6-55EA3892EED8}" type="datetime1">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399013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05CFBD-DCB0-44D4-A2FA-3DF6426BD21E}" type="datetime1">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163532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FD6A0-2B1A-48FB-8A56-5B62499635D0}" type="datetime1">
              <a:rPr lang="en-US" smtClean="0"/>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41862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402755-C74F-4975-89D5-529A9EB70570}" type="datetime1">
              <a:rPr lang="en-US" smtClean="0"/>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3257178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4CED65-E8F9-4A24-A64E-93FF5FC38ADB}" type="datetime1">
              <a:rPr lang="en-US" smtClean="0"/>
              <a:t>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79684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4F1997-5590-436A-9304-733607EC58E7}" type="datetime1">
              <a:rPr lang="en-US" smtClean="0"/>
              <a:t>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379683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0E06D-BA12-4B43-855C-6BDA62319527}" type="datetime1">
              <a:rPr lang="en-US" smtClean="0"/>
              <a:t>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265251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005C9-9619-4528-8F0A-21669AD13254}" type="datetime1">
              <a:rPr lang="en-US" smtClean="0"/>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50877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F2F4E-5352-4931-BDDC-F9983DE92A48}" type="datetime1">
              <a:rPr lang="en-US" smtClean="0"/>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A75DB-431C-444C-B4A0-C6A57E7FDDCC}" type="slidenum">
              <a:rPr lang="en-US" smtClean="0"/>
              <a:t>‹#›</a:t>
            </a:fld>
            <a:endParaRPr lang="en-US"/>
          </a:p>
        </p:txBody>
      </p:sp>
    </p:spTree>
    <p:extLst>
      <p:ext uri="{BB962C8B-B14F-4D97-AF65-F5344CB8AC3E}">
        <p14:creationId xmlns:p14="http://schemas.microsoft.com/office/powerpoint/2010/main" val="165203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50D13-7DEA-4A97-838E-C9ABF42D4FC7}" type="datetime1">
              <a:rPr lang="en-US" smtClean="0"/>
              <a:t>1/30/2015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A75DB-431C-444C-B4A0-C6A57E7FDDCC}" type="slidenum">
              <a:rPr lang="en-US" smtClean="0"/>
              <a:t>‹#›</a:t>
            </a:fld>
            <a:endParaRPr lang="en-US"/>
          </a:p>
        </p:txBody>
      </p:sp>
    </p:spTree>
    <p:extLst>
      <p:ext uri="{BB962C8B-B14F-4D97-AF65-F5344CB8AC3E}">
        <p14:creationId xmlns:p14="http://schemas.microsoft.com/office/powerpoint/2010/main" val="245652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23900" y="2972818"/>
            <a:ext cx="2565399" cy="2913618"/>
          </a:xfrm>
          <a:prstGeom prst="rect">
            <a:avLst/>
          </a:prstGeom>
          <a:noFill/>
        </p:spPr>
        <p:txBody>
          <a:bodyPr wrap="square" rtlCol="0">
            <a:spAutoFit/>
          </a:bodyPr>
          <a:lstStyle/>
          <a:p>
            <a:pPr marL="0" lvl="1">
              <a:lnSpc>
                <a:spcPts val="2000"/>
              </a:lnSpc>
            </a:pPr>
            <a:r>
              <a:rPr lang="en-US" sz="3100" cap="small" dirty="0" smtClean="0">
                <a:solidFill>
                  <a:schemeClr val="bg1">
                    <a:lumMod val="65000"/>
                  </a:schemeClr>
                </a:solidFill>
              </a:rPr>
              <a:t>network</a:t>
            </a:r>
          </a:p>
          <a:p>
            <a:pPr marL="0" lvl="1">
              <a:lnSpc>
                <a:spcPts val="2000"/>
              </a:lnSpc>
            </a:pPr>
            <a:r>
              <a:rPr lang="en-US" sz="3100" cap="small" dirty="0" smtClean="0">
                <a:solidFill>
                  <a:schemeClr val="bg1">
                    <a:lumMod val="65000"/>
                  </a:schemeClr>
                </a:solidFill>
              </a:rPr>
              <a:t>neutral</a:t>
            </a:r>
            <a:br>
              <a:rPr lang="en-US" sz="3100" cap="small" dirty="0" smtClean="0">
                <a:solidFill>
                  <a:schemeClr val="bg1">
                    <a:lumMod val="65000"/>
                  </a:schemeClr>
                </a:solidFill>
              </a:rPr>
            </a:br>
            <a:r>
              <a:rPr lang="en-US" sz="3100" cap="small" dirty="0" smtClean="0">
                <a:solidFill>
                  <a:schemeClr val="bg1">
                    <a:lumMod val="65000"/>
                  </a:schemeClr>
                </a:solidFill>
              </a:rPr>
              <a:t>creative</a:t>
            </a:r>
          </a:p>
          <a:p>
            <a:pPr marL="0" lvl="1">
              <a:lnSpc>
                <a:spcPts val="2000"/>
              </a:lnSpc>
            </a:pPr>
            <a:r>
              <a:rPr lang="en-US" sz="3100" cap="small" dirty="0" smtClean="0">
                <a:solidFill>
                  <a:schemeClr val="bg1">
                    <a:lumMod val="65000"/>
                  </a:schemeClr>
                </a:solidFill>
              </a:rPr>
              <a:t>membership</a:t>
            </a:r>
          </a:p>
          <a:p>
            <a:pPr marL="0" lvl="1">
              <a:lnSpc>
                <a:spcPts val="2000"/>
              </a:lnSpc>
            </a:pPr>
            <a:r>
              <a:rPr lang="en-US" sz="3100" cap="small" dirty="0" smtClean="0">
                <a:solidFill>
                  <a:schemeClr val="bg1">
                    <a:lumMod val="65000"/>
                  </a:schemeClr>
                </a:solidFill>
              </a:rPr>
              <a:t>expert</a:t>
            </a:r>
          </a:p>
          <a:p>
            <a:pPr marL="0" lvl="1">
              <a:lnSpc>
                <a:spcPts val="2000"/>
              </a:lnSpc>
            </a:pPr>
            <a:r>
              <a:rPr lang="en-US" sz="3100" cap="small" dirty="0" smtClean="0">
                <a:solidFill>
                  <a:schemeClr val="bg1">
                    <a:lumMod val="65000"/>
                  </a:schemeClr>
                </a:solidFill>
              </a:rPr>
              <a:t>ultimate</a:t>
            </a:r>
          </a:p>
          <a:p>
            <a:pPr marL="0" lvl="1">
              <a:lnSpc>
                <a:spcPts val="2000"/>
              </a:lnSpc>
            </a:pPr>
            <a:r>
              <a:rPr lang="en-US" sz="3100" cap="small" dirty="0" smtClean="0">
                <a:solidFill>
                  <a:schemeClr val="bg1">
                    <a:lumMod val="65000"/>
                  </a:schemeClr>
                </a:solidFill>
              </a:rPr>
              <a:t>thought</a:t>
            </a:r>
          </a:p>
          <a:p>
            <a:pPr marL="0" lvl="1">
              <a:lnSpc>
                <a:spcPts val="2000"/>
              </a:lnSpc>
            </a:pPr>
            <a:r>
              <a:rPr lang="en-US" sz="3100" cap="small" dirty="0" smtClean="0">
                <a:solidFill>
                  <a:schemeClr val="bg1">
                    <a:lumMod val="65000"/>
                  </a:schemeClr>
                </a:solidFill>
              </a:rPr>
              <a:t>visionary</a:t>
            </a:r>
          </a:p>
          <a:p>
            <a:pPr marL="0" lvl="1">
              <a:lnSpc>
                <a:spcPts val="2000"/>
              </a:lnSpc>
            </a:pPr>
            <a:r>
              <a:rPr lang="en-US" sz="3100" cap="small" dirty="0" smtClean="0">
                <a:solidFill>
                  <a:schemeClr val="bg1">
                    <a:lumMod val="65000"/>
                  </a:schemeClr>
                </a:solidFill>
              </a:rPr>
              <a:t>objective</a:t>
            </a:r>
          </a:p>
          <a:p>
            <a:pPr marL="0" lvl="1">
              <a:lnSpc>
                <a:spcPts val="2000"/>
              </a:lnSpc>
            </a:pPr>
            <a:r>
              <a:rPr lang="en-US" sz="3100" cap="small" dirty="0" smtClean="0">
                <a:solidFill>
                  <a:schemeClr val="bg1">
                    <a:lumMod val="65000"/>
                  </a:schemeClr>
                </a:solidFill>
              </a:rPr>
              <a:t>progress</a:t>
            </a:r>
          </a:p>
          <a:p>
            <a:pPr marL="0" lvl="1">
              <a:lnSpc>
                <a:spcPts val="2000"/>
              </a:lnSpc>
            </a:pPr>
            <a:r>
              <a:rPr lang="en-US" sz="3100" cap="small" dirty="0" smtClean="0">
                <a:solidFill>
                  <a:schemeClr val="bg1">
                    <a:lumMod val="65000"/>
                  </a:schemeClr>
                </a:solidFill>
              </a:rPr>
              <a:t>recognized</a:t>
            </a:r>
          </a:p>
        </p:txBody>
      </p:sp>
      <p:sp>
        <p:nvSpPr>
          <p:cNvPr id="2" name="Rectangle 1"/>
          <p:cNvSpPr/>
          <p:nvPr/>
        </p:nvSpPr>
        <p:spPr>
          <a:xfrm>
            <a:off x="-1" y="3323771"/>
            <a:ext cx="9144001" cy="3534229"/>
          </a:xfrm>
          <a:prstGeom prst="rect">
            <a:avLst/>
          </a:prstGeom>
          <a:gradFill flip="none" rotWithShape="1">
            <a:gsLst>
              <a:gs pos="2600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sp>
        <p:nvSpPr>
          <p:cNvPr id="5" name="TextBox 4"/>
          <p:cNvSpPr txBox="1"/>
          <p:nvPr/>
        </p:nvSpPr>
        <p:spPr>
          <a:xfrm>
            <a:off x="723900" y="57419"/>
            <a:ext cx="2565399" cy="2954463"/>
          </a:xfrm>
          <a:prstGeom prst="rect">
            <a:avLst/>
          </a:prstGeom>
          <a:noFill/>
        </p:spPr>
        <p:txBody>
          <a:bodyPr wrap="square" rtlCol="0">
            <a:spAutoFit/>
          </a:bodyPr>
          <a:lstStyle/>
          <a:p>
            <a:pPr marL="0" lvl="1">
              <a:lnSpc>
                <a:spcPts val="2000"/>
              </a:lnSpc>
            </a:pPr>
            <a:r>
              <a:rPr lang="en-US" sz="3100" cap="small" dirty="0" smtClean="0">
                <a:solidFill>
                  <a:schemeClr val="bg1">
                    <a:lumMod val="65000"/>
                  </a:schemeClr>
                </a:solidFill>
              </a:rPr>
              <a:t>complete</a:t>
            </a:r>
          </a:p>
          <a:p>
            <a:pPr marL="0" lvl="1">
              <a:lnSpc>
                <a:spcPts val="2000"/>
              </a:lnSpc>
            </a:pPr>
            <a:r>
              <a:rPr lang="en-US" sz="3100" cap="small" dirty="0" smtClean="0">
                <a:solidFill>
                  <a:schemeClr val="bg1">
                    <a:lumMod val="65000"/>
                  </a:schemeClr>
                </a:solidFill>
              </a:rPr>
              <a:t>experienced</a:t>
            </a:r>
            <a:endParaRPr lang="en-US" sz="3100" cap="small" dirty="0">
              <a:solidFill>
                <a:schemeClr val="bg1">
                  <a:lumMod val="65000"/>
                </a:schemeClr>
              </a:solidFill>
            </a:endParaRPr>
          </a:p>
          <a:p>
            <a:pPr marL="0" lvl="1">
              <a:lnSpc>
                <a:spcPts val="2000"/>
              </a:lnSpc>
            </a:pPr>
            <a:r>
              <a:rPr lang="en-US" sz="3100" cap="small" dirty="0">
                <a:solidFill>
                  <a:schemeClr val="bg1">
                    <a:lumMod val="65000"/>
                  </a:schemeClr>
                </a:solidFill>
              </a:rPr>
              <a:t>innovative</a:t>
            </a:r>
          </a:p>
          <a:p>
            <a:pPr>
              <a:lnSpc>
                <a:spcPts val="2000"/>
              </a:lnSpc>
            </a:pPr>
            <a:r>
              <a:rPr lang="en-US" sz="3100" cap="small" dirty="0" smtClean="0">
                <a:solidFill>
                  <a:schemeClr val="bg1">
                    <a:lumMod val="65000"/>
                  </a:schemeClr>
                </a:solidFill>
              </a:rPr>
              <a:t>connected</a:t>
            </a:r>
          </a:p>
          <a:p>
            <a:pPr>
              <a:lnSpc>
                <a:spcPts val="2000"/>
              </a:lnSpc>
            </a:pPr>
            <a:r>
              <a:rPr lang="en-US" sz="3100" cap="small" dirty="0" smtClean="0">
                <a:solidFill>
                  <a:schemeClr val="bg1">
                    <a:lumMod val="65000"/>
                  </a:schemeClr>
                </a:solidFill>
              </a:rPr>
              <a:t>trusted</a:t>
            </a:r>
          </a:p>
          <a:p>
            <a:pPr>
              <a:lnSpc>
                <a:spcPts val="2000"/>
              </a:lnSpc>
            </a:pPr>
            <a:r>
              <a:rPr lang="en-US" sz="3100" cap="small" dirty="0" smtClean="0">
                <a:solidFill>
                  <a:schemeClr val="bg1">
                    <a:lumMod val="65000"/>
                  </a:schemeClr>
                </a:solidFill>
              </a:rPr>
              <a:t>driven</a:t>
            </a:r>
          </a:p>
          <a:p>
            <a:pPr>
              <a:lnSpc>
                <a:spcPts val="2000"/>
              </a:lnSpc>
            </a:pPr>
            <a:r>
              <a:rPr lang="en-US" sz="3100" cap="small" dirty="0" smtClean="0">
                <a:solidFill>
                  <a:schemeClr val="bg1">
                    <a:lumMod val="65000"/>
                  </a:schemeClr>
                </a:solidFill>
              </a:rPr>
              <a:t>impartial</a:t>
            </a:r>
          </a:p>
          <a:p>
            <a:pPr>
              <a:lnSpc>
                <a:spcPts val="2000"/>
              </a:lnSpc>
            </a:pPr>
            <a:r>
              <a:rPr lang="en-US" sz="3100" cap="small" dirty="0" smtClean="0">
                <a:solidFill>
                  <a:schemeClr val="bg1">
                    <a:lumMod val="65000"/>
                  </a:schemeClr>
                </a:solidFill>
              </a:rPr>
              <a:t>proven</a:t>
            </a:r>
          </a:p>
          <a:p>
            <a:pPr marL="0" lvl="1">
              <a:lnSpc>
                <a:spcPts val="2000"/>
              </a:lnSpc>
            </a:pPr>
            <a:r>
              <a:rPr lang="en-US" sz="3100" cap="small" dirty="0" smtClean="0">
                <a:solidFill>
                  <a:schemeClr val="bg1">
                    <a:lumMod val="65000"/>
                  </a:schemeClr>
                </a:solidFill>
              </a:rPr>
              <a:t>award-winning</a:t>
            </a:r>
            <a:endParaRPr lang="en-US" sz="3100" cap="small" dirty="0">
              <a:solidFill>
                <a:schemeClr val="bg1">
                  <a:lumMod val="65000"/>
                </a:schemeClr>
              </a:solidFill>
            </a:endParaRPr>
          </a:p>
          <a:p>
            <a:pPr>
              <a:lnSpc>
                <a:spcPts val="2000"/>
              </a:lnSpc>
            </a:pPr>
            <a:r>
              <a:rPr lang="en-US" sz="3100" cap="small" dirty="0" smtClean="0">
                <a:solidFill>
                  <a:schemeClr val="bg1">
                    <a:lumMod val="65000"/>
                  </a:schemeClr>
                </a:solidFill>
              </a:rPr>
              <a:t>global</a:t>
            </a:r>
          </a:p>
          <a:p>
            <a:pPr>
              <a:lnSpc>
                <a:spcPts val="2000"/>
              </a:lnSpc>
            </a:pPr>
            <a:r>
              <a:rPr lang="en-US" sz="3100" cap="small" dirty="0" smtClean="0">
                <a:solidFill>
                  <a:schemeClr val="bg1">
                    <a:lumMod val="65000"/>
                  </a:schemeClr>
                </a:solidFill>
              </a:rPr>
              <a:t>secure</a:t>
            </a:r>
          </a:p>
        </p:txBody>
      </p:sp>
      <p:sp>
        <p:nvSpPr>
          <p:cNvPr id="6" name="TextBox 5"/>
          <p:cNvSpPr txBox="1"/>
          <p:nvPr/>
        </p:nvSpPr>
        <p:spPr>
          <a:xfrm>
            <a:off x="-1" y="2479853"/>
            <a:ext cx="9143999" cy="646331"/>
          </a:xfrm>
          <a:prstGeom prst="rect">
            <a:avLst/>
          </a:prstGeom>
          <a:noFill/>
        </p:spPr>
        <p:txBody>
          <a:bodyPr wrap="square" rtlCol="0">
            <a:spAutoFit/>
          </a:bodyPr>
          <a:lstStyle/>
          <a:p>
            <a:pPr algn="ctr"/>
            <a:r>
              <a:rPr lang="en-US" sz="3600" b="1" cap="small" dirty="0">
                <a:solidFill>
                  <a:srgbClr val="FF0000"/>
                </a:solidFill>
              </a:rPr>
              <a:t> </a:t>
            </a:r>
            <a:r>
              <a:rPr lang="en-US" sz="3600" b="1" cap="small" dirty="0" smtClean="0"/>
              <a:t>A</a:t>
            </a:r>
            <a:r>
              <a:rPr lang="en-US" sz="3600" b="1" cap="small" dirty="0" smtClean="0">
                <a:solidFill>
                  <a:srgbClr val="FF0000"/>
                </a:solidFill>
              </a:rPr>
              <a:t> world</a:t>
            </a:r>
            <a:r>
              <a:rPr lang="en-US" sz="3600" cap="small" dirty="0" smtClean="0">
                <a:solidFill>
                  <a:srgbClr val="FF0000"/>
                </a:solidFill>
              </a:rPr>
              <a:t> </a:t>
            </a:r>
            <a:r>
              <a:rPr lang="en-US" sz="3600" cap="small" dirty="0" smtClean="0"/>
              <a:t>leader in cross-industry collaboration</a:t>
            </a:r>
          </a:p>
        </p:txBody>
      </p:sp>
      <p:sp>
        <p:nvSpPr>
          <p:cNvPr id="3" name="Slide Number Placeholder 2"/>
          <p:cNvSpPr>
            <a:spLocks noGrp="1"/>
          </p:cNvSpPr>
          <p:nvPr>
            <p:ph type="sldNum" sz="quarter" idx="12"/>
          </p:nvPr>
        </p:nvSpPr>
        <p:spPr/>
        <p:txBody>
          <a:bodyPr/>
          <a:lstStyle/>
          <a:p>
            <a:fld id="{A456B0A4-364D-4912-974A-425D81A52D50}" type="slidenum">
              <a:rPr lang="en-US" smtClean="0"/>
              <a:pPr/>
              <a:t>1</a:t>
            </a:fld>
            <a:endParaRPr lang="en-US"/>
          </a:p>
        </p:txBody>
      </p:sp>
    </p:spTree>
    <p:extLst>
      <p:ext uri="{BB962C8B-B14F-4D97-AF65-F5344CB8AC3E}">
        <p14:creationId xmlns:p14="http://schemas.microsoft.com/office/powerpoint/2010/main" val="2681812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6847"/>
            <a:ext cx="7886700" cy="700101"/>
          </a:xfrm>
          <a:solidFill>
            <a:schemeClr val="accent1">
              <a:lumMod val="50000"/>
            </a:schemeClr>
          </a:solidFill>
        </p:spPr>
        <p:txBody>
          <a:bodyPr vert="horz" lIns="91440" tIns="45720" rIns="91440" bIns="45720" rtlCol="0" anchor="ctr">
            <a:normAutofit/>
          </a:bodyPr>
          <a:lstStyle/>
          <a:p>
            <a:pPr algn="ctr"/>
            <a:r>
              <a:rPr lang="en-US" sz="2800" dirty="0" smtClean="0">
                <a:solidFill>
                  <a:schemeClr val="bg1"/>
                </a:solidFill>
              </a:rPr>
              <a:t>AMMO Concept</a:t>
            </a: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C26A75DB-431C-444C-B4A0-C6A57E7FDDCC}" type="slidenum">
              <a:rPr lang="en-US" smtClean="0"/>
              <a:t>10</a:t>
            </a:fld>
            <a:endParaRPr lang="en-US"/>
          </a:p>
        </p:txBody>
      </p:sp>
      <p:sp>
        <p:nvSpPr>
          <p:cNvPr id="7" name="Title 1"/>
          <p:cNvSpPr txBox="1">
            <a:spLocks/>
          </p:cNvSpPr>
          <p:nvPr/>
        </p:nvSpPr>
        <p:spPr>
          <a:xfrm>
            <a:off x="616797" y="1040336"/>
            <a:ext cx="8027582" cy="145776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300" b="1" dirty="0" smtClean="0">
                <a:effectLst>
                  <a:outerShdw blurRad="38100" dist="38100" dir="2700000" algn="tl">
                    <a:srgbClr val="000000">
                      <a:alpha val="43137"/>
                    </a:srgbClr>
                  </a:outerShdw>
                </a:effectLst>
              </a:rPr>
              <a:t>A</a:t>
            </a:r>
            <a:r>
              <a:rPr lang="en-US" sz="2700" b="1" dirty="0" smtClean="0">
                <a:effectLst>
                  <a:outerShdw blurRad="38100" dist="38100" dir="2700000" algn="tl">
                    <a:srgbClr val="000000">
                      <a:alpha val="43137"/>
                    </a:srgbClr>
                  </a:outerShdw>
                </a:effectLst>
              </a:rPr>
              <a:t>dditive</a:t>
            </a:r>
            <a:r>
              <a:rPr lang="en-US" b="1" dirty="0">
                <a:effectLst>
                  <a:outerShdw blurRad="38100" dist="38100" dir="2700000" algn="tl">
                    <a:srgbClr val="000000">
                      <a:alpha val="43137"/>
                    </a:srgbClr>
                  </a:outerShdw>
                </a:effectLst>
              </a:rPr>
              <a:t> </a:t>
            </a:r>
            <a:r>
              <a:rPr lang="en-US" sz="4700" b="1" dirty="0" smtClean="0">
                <a:effectLst>
                  <a:outerShdw blurRad="38100" dist="38100" dir="2700000" algn="tl">
                    <a:srgbClr val="000000">
                      <a:alpha val="43137"/>
                    </a:srgbClr>
                  </a:outerShdw>
                </a:effectLst>
              </a:rPr>
              <a:t>M</a:t>
            </a:r>
            <a:r>
              <a:rPr lang="en-US" sz="2700" b="1" dirty="0" smtClean="0">
                <a:effectLst>
                  <a:outerShdw blurRad="38100" dist="38100" dir="2700000" algn="tl">
                    <a:srgbClr val="000000">
                      <a:alpha val="43137"/>
                    </a:srgbClr>
                  </a:outerShdw>
                </a:effectLst>
              </a:rPr>
              <a:t>anufacturing</a:t>
            </a:r>
            <a:r>
              <a:rPr lang="en-US" sz="1600" b="1" dirty="0" smtClean="0">
                <a:effectLst>
                  <a:outerShdw blurRad="38100" dist="38100" dir="2700000" algn="tl">
                    <a:srgbClr val="000000">
                      <a:alpha val="43137"/>
                    </a:srgbClr>
                  </a:outerShdw>
                </a:effectLst>
              </a:rPr>
              <a:t> </a:t>
            </a:r>
            <a:r>
              <a:rPr lang="en-US" sz="4700" b="1" dirty="0" smtClean="0">
                <a:effectLst>
                  <a:outerShdw blurRad="38100" dist="38100" dir="2700000" algn="tl">
                    <a:srgbClr val="000000">
                      <a:alpha val="43137"/>
                    </a:srgbClr>
                  </a:outerShdw>
                </a:effectLst>
              </a:rPr>
              <a:t>M</a:t>
            </a:r>
            <a:r>
              <a:rPr lang="en-US" sz="2700" b="1" dirty="0" smtClean="0">
                <a:effectLst>
                  <a:outerShdw blurRad="38100" dist="38100" dir="2700000" algn="tl">
                    <a:srgbClr val="000000">
                      <a:alpha val="43137"/>
                    </a:srgbClr>
                  </a:outerShdw>
                </a:effectLst>
              </a:rPr>
              <a:t>aintenance</a:t>
            </a:r>
            <a:r>
              <a:rPr lang="en-US" sz="1400" b="1" dirty="0" smtClean="0">
                <a:effectLst>
                  <a:outerShdw blurRad="38100" dist="38100" dir="2700000" algn="tl">
                    <a:srgbClr val="000000">
                      <a:alpha val="43137"/>
                    </a:srgbClr>
                  </a:outerShdw>
                </a:effectLst>
              </a:rPr>
              <a:t> </a:t>
            </a:r>
            <a:r>
              <a:rPr lang="en-US" sz="4700" b="1" dirty="0" smtClean="0">
                <a:effectLst>
                  <a:outerShdw blurRad="38100" dist="38100" dir="2700000" algn="tl">
                    <a:srgbClr val="000000">
                      <a:alpha val="43137"/>
                    </a:srgbClr>
                  </a:outerShdw>
                </a:effectLst>
              </a:rPr>
              <a:t>O</a:t>
            </a:r>
            <a:r>
              <a:rPr lang="en-US" sz="2700" b="1" dirty="0" smtClean="0">
                <a:effectLst>
                  <a:outerShdw blurRad="38100" dist="38100" dir="2700000" algn="tl">
                    <a:srgbClr val="000000">
                      <a:alpha val="43137"/>
                    </a:srgbClr>
                  </a:outerShdw>
                </a:effectLst>
              </a:rPr>
              <a:t>perations</a:t>
            </a:r>
            <a:r>
              <a:rPr lang="en-US" sz="2700" dirty="0" smtClean="0"/>
              <a:t/>
            </a:r>
            <a:br>
              <a:rPr lang="en-US" sz="2700" dirty="0" smtClean="0"/>
            </a:br>
            <a:endParaRPr lang="en-US" sz="2700" dirty="0" smtClean="0"/>
          </a:p>
          <a:p>
            <a:r>
              <a:rPr lang="en-US" sz="3000" b="1" i="1" dirty="0" smtClean="0"/>
              <a:t>Real Parts</a:t>
            </a:r>
            <a:br>
              <a:rPr lang="en-US" sz="3000" b="1" i="1" dirty="0" smtClean="0"/>
            </a:br>
            <a:r>
              <a:rPr lang="en-US" sz="3000" b="1" i="1" dirty="0" smtClean="0"/>
              <a:t>Real Repairs</a:t>
            </a:r>
            <a:br>
              <a:rPr lang="en-US" sz="3000" b="1" i="1" dirty="0" smtClean="0"/>
            </a:br>
            <a:r>
              <a:rPr lang="en-US" sz="3000" b="1" i="1" dirty="0" smtClean="0"/>
              <a:t>Real Time</a:t>
            </a:r>
            <a:r>
              <a:rPr lang="en-US" sz="3000" dirty="0" smtClean="0"/>
              <a:t/>
            </a:r>
            <a:br>
              <a:rPr lang="en-US" sz="3000" dirty="0" smtClean="0"/>
            </a:br>
            <a:endParaRPr lang="en-US" sz="3000" dirty="0"/>
          </a:p>
        </p:txBody>
      </p:sp>
      <p:sp>
        <p:nvSpPr>
          <p:cNvPr id="9" name="TextBox 8"/>
          <p:cNvSpPr txBox="1"/>
          <p:nvPr/>
        </p:nvSpPr>
        <p:spPr>
          <a:xfrm>
            <a:off x="597943" y="2566644"/>
            <a:ext cx="3512144" cy="4765407"/>
          </a:xfrm>
          <a:prstGeom prst="rect">
            <a:avLst/>
          </a:prstGeom>
          <a:noFill/>
        </p:spPr>
        <p:txBody>
          <a:bodyPr wrap="square" rtlCol="0">
            <a:spAutoFit/>
          </a:bodyPr>
          <a:lstStyle/>
          <a:p>
            <a:pPr>
              <a:spcAft>
                <a:spcPts val="1000"/>
              </a:spcAft>
            </a:pPr>
            <a:r>
              <a:rPr lang="en-US" sz="1600" dirty="0"/>
              <a:t>CTMA Model – Service Generated Initiatives Meeting Maintainer-User Needs</a:t>
            </a:r>
          </a:p>
          <a:p>
            <a:pPr>
              <a:spcAft>
                <a:spcPts val="1000"/>
              </a:spcAft>
            </a:pPr>
            <a:r>
              <a:rPr lang="en-US" sz="1600" dirty="0"/>
              <a:t>Levering Knowledge, Research, Application Development, Qualification of Process-Materials Across All Services</a:t>
            </a:r>
          </a:p>
          <a:p>
            <a:pPr>
              <a:spcAft>
                <a:spcPts val="1000"/>
              </a:spcAft>
            </a:pPr>
            <a:r>
              <a:rPr lang="en-US" sz="1600" dirty="0" smtClean="0"/>
              <a:t>Co-developing </a:t>
            </a:r>
            <a:r>
              <a:rPr lang="en-US" sz="1600" dirty="0"/>
              <a:t>Policy and Legislation Proposals</a:t>
            </a:r>
          </a:p>
          <a:p>
            <a:pPr>
              <a:spcAft>
                <a:spcPts val="1000"/>
              </a:spcAft>
            </a:pPr>
            <a:r>
              <a:rPr lang="en-US" sz="1600" dirty="0" smtClean="0"/>
              <a:t>Cross-service</a:t>
            </a:r>
            <a:r>
              <a:rPr lang="en-US" sz="1600" dirty="0"/>
              <a:t>, cross-Government Training, Apprenticeships &amp; Guidance</a:t>
            </a:r>
          </a:p>
          <a:p>
            <a:pPr>
              <a:spcAft>
                <a:spcPts val="1000"/>
              </a:spcAft>
            </a:pPr>
            <a:r>
              <a:rPr lang="en-US" sz="1600" dirty="0" smtClean="0"/>
              <a:t>Developing </a:t>
            </a:r>
            <a:r>
              <a:rPr lang="en-US" sz="1600" dirty="0"/>
              <a:t>Sharable AM Resources, Capabilities, Decision-making Tools and Test Protocols</a:t>
            </a:r>
          </a:p>
          <a:p>
            <a:endParaRPr lang="en-US" sz="1350" dirty="0"/>
          </a:p>
          <a:p>
            <a:endParaRPr lang="en-US" sz="1350" dirty="0"/>
          </a:p>
          <a:p>
            <a:endParaRPr lang="en-US" sz="1350" dirty="0"/>
          </a:p>
          <a:p>
            <a:endParaRPr lang="en-US" sz="135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6165" y="1769217"/>
            <a:ext cx="4639185" cy="4639185"/>
          </a:xfrm>
          <a:prstGeom prst="rect">
            <a:avLst/>
          </a:prstGeom>
        </p:spPr>
      </p:pic>
    </p:spTree>
    <p:extLst>
      <p:ext uri="{BB962C8B-B14F-4D97-AF65-F5344CB8AC3E}">
        <p14:creationId xmlns:p14="http://schemas.microsoft.com/office/powerpoint/2010/main" val="4139351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26346"/>
          </a:xfrm>
          <a:solidFill>
            <a:schemeClr val="accent1">
              <a:lumMod val="50000"/>
            </a:schemeClr>
          </a:solidFill>
        </p:spPr>
        <p:txBody>
          <a:bodyPr vert="horz" lIns="91440" tIns="45720" rIns="91440" bIns="45720" rtlCol="0" anchor="ctr">
            <a:normAutofit/>
          </a:bodyPr>
          <a:lstStyle/>
          <a:p>
            <a:pPr algn="ctr"/>
            <a:r>
              <a:rPr lang="en-US" sz="2800" dirty="0" smtClean="0">
                <a:solidFill>
                  <a:schemeClr val="bg1"/>
                </a:solidFill>
              </a:rPr>
              <a:t>AMMO Fast </a:t>
            </a:r>
            <a:r>
              <a:rPr lang="en-US" sz="2800" dirty="0">
                <a:solidFill>
                  <a:schemeClr val="bg1"/>
                </a:solidFill>
              </a:rPr>
              <a:t>Track Proposal Action Plan</a:t>
            </a:r>
            <a:br>
              <a:rPr lang="en-US" sz="2800" dirty="0">
                <a:solidFill>
                  <a:schemeClr val="bg1"/>
                </a:solidFill>
              </a:rPr>
            </a:br>
            <a:r>
              <a:rPr lang="en-US" sz="2800" dirty="0">
                <a:solidFill>
                  <a:schemeClr val="bg1"/>
                </a:solidFill>
              </a:rPr>
              <a:t>New Parts</a:t>
            </a:r>
          </a:p>
        </p:txBody>
      </p:sp>
      <p:sp>
        <p:nvSpPr>
          <p:cNvPr id="3" name="Content Placeholder 2"/>
          <p:cNvSpPr>
            <a:spLocks noGrp="1"/>
          </p:cNvSpPr>
          <p:nvPr>
            <p:ph idx="1"/>
          </p:nvPr>
        </p:nvSpPr>
        <p:spPr>
          <a:xfrm>
            <a:off x="458970" y="1665365"/>
            <a:ext cx="8411654" cy="5277478"/>
          </a:xfrm>
        </p:spPr>
        <p:txBody>
          <a:bodyPr>
            <a:noAutofit/>
          </a:bodyPr>
          <a:lstStyle/>
          <a:p>
            <a:pPr>
              <a:lnSpc>
                <a:spcPct val="70000"/>
              </a:lnSpc>
            </a:pPr>
            <a:r>
              <a:rPr lang="en-US" sz="2200" dirty="0"/>
              <a:t>Establish Cross-Services team to define, oversee, monitor Fast Track Process</a:t>
            </a:r>
          </a:p>
          <a:p>
            <a:pPr>
              <a:lnSpc>
                <a:spcPct val="70000"/>
              </a:lnSpc>
            </a:pPr>
            <a:r>
              <a:rPr lang="en-US" sz="2200" dirty="0"/>
              <a:t>Select four ‘critical’ part candidates for AM across Services</a:t>
            </a:r>
          </a:p>
          <a:p>
            <a:pPr>
              <a:lnSpc>
                <a:spcPct val="70000"/>
              </a:lnSpc>
            </a:pPr>
            <a:r>
              <a:rPr lang="en-US" sz="2200" dirty="0"/>
              <a:t>Evaluate existing Technical Data Package elements for AM and 3D data needed from 2D data</a:t>
            </a:r>
          </a:p>
          <a:p>
            <a:pPr>
              <a:lnSpc>
                <a:spcPct val="70000"/>
              </a:lnSpc>
            </a:pPr>
            <a:r>
              <a:rPr lang="en-US" sz="2200" dirty="0"/>
              <a:t>Generate 3D Model, prototyped, optimized, build file prepared for AM</a:t>
            </a:r>
          </a:p>
          <a:p>
            <a:pPr>
              <a:lnSpc>
                <a:spcPct val="70000"/>
              </a:lnSpc>
            </a:pPr>
            <a:r>
              <a:rPr lang="en-US" sz="2200" dirty="0"/>
              <a:t>Build part via AM using materials suitable for Form, Fit, Function; test coupons built with part</a:t>
            </a:r>
          </a:p>
          <a:p>
            <a:pPr>
              <a:lnSpc>
                <a:spcPct val="70000"/>
              </a:lnSpc>
            </a:pPr>
            <a:r>
              <a:rPr lang="en-US" sz="2200" dirty="0"/>
              <a:t>Test part and test coupons to appropriate testing to validate properties</a:t>
            </a:r>
          </a:p>
          <a:p>
            <a:pPr>
              <a:lnSpc>
                <a:spcPct val="70000"/>
              </a:lnSpc>
            </a:pPr>
            <a:r>
              <a:rPr lang="en-US" sz="2200" dirty="0"/>
              <a:t>Perform functional tests on the part as appropriate to its criticality</a:t>
            </a:r>
          </a:p>
          <a:p>
            <a:pPr>
              <a:lnSpc>
                <a:spcPct val="70000"/>
              </a:lnSpc>
            </a:pPr>
            <a:r>
              <a:rPr lang="en-US" sz="2200" dirty="0"/>
              <a:t>Compare part cost and time to standard part acquisition or production </a:t>
            </a:r>
          </a:p>
          <a:p>
            <a:pPr>
              <a:lnSpc>
                <a:spcPct val="70000"/>
              </a:lnSpc>
            </a:pPr>
            <a:r>
              <a:rPr lang="en-US" sz="2200" dirty="0"/>
              <a:t>Create 3D file to maintain MBE history for AM build by specific application</a:t>
            </a:r>
          </a:p>
          <a:p>
            <a:pPr>
              <a:lnSpc>
                <a:spcPct val="70000"/>
              </a:lnSpc>
            </a:pPr>
            <a:r>
              <a:rPr lang="en-US" sz="2200" dirty="0"/>
              <a:t>Fully qualify select parts for AM</a:t>
            </a:r>
          </a:p>
        </p:txBody>
      </p:sp>
      <p:sp>
        <p:nvSpPr>
          <p:cNvPr id="4" name="Slide Number Placeholder 3"/>
          <p:cNvSpPr>
            <a:spLocks noGrp="1"/>
          </p:cNvSpPr>
          <p:nvPr>
            <p:ph type="sldNum" sz="quarter" idx="12"/>
          </p:nvPr>
        </p:nvSpPr>
        <p:spPr/>
        <p:txBody>
          <a:bodyPr/>
          <a:lstStyle/>
          <a:p>
            <a:fld id="{C26A75DB-431C-444C-B4A0-C6A57E7FDDCC}" type="slidenum">
              <a:rPr lang="en-US" smtClean="0"/>
              <a:t>11</a:t>
            </a:fld>
            <a:endParaRPr lang="en-US"/>
          </a:p>
        </p:txBody>
      </p:sp>
    </p:spTree>
    <p:extLst>
      <p:ext uri="{BB962C8B-B14F-4D97-AF65-F5344CB8AC3E}">
        <p14:creationId xmlns:p14="http://schemas.microsoft.com/office/powerpoint/2010/main" val="31785683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16919"/>
          </a:xfrm>
          <a:solidFill>
            <a:schemeClr val="accent1">
              <a:lumMod val="50000"/>
            </a:schemeClr>
          </a:solidFill>
        </p:spPr>
        <p:txBody>
          <a:bodyPr vert="horz" lIns="91440" tIns="45720" rIns="91440" bIns="45720" rtlCol="0" anchor="ctr">
            <a:normAutofit/>
          </a:bodyPr>
          <a:lstStyle/>
          <a:p>
            <a:pPr algn="ctr"/>
            <a:r>
              <a:rPr lang="en-US" sz="2800" dirty="0" smtClean="0">
                <a:solidFill>
                  <a:schemeClr val="bg1"/>
                </a:solidFill>
              </a:rPr>
              <a:t>AMMO Fast </a:t>
            </a:r>
            <a:r>
              <a:rPr lang="en-US" sz="2800" dirty="0">
                <a:solidFill>
                  <a:schemeClr val="bg1"/>
                </a:solidFill>
              </a:rPr>
              <a:t>Track Proposal Action Plan</a:t>
            </a:r>
            <a:br>
              <a:rPr lang="en-US" sz="2800" dirty="0">
                <a:solidFill>
                  <a:schemeClr val="bg1"/>
                </a:solidFill>
              </a:rPr>
            </a:br>
            <a:r>
              <a:rPr lang="en-US" sz="2800" dirty="0">
                <a:solidFill>
                  <a:schemeClr val="bg1"/>
                </a:solidFill>
              </a:rPr>
              <a:t>Repair Processes</a:t>
            </a:r>
          </a:p>
        </p:txBody>
      </p:sp>
      <p:sp>
        <p:nvSpPr>
          <p:cNvPr id="3" name="Content Placeholder 2"/>
          <p:cNvSpPr>
            <a:spLocks noGrp="1"/>
          </p:cNvSpPr>
          <p:nvPr>
            <p:ph idx="1"/>
          </p:nvPr>
        </p:nvSpPr>
        <p:spPr>
          <a:xfrm>
            <a:off x="496671" y="1674792"/>
            <a:ext cx="8383376" cy="5032375"/>
          </a:xfrm>
        </p:spPr>
        <p:txBody>
          <a:bodyPr>
            <a:normAutofit lnSpcReduction="10000"/>
          </a:bodyPr>
          <a:lstStyle/>
          <a:p>
            <a:pPr>
              <a:lnSpc>
                <a:spcPct val="80000"/>
              </a:lnSpc>
            </a:pPr>
            <a:r>
              <a:rPr lang="en-US" sz="2400" dirty="0"/>
              <a:t>Establish Cross-Services team to define, oversee, monitor Fast Track Process</a:t>
            </a:r>
          </a:p>
          <a:p>
            <a:pPr>
              <a:lnSpc>
                <a:spcPct val="80000"/>
              </a:lnSpc>
            </a:pPr>
            <a:r>
              <a:rPr lang="en-US" sz="2400" dirty="0"/>
              <a:t>Select four key repair processes across Services where mature AM repair has been demonstrated</a:t>
            </a:r>
          </a:p>
          <a:p>
            <a:pPr>
              <a:lnSpc>
                <a:spcPct val="80000"/>
              </a:lnSpc>
            </a:pPr>
            <a:r>
              <a:rPr lang="en-US" sz="2400" dirty="0"/>
              <a:t>Focus on specific </a:t>
            </a:r>
            <a:r>
              <a:rPr lang="en-US" sz="2400" dirty="0" err="1"/>
              <a:t>DoD</a:t>
            </a:r>
            <a:r>
              <a:rPr lang="en-US" sz="2400" dirty="0"/>
              <a:t> MP&amp;P applications of AM</a:t>
            </a:r>
          </a:p>
          <a:p>
            <a:pPr>
              <a:lnSpc>
                <a:spcPct val="80000"/>
              </a:lnSpc>
            </a:pPr>
            <a:r>
              <a:rPr lang="en-US" sz="2400" dirty="0"/>
              <a:t>Develop standardized AM repair process specifications</a:t>
            </a:r>
          </a:p>
          <a:p>
            <a:pPr>
              <a:lnSpc>
                <a:spcPct val="80000"/>
              </a:lnSpc>
            </a:pPr>
            <a:r>
              <a:rPr lang="en-US" sz="2400" dirty="0"/>
              <a:t>Input digital process data into a standardized, well archived model based enterprise of AM processes</a:t>
            </a:r>
          </a:p>
          <a:p>
            <a:pPr>
              <a:lnSpc>
                <a:spcPct val="80000"/>
              </a:lnSpc>
            </a:pPr>
            <a:r>
              <a:rPr lang="en-US" sz="2400" dirty="0"/>
              <a:t>Most likely candidate processes: surface finish/feature repair, casting core/mold repair, tooling repair (forming/composite forming)</a:t>
            </a:r>
          </a:p>
          <a:p>
            <a:pPr>
              <a:lnSpc>
                <a:spcPct val="80000"/>
              </a:lnSpc>
            </a:pPr>
            <a:r>
              <a:rPr lang="en-US" sz="2400" dirty="0"/>
              <a:t>Issue Fast Track Approvals for select repair processes in shared database</a:t>
            </a:r>
          </a:p>
          <a:p>
            <a:pPr>
              <a:lnSpc>
                <a:spcPct val="80000"/>
              </a:lnSpc>
            </a:pPr>
            <a:r>
              <a:rPr lang="en-US" sz="2400" dirty="0"/>
              <a:t>Establish Storage/Retrieval resource for associated CAD/CAM files</a:t>
            </a:r>
          </a:p>
          <a:p>
            <a:pPr>
              <a:lnSpc>
                <a:spcPct val="100000"/>
              </a:lnSpc>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26A75DB-431C-444C-B4A0-C6A57E7FDDCC}" type="slidenum">
              <a:rPr lang="en-US" smtClean="0"/>
              <a:t>12</a:t>
            </a:fld>
            <a:endParaRPr lang="en-US"/>
          </a:p>
        </p:txBody>
      </p:sp>
    </p:spTree>
    <p:extLst>
      <p:ext uri="{BB962C8B-B14F-4D97-AF65-F5344CB8AC3E}">
        <p14:creationId xmlns:p14="http://schemas.microsoft.com/office/powerpoint/2010/main" val="296813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50000"/>
            </a:schemeClr>
          </a:solidFill>
        </p:spPr>
        <p:txBody>
          <a:bodyPr vert="horz" lIns="91440" tIns="45720" rIns="91440" bIns="45720" rtlCol="0" anchor="ctr">
            <a:noAutofit/>
          </a:bodyPr>
          <a:lstStyle/>
          <a:p>
            <a:pPr algn="ctr"/>
            <a:r>
              <a:rPr lang="en-US" sz="3600" dirty="0" smtClean="0">
                <a:solidFill>
                  <a:schemeClr val="bg1"/>
                </a:solidFill>
              </a:rPr>
              <a:t>AMMO Additional Initiatives </a:t>
            </a:r>
            <a:endParaRPr lang="en-US" sz="3600" dirty="0">
              <a:solidFill>
                <a:schemeClr val="bg1"/>
              </a:solidFill>
            </a:endParaRPr>
          </a:p>
        </p:txBody>
      </p:sp>
      <p:sp>
        <p:nvSpPr>
          <p:cNvPr id="7" name="Content Placeholder 6"/>
          <p:cNvSpPr>
            <a:spLocks noGrp="1"/>
          </p:cNvSpPr>
          <p:nvPr>
            <p:ph sz="half" idx="1"/>
          </p:nvPr>
        </p:nvSpPr>
        <p:spPr>
          <a:xfrm>
            <a:off x="685800" y="1825624"/>
            <a:ext cx="3886200" cy="4895851"/>
          </a:xfrm>
        </p:spPr>
        <p:txBody>
          <a:bodyPr>
            <a:noAutofit/>
          </a:bodyPr>
          <a:lstStyle/>
          <a:p>
            <a:pPr>
              <a:lnSpc>
                <a:spcPct val="120000"/>
              </a:lnSpc>
            </a:pPr>
            <a:r>
              <a:rPr lang="en-US" sz="1900" dirty="0" smtClean="0"/>
              <a:t>Roadmapping for MO</a:t>
            </a:r>
          </a:p>
          <a:p>
            <a:pPr>
              <a:lnSpc>
                <a:spcPct val="120000"/>
              </a:lnSpc>
            </a:pPr>
            <a:r>
              <a:rPr lang="en-US" sz="1900" dirty="0" smtClean="0"/>
              <a:t>Evaluate MO components &amp; systems for repair suitability</a:t>
            </a:r>
          </a:p>
          <a:p>
            <a:pPr>
              <a:lnSpc>
                <a:spcPct val="120000"/>
              </a:lnSpc>
            </a:pPr>
            <a:r>
              <a:rPr lang="en-US" sz="1900" dirty="0" smtClean="0"/>
              <a:t>Validate AM repair processes</a:t>
            </a:r>
          </a:p>
          <a:p>
            <a:pPr>
              <a:lnSpc>
                <a:spcPct val="120000"/>
              </a:lnSpc>
            </a:pPr>
            <a:r>
              <a:rPr lang="en-US" sz="1900" dirty="0" smtClean="0"/>
              <a:t>Standard Qualification and </a:t>
            </a:r>
            <a:br>
              <a:rPr lang="en-US" sz="1900" dirty="0" smtClean="0"/>
            </a:br>
            <a:r>
              <a:rPr lang="en-US" sz="1900" dirty="0" smtClean="0"/>
              <a:t>Certification Processes</a:t>
            </a:r>
          </a:p>
          <a:p>
            <a:pPr>
              <a:lnSpc>
                <a:spcPct val="120000"/>
              </a:lnSpc>
            </a:pPr>
            <a:r>
              <a:rPr lang="en-US" sz="1900" dirty="0" smtClean="0"/>
              <a:t>Capability Catalogue</a:t>
            </a:r>
          </a:p>
          <a:p>
            <a:pPr>
              <a:lnSpc>
                <a:spcPct val="120000"/>
              </a:lnSpc>
            </a:pPr>
            <a:r>
              <a:rPr lang="en-US" sz="1900" dirty="0" smtClean="0"/>
              <a:t>AM Decision Making Tools</a:t>
            </a:r>
          </a:p>
          <a:p>
            <a:pPr>
              <a:lnSpc>
                <a:spcPct val="120000"/>
              </a:lnSpc>
            </a:pPr>
            <a:r>
              <a:rPr lang="en-US" sz="1900" dirty="0" smtClean="0"/>
              <a:t>Establish the MBE approach and Models (Tech Data</a:t>
            </a:r>
            <a:r>
              <a:rPr lang="en-US" sz="1900" dirty="0"/>
              <a:t>) </a:t>
            </a:r>
            <a:endParaRPr lang="en-US" sz="1900" dirty="0" smtClean="0"/>
          </a:p>
          <a:p>
            <a:pPr>
              <a:lnSpc>
                <a:spcPct val="120000"/>
              </a:lnSpc>
            </a:pPr>
            <a:r>
              <a:rPr lang="en-US" sz="1900" dirty="0" smtClean="0"/>
              <a:t>MBE Standards</a:t>
            </a:r>
          </a:p>
        </p:txBody>
      </p:sp>
      <p:sp>
        <p:nvSpPr>
          <p:cNvPr id="8" name="Content Placeholder 7"/>
          <p:cNvSpPr>
            <a:spLocks noGrp="1"/>
          </p:cNvSpPr>
          <p:nvPr>
            <p:ph sz="half" idx="2"/>
          </p:nvPr>
        </p:nvSpPr>
        <p:spPr>
          <a:xfrm>
            <a:off x="4404299" y="1825625"/>
            <a:ext cx="4215047" cy="4895850"/>
          </a:xfrm>
        </p:spPr>
        <p:txBody>
          <a:bodyPr>
            <a:noAutofit/>
          </a:bodyPr>
          <a:lstStyle/>
          <a:p>
            <a:pPr>
              <a:lnSpc>
                <a:spcPct val="120000"/>
              </a:lnSpc>
            </a:pPr>
            <a:r>
              <a:rPr lang="en-US" sz="1900" dirty="0" smtClean="0"/>
              <a:t>Establish </a:t>
            </a:r>
            <a:r>
              <a:rPr lang="en-US" sz="1900" dirty="0"/>
              <a:t>Data Management </a:t>
            </a:r>
            <a:r>
              <a:rPr lang="en-US" sz="1900" dirty="0" smtClean="0"/>
              <a:t>System</a:t>
            </a:r>
          </a:p>
          <a:p>
            <a:pPr>
              <a:lnSpc>
                <a:spcPct val="120000"/>
              </a:lnSpc>
            </a:pPr>
            <a:r>
              <a:rPr lang="en-US" sz="1900" dirty="0" smtClean="0"/>
              <a:t> </a:t>
            </a:r>
            <a:r>
              <a:rPr lang="en-US" sz="1900" dirty="0"/>
              <a:t>Data </a:t>
            </a:r>
            <a:r>
              <a:rPr lang="en-US" sz="1900" dirty="0" smtClean="0"/>
              <a:t>Sharing  Capability (MO wide)</a:t>
            </a:r>
          </a:p>
          <a:p>
            <a:pPr>
              <a:lnSpc>
                <a:spcPct val="120000"/>
              </a:lnSpc>
            </a:pPr>
            <a:r>
              <a:rPr lang="en-US" sz="1900" dirty="0" smtClean="0"/>
              <a:t>Guidance and Training</a:t>
            </a:r>
          </a:p>
          <a:p>
            <a:pPr>
              <a:lnSpc>
                <a:spcPct val="120000"/>
              </a:lnSpc>
            </a:pPr>
            <a:r>
              <a:rPr lang="en-US" sz="1900" dirty="0" smtClean="0"/>
              <a:t>Material Standards</a:t>
            </a:r>
          </a:p>
          <a:p>
            <a:pPr>
              <a:lnSpc>
                <a:spcPct val="120000"/>
              </a:lnSpc>
            </a:pPr>
            <a:r>
              <a:rPr lang="en-US" sz="1900" dirty="0" smtClean="0"/>
              <a:t>Evaluate/validate NDE systems for AM repairs</a:t>
            </a:r>
          </a:p>
          <a:p>
            <a:pPr>
              <a:lnSpc>
                <a:spcPct val="120000"/>
              </a:lnSpc>
            </a:pPr>
            <a:r>
              <a:rPr lang="en-US" sz="1900" dirty="0" smtClean="0"/>
              <a:t>Evaluate/validate NDE systems for part/material substitution </a:t>
            </a:r>
            <a:endParaRPr lang="en-US" sz="1900" dirty="0"/>
          </a:p>
          <a:p>
            <a:pPr>
              <a:lnSpc>
                <a:spcPct val="120000"/>
              </a:lnSpc>
            </a:pPr>
            <a:r>
              <a:rPr lang="en-US" sz="1900" dirty="0"/>
              <a:t>Common Test Protocols</a:t>
            </a:r>
          </a:p>
          <a:p>
            <a:pPr>
              <a:lnSpc>
                <a:spcPct val="120000"/>
              </a:lnSpc>
            </a:pPr>
            <a:r>
              <a:rPr lang="en-US" sz="1900" dirty="0"/>
              <a:t>Develop Policy and Legislation Proposals</a:t>
            </a:r>
          </a:p>
          <a:p>
            <a:endParaRPr lang="en-US" sz="1900" dirty="0"/>
          </a:p>
          <a:p>
            <a:endParaRPr lang="en-US" sz="1900" dirty="0" smtClean="0"/>
          </a:p>
          <a:p>
            <a:endParaRPr lang="en-US" sz="1900" dirty="0"/>
          </a:p>
        </p:txBody>
      </p:sp>
      <p:sp>
        <p:nvSpPr>
          <p:cNvPr id="4" name="Slide Number Placeholder 3"/>
          <p:cNvSpPr>
            <a:spLocks noGrp="1"/>
          </p:cNvSpPr>
          <p:nvPr>
            <p:ph type="sldNum" sz="quarter" idx="12"/>
          </p:nvPr>
        </p:nvSpPr>
        <p:spPr/>
        <p:txBody>
          <a:bodyPr/>
          <a:lstStyle/>
          <a:p>
            <a:fld id="{C26A75DB-431C-444C-B4A0-C6A57E7FDDCC}" type="slidenum">
              <a:rPr lang="en-US" smtClean="0"/>
              <a:t>13</a:t>
            </a:fld>
            <a:endParaRPr lang="en-US"/>
          </a:p>
        </p:txBody>
      </p:sp>
    </p:spTree>
    <p:extLst>
      <p:ext uri="{BB962C8B-B14F-4D97-AF65-F5344CB8AC3E}">
        <p14:creationId xmlns:p14="http://schemas.microsoft.com/office/powerpoint/2010/main" val="2120512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90195"/>
            <a:ext cx="7886700" cy="999240"/>
          </a:xfrm>
          <a:solidFill>
            <a:schemeClr val="accent1">
              <a:lumMod val="50000"/>
            </a:schemeClr>
          </a:solidFill>
        </p:spPr>
        <p:txBody>
          <a:bodyPr vert="horz" lIns="91440" tIns="45720" rIns="91440" bIns="45720" rtlCol="0" anchor="ctr">
            <a:noAutofit/>
          </a:bodyPr>
          <a:lstStyle/>
          <a:p>
            <a:pPr algn="ctr"/>
            <a:r>
              <a:rPr lang="en-US" sz="3600" dirty="0" smtClean="0">
                <a:solidFill>
                  <a:schemeClr val="bg1"/>
                </a:solidFill>
              </a:rPr>
              <a:t>Takeaways</a:t>
            </a:r>
            <a:endParaRPr lang="en-US" sz="3600" dirty="0">
              <a:solidFill>
                <a:schemeClr val="bg1"/>
              </a:solidFill>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NCMS can execute AMMO, like no one else can </a:t>
            </a:r>
          </a:p>
          <a:p>
            <a:pPr>
              <a:buFont typeface="Wingdings" panose="05000000000000000000" pitchFamily="2" charset="2"/>
              <a:buChar char="ü"/>
            </a:pPr>
            <a:r>
              <a:rPr lang="en-US" dirty="0"/>
              <a:t>S</a:t>
            </a:r>
            <a:r>
              <a:rPr lang="en-US" dirty="0" smtClean="0"/>
              <a:t>olid, well-established collaboration processes in place</a:t>
            </a:r>
          </a:p>
          <a:p>
            <a:pPr>
              <a:buFont typeface="Wingdings" panose="05000000000000000000" pitchFamily="2" charset="2"/>
              <a:buChar char="ü"/>
            </a:pPr>
            <a:r>
              <a:rPr lang="en-US" dirty="0" smtClean="0"/>
              <a:t>Strong Cross-Services relationships</a:t>
            </a:r>
          </a:p>
          <a:p>
            <a:pPr>
              <a:buFont typeface="Wingdings" panose="05000000000000000000" pitchFamily="2" charset="2"/>
              <a:buChar char="ü"/>
            </a:pPr>
            <a:r>
              <a:rPr lang="en-US" dirty="0" smtClean="0"/>
              <a:t>Long, successful history with AM within </a:t>
            </a:r>
            <a:r>
              <a:rPr lang="en-US" dirty="0" err="1" smtClean="0"/>
              <a:t>DoD</a:t>
            </a:r>
            <a:r>
              <a:rPr lang="en-US" dirty="0" smtClean="0"/>
              <a:t> and industry</a:t>
            </a:r>
          </a:p>
          <a:p>
            <a:pPr>
              <a:buFont typeface="Wingdings" panose="05000000000000000000" pitchFamily="2" charset="2"/>
              <a:buChar char="ü"/>
            </a:pPr>
            <a:r>
              <a:rPr lang="en-US" dirty="0" smtClean="0"/>
              <a:t>AMMO Fast Track Proposal will show quick results: four real AM parts, four real AM repair processes, fully qualified</a:t>
            </a:r>
          </a:p>
          <a:p>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C26A75DB-431C-444C-B4A0-C6A57E7FDDCC}" type="slidenum">
              <a:rPr lang="en-US" smtClean="0"/>
              <a:t>14</a:t>
            </a:fld>
            <a:endParaRPr lang="en-US"/>
          </a:p>
        </p:txBody>
      </p:sp>
    </p:spTree>
    <p:extLst>
      <p:ext uri="{BB962C8B-B14F-4D97-AF65-F5344CB8AC3E}">
        <p14:creationId xmlns:p14="http://schemas.microsoft.com/office/powerpoint/2010/main" val="3127988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628650" y="365126"/>
            <a:ext cx="7886700" cy="1325563"/>
          </a:xfrm>
          <a:prstGeom prst="rect">
            <a:avLst/>
          </a:prstGeom>
          <a:solidFill>
            <a:schemeClr val="accent1">
              <a:lumMod val="5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dirty="0" smtClean="0">
                <a:solidFill>
                  <a:schemeClr val="bg1"/>
                </a:solidFill>
              </a:rPr>
              <a:t>NCMS Overview</a:t>
            </a:r>
            <a:br>
              <a:rPr lang="en-US" sz="3200" dirty="0" smtClean="0">
                <a:solidFill>
                  <a:schemeClr val="bg1"/>
                </a:solidFill>
              </a:rPr>
            </a:br>
            <a:r>
              <a:rPr lang="en-US" sz="2800" dirty="0" smtClean="0">
                <a:solidFill>
                  <a:schemeClr val="bg1"/>
                </a:solidFill>
              </a:rPr>
              <a:t>Providing Collaborative R&amp;D Solutions Improving  North America Manufacturing Since 1987</a:t>
            </a:r>
            <a:endParaRPr lang="en-US" sz="2800"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0525" y="5478163"/>
            <a:ext cx="2141323" cy="878971"/>
          </a:xfrm>
          <a:prstGeom prst="rect">
            <a:avLst/>
          </a:prstGeom>
        </p:spPr>
      </p:pic>
      <p:grpSp>
        <p:nvGrpSpPr>
          <p:cNvPr id="6" name="Group 5"/>
          <p:cNvGrpSpPr/>
          <p:nvPr/>
        </p:nvGrpSpPr>
        <p:grpSpPr>
          <a:xfrm>
            <a:off x="-46256" y="2160295"/>
            <a:ext cx="9190256" cy="2498202"/>
            <a:chOff x="-23040" y="3914955"/>
            <a:chExt cx="9236513" cy="2476836"/>
          </a:xfrm>
        </p:grpSpPr>
        <p:grpSp>
          <p:nvGrpSpPr>
            <p:cNvPr id="7" name="Reduced Risk"/>
            <p:cNvGrpSpPr/>
            <p:nvPr/>
          </p:nvGrpSpPr>
          <p:grpSpPr>
            <a:xfrm>
              <a:off x="-23040" y="3931369"/>
              <a:ext cx="2002854" cy="2460422"/>
              <a:chOff x="-86928" y="4096674"/>
              <a:chExt cx="2002854" cy="2460422"/>
            </a:xfrm>
          </p:grpSpPr>
          <p:sp>
            <p:nvSpPr>
              <p:cNvPr id="24" name="TextBox 23"/>
              <p:cNvSpPr txBox="1"/>
              <p:nvPr/>
            </p:nvSpPr>
            <p:spPr>
              <a:xfrm>
                <a:off x="-86928" y="4096674"/>
                <a:ext cx="2002854" cy="502702"/>
              </a:xfrm>
              <a:prstGeom prst="rect">
                <a:avLst/>
              </a:prstGeom>
              <a:noFill/>
            </p:spPr>
            <p:txBody>
              <a:bodyPr wrap="square" rtlCol="0" anchor="b" anchorCtr="0">
                <a:spAutoFit/>
              </a:bodyPr>
              <a:lstStyle/>
              <a:p>
                <a:pPr algn="ctr">
                  <a:lnSpc>
                    <a:spcPts val="1600"/>
                  </a:lnSpc>
                </a:pPr>
                <a:r>
                  <a:rPr lang="en-US" sz="2000" b="1" cap="all" spc="-80" dirty="0" smtClean="0">
                    <a:solidFill>
                      <a:srgbClr val="AE529A"/>
                    </a:solidFill>
                  </a:rPr>
                  <a:t>Collaboration</a:t>
                </a:r>
                <a:r>
                  <a:rPr lang="en-US" sz="2000" b="1" cap="all" spc="-70" dirty="0" smtClean="0">
                    <a:solidFill>
                      <a:srgbClr val="AE529A"/>
                    </a:solidFill>
                  </a:rPr>
                  <a:t> that Works</a:t>
                </a:r>
                <a:endParaRPr lang="en-US" sz="2000" b="1" cap="all" spc="-70" dirty="0">
                  <a:solidFill>
                    <a:srgbClr val="AE529A"/>
                  </a:solidFill>
                </a:endParaRPr>
              </a:p>
            </p:txBody>
          </p:sp>
          <p:sp>
            <p:nvSpPr>
              <p:cNvPr id="25" name="Oval 24"/>
              <p:cNvSpPr/>
              <p:nvPr/>
            </p:nvSpPr>
            <p:spPr>
              <a:xfrm>
                <a:off x="829149" y="4604403"/>
                <a:ext cx="170700" cy="170700"/>
              </a:xfrm>
              <a:prstGeom prst="ellipse">
                <a:avLst/>
              </a:prstGeom>
              <a:noFill/>
              <a:ln w="57150">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FFFF"/>
                  </a:solidFill>
                </a:endParaRPr>
              </a:p>
            </p:txBody>
          </p:sp>
          <p:pic>
            <p:nvPicPr>
              <p:cNvPr id="26" name="Picture 5"/>
              <p:cNvPicPr>
                <a:picLocks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1539" y="4911176"/>
                <a:ext cx="1645920" cy="1645920"/>
              </a:xfrm>
              <a:prstGeom prst="ellipse">
                <a:avLst/>
              </a:prstGeom>
              <a:noFill/>
              <a:ln w="57150">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grpSp>
        <p:grpSp>
          <p:nvGrpSpPr>
            <p:cNvPr id="8" name="Greater Innovation"/>
            <p:cNvGrpSpPr/>
            <p:nvPr/>
          </p:nvGrpSpPr>
          <p:grpSpPr>
            <a:xfrm>
              <a:off x="1737459" y="3931369"/>
              <a:ext cx="2002854" cy="2460422"/>
              <a:chOff x="1737459" y="4096674"/>
              <a:chExt cx="2002854" cy="2460422"/>
            </a:xfrm>
          </p:grpSpPr>
          <p:pic>
            <p:nvPicPr>
              <p:cNvPr id="21" name="Picture 4"/>
              <p:cNvPicPr>
                <a:picLocks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915926" y="4911176"/>
                <a:ext cx="1645920" cy="1645920"/>
              </a:xfrm>
              <a:prstGeom prst="ellipse">
                <a:avLst/>
              </a:prstGeom>
              <a:noFill/>
              <a:ln w="57150">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22" name="Octagon 21"/>
              <p:cNvSpPr/>
              <p:nvPr/>
            </p:nvSpPr>
            <p:spPr>
              <a:xfrm>
                <a:off x="2653536" y="4604403"/>
                <a:ext cx="170700" cy="170700"/>
              </a:xfrm>
              <a:prstGeom prst="octagon">
                <a:avLst/>
              </a:prstGeom>
              <a:noFill/>
              <a:ln w="57150">
                <a:solidFill>
                  <a:schemeClr val="tx1">
                    <a:lumMod val="50000"/>
                    <a:lumOff val="50000"/>
                  </a:schemeClr>
                </a:solidFill>
                <a:round/>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FFFF"/>
                  </a:solidFill>
                </a:endParaRPr>
              </a:p>
            </p:txBody>
          </p:sp>
          <p:sp>
            <p:nvSpPr>
              <p:cNvPr id="23" name="TextBox 22"/>
              <p:cNvSpPr txBox="1"/>
              <p:nvPr/>
            </p:nvSpPr>
            <p:spPr>
              <a:xfrm>
                <a:off x="1737459" y="4096674"/>
                <a:ext cx="2002854" cy="502702"/>
              </a:xfrm>
              <a:prstGeom prst="rect">
                <a:avLst/>
              </a:prstGeom>
              <a:noFill/>
            </p:spPr>
            <p:txBody>
              <a:bodyPr wrap="square" rtlCol="0" anchor="b" anchorCtr="0">
                <a:spAutoFit/>
              </a:bodyPr>
              <a:lstStyle/>
              <a:p>
                <a:pPr algn="ctr">
                  <a:lnSpc>
                    <a:spcPts val="1600"/>
                  </a:lnSpc>
                </a:pPr>
                <a:r>
                  <a:rPr lang="en-US" sz="2000" b="1" cap="all" dirty="0" smtClean="0">
                    <a:solidFill>
                      <a:srgbClr val="AE529A"/>
                    </a:solidFill>
                  </a:rPr>
                  <a:t>Access to</a:t>
                </a:r>
              </a:p>
              <a:p>
                <a:pPr algn="ctr">
                  <a:lnSpc>
                    <a:spcPts val="1600"/>
                  </a:lnSpc>
                </a:pPr>
                <a:r>
                  <a:rPr lang="en-US" sz="2000" b="1" cap="all" spc="-60" dirty="0" smtClean="0">
                    <a:solidFill>
                      <a:srgbClr val="AE529A"/>
                    </a:solidFill>
                  </a:rPr>
                  <a:t>R&amp;D Projects</a:t>
                </a:r>
                <a:endParaRPr lang="en-US" sz="2000" b="1" cap="all" spc="-60" dirty="0">
                  <a:solidFill>
                    <a:srgbClr val="AE529A"/>
                  </a:solidFill>
                </a:endParaRPr>
              </a:p>
            </p:txBody>
          </p:sp>
        </p:grpSp>
        <p:grpSp>
          <p:nvGrpSpPr>
            <p:cNvPr id="9" name="Shared Investment"/>
            <p:cNvGrpSpPr/>
            <p:nvPr/>
          </p:nvGrpSpPr>
          <p:grpSpPr>
            <a:xfrm>
              <a:off x="3740313" y="3914955"/>
              <a:ext cx="1645920" cy="2476836"/>
              <a:chOff x="3740313" y="4080260"/>
              <a:chExt cx="1645920" cy="2476836"/>
            </a:xfrm>
          </p:grpSpPr>
          <p:pic>
            <p:nvPicPr>
              <p:cNvPr id="18" name="Picture 8"/>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740313" y="4911176"/>
                <a:ext cx="1645920" cy="1645920"/>
              </a:xfrm>
              <a:prstGeom prst="ellipse">
                <a:avLst/>
              </a:prstGeom>
              <a:noFill/>
              <a:ln w="57150">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9" name="Heptagon 18"/>
              <p:cNvSpPr/>
              <p:nvPr/>
            </p:nvSpPr>
            <p:spPr>
              <a:xfrm>
                <a:off x="4477923" y="4604403"/>
                <a:ext cx="170700" cy="170700"/>
              </a:xfrm>
              <a:prstGeom prst="heptagon">
                <a:avLst/>
              </a:prstGeom>
              <a:noFill/>
              <a:ln w="57150">
                <a:solidFill>
                  <a:schemeClr val="tx1">
                    <a:lumMod val="50000"/>
                    <a:lumOff val="50000"/>
                  </a:schemeClr>
                </a:solidFill>
                <a:round/>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FFFF"/>
                  </a:solidFill>
                </a:endParaRPr>
              </a:p>
            </p:txBody>
          </p:sp>
          <p:sp>
            <p:nvSpPr>
              <p:cNvPr id="20" name="TextBox 19"/>
              <p:cNvSpPr txBox="1"/>
              <p:nvPr/>
            </p:nvSpPr>
            <p:spPr>
              <a:xfrm>
                <a:off x="3740313" y="4080260"/>
                <a:ext cx="1645920" cy="519116"/>
              </a:xfrm>
              <a:prstGeom prst="rect">
                <a:avLst/>
              </a:prstGeom>
              <a:noFill/>
            </p:spPr>
            <p:txBody>
              <a:bodyPr wrap="square" rtlCol="0" anchor="b" anchorCtr="0">
                <a:spAutoFit/>
              </a:bodyPr>
              <a:lstStyle/>
              <a:p>
                <a:pPr algn="ctr">
                  <a:lnSpc>
                    <a:spcPts val="1600"/>
                  </a:lnSpc>
                </a:pPr>
                <a:r>
                  <a:rPr lang="en-US" sz="2000" b="1" cap="all" dirty="0" smtClean="0">
                    <a:solidFill>
                      <a:srgbClr val="AE529A"/>
                    </a:solidFill>
                  </a:rPr>
                  <a:t>Corporate </a:t>
                </a:r>
                <a:r>
                  <a:rPr lang="en-US" sz="2000" b="1" cap="all" spc="-40" dirty="0" smtClean="0">
                    <a:solidFill>
                      <a:srgbClr val="AE529A"/>
                    </a:solidFill>
                  </a:rPr>
                  <a:t>Networking</a:t>
                </a:r>
                <a:endParaRPr lang="en-US" sz="2000" b="1" cap="all" spc="-40" dirty="0">
                  <a:solidFill>
                    <a:srgbClr val="AE529A"/>
                  </a:solidFill>
                </a:endParaRPr>
              </a:p>
            </p:txBody>
          </p:sp>
        </p:grpSp>
        <p:grpSp>
          <p:nvGrpSpPr>
            <p:cNvPr id="10" name="Faster TTM"/>
            <p:cNvGrpSpPr/>
            <p:nvPr/>
          </p:nvGrpSpPr>
          <p:grpSpPr>
            <a:xfrm>
              <a:off x="5564699" y="3931369"/>
              <a:ext cx="1645920" cy="2460422"/>
              <a:chOff x="5564699" y="4096674"/>
              <a:chExt cx="1645920" cy="2460422"/>
            </a:xfrm>
          </p:grpSpPr>
          <p:pic>
            <p:nvPicPr>
              <p:cNvPr id="15" name="Picture 14"/>
              <p:cNvPicPr>
                <a:picLocks/>
              </p:cNvPicPr>
              <p:nvPr/>
            </p:nvPicPr>
            <p:blipFill>
              <a:blip r:embed="rId6">
                <a:extLst>
                  <a:ext uri="{28A0092B-C50C-407E-A947-70E740481C1C}">
                    <a14:useLocalDpi xmlns:a14="http://schemas.microsoft.com/office/drawing/2010/main" val="0"/>
                  </a:ext>
                </a:extLst>
              </a:blip>
              <a:stretch>
                <a:fillRect/>
              </a:stretch>
            </p:blipFill>
            <p:spPr>
              <a:xfrm>
                <a:off x="5564699" y="4911176"/>
                <a:ext cx="1645920" cy="1645920"/>
              </a:xfrm>
              <a:prstGeom prst="ellipse">
                <a:avLst/>
              </a:prstGeom>
              <a:ln w="57150">
                <a:solidFill>
                  <a:schemeClr val="tx1">
                    <a:lumMod val="50000"/>
                    <a:lumOff val="50000"/>
                  </a:schemeClr>
                </a:solidFill>
              </a:ln>
            </p:spPr>
          </p:pic>
          <p:sp>
            <p:nvSpPr>
              <p:cNvPr id="16" name="Hexagon 15"/>
              <p:cNvSpPr/>
              <p:nvPr/>
            </p:nvSpPr>
            <p:spPr>
              <a:xfrm>
                <a:off x="6302309" y="4604403"/>
                <a:ext cx="170700" cy="170700"/>
              </a:xfrm>
              <a:prstGeom prst="hexagon">
                <a:avLst/>
              </a:prstGeom>
              <a:noFill/>
              <a:ln w="57150">
                <a:solidFill>
                  <a:schemeClr val="tx1">
                    <a:lumMod val="50000"/>
                    <a:lumOff val="50000"/>
                  </a:schemeClr>
                </a:solidFill>
                <a:round/>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FFFF"/>
                  </a:solidFill>
                </a:endParaRPr>
              </a:p>
            </p:txBody>
          </p:sp>
          <p:sp>
            <p:nvSpPr>
              <p:cNvPr id="17" name="TextBox 16"/>
              <p:cNvSpPr txBox="1"/>
              <p:nvPr/>
            </p:nvSpPr>
            <p:spPr>
              <a:xfrm>
                <a:off x="5564699" y="4096674"/>
                <a:ext cx="1645920" cy="502702"/>
              </a:xfrm>
              <a:prstGeom prst="rect">
                <a:avLst/>
              </a:prstGeom>
              <a:noFill/>
            </p:spPr>
            <p:txBody>
              <a:bodyPr wrap="square" rtlCol="0" anchor="b" anchorCtr="0">
                <a:spAutoFit/>
              </a:bodyPr>
              <a:lstStyle/>
              <a:p>
                <a:pPr algn="ctr">
                  <a:lnSpc>
                    <a:spcPts val="1600"/>
                  </a:lnSpc>
                </a:pPr>
                <a:r>
                  <a:rPr lang="en-US" sz="2000" b="1" cap="all" spc="-80" dirty="0" smtClean="0">
                    <a:solidFill>
                      <a:srgbClr val="AE529A"/>
                    </a:solidFill>
                  </a:rPr>
                  <a:t>Government </a:t>
                </a:r>
                <a:r>
                  <a:rPr lang="en-US" sz="2000" b="1" cap="all" spc="-70" dirty="0" smtClean="0">
                    <a:solidFill>
                      <a:srgbClr val="AE529A"/>
                    </a:solidFill>
                  </a:rPr>
                  <a:t>Contracting</a:t>
                </a:r>
                <a:endParaRPr lang="en-US" sz="2000" b="1" cap="all" spc="-70" dirty="0">
                  <a:solidFill>
                    <a:srgbClr val="AE529A"/>
                  </a:solidFill>
                </a:endParaRPr>
              </a:p>
            </p:txBody>
          </p:sp>
        </p:grpSp>
        <p:grpSp>
          <p:nvGrpSpPr>
            <p:cNvPr id="11" name="Economic Enabler"/>
            <p:cNvGrpSpPr/>
            <p:nvPr/>
          </p:nvGrpSpPr>
          <p:grpSpPr>
            <a:xfrm>
              <a:off x="7210619" y="3914955"/>
              <a:ext cx="2002854" cy="2476836"/>
              <a:chOff x="7210619" y="4080260"/>
              <a:chExt cx="2002854" cy="2476836"/>
            </a:xfrm>
          </p:grpSpPr>
          <p:pic>
            <p:nvPicPr>
              <p:cNvPr id="12" name="Picture 14"/>
              <p:cNvPicPr>
                <a:picLocks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7389086" y="4911176"/>
                <a:ext cx="1645920" cy="1645920"/>
              </a:xfrm>
              <a:prstGeom prst="ellipse">
                <a:avLst/>
              </a:prstGeom>
              <a:noFill/>
              <a:ln w="57150">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3" name="Regular Pentagon 12"/>
              <p:cNvSpPr/>
              <p:nvPr/>
            </p:nvSpPr>
            <p:spPr>
              <a:xfrm>
                <a:off x="8126696" y="4604403"/>
                <a:ext cx="170700" cy="170700"/>
              </a:xfrm>
              <a:prstGeom prst="pentagon">
                <a:avLst/>
              </a:prstGeom>
              <a:noFill/>
              <a:ln w="57150">
                <a:solidFill>
                  <a:schemeClr val="tx1">
                    <a:lumMod val="50000"/>
                    <a:lumOff val="50000"/>
                  </a:schemeClr>
                </a:solidFill>
                <a:round/>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FFFF"/>
                  </a:solidFill>
                </a:endParaRPr>
              </a:p>
            </p:txBody>
          </p:sp>
          <p:sp>
            <p:nvSpPr>
              <p:cNvPr id="14" name="TextBox 13"/>
              <p:cNvSpPr txBox="1"/>
              <p:nvPr/>
            </p:nvSpPr>
            <p:spPr>
              <a:xfrm>
                <a:off x="7210619" y="4080260"/>
                <a:ext cx="2002854" cy="519116"/>
              </a:xfrm>
              <a:prstGeom prst="rect">
                <a:avLst/>
              </a:prstGeom>
              <a:noFill/>
            </p:spPr>
            <p:txBody>
              <a:bodyPr wrap="square" rtlCol="0" anchor="b" anchorCtr="0">
                <a:spAutoFit/>
              </a:bodyPr>
              <a:lstStyle/>
              <a:p>
                <a:pPr algn="ctr">
                  <a:lnSpc>
                    <a:spcPts val="1600"/>
                  </a:lnSpc>
                </a:pPr>
                <a:r>
                  <a:rPr lang="en-US" sz="2000" b="1" cap="all" dirty="0" smtClean="0">
                    <a:solidFill>
                      <a:srgbClr val="AE529A"/>
                    </a:solidFill>
                  </a:rPr>
                  <a:t>Business Growth</a:t>
                </a:r>
                <a:endParaRPr lang="en-US" sz="2000" b="1" cap="all" spc="-100" dirty="0">
                  <a:solidFill>
                    <a:srgbClr val="AE529A"/>
                  </a:solidFill>
                </a:endParaRPr>
              </a:p>
            </p:txBody>
          </p:sp>
        </p:grpSp>
      </p:grpSp>
      <p:sp>
        <p:nvSpPr>
          <p:cNvPr id="28" name="TextBox 27"/>
          <p:cNvSpPr txBox="1"/>
          <p:nvPr/>
        </p:nvSpPr>
        <p:spPr>
          <a:xfrm>
            <a:off x="825445" y="4850742"/>
            <a:ext cx="4301696" cy="1815119"/>
          </a:xfrm>
          <a:prstGeom prst="rect">
            <a:avLst/>
          </a:prstGeom>
          <a:noFill/>
        </p:spPr>
        <p:txBody>
          <a:bodyPr wrap="square" rtlCol="0">
            <a:spAutoFit/>
          </a:bodyPr>
          <a:lstStyle/>
          <a:p>
            <a:pPr marL="476036" lvl="1"/>
            <a:r>
              <a:rPr lang="en-US" baseline="0" dirty="0" smtClean="0"/>
              <a:t>Focus Areas:</a:t>
            </a:r>
          </a:p>
          <a:p>
            <a:pPr marL="654550" lvl="1" indent="-178514">
              <a:buFont typeface="Arial" pitchFamily="34" charset="0"/>
              <a:buChar char="•"/>
            </a:pPr>
            <a:r>
              <a:rPr lang="en-US" baseline="0" dirty="0" smtClean="0"/>
              <a:t>Cross-industry private/government partnerships (DOD,</a:t>
            </a:r>
            <a:r>
              <a:rPr lang="en-US" dirty="0" smtClean="0"/>
              <a:t> DOE, DOT)</a:t>
            </a:r>
            <a:endParaRPr lang="en-US" baseline="0" dirty="0" smtClean="0"/>
          </a:p>
          <a:p>
            <a:pPr marL="654550" lvl="1" indent="-178514">
              <a:buFont typeface="Arial" pitchFamily="34" charset="0"/>
              <a:buChar char="•"/>
            </a:pPr>
            <a:r>
              <a:rPr lang="en-US" baseline="0" dirty="0" smtClean="0"/>
              <a:t>Advanced Robotics (NAMC)</a:t>
            </a:r>
          </a:p>
          <a:p>
            <a:pPr marL="654550" lvl="1" indent="-178514">
              <a:buFont typeface="Arial" pitchFamily="34" charset="0"/>
              <a:buChar char="•"/>
            </a:pPr>
            <a:r>
              <a:rPr lang="en-US" dirty="0" smtClean="0"/>
              <a:t>Sustainable</a:t>
            </a:r>
            <a:r>
              <a:rPr lang="en-US" baseline="0" dirty="0" smtClean="0"/>
              <a:t> Manufacturing (EPA)</a:t>
            </a:r>
          </a:p>
          <a:p>
            <a:pPr marL="654550" lvl="1" indent="-178514">
              <a:buFont typeface="Arial" pitchFamily="34" charset="0"/>
              <a:buChar char="•"/>
            </a:pPr>
            <a:r>
              <a:rPr lang="en-US" baseline="0" dirty="0" smtClean="0"/>
              <a:t>Digital Manufacturing</a:t>
            </a:r>
            <a:endParaRPr lang="en-US" dirty="0"/>
          </a:p>
        </p:txBody>
      </p:sp>
      <p:sp>
        <p:nvSpPr>
          <p:cNvPr id="29" name="Slide Number Placeholder 28"/>
          <p:cNvSpPr>
            <a:spLocks noGrp="1"/>
          </p:cNvSpPr>
          <p:nvPr>
            <p:ph type="sldNum" sz="quarter" idx="12"/>
          </p:nvPr>
        </p:nvSpPr>
        <p:spPr/>
        <p:txBody>
          <a:bodyPr/>
          <a:lstStyle/>
          <a:p>
            <a:fld id="{C26A75DB-431C-444C-B4A0-C6A57E7FDDCC}" type="slidenum">
              <a:rPr lang="en-US" smtClean="0"/>
              <a:t>2</a:t>
            </a:fld>
            <a:endParaRPr lang="en-US"/>
          </a:p>
        </p:txBody>
      </p:sp>
    </p:spTree>
    <p:extLst>
      <p:ext uri="{BB962C8B-B14F-4D97-AF65-F5344CB8AC3E}">
        <p14:creationId xmlns:p14="http://schemas.microsoft.com/office/powerpoint/2010/main" val="1579433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28782" y="1792160"/>
            <a:ext cx="8258018" cy="2632050"/>
          </a:xfrm>
          <a:prstGeom prst="rect">
            <a:avLst/>
          </a:prstGeom>
          <a:solidFill>
            <a:schemeClr val="tx2">
              <a:lumMod val="50000"/>
              <a:alpha val="6470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solidFill>
            <a:schemeClr val="accent1">
              <a:lumMod val="50000"/>
            </a:schemeClr>
          </a:solidFill>
        </p:spPr>
        <p:txBody>
          <a:bodyPr>
            <a:noAutofit/>
          </a:bodyPr>
          <a:lstStyle/>
          <a:p>
            <a:pPr algn="ctr"/>
            <a:r>
              <a:rPr lang="en-US" sz="3200" dirty="0" smtClean="0">
                <a:solidFill>
                  <a:schemeClr val="bg1"/>
                </a:solidFill>
              </a:rPr>
              <a:t>CTMA Overview</a:t>
            </a:r>
            <a:br>
              <a:rPr lang="en-US" sz="3200" dirty="0" smtClean="0">
                <a:solidFill>
                  <a:schemeClr val="bg1"/>
                </a:solidFill>
              </a:rPr>
            </a:br>
            <a:r>
              <a:rPr lang="en-US" sz="2800" dirty="0" smtClean="0">
                <a:solidFill>
                  <a:schemeClr val="bg1"/>
                </a:solidFill>
              </a:rPr>
              <a:t>Developing and Transitioning Technology to </a:t>
            </a:r>
            <a:r>
              <a:rPr lang="en-US" sz="2800" dirty="0" err="1" smtClean="0">
                <a:solidFill>
                  <a:schemeClr val="bg1"/>
                </a:solidFill>
              </a:rPr>
              <a:t>DoD</a:t>
            </a:r>
            <a:r>
              <a:rPr lang="en-US" sz="2800" dirty="0" smtClean="0">
                <a:solidFill>
                  <a:schemeClr val="bg1"/>
                </a:solidFill>
              </a:rPr>
              <a:t> Maintenance Activities </a:t>
            </a:r>
            <a:r>
              <a:rPr lang="en-US" sz="2800" dirty="0">
                <a:solidFill>
                  <a:schemeClr val="bg1"/>
                </a:solidFill>
              </a:rPr>
              <a:t>S</a:t>
            </a:r>
            <a:r>
              <a:rPr lang="en-US" sz="2800" dirty="0" smtClean="0">
                <a:solidFill>
                  <a:schemeClr val="bg1"/>
                </a:solidFill>
              </a:rPr>
              <a:t>ince 1998</a:t>
            </a:r>
            <a:endParaRPr lang="en-US" sz="2800" dirty="0">
              <a:solidFill>
                <a:schemeClr val="bg1"/>
              </a:solidFill>
            </a:endParaRPr>
          </a:p>
        </p:txBody>
      </p:sp>
      <p:sp>
        <p:nvSpPr>
          <p:cNvPr id="6" name="TextBox 5"/>
          <p:cNvSpPr txBox="1"/>
          <p:nvPr/>
        </p:nvSpPr>
        <p:spPr>
          <a:xfrm>
            <a:off x="510744" y="1853412"/>
            <a:ext cx="1646410" cy="1199490"/>
          </a:xfrm>
          <a:prstGeom prst="rect">
            <a:avLst/>
          </a:prstGeom>
          <a:noFill/>
        </p:spPr>
        <p:txBody>
          <a:bodyPr wrap="none" lIns="0" tIns="0" rIns="0" bIns="0" rtlCol="0">
            <a:noAutofit/>
          </a:bodyPr>
          <a:lstStyle/>
          <a:p>
            <a:pPr algn="r">
              <a:lnSpc>
                <a:spcPts val="5200"/>
              </a:lnSpc>
            </a:pPr>
            <a:r>
              <a:rPr lang="en-US" sz="2000" b="1" spc="-100" dirty="0">
                <a:solidFill>
                  <a:srgbClr val="FFCC66"/>
                </a:solidFill>
                <a:latin typeface="Century Gothic"/>
              </a:rPr>
              <a:t>over </a:t>
            </a:r>
            <a:r>
              <a:rPr lang="en-US" sz="5500" b="1" spc="-500" dirty="0">
                <a:solidFill>
                  <a:srgbClr val="FFCC66"/>
                </a:solidFill>
                <a:latin typeface="+mj-lt"/>
              </a:rPr>
              <a:t>2</a:t>
            </a:r>
            <a:r>
              <a:rPr lang="en-US" sz="5500" b="1" spc="-500" dirty="0" smtClean="0">
                <a:solidFill>
                  <a:srgbClr val="FFCC66"/>
                </a:solidFill>
                <a:latin typeface="+mj-lt"/>
              </a:rPr>
              <a:t>40</a:t>
            </a:r>
          </a:p>
          <a:p>
            <a:pPr algn="r">
              <a:lnSpc>
                <a:spcPts val="1900"/>
              </a:lnSpc>
            </a:pPr>
            <a:r>
              <a:rPr lang="en-US" sz="1600" dirty="0" smtClean="0">
                <a:solidFill>
                  <a:schemeClr val="bg1"/>
                </a:solidFill>
                <a:latin typeface="+mj-lt"/>
              </a:rPr>
              <a:t>Multi-participant</a:t>
            </a:r>
            <a:br>
              <a:rPr lang="en-US" sz="1600" dirty="0" smtClean="0">
                <a:solidFill>
                  <a:schemeClr val="bg1"/>
                </a:solidFill>
                <a:latin typeface="+mj-lt"/>
              </a:rPr>
            </a:br>
            <a:r>
              <a:rPr lang="en-US" sz="1600" dirty="0" smtClean="0">
                <a:solidFill>
                  <a:schemeClr val="bg1"/>
                </a:solidFill>
                <a:latin typeface="+mj-lt"/>
              </a:rPr>
              <a:t>projects by YE 2014</a:t>
            </a:r>
            <a:endParaRPr lang="en-US" sz="1600" b="1" spc="-500" dirty="0">
              <a:solidFill>
                <a:schemeClr val="bg1"/>
              </a:solidFill>
              <a:latin typeface="+mj-lt"/>
            </a:endParaRPr>
          </a:p>
        </p:txBody>
      </p:sp>
      <p:sp>
        <p:nvSpPr>
          <p:cNvPr id="9" name="TextBox 8"/>
          <p:cNvSpPr txBox="1"/>
          <p:nvPr/>
        </p:nvSpPr>
        <p:spPr>
          <a:xfrm>
            <a:off x="3140385" y="1853412"/>
            <a:ext cx="1256559" cy="1199490"/>
          </a:xfrm>
          <a:prstGeom prst="rect">
            <a:avLst/>
          </a:prstGeom>
          <a:noFill/>
        </p:spPr>
        <p:txBody>
          <a:bodyPr wrap="none" lIns="0" tIns="0" rIns="0" bIns="0" rtlCol="0">
            <a:noAutofit/>
          </a:bodyPr>
          <a:lstStyle/>
          <a:p>
            <a:pPr algn="r">
              <a:lnSpc>
                <a:spcPts val="5200"/>
              </a:lnSpc>
            </a:pPr>
            <a:r>
              <a:rPr lang="en-US" sz="5500" b="1" spc="-500" dirty="0" smtClean="0">
                <a:solidFill>
                  <a:srgbClr val="FFCC66"/>
                </a:solidFill>
                <a:latin typeface="+mj-lt"/>
              </a:rPr>
              <a:t>17</a:t>
            </a:r>
          </a:p>
          <a:p>
            <a:pPr algn="r">
              <a:lnSpc>
                <a:spcPts val="1900"/>
              </a:lnSpc>
            </a:pPr>
            <a:r>
              <a:rPr lang="en-US" sz="1600" dirty="0" smtClean="0">
                <a:solidFill>
                  <a:schemeClr val="bg1"/>
                </a:solidFill>
                <a:latin typeface="+mj-lt"/>
              </a:rPr>
              <a:t>Awards for</a:t>
            </a:r>
            <a:br>
              <a:rPr lang="en-US" sz="1600" dirty="0" smtClean="0">
                <a:solidFill>
                  <a:schemeClr val="bg1"/>
                </a:solidFill>
                <a:latin typeface="+mj-lt"/>
              </a:rPr>
            </a:br>
            <a:r>
              <a:rPr lang="en-US" sz="1600" dirty="0" smtClean="0">
                <a:solidFill>
                  <a:schemeClr val="bg1"/>
                </a:solidFill>
                <a:latin typeface="+mj-lt"/>
              </a:rPr>
              <a:t>innovation</a:t>
            </a:r>
            <a:endParaRPr lang="en-US" sz="1600" b="1" spc="-500" dirty="0">
              <a:solidFill>
                <a:schemeClr val="bg1"/>
              </a:solidFill>
              <a:latin typeface="+mj-lt"/>
            </a:endParaRPr>
          </a:p>
        </p:txBody>
      </p:sp>
      <p:sp>
        <p:nvSpPr>
          <p:cNvPr id="10" name="TextBox 9"/>
          <p:cNvSpPr txBox="1"/>
          <p:nvPr/>
        </p:nvSpPr>
        <p:spPr>
          <a:xfrm>
            <a:off x="4396944" y="1853412"/>
            <a:ext cx="2161307" cy="1199490"/>
          </a:xfrm>
          <a:prstGeom prst="rect">
            <a:avLst/>
          </a:prstGeom>
          <a:noFill/>
        </p:spPr>
        <p:txBody>
          <a:bodyPr wrap="none" lIns="0" tIns="0" rIns="0" bIns="0" rtlCol="0">
            <a:noAutofit/>
          </a:bodyPr>
          <a:lstStyle/>
          <a:p>
            <a:pPr algn="r">
              <a:lnSpc>
                <a:spcPts val="5200"/>
              </a:lnSpc>
            </a:pPr>
            <a:r>
              <a:rPr lang="en-US" sz="5500" b="1" spc="-400" dirty="0" smtClean="0">
                <a:solidFill>
                  <a:srgbClr val="FFCC66"/>
                </a:solidFill>
                <a:latin typeface="+mj-lt"/>
              </a:rPr>
              <a:t>$75</a:t>
            </a:r>
            <a:r>
              <a:rPr lang="en-US" sz="3600" b="1" spc="-400" dirty="0" smtClean="0">
                <a:solidFill>
                  <a:srgbClr val="FFCC66"/>
                </a:solidFill>
                <a:latin typeface="+mj-lt"/>
              </a:rPr>
              <a:t>M</a:t>
            </a:r>
            <a:endParaRPr lang="en-US" sz="5500" b="1" spc="-400" dirty="0" smtClean="0">
              <a:solidFill>
                <a:srgbClr val="FFCC66"/>
              </a:solidFill>
              <a:latin typeface="+mj-lt"/>
            </a:endParaRPr>
          </a:p>
          <a:p>
            <a:pPr algn="r">
              <a:lnSpc>
                <a:spcPts val="1900"/>
              </a:lnSpc>
            </a:pPr>
            <a:r>
              <a:rPr lang="en-US" sz="1600" dirty="0" smtClean="0">
                <a:solidFill>
                  <a:schemeClr val="bg1"/>
                </a:solidFill>
                <a:latin typeface="+mj-lt"/>
              </a:rPr>
              <a:t>Applied in OSD &amp;</a:t>
            </a:r>
            <a:br>
              <a:rPr lang="en-US" sz="1600" dirty="0" smtClean="0">
                <a:solidFill>
                  <a:schemeClr val="bg1"/>
                </a:solidFill>
                <a:latin typeface="+mj-lt"/>
              </a:rPr>
            </a:br>
            <a:r>
              <a:rPr lang="en-US" sz="1600" dirty="0" smtClean="0">
                <a:solidFill>
                  <a:schemeClr val="bg1"/>
                </a:solidFill>
                <a:latin typeface="+mj-lt"/>
              </a:rPr>
              <a:t>Congressional funds</a:t>
            </a:r>
            <a:endParaRPr lang="en-US" sz="1600" b="1" spc="-500" dirty="0">
              <a:solidFill>
                <a:schemeClr val="bg1"/>
              </a:solidFill>
              <a:latin typeface="+mj-lt"/>
            </a:endParaRPr>
          </a:p>
        </p:txBody>
      </p:sp>
      <p:sp>
        <p:nvSpPr>
          <p:cNvPr id="12" name="TextBox 11"/>
          <p:cNvSpPr txBox="1"/>
          <p:nvPr/>
        </p:nvSpPr>
        <p:spPr>
          <a:xfrm>
            <a:off x="6837116" y="1853412"/>
            <a:ext cx="1674628" cy="1199490"/>
          </a:xfrm>
          <a:prstGeom prst="rect">
            <a:avLst/>
          </a:prstGeom>
          <a:noFill/>
        </p:spPr>
        <p:txBody>
          <a:bodyPr wrap="none" lIns="0" tIns="0" rIns="0" bIns="0" rtlCol="0">
            <a:noAutofit/>
          </a:bodyPr>
          <a:lstStyle/>
          <a:p>
            <a:pPr algn="r">
              <a:lnSpc>
                <a:spcPts val="5200"/>
              </a:lnSpc>
            </a:pPr>
            <a:r>
              <a:rPr lang="en-US" sz="5500" b="1" spc="-400" dirty="0" smtClean="0">
                <a:solidFill>
                  <a:srgbClr val="FFCC66"/>
                </a:solidFill>
                <a:latin typeface="+mj-lt"/>
              </a:rPr>
              <a:t>$70</a:t>
            </a:r>
            <a:r>
              <a:rPr lang="en-US" sz="3600" b="1" spc="-400" dirty="0" smtClean="0">
                <a:solidFill>
                  <a:srgbClr val="FFCC66"/>
                </a:solidFill>
                <a:latin typeface="+mj-lt"/>
              </a:rPr>
              <a:t>M</a:t>
            </a:r>
            <a:endParaRPr lang="en-US" sz="5500" b="1" spc="-400" dirty="0" smtClean="0">
              <a:solidFill>
                <a:srgbClr val="FFCC66"/>
              </a:solidFill>
              <a:latin typeface="+mj-lt"/>
            </a:endParaRPr>
          </a:p>
          <a:p>
            <a:pPr algn="r">
              <a:lnSpc>
                <a:spcPts val="1900"/>
              </a:lnSpc>
            </a:pPr>
            <a:r>
              <a:rPr lang="en-US" sz="1600" dirty="0" smtClean="0">
                <a:solidFill>
                  <a:schemeClr val="bg1"/>
                </a:solidFill>
                <a:latin typeface="+mj-lt"/>
              </a:rPr>
              <a:t>Service-directed</a:t>
            </a:r>
          </a:p>
          <a:p>
            <a:pPr algn="r">
              <a:lnSpc>
                <a:spcPts val="1900"/>
              </a:lnSpc>
            </a:pPr>
            <a:r>
              <a:rPr lang="en-US" sz="1600" dirty="0" smtClean="0">
                <a:solidFill>
                  <a:schemeClr val="bg1"/>
                </a:solidFill>
                <a:latin typeface="+mj-lt"/>
              </a:rPr>
              <a:t>funds applied</a:t>
            </a:r>
            <a:endParaRPr lang="en-US" sz="1600" b="1" spc="-500" dirty="0">
              <a:solidFill>
                <a:schemeClr val="bg1"/>
              </a:solidFill>
              <a:latin typeface="+mj-lt"/>
            </a:endParaRPr>
          </a:p>
        </p:txBody>
      </p:sp>
      <p:sp>
        <p:nvSpPr>
          <p:cNvPr id="14" name="TextBox 13"/>
          <p:cNvSpPr txBox="1"/>
          <p:nvPr/>
        </p:nvSpPr>
        <p:spPr>
          <a:xfrm>
            <a:off x="422250" y="3194857"/>
            <a:ext cx="1864460" cy="1203595"/>
          </a:xfrm>
          <a:prstGeom prst="rect">
            <a:avLst/>
          </a:prstGeom>
          <a:noFill/>
        </p:spPr>
        <p:txBody>
          <a:bodyPr wrap="none" lIns="0" tIns="0" rIns="0" bIns="0" rtlCol="0">
            <a:noAutofit/>
          </a:bodyPr>
          <a:lstStyle/>
          <a:p>
            <a:pPr algn="r">
              <a:lnSpc>
                <a:spcPts val="5200"/>
              </a:lnSpc>
            </a:pPr>
            <a:r>
              <a:rPr lang="en-US" sz="5500" b="1" spc="-400" dirty="0" smtClean="0">
                <a:solidFill>
                  <a:srgbClr val="FFCC66"/>
                </a:solidFill>
                <a:latin typeface="+mj-lt"/>
              </a:rPr>
              <a:t>$144</a:t>
            </a:r>
            <a:r>
              <a:rPr lang="en-US" sz="3600" b="1" spc="-400" dirty="0" smtClean="0">
                <a:solidFill>
                  <a:srgbClr val="FFCC66"/>
                </a:solidFill>
                <a:latin typeface="+mj-lt"/>
              </a:rPr>
              <a:t>M</a:t>
            </a:r>
            <a:endParaRPr lang="en-US" sz="5500" b="1" spc="-400" dirty="0" smtClean="0">
              <a:solidFill>
                <a:srgbClr val="FFCC66"/>
              </a:solidFill>
              <a:latin typeface="+mj-lt"/>
            </a:endParaRPr>
          </a:p>
          <a:p>
            <a:pPr algn="r">
              <a:lnSpc>
                <a:spcPts val="1900"/>
              </a:lnSpc>
            </a:pPr>
            <a:r>
              <a:rPr lang="en-US" sz="1600" dirty="0">
                <a:solidFill>
                  <a:schemeClr val="bg1"/>
                </a:solidFill>
                <a:latin typeface="+mj-lt"/>
              </a:rPr>
              <a:t>I</a:t>
            </a:r>
            <a:r>
              <a:rPr lang="en-US" sz="1600" dirty="0" smtClean="0">
                <a:solidFill>
                  <a:schemeClr val="bg1"/>
                </a:solidFill>
                <a:latin typeface="+mj-lt"/>
              </a:rPr>
              <a:t>ndustry cost</a:t>
            </a:r>
          </a:p>
          <a:p>
            <a:pPr algn="r">
              <a:lnSpc>
                <a:spcPts val="1900"/>
              </a:lnSpc>
            </a:pPr>
            <a:r>
              <a:rPr lang="en-US" sz="1600" dirty="0" smtClean="0">
                <a:solidFill>
                  <a:schemeClr val="bg1"/>
                </a:solidFill>
                <a:latin typeface="+mj-lt"/>
              </a:rPr>
              <a:t>share contributed</a:t>
            </a:r>
            <a:endParaRPr lang="en-US" sz="1600" b="1" spc="-500" dirty="0">
              <a:solidFill>
                <a:schemeClr val="bg1"/>
              </a:solidFill>
              <a:latin typeface="+mj-lt"/>
            </a:endParaRPr>
          </a:p>
        </p:txBody>
      </p:sp>
      <p:sp>
        <p:nvSpPr>
          <p:cNvPr id="15" name="TextBox 14"/>
          <p:cNvSpPr txBox="1"/>
          <p:nvPr/>
        </p:nvSpPr>
        <p:spPr>
          <a:xfrm>
            <a:off x="2956703" y="3194857"/>
            <a:ext cx="1516441" cy="1203595"/>
          </a:xfrm>
          <a:prstGeom prst="rect">
            <a:avLst/>
          </a:prstGeom>
          <a:noFill/>
        </p:spPr>
        <p:txBody>
          <a:bodyPr wrap="none" lIns="0" tIns="0" rIns="0" bIns="0" rtlCol="0">
            <a:noAutofit/>
          </a:bodyPr>
          <a:lstStyle/>
          <a:p>
            <a:pPr algn="r">
              <a:lnSpc>
                <a:spcPts val="5200"/>
              </a:lnSpc>
            </a:pPr>
            <a:r>
              <a:rPr lang="en-US" sz="5500" b="1" spc="-300" dirty="0" smtClean="0">
                <a:solidFill>
                  <a:srgbClr val="FFCC66"/>
                </a:solidFill>
                <a:latin typeface="+mj-lt"/>
              </a:rPr>
              <a:t>$</a:t>
            </a:r>
            <a:r>
              <a:rPr lang="en-US" sz="5400" b="1" spc="-300" dirty="0" smtClean="0">
                <a:solidFill>
                  <a:srgbClr val="FFCC66"/>
                </a:solidFill>
                <a:latin typeface="+mj-lt"/>
              </a:rPr>
              <a:t>450</a:t>
            </a:r>
            <a:r>
              <a:rPr lang="en-US" sz="3200" b="1" spc="-300" dirty="0" smtClean="0">
                <a:solidFill>
                  <a:srgbClr val="FFCC66"/>
                </a:solidFill>
                <a:latin typeface="+mj-lt"/>
              </a:rPr>
              <a:t>M</a:t>
            </a:r>
            <a:endParaRPr lang="en-US" sz="3600" b="1" spc="-300" dirty="0" smtClean="0">
              <a:solidFill>
                <a:srgbClr val="FFCC66"/>
              </a:solidFill>
              <a:latin typeface="+mj-lt"/>
            </a:endParaRPr>
          </a:p>
          <a:p>
            <a:pPr algn="r">
              <a:lnSpc>
                <a:spcPts val="1900"/>
              </a:lnSpc>
            </a:pPr>
            <a:r>
              <a:rPr lang="en-US" sz="1600" dirty="0">
                <a:solidFill>
                  <a:schemeClr val="bg1"/>
                </a:solidFill>
                <a:latin typeface="+mj-lt"/>
              </a:rPr>
              <a:t>C</a:t>
            </a:r>
            <a:r>
              <a:rPr lang="en-US" sz="1600" dirty="0" smtClean="0">
                <a:solidFill>
                  <a:schemeClr val="bg1"/>
                </a:solidFill>
                <a:latin typeface="+mj-lt"/>
              </a:rPr>
              <a:t>ost savings</a:t>
            </a:r>
          </a:p>
          <a:p>
            <a:pPr algn="r">
              <a:lnSpc>
                <a:spcPts val="1900"/>
              </a:lnSpc>
            </a:pPr>
            <a:r>
              <a:rPr lang="en-US" sz="1600" dirty="0" smtClean="0">
                <a:solidFill>
                  <a:schemeClr val="bg1"/>
                </a:solidFill>
                <a:latin typeface="+mj-lt"/>
              </a:rPr>
              <a:t>to date</a:t>
            </a:r>
            <a:endParaRPr lang="en-US" sz="1600" b="1" spc="-500" dirty="0">
              <a:solidFill>
                <a:schemeClr val="bg1"/>
              </a:solidFill>
              <a:latin typeface="+mj-lt"/>
            </a:endParaRPr>
          </a:p>
        </p:txBody>
      </p:sp>
      <p:sp>
        <p:nvSpPr>
          <p:cNvPr id="16" name="TextBox 15"/>
          <p:cNvSpPr txBox="1"/>
          <p:nvPr/>
        </p:nvSpPr>
        <p:spPr>
          <a:xfrm>
            <a:off x="4917475" y="3194857"/>
            <a:ext cx="1683005" cy="1203595"/>
          </a:xfrm>
          <a:prstGeom prst="rect">
            <a:avLst/>
          </a:prstGeom>
          <a:noFill/>
        </p:spPr>
        <p:txBody>
          <a:bodyPr wrap="none" lIns="0" tIns="0" rIns="0" bIns="0" rtlCol="0">
            <a:noAutofit/>
          </a:bodyPr>
          <a:lstStyle/>
          <a:p>
            <a:pPr algn="r">
              <a:lnSpc>
                <a:spcPts val="5200"/>
              </a:lnSpc>
            </a:pPr>
            <a:r>
              <a:rPr lang="en-US" sz="5500" b="1" spc="-400" dirty="0" smtClean="0">
                <a:solidFill>
                  <a:srgbClr val="FFCC66"/>
                </a:solidFill>
                <a:latin typeface="+mj-lt"/>
              </a:rPr>
              <a:t>$6</a:t>
            </a:r>
            <a:r>
              <a:rPr lang="en-US" sz="3600" b="1" spc="-400" dirty="0" smtClean="0">
                <a:solidFill>
                  <a:srgbClr val="FFCC66"/>
                </a:solidFill>
                <a:latin typeface="+mj-lt"/>
              </a:rPr>
              <a:t>B</a:t>
            </a:r>
            <a:endParaRPr lang="en-US" sz="5500" b="1" spc="-400" dirty="0" smtClean="0">
              <a:solidFill>
                <a:srgbClr val="FFCC66"/>
              </a:solidFill>
              <a:latin typeface="+mj-lt"/>
            </a:endParaRPr>
          </a:p>
          <a:p>
            <a:pPr algn="r">
              <a:lnSpc>
                <a:spcPts val="1900"/>
              </a:lnSpc>
            </a:pPr>
            <a:r>
              <a:rPr lang="en-US" sz="1600" dirty="0">
                <a:solidFill>
                  <a:schemeClr val="bg1"/>
                </a:solidFill>
                <a:latin typeface="+mj-lt"/>
              </a:rPr>
              <a:t>T</a:t>
            </a:r>
            <a:r>
              <a:rPr lang="en-US" sz="1600" dirty="0" smtClean="0">
                <a:solidFill>
                  <a:schemeClr val="bg1"/>
                </a:solidFill>
                <a:latin typeface="+mj-lt"/>
              </a:rPr>
              <a:t>otal projected</a:t>
            </a:r>
          </a:p>
          <a:p>
            <a:pPr algn="r">
              <a:lnSpc>
                <a:spcPts val="1900"/>
              </a:lnSpc>
            </a:pPr>
            <a:r>
              <a:rPr lang="en-US" sz="1600" dirty="0" smtClean="0">
                <a:solidFill>
                  <a:schemeClr val="bg1"/>
                </a:solidFill>
                <a:latin typeface="+mj-lt"/>
              </a:rPr>
              <a:t>savings by 2023</a:t>
            </a:r>
            <a:endParaRPr lang="en-US" sz="1600" b="1" spc="-500" dirty="0">
              <a:solidFill>
                <a:schemeClr val="bg1"/>
              </a:solidFill>
              <a:latin typeface="+mj-lt"/>
            </a:endParaRPr>
          </a:p>
        </p:txBody>
      </p:sp>
      <p:sp>
        <p:nvSpPr>
          <p:cNvPr id="18" name="TextBox 17"/>
          <p:cNvSpPr txBox="1"/>
          <p:nvPr/>
        </p:nvSpPr>
        <p:spPr>
          <a:xfrm>
            <a:off x="6837116" y="3194857"/>
            <a:ext cx="1621997" cy="1203595"/>
          </a:xfrm>
          <a:prstGeom prst="rect">
            <a:avLst/>
          </a:prstGeom>
          <a:noFill/>
        </p:spPr>
        <p:txBody>
          <a:bodyPr wrap="none" lIns="0" tIns="0" rIns="0" bIns="0" rtlCol="0">
            <a:noAutofit/>
          </a:bodyPr>
          <a:lstStyle/>
          <a:p>
            <a:pPr algn="r">
              <a:lnSpc>
                <a:spcPts val="5200"/>
              </a:lnSpc>
            </a:pPr>
            <a:r>
              <a:rPr lang="en-US" sz="5500" b="1" spc="-500" dirty="0" smtClean="0">
                <a:solidFill>
                  <a:srgbClr val="FFCC66"/>
                </a:solidFill>
                <a:latin typeface="+mj-lt"/>
              </a:rPr>
              <a:t>92%</a:t>
            </a:r>
          </a:p>
          <a:p>
            <a:pPr algn="r">
              <a:lnSpc>
                <a:spcPts val="1900"/>
              </a:lnSpc>
            </a:pPr>
            <a:r>
              <a:rPr lang="en-US" sz="1600" dirty="0" smtClean="0">
                <a:solidFill>
                  <a:schemeClr val="bg1"/>
                </a:solidFill>
                <a:latin typeface="+mj-lt"/>
              </a:rPr>
              <a:t>Technology transition</a:t>
            </a:r>
          </a:p>
          <a:p>
            <a:pPr algn="r">
              <a:lnSpc>
                <a:spcPts val="1900"/>
              </a:lnSpc>
            </a:pPr>
            <a:r>
              <a:rPr lang="en-US" sz="1600" dirty="0" smtClean="0">
                <a:solidFill>
                  <a:schemeClr val="bg1"/>
                </a:solidFill>
                <a:latin typeface="+mj-lt"/>
              </a:rPr>
              <a:t>rate since 2005</a:t>
            </a:r>
            <a:endParaRPr lang="en-US" sz="1600" b="1" spc="-500" dirty="0">
              <a:solidFill>
                <a:schemeClr val="bg1"/>
              </a:solidFill>
              <a:latin typeface="+mj-lt"/>
            </a:endParaRPr>
          </a:p>
        </p:txBody>
      </p:sp>
      <p:sp>
        <p:nvSpPr>
          <p:cNvPr id="2" name="TextBox 1"/>
          <p:cNvSpPr txBox="1"/>
          <p:nvPr/>
        </p:nvSpPr>
        <p:spPr>
          <a:xfrm rot="467833">
            <a:off x="5278871" y="4756645"/>
            <a:ext cx="3338916" cy="923330"/>
          </a:xfrm>
          <a:prstGeom prst="rect">
            <a:avLst/>
          </a:prstGeom>
          <a:noFill/>
        </p:spPr>
        <p:txBody>
          <a:bodyPr wrap="square" rtlCol="0">
            <a:spAutoFit/>
          </a:bodyPr>
          <a:lstStyle/>
          <a:p>
            <a:pPr algn="ctr"/>
            <a:r>
              <a:rPr lang="en-US" b="1" dirty="0" smtClean="0">
                <a:solidFill>
                  <a:schemeClr val="accent1">
                    <a:lumMod val="50000"/>
                  </a:schemeClr>
                </a:solidFill>
              </a:rPr>
              <a:t>CTMA is the </a:t>
            </a:r>
            <a:r>
              <a:rPr lang="en-US" b="1" i="1" dirty="0" smtClean="0">
                <a:solidFill>
                  <a:schemeClr val="accent1">
                    <a:lumMod val="50000"/>
                  </a:schemeClr>
                </a:solidFill>
              </a:rPr>
              <a:t>only</a:t>
            </a:r>
            <a:r>
              <a:rPr lang="en-US" b="1" dirty="0" smtClean="0">
                <a:solidFill>
                  <a:schemeClr val="accent1">
                    <a:lumMod val="50000"/>
                  </a:schemeClr>
                </a:solidFill>
              </a:rPr>
              <a:t> DoD-wide program focused solely on </a:t>
            </a:r>
            <a:r>
              <a:rPr lang="en-US" b="1" dirty="0" err="1" smtClean="0">
                <a:solidFill>
                  <a:schemeClr val="accent1">
                    <a:lumMod val="50000"/>
                  </a:schemeClr>
                </a:solidFill>
              </a:rPr>
              <a:t>Mx</a:t>
            </a:r>
            <a:r>
              <a:rPr lang="en-US" b="1" dirty="0" smtClean="0">
                <a:solidFill>
                  <a:schemeClr val="accent1">
                    <a:lumMod val="50000"/>
                  </a:schemeClr>
                </a:solidFill>
              </a:rPr>
              <a:t> improvements</a:t>
            </a:r>
            <a:endParaRPr lang="en-US" b="1" dirty="0">
              <a:solidFill>
                <a:schemeClr val="accent1">
                  <a:lumMod val="50000"/>
                </a:schemeClr>
              </a:solidFill>
            </a:endParaRPr>
          </a:p>
        </p:txBody>
      </p:sp>
      <p:pic>
        <p:nvPicPr>
          <p:cNvPr id="17" name="Picture 16"/>
          <p:cNvPicPr/>
          <p:nvPr/>
        </p:nvPicPr>
        <p:blipFill>
          <a:blip r:embed="rId3">
            <a:extLst>
              <a:ext uri="{28A0092B-C50C-407E-A947-70E740481C1C}">
                <a14:useLocalDpi xmlns:a14="http://schemas.microsoft.com/office/drawing/2010/main" val="0"/>
              </a:ext>
            </a:extLst>
          </a:blip>
          <a:srcRect/>
          <a:stretch>
            <a:fillRect/>
          </a:stretch>
        </p:blipFill>
        <p:spPr bwMode="auto">
          <a:xfrm>
            <a:off x="488880" y="4525681"/>
            <a:ext cx="3724769" cy="2134611"/>
          </a:xfrm>
          <a:prstGeom prst="rect">
            <a:avLst/>
          </a:prstGeom>
          <a:noFill/>
        </p:spPr>
      </p:pic>
      <p:sp>
        <p:nvSpPr>
          <p:cNvPr id="20" name="TextBox 19"/>
          <p:cNvSpPr txBox="1"/>
          <p:nvPr/>
        </p:nvSpPr>
        <p:spPr>
          <a:xfrm>
            <a:off x="3355967" y="5664382"/>
            <a:ext cx="3101983" cy="646331"/>
          </a:xfrm>
          <a:prstGeom prst="rect">
            <a:avLst/>
          </a:prstGeom>
          <a:noFill/>
        </p:spPr>
        <p:txBody>
          <a:bodyPr wrap="square" rtlCol="0">
            <a:spAutoFit/>
          </a:bodyPr>
          <a:lstStyle/>
          <a:p>
            <a:pPr algn="ctr"/>
            <a:r>
              <a:rPr lang="en-US" b="1" dirty="0" smtClean="0">
                <a:solidFill>
                  <a:schemeClr val="accent1">
                    <a:lumMod val="50000"/>
                  </a:schemeClr>
                </a:solidFill>
              </a:rPr>
              <a:t>Established relationships</a:t>
            </a:r>
          </a:p>
          <a:p>
            <a:pPr algn="ctr"/>
            <a:r>
              <a:rPr lang="en-US" b="1" dirty="0">
                <a:solidFill>
                  <a:schemeClr val="accent1">
                    <a:lumMod val="50000"/>
                  </a:schemeClr>
                </a:solidFill>
              </a:rPr>
              <a:t>w</a:t>
            </a:r>
            <a:r>
              <a:rPr lang="en-US" b="1" dirty="0" smtClean="0">
                <a:solidFill>
                  <a:schemeClr val="accent1">
                    <a:lumMod val="50000"/>
                  </a:schemeClr>
                </a:solidFill>
              </a:rPr>
              <a:t>ith 90+ </a:t>
            </a:r>
            <a:r>
              <a:rPr lang="en-US" b="1" dirty="0" err="1" smtClean="0">
                <a:solidFill>
                  <a:schemeClr val="accent1">
                    <a:lumMod val="50000"/>
                  </a:schemeClr>
                </a:solidFill>
              </a:rPr>
              <a:t>DoD</a:t>
            </a:r>
            <a:r>
              <a:rPr lang="en-US" b="1" dirty="0" smtClean="0">
                <a:solidFill>
                  <a:schemeClr val="accent1">
                    <a:lumMod val="50000"/>
                  </a:schemeClr>
                </a:solidFill>
              </a:rPr>
              <a:t> Entities</a:t>
            </a:r>
            <a:endParaRPr lang="en-US" b="1" dirty="0">
              <a:solidFill>
                <a:schemeClr val="accent1">
                  <a:lumMod val="50000"/>
                </a:schemeClr>
              </a:solidFill>
            </a:endParaRPr>
          </a:p>
        </p:txBody>
      </p:sp>
      <p:pic>
        <p:nvPicPr>
          <p:cNvPr id="21" name="Picture 3" descr="Q:\_Shared Art\Logos\CTMA\CTMA_Lar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72831" y="5966436"/>
            <a:ext cx="807096" cy="80896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Q:\_Shared Art\Logos\_DoD\_Seal-DO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7648" y="5939269"/>
            <a:ext cx="808192" cy="80819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Q:\_Shared Art\Logos\NCMS_Logo_FullText_LightB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178" y="6081544"/>
            <a:ext cx="1021320" cy="578748"/>
          </a:xfrm>
          <a:prstGeom prst="rect">
            <a:avLst/>
          </a:prstGeom>
          <a:noFill/>
          <a:extLst>
            <a:ext uri="{909E8E84-426E-40DD-AFC4-6F175D3DCCD1}">
              <a14:hiddenFill xmlns:a14="http://schemas.microsoft.com/office/drawing/2010/main">
                <a:solidFill>
                  <a:srgbClr val="FFFFFF"/>
                </a:solidFill>
              </a14:hiddenFill>
            </a:ext>
          </a:extLst>
        </p:spPr>
      </p:pic>
      <p:sp>
        <p:nvSpPr>
          <p:cNvPr id="13" name="Slide Number Placeholder 12"/>
          <p:cNvSpPr>
            <a:spLocks noGrp="1"/>
          </p:cNvSpPr>
          <p:nvPr>
            <p:ph type="sldNum" sz="quarter" idx="12"/>
          </p:nvPr>
        </p:nvSpPr>
        <p:spPr/>
        <p:txBody>
          <a:bodyPr/>
          <a:lstStyle/>
          <a:p>
            <a:fld id="{C26A75DB-431C-444C-B4A0-C6A57E7FDDCC}" type="slidenum">
              <a:rPr lang="en-US" smtClean="0"/>
              <a:t>3</a:t>
            </a:fld>
            <a:endParaRPr lang="en-US"/>
          </a:p>
        </p:txBody>
      </p:sp>
    </p:spTree>
    <p:extLst>
      <p:ext uri="{BB962C8B-B14F-4D97-AF65-F5344CB8AC3E}">
        <p14:creationId xmlns:p14="http://schemas.microsoft.com/office/powerpoint/2010/main" val="1155461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152400"/>
            <a:ext cx="8229600" cy="1143000"/>
          </a:xfrm>
          <a:solidFill>
            <a:schemeClr val="accent1">
              <a:lumMod val="50000"/>
            </a:schemeClr>
          </a:solidFill>
        </p:spPr>
        <p:txBody>
          <a:bodyPr>
            <a:normAutofit/>
          </a:bodyPr>
          <a:lstStyle/>
          <a:p>
            <a:pPr algn="ctr"/>
            <a:r>
              <a:rPr lang="en-US" sz="3600" dirty="0" smtClean="0">
                <a:solidFill>
                  <a:schemeClr val="bg1"/>
                </a:solidFill>
              </a:rPr>
              <a:t>NCMS/CTMA Track Record</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C26A75DB-431C-444C-B4A0-C6A57E7FDDCC}" type="slidenum">
              <a:rPr lang="en-US" smtClean="0"/>
              <a:t>4</a:t>
            </a:fld>
            <a:endParaRPr lang="en-US"/>
          </a:p>
        </p:txBody>
      </p:sp>
      <p:graphicFrame>
        <p:nvGraphicFramePr>
          <p:cNvPr id="11" name="Chart 10"/>
          <p:cNvGraphicFramePr>
            <a:graphicFrameLocks/>
          </p:cNvGraphicFramePr>
          <p:nvPr>
            <p:extLst/>
          </p:nvPr>
        </p:nvGraphicFramePr>
        <p:xfrm>
          <a:off x="457199" y="1444337"/>
          <a:ext cx="4031673" cy="2285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nvPr>
        </p:nvGraphicFramePr>
        <p:xfrm>
          <a:off x="4634344" y="3844637"/>
          <a:ext cx="4032504" cy="228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extLst/>
          </p:nvPr>
        </p:nvGraphicFramePr>
        <p:xfrm>
          <a:off x="446809" y="3844636"/>
          <a:ext cx="4032504" cy="228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nvPr>
        </p:nvGraphicFramePr>
        <p:xfrm>
          <a:off x="4619192" y="1449532"/>
          <a:ext cx="4032504" cy="2286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0311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680" y="461345"/>
            <a:ext cx="7886700" cy="992318"/>
          </a:xfrm>
          <a:solidFill>
            <a:schemeClr val="accent1">
              <a:lumMod val="50000"/>
            </a:schemeClr>
          </a:solidFill>
        </p:spPr>
        <p:txBody>
          <a:bodyPr vert="horz" lIns="91440" tIns="45720" rIns="91440" bIns="45720" rtlCol="0" anchor="ctr">
            <a:normAutofit/>
          </a:bodyPr>
          <a:lstStyle/>
          <a:p>
            <a:pPr algn="ctr"/>
            <a:r>
              <a:rPr lang="en-US" sz="2800" dirty="0" smtClean="0">
                <a:solidFill>
                  <a:schemeClr val="bg1"/>
                </a:solidFill>
              </a:rPr>
              <a:t>RARE </a:t>
            </a:r>
            <a:r>
              <a:rPr lang="en-US" sz="2800" dirty="0">
                <a:solidFill>
                  <a:schemeClr val="bg1"/>
                </a:solidFill>
              </a:rPr>
              <a:t>-- Rapid Access to Readiness Essential Parts through Additive Manufacturing</a:t>
            </a:r>
          </a:p>
        </p:txBody>
      </p:sp>
      <p:sp>
        <p:nvSpPr>
          <p:cNvPr id="3" name="Slide Number Placeholder 2"/>
          <p:cNvSpPr>
            <a:spLocks noGrp="1"/>
          </p:cNvSpPr>
          <p:nvPr>
            <p:ph type="sldNum" sz="quarter" idx="12"/>
          </p:nvPr>
        </p:nvSpPr>
        <p:spPr/>
        <p:txBody>
          <a:bodyPr/>
          <a:lstStyle/>
          <a:p>
            <a:fld id="{C26A75DB-431C-444C-B4A0-C6A57E7FDDCC}" type="slidenum">
              <a:rPr lang="en-US" smtClean="0"/>
              <a:t>5</a:t>
            </a:fld>
            <a:endParaRPr lang="en-US"/>
          </a:p>
        </p:txBody>
      </p:sp>
      <p:sp>
        <p:nvSpPr>
          <p:cNvPr id="5" name="Rectangle 4"/>
          <p:cNvSpPr/>
          <p:nvPr/>
        </p:nvSpPr>
        <p:spPr>
          <a:xfrm>
            <a:off x="668218" y="1516420"/>
            <a:ext cx="8346829" cy="6093976"/>
          </a:xfrm>
          <a:prstGeom prst="rect">
            <a:avLst/>
          </a:prstGeom>
        </p:spPr>
        <p:txBody>
          <a:bodyPr wrap="square">
            <a:spAutoFit/>
          </a:bodyPr>
          <a:lstStyle/>
          <a:p>
            <a:r>
              <a:rPr lang="en-US" sz="2000" b="1" dirty="0" smtClean="0"/>
              <a:t>Overview</a:t>
            </a:r>
          </a:p>
          <a:p>
            <a:pPr marL="285750" indent="-285750">
              <a:buFont typeface="Arial" panose="020B0604020202020204" pitchFamily="34" charset="0"/>
              <a:buChar char="•"/>
            </a:pPr>
            <a:r>
              <a:rPr lang="en-US" sz="2000" dirty="0" smtClean="0"/>
              <a:t>Showcase </a:t>
            </a:r>
            <a:r>
              <a:rPr lang="en-US" sz="2000" dirty="0"/>
              <a:t>CTMA project </a:t>
            </a:r>
            <a:r>
              <a:rPr lang="en-US" sz="2000" dirty="0" smtClean="0"/>
              <a:t>initiated in 1991</a:t>
            </a:r>
            <a:endParaRPr lang="en-US" sz="2000" dirty="0"/>
          </a:p>
          <a:p>
            <a:pPr marL="285750" indent="-285750">
              <a:buFont typeface="Arial" panose="020B0604020202020204" pitchFamily="34" charset="0"/>
              <a:buChar char="•"/>
            </a:pPr>
            <a:r>
              <a:rPr lang="en-US" sz="2000" dirty="0" smtClean="0"/>
              <a:t>Mission -- evaluate</a:t>
            </a:r>
            <a:r>
              <a:rPr lang="en-US" sz="2000" dirty="0"/>
              <a:t>, pilot and share knowledge of promising AM </a:t>
            </a:r>
            <a:r>
              <a:rPr lang="en-US" sz="2000" dirty="0" smtClean="0"/>
              <a:t>technologies</a:t>
            </a:r>
            <a:endParaRPr lang="en-US" sz="2000" dirty="0"/>
          </a:p>
          <a:p>
            <a:pPr marL="285750" indent="-285750">
              <a:buFont typeface="Arial" panose="020B0604020202020204" pitchFamily="34" charset="0"/>
              <a:buChar char="•"/>
            </a:pPr>
            <a:r>
              <a:rPr lang="en-US" sz="2000" dirty="0" smtClean="0"/>
              <a:t>36 industry </a:t>
            </a:r>
            <a:r>
              <a:rPr lang="en-US" sz="2000" dirty="0"/>
              <a:t>(aerospace, medical, </a:t>
            </a:r>
            <a:r>
              <a:rPr lang="en-US" sz="2000" dirty="0" smtClean="0"/>
              <a:t>automotive, AM SMEs) and Government organizations represented</a:t>
            </a:r>
          </a:p>
          <a:p>
            <a:pPr marL="285750" indent="-285750">
              <a:buFont typeface="Arial" panose="020B0604020202020204" pitchFamily="34" charset="0"/>
              <a:buChar char="•"/>
            </a:pPr>
            <a:r>
              <a:rPr lang="en-US" sz="2000" dirty="0" smtClean="0"/>
              <a:t>State of the art machines/materials evaluated; 100+ systems </a:t>
            </a:r>
          </a:p>
          <a:p>
            <a:pPr marL="285750" indent="-285750">
              <a:buFont typeface="Arial" panose="020B0604020202020204" pitchFamily="34" charset="0"/>
              <a:buChar char="•"/>
            </a:pPr>
            <a:r>
              <a:rPr lang="en-US" sz="2000" dirty="0" smtClean="0"/>
              <a:t>126 production parts and repair applications demonstrated</a:t>
            </a:r>
          </a:p>
          <a:p>
            <a:pPr marL="285750" indent="-285750">
              <a:buFont typeface="Arial" panose="020B0604020202020204" pitchFamily="34" charset="0"/>
              <a:buChar char="•"/>
            </a:pPr>
            <a:r>
              <a:rPr lang="en-US" sz="2000" dirty="0" smtClean="0"/>
              <a:t>50 AM systems purchased and installed resulting from RARE project</a:t>
            </a:r>
          </a:p>
          <a:p>
            <a:r>
              <a:rPr lang="en-US" sz="2000" b="1" dirty="0" smtClean="0"/>
              <a:t>Results/Benefits</a:t>
            </a:r>
          </a:p>
          <a:p>
            <a:pPr marL="285750" indent="-285750">
              <a:buFont typeface="Arial" panose="020B0604020202020204" pitchFamily="34" charset="0"/>
              <a:buChar char="•"/>
            </a:pPr>
            <a:r>
              <a:rPr lang="en-US" sz="2000" dirty="0"/>
              <a:t>DoD </a:t>
            </a:r>
            <a:r>
              <a:rPr lang="en-US" sz="2000" dirty="0" smtClean="0"/>
              <a:t>annual </a:t>
            </a:r>
            <a:r>
              <a:rPr lang="en-US" sz="2000" dirty="0"/>
              <a:t>cost savings or avoidance over $7.1M per </a:t>
            </a:r>
            <a:r>
              <a:rPr lang="en-US" sz="2000" dirty="0" smtClean="0"/>
              <a:t>year, </a:t>
            </a:r>
            <a:r>
              <a:rPr lang="en-US" sz="2000" dirty="0"/>
              <a:t>6.2:1 </a:t>
            </a:r>
            <a:r>
              <a:rPr lang="en-US" sz="2000" dirty="0" smtClean="0"/>
              <a:t>return </a:t>
            </a:r>
          </a:p>
          <a:p>
            <a:pPr marL="285750" lvl="0" indent="-285750">
              <a:buFont typeface="Arial" panose="020B0604020202020204" pitchFamily="34" charset="0"/>
              <a:buChar char="•"/>
            </a:pPr>
            <a:r>
              <a:rPr lang="en-US" sz="2000" dirty="0" smtClean="0"/>
              <a:t>90</a:t>
            </a:r>
            <a:r>
              <a:rPr lang="en-US" sz="2000" dirty="0"/>
              <a:t>% cost </a:t>
            </a:r>
            <a:r>
              <a:rPr lang="en-US" sz="2000" dirty="0" smtClean="0"/>
              <a:t>savings per part experienced ; time savings 1,500 weeks on just 40% of AM applications documented</a:t>
            </a:r>
          </a:p>
          <a:p>
            <a:pPr marL="285750" lvl="0" indent="-285750">
              <a:buFont typeface="Arial" panose="020B0604020202020204" pitchFamily="34" charset="0"/>
              <a:buChar char="•"/>
            </a:pPr>
            <a:r>
              <a:rPr lang="en-US" sz="2000" dirty="0"/>
              <a:t>P</a:t>
            </a:r>
            <a:r>
              <a:rPr lang="en-US" sz="2000" dirty="0" smtClean="0"/>
              <a:t>layed </a:t>
            </a:r>
            <a:r>
              <a:rPr lang="en-US" sz="2000" dirty="0"/>
              <a:t>a foundational role in </a:t>
            </a:r>
            <a:r>
              <a:rPr lang="en-US" sz="2000" dirty="0" smtClean="0"/>
              <a:t>establishing ASTM/ISO </a:t>
            </a:r>
            <a:r>
              <a:rPr lang="en-US" sz="2000" dirty="0"/>
              <a:t>F-42 Standards Committee on </a:t>
            </a:r>
            <a:r>
              <a:rPr lang="en-US" sz="2000" dirty="0" smtClean="0"/>
              <a:t>AM</a:t>
            </a:r>
          </a:p>
          <a:p>
            <a:pPr marL="285750" lvl="0" indent="-285750">
              <a:buFont typeface="Arial" panose="020B0604020202020204" pitchFamily="34" charset="0"/>
              <a:buChar char="•"/>
            </a:pPr>
            <a:r>
              <a:rPr lang="en-US" sz="2000" dirty="0" smtClean="0"/>
              <a:t>CAD files available for AM parts produced/repaired through RARE project</a:t>
            </a:r>
            <a:endParaRPr lang="en-US" sz="200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63654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3756"/>
            <a:ext cx="7886700" cy="984739"/>
          </a:xfrm>
          <a:solidFill>
            <a:schemeClr val="accent1">
              <a:lumMod val="50000"/>
            </a:schemeClr>
          </a:solidFill>
        </p:spPr>
        <p:txBody>
          <a:bodyPr vert="horz" lIns="91440" tIns="45720" rIns="91440" bIns="45720" rtlCol="0" anchor="ctr">
            <a:normAutofit/>
          </a:bodyPr>
          <a:lstStyle/>
          <a:p>
            <a:pPr algn="ctr"/>
            <a:r>
              <a:rPr lang="en-US" sz="2800" dirty="0" smtClean="0">
                <a:solidFill>
                  <a:schemeClr val="bg1"/>
                </a:solidFill>
              </a:rPr>
              <a:t>MBE -- </a:t>
            </a:r>
            <a:r>
              <a:rPr lang="en-US" sz="2800" dirty="0">
                <a:solidFill>
                  <a:schemeClr val="bg1"/>
                </a:solidFill>
              </a:rPr>
              <a:t>Model Based Enterprise</a:t>
            </a:r>
          </a:p>
        </p:txBody>
      </p:sp>
      <p:sp>
        <p:nvSpPr>
          <p:cNvPr id="3" name="Slide Number Placeholder 2"/>
          <p:cNvSpPr>
            <a:spLocks noGrp="1"/>
          </p:cNvSpPr>
          <p:nvPr>
            <p:ph type="sldNum" sz="quarter" idx="12"/>
          </p:nvPr>
        </p:nvSpPr>
        <p:spPr/>
        <p:txBody>
          <a:bodyPr/>
          <a:lstStyle/>
          <a:p>
            <a:fld id="{C26A75DB-431C-444C-B4A0-C6A57E7FDDCC}" type="slidenum">
              <a:rPr lang="en-US" smtClean="0"/>
              <a:t>6</a:t>
            </a:fld>
            <a:endParaRPr lang="en-US"/>
          </a:p>
        </p:txBody>
      </p:sp>
      <p:sp>
        <p:nvSpPr>
          <p:cNvPr id="5" name="Rectangle 4"/>
          <p:cNvSpPr/>
          <p:nvPr/>
        </p:nvSpPr>
        <p:spPr>
          <a:xfrm>
            <a:off x="691661" y="1539866"/>
            <a:ext cx="7936523" cy="5909310"/>
          </a:xfrm>
          <a:prstGeom prst="rect">
            <a:avLst/>
          </a:prstGeom>
        </p:spPr>
        <p:txBody>
          <a:bodyPr wrap="square">
            <a:spAutoFit/>
          </a:bodyPr>
          <a:lstStyle/>
          <a:p>
            <a:r>
              <a:rPr lang="en-US" sz="2000" b="1" dirty="0" smtClean="0"/>
              <a:t>Overview</a:t>
            </a:r>
          </a:p>
          <a:p>
            <a:pPr marL="285750" indent="-285750">
              <a:buFont typeface="Arial" panose="020B0604020202020204" pitchFamily="34" charset="0"/>
              <a:buChar char="•"/>
            </a:pPr>
            <a:r>
              <a:rPr lang="en-US" sz="2000" dirty="0" smtClean="0"/>
              <a:t>MBE is founded </a:t>
            </a:r>
            <a:r>
              <a:rPr lang="en-US" sz="2000" dirty="0"/>
              <a:t>on 3D product definition shared across the enterprise, enabling rapid, seamless, and affordable deployment of products from concept to </a:t>
            </a:r>
            <a:r>
              <a:rPr lang="en-US" sz="2000" dirty="0" smtClean="0"/>
              <a:t>disposal</a:t>
            </a:r>
            <a:endParaRPr lang="en-US" sz="2000" dirty="0"/>
          </a:p>
          <a:p>
            <a:pPr marL="285750" indent="-285750">
              <a:buFont typeface="Arial" panose="020B0604020202020204" pitchFamily="34" charset="0"/>
              <a:buChar char="•"/>
            </a:pPr>
            <a:r>
              <a:rPr lang="en-US" sz="2000" dirty="0" smtClean="0"/>
              <a:t>Mission -- identify </a:t>
            </a:r>
            <a:r>
              <a:rPr lang="en-US" sz="2000" dirty="0"/>
              <a:t>challenges, </a:t>
            </a:r>
            <a:r>
              <a:rPr lang="en-US" sz="2000" dirty="0" smtClean="0"/>
              <a:t>issues, and </a:t>
            </a:r>
            <a:r>
              <a:rPr lang="en-US" sz="2000" dirty="0"/>
              <a:t>lessons </a:t>
            </a:r>
            <a:r>
              <a:rPr lang="en-US" sz="2000" dirty="0" smtClean="0"/>
              <a:t>learned in manufacturing where </a:t>
            </a:r>
            <a:r>
              <a:rPr lang="en-US" sz="2000" dirty="0"/>
              <a:t>a digital </a:t>
            </a:r>
            <a:r>
              <a:rPr lang="en-US" sz="2000" dirty="0" smtClean="0"/>
              <a:t>3D model is </a:t>
            </a:r>
            <a:r>
              <a:rPr lang="en-US" sz="2000" dirty="0"/>
              <a:t>the authoritative information source for all activities in the product's lifecycle. </a:t>
            </a:r>
            <a:endParaRPr lang="en-US" sz="2000" dirty="0" smtClean="0"/>
          </a:p>
          <a:p>
            <a:pPr marL="285750" indent="-285750">
              <a:buFont typeface="Arial" panose="020B0604020202020204" pitchFamily="34" charset="0"/>
              <a:buChar char="•"/>
            </a:pPr>
            <a:r>
              <a:rPr lang="en-US" sz="2000" dirty="0" smtClean="0"/>
              <a:t>Four focus areas:  Model </a:t>
            </a:r>
            <a:r>
              <a:rPr lang="en-US" sz="2000" dirty="0"/>
              <a:t>Based Definition (</a:t>
            </a:r>
            <a:r>
              <a:rPr lang="en-US" sz="2000" dirty="0" smtClean="0"/>
              <a:t>MBD), Verification/Validation </a:t>
            </a:r>
            <a:r>
              <a:rPr lang="en-US" sz="2000" dirty="0"/>
              <a:t>of Model </a:t>
            </a:r>
            <a:r>
              <a:rPr lang="en-US" sz="2000" dirty="0" smtClean="0"/>
              <a:t>data, Model-Based Inspection and  </a:t>
            </a:r>
            <a:r>
              <a:rPr lang="en-US" sz="2000" dirty="0"/>
              <a:t>Model-Based Work </a:t>
            </a:r>
            <a:r>
              <a:rPr lang="en-US" sz="2000" dirty="0" smtClean="0"/>
              <a:t>Instructions</a:t>
            </a:r>
            <a:endParaRPr lang="en-US" sz="2000" b="1" dirty="0" smtClean="0"/>
          </a:p>
          <a:p>
            <a:r>
              <a:rPr lang="en-US" sz="2000" b="1" dirty="0" smtClean="0"/>
              <a:t>Results/Benefits</a:t>
            </a:r>
          </a:p>
          <a:p>
            <a:pPr marL="285750" indent="-285750">
              <a:buFont typeface="Arial" panose="020B0604020202020204" pitchFamily="34" charset="0"/>
              <a:buChar char="•"/>
            </a:pPr>
            <a:r>
              <a:rPr lang="en-US" sz="2000" dirty="0"/>
              <a:t>Several MBE field projects are underway, each with slightly different goals, mostly related to Technical Data Packages and Data </a:t>
            </a:r>
            <a:r>
              <a:rPr lang="en-US" sz="2000" dirty="0" smtClean="0"/>
              <a:t>Rights</a:t>
            </a:r>
          </a:p>
          <a:p>
            <a:pPr marL="285750" indent="-285750">
              <a:buFont typeface="Arial" panose="020B0604020202020204" pitchFamily="34" charset="0"/>
              <a:buChar char="•"/>
            </a:pPr>
            <a:r>
              <a:rPr lang="en-US" sz="2000" dirty="0" smtClean="0"/>
              <a:t>PLM tools (including Team Center) being used to </a:t>
            </a:r>
            <a:r>
              <a:rPr lang="en-US" sz="2000" dirty="0"/>
              <a:t>optimize end-to-end </a:t>
            </a:r>
            <a:r>
              <a:rPr lang="en-US" sz="2000" dirty="0" smtClean="0"/>
              <a:t>processe</a:t>
            </a:r>
            <a:r>
              <a:rPr lang="en-US" sz="2000" dirty="0"/>
              <a:t>s</a:t>
            </a:r>
            <a:endParaRPr lang="en-US" sz="2000" dirty="0" smtClean="0"/>
          </a:p>
          <a:p>
            <a:pPr marL="285750" indent="-285750">
              <a:buFont typeface="Arial" panose="020B0604020202020204" pitchFamily="34" charset="0"/>
              <a:buChar char="•"/>
            </a:pPr>
            <a:r>
              <a:rPr lang="en-US" sz="2000" dirty="0" smtClean="0"/>
              <a:t>PLM technology deployed at FRC-SW, FRC-SE, and FRC-E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07994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204" y="1946594"/>
            <a:ext cx="7768026" cy="3785652"/>
          </a:xfrm>
          <a:prstGeom prst="rect">
            <a:avLst/>
          </a:prstGeom>
        </p:spPr>
        <p:txBody>
          <a:bodyPr wrap="square">
            <a:spAutoFit/>
          </a:bodyPr>
          <a:lstStyle/>
          <a:p>
            <a:pPr marL="457200" indent="-457200">
              <a:buFont typeface="Arial" panose="020B0604020202020204" pitchFamily="34" charset="0"/>
              <a:buChar char="•"/>
            </a:pPr>
            <a:r>
              <a:rPr lang="en-US" sz="2400" dirty="0" smtClean="0"/>
              <a:t>Migration of data from 2D Legacy Systems</a:t>
            </a:r>
          </a:p>
          <a:p>
            <a:pPr marL="457200" indent="-457200">
              <a:buFont typeface="Arial" panose="020B0604020202020204" pitchFamily="34" charset="0"/>
              <a:buChar char="•"/>
            </a:pPr>
            <a:r>
              <a:rPr lang="en-US" sz="2400" dirty="0" smtClean="0"/>
              <a:t>File format incompatibility to be addressed (lack of standardization between MBE platforms)</a:t>
            </a:r>
          </a:p>
          <a:p>
            <a:pPr marL="457200" indent="-457200">
              <a:buFont typeface="Arial" panose="020B0604020202020204" pitchFamily="34" charset="0"/>
              <a:buChar char="•"/>
            </a:pPr>
            <a:r>
              <a:rPr lang="en-US" sz="2400" dirty="0" smtClean="0"/>
              <a:t>Massive amounts of AM data to be systematically developed, stored in accurately retrievable form </a:t>
            </a:r>
          </a:p>
          <a:p>
            <a:pPr marL="457200" indent="-457200">
              <a:buFont typeface="Arial" panose="020B0604020202020204" pitchFamily="34" charset="0"/>
              <a:buChar char="•"/>
            </a:pPr>
            <a:r>
              <a:rPr lang="en-US" sz="2400" dirty="0" smtClean="0"/>
              <a:t>Standard Cross-service Conventions for Maintenance &amp; Updating Information</a:t>
            </a:r>
          </a:p>
          <a:p>
            <a:pPr marL="457200" indent="-457200">
              <a:buFont typeface="Arial" panose="020B0604020202020204" pitchFamily="34" charset="0"/>
              <a:buChar char="•"/>
            </a:pPr>
            <a:r>
              <a:rPr lang="en-US" sz="2400" dirty="0" smtClean="0"/>
              <a:t>Quality Control of Pedigreed AM Data; Need Review Body(s)</a:t>
            </a:r>
          </a:p>
          <a:p>
            <a:pPr marL="457200" indent="-457200">
              <a:buFont typeface="Arial" panose="020B0604020202020204" pitchFamily="34" charset="0"/>
              <a:buChar char="•"/>
            </a:pPr>
            <a:r>
              <a:rPr lang="en-US" sz="2400" dirty="0" smtClean="0"/>
              <a:t>Governance &amp; Control of Data</a:t>
            </a:r>
            <a:endParaRPr lang="en-US" sz="2400" dirty="0"/>
          </a:p>
        </p:txBody>
      </p:sp>
      <p:sp>
        <p:nvSpPr>
          <p:cNvPr id="5" name="Rectangle 4"/>
          <p:cNvSpPr/>
          <p:nvPr/>
        </p:nvSpPr>
        <p:spPr>
          <a:xfrm>
            <a:off x="586155" y="359934"/>
            <a:ext cx="8100646" cy="1140620"/>
          </a:xfrm>
          <a:prstGeom prst="rect">
            <a:avLst/>
          </a:prstGeom>
          <a:solidFill>
            <a:schemeClr val="accent1">
              <a:lumMod val="50000"/>
            </a:schemeClr>
          </a:solidFill>
        </p:spPr>
        <p:txBody>
          <a:bodyPr vert="horz" lIns="91440" tIns="45720" rIns="91440" bIns="45720" rtlCol="0" anchor="ctr">
            <a:normAutofit/>
          </a:bodyPr>
          <a:lstStyle/>
          <a:p>
            <a:pPr algn="ctr">
              <a:lnSpc>
                <a:spcPct val="90000"/>
              </a:lnSpc>
              <a:spcBef>
                <a:spcPct val="0"/>
              </a:spcBef>
            </a:pPr>
            <a:r>
              <a:rPr lang="en-US" sz="2800" dirty="0" smtClean="0">
                <a:solidFill>
                  <a:schemeClr val="bg1"/>
                </a:solidFill>
                <a:latin typeface="+mj-lt"/>
                <a:ea typeface="+mj-ea"/>
                <a:cs typeface="+mj-cs"/>
              </a:rPr>
              <a:t>MBE </a:t>
            </a:r>
            <a:r>
              <a:rPr lang="en-US" sz="2800" dirty="0">
                <a:solidFill>
                  <a:schemeClr val="bg1"/>
                </a:solidFill>
                <a:latin typeface="+mj-lt"/>
                <a:ea typeface="+mj-ea"/>
                <a:cs typeface="+mj-cs"/>
              </a:rPr>
              <a:t>Imperative for </a:t>
            </a:r>
            <a:r>
              <a:rPr lang="en-US" sz="2800" dirty="0" smtClean="0">
                <a:solidFill>
                  <a:schemeClr val="bg1"/>
                </a:solidFill>
                <a:latin typeface="+mj-lt"/>
                <a:ea typeface="+mj-ea"/>
                <a:cs typeface="+mj-cs"/>
              </a:rPr>
              <a:t>AM </a:t>
            </a:r>
            <a:r>
              <a:rPr lang="en-US" sz="2800" dirty="0">
                <a:solidFill>
                  <a:schemeClr val="bg1"/>
                </a:solidFill>
                <a:latin typeface="+mj-lt"/>
                <a:ea typeface="+mj-ea"/>
                <a:cs typeface="+mj-cs"/>
              </a:rPr>
              <a:t>Part-Process Qualification </a:t>
            </a:r>
          </a:p>
          <a:p>
            <a:pPr algn="ctr">
              <a:lnSpc>
                <a:spcPct val="90000"/>
              </a:lnSpc>
              <a:spcBef>
                <a:spcPct val="0"/>
              </a:spcBef>
            </a:pPr>
            <a:r>
              <a:rPr lang="en-US" dirty="0">
                <a:solidFill>
                  <a:schemeClr val="bg1"/>
                </a:solidFill>
                <a:latin typeface="+mj-lt"/>
                <a:ea typeface="+mj-ea"/>
                <a:cs typeface="+mj-cs"/>
              </a:rPr>
              <a:t>“Use of digital data, at least in the Army, is not recognized as being official data</a:t>
            </a:r>
            <a:r>
              <a:rPr lang="en-US" sz="2800" dirty="0">
                <a:solidFill>
                  <a:schemeClr val="bg1"/>
                </a:solidFill>
                <a:latin typeface="+mj-lt"/>
                <a:ea typeface="+mj-ea"/>
                <a:cs typeface="+mj-cs"/>
              </a:rPr>
              <a:t>”</a:t>
            </a:r>
          </a:p>
        </p:txBody>
      </p:sp>
      <p:sp>
        <p:nvSpPr>
          <p:cNvPr id="2" name="Slide Number Placeholder 1"/>
          <p:cNvSpPr>
            <a:spLocks noGrp="1"/>
          </p:cNvSpPr>
          <p:nvPr>
            <p:ph type="sldNum" sz="quarter" idx="12"/>
          </p:nvPr>
        </p:nvSpPr>
        <p:spPr/>
        <p:txBody>
          <a:bodyPr/>
          <a:lstStyle/>
          <a:p>
            <a:fld id="{C26A75DB-431C-444C-B4A0-C6A57E7FDDCC}" type="slidenum">
              <a:rPr lang="en-US" smtClean="0"/>
              <a:t>7</a:t>
            </a:fld>
            <a:endParaRPr lang="en-US"/>
          </a:p>
        </p:txBody>
      </p:sp>
    </p:spTree>
    <p:extLst>
      <p:ext uri="{BB962C8B-B14F-4D97-AF65-F5344CB8AC3E}">
        <p14:creationId xmlns:p14="http://schemas.microsoft.com/office/powerpoint/2010/main" val="3363251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445478"/>
            <a:ext cx="7886700" cy="1069366"/>
          </a:xfrm>
          <a:solidFill>
            <a:schemeClr val="accent1">
              <a:lumMod val="50000"/>
            </a:schemeClr>
          </a:solidFill>
        </p:spPr>
        <p:txBody>
          <a:bodyPr vert="horz" lIns="91440" tIns="45720" rIns="91440" bIns="45720" rtlCol="0" anchor="ctr">
            <a:normAutofit/>
          </a:bodyPr>
          <a:lstStyle/>
          <a:p>
            <a:pPr algn="ctr"/>
            <a:r>
              <a:rPr lang="en-US" sz="3200" dirty="0">
                <a:solidFill>
                  <a:schemeClr val="bg1"/>
                </a:solidFill>
              </a:rPr>
              <a:t>Forming and Executing Collaborative Projects</a:t>
            </a:r>
          </a:p>
        </p:txBody>
      </p:sp>
      <p:sp>
        <p:nvSpPr>
          <p:cNvPr id="3" name="Content Placeholder 2"/>
          <p:cNvSpPr>
            <a:spLocks noGrp="1"/>
          </p:cNvSpPr>
          <p:nvPr>
            <p:ph idx="1"/>
          </p:nvPr>
        </p:nvSpPr>
        <p:spPr/>
        <p:txBody>
          <a:bodyPr>
            <a:normAutofit/>
          </a:bodyPr>
          <a:lstStyle/>
          <a:p>
            <a:r>
              <a:rPr lang="en-US" sz="2400" dirty="0" smtClean="0"/>
              <a:t>NCMS has a well-honed, documented project management process in place</a:t>
            </a:r>
          </a:p>
          <a:p>
            <a:r>
              <a:rPr lang="en-US" sz="2400" dirty="0" smtClean="0"/>
              <a:t>Fully supporting contract and accounting staff</a:t>
            </a:r>
          </a:p>
          <a:p>
            <a:r>
              <a:rPr lang="en-US" sz="2400" dirty="0" smtClean="0"/>
              <a:t>Well-qualified, experienced PMs; 270 combined years in manufacturing; 70 years working with DoD sustainment community; 50+ years in project management</a:t>
            </a:r>
          </a:p>
          <a:p>
            <a:r>
              <a:rPr lang="en-US" sz="2400" dirty="0"/>
              <a:t>Streamlined business process; 45 days from cradle to </a:t>
            </a:r>
            <a:r>
              <a:rPr lang="en-US" sz="2400" dirty="0" smtClean="0"/>
              <a:t>execution</a:t>
            </a:r>
          </a:p>
          <a:p>
            <a:r>
              <a:rPr lang="en-US" sz="2400" dirty="0" smtClean="0"/>
              <a:t>Consecutive Cooperative Agreements </a:t>
            </a:r>
            <a:r>
              <a:rPr lang="en-US" sz="2400" dirty="0"/>
              <a:t>between DoD and </a:t>
            </a:r>
            <a:r>
              <a:rPr lang="en-US" sz="2400" dirty="0" smtClean="0"/>
              <a:t>NCMS for over 17 years</a:t>
            </a:r>
            <a:endParaRPr lang="en-US" sz="2400" dirty="0"/>
          </a:p>
          <a:p>
            <a:pPr marL="0" indent="0">
              <a:buNone/>
            </a:pPr>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26A75DB-431C-444C-B4A0-C6A57E7FDDCC}" type="slidenum">
              <a:rPr lang="en-US" smtClean="0"/>
              <a:t>8</a:t>
            </a:fld>
            <a:endParaRPr lang="en-US"/>
          </a:p>
        </p:txBody>
      </p:sp>
    </p:spTree>
    <p:extLst>
      <p:ext uri="{BB962C8B-B14F-4D97-AF65-F5344CB8AC3E}">
        <p14:creationId xmlns:p14="http://schemas.microsoft.com/office/powerpoint/2010/main" val="13894660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50000"/>
            </a:schemeClr>
          </a:solidFill>
        </p:spPr>
        <p:txBody>
          <a:bodyPr vert="horz" lIns="91440" tIns="45720" rIns="91440" bIns="45720" rtlCol="0" anchor="ctr">
            <a:normAutofit/>
          </a:bodyPr>
          <a:lstStyle/>
          <a:p>
            <a:pPr algn="ctr"/>
            <a:r>
              <a:rPr lang="en-US" sz="3200" dirty="0">
                <a:solidFill>
                  <a:schemeClr val="bg1"/>
                </a:solidFill>
              </a:rPr>
              <a:t>NCMS/CTMA Sub-Awardee</a:t>
            </a:r>
            <a:br>
              <a:rPr lang="en-US" sz="3200" dirty="0">
                <a:solidFill>
                  <a:schemeClr val="bg1"/>
                </a:solidFill>
              </a:rPr>
            </a:br>
            <a:r>
              <a:rPr lang="en-US" sz="3200" dirty="0">
                <a:solidFill>
                  <a:schemeClr val="bg1"/>
                </a:solidFill>
              </a:rPr>
              <a:t>Selection Process</a:t>
            </a:r>
          </a:p>
        </p:txBody>
      </p:sp>
      <p:sp>
        <p:nvSpPr>
          <p:cNvPr id="3" name="Content Placeholder 2"/>
          <p:cNvSpPr>
            <a:spLocks noGrp="1"/>
          </p:cNvSpPr>
          <p:nvPr>
            <p:ph idx="1"/>
          </p:nvPr>
        </p:nvSpPr>
        <p:spPr>
          <a:xfrm>
            <a:off x="628650" y="1825625"/>
            <a:ext cx="7886700" cy="4822310"/>
          </a:xfrm>
        </p:spPr>
        <p:txBody>
          <a:bodyPr>
            <a:normAutofit fontScale="85000" lnSpcReduction="10000"/>
          </a:bodyPr>
          <a:lstStyle/>
          <a:p>
            <a:pPr>
              <a:lnSpc>
                <a:spcPct val="100000"/>
              </a:lnSpc>
            </a:pPr>
            <a:r>
              <a:rPr lang="en-US" dirty="0" smtClean="0"/>
              <a:t>Documented, rigorous process to select best-value Technology Providers/Sub-Awardees for each project</a:t>
            </a:r>
          </a:p>
          <a:p>
            <a:pPr>
              <a:lnSpc>
                <a:spcPct val="100000"/>
              </a:lnSpc>
            </a:pPr>
            <a:r>
              <a:rPr lang="en-US" dirty="0" smtClean="0"/>
              <a:t>Evaluations use</a:t>
            </a:r>
            <a:r>
              <a:rPr lang="en-US" dirty="0"/>
              <a:t> </a:t>
            </a:r>
            <a:r>
              <a:rPr lang="en-US" dirty="0" smtClean="0"/>
              <a:t>weighted, pertinent criteria that best satisfy project objectives</a:t>
            </a:r>
          </a:p>
          <a:p>
            <a:pPr>
              <a:lnSpc>
                <a:spcPct val="100000"/>
              </a:lnSpc>
            </a:pPr>
            <a:r>
              <a:rPr lang="en-US" dirty="0" smtClean="0"/>
              <a:t>Based on </a:t>
            </a:r>
            <a:r>
              <a:rPr lang="en-US" dirty="0" err="1" smtClean="0"/>
              <a:t>DoD</a:t>
            </a:r>
            <a:r>
              <a:rPr lang="en-US" dirty="0" smtClean="0"/>
              <a:t> Source Selection and 501c(3) Procedures</a:t>
            </a:r>
          </a:p>
          <a:p>
            <a:pPr>
              <a:lnSpc>
                <a:spcPct val="100000"/>
              </a:lnSpc>
            </a:pPr>
            <a:r>
              <a:rPr lang="en-US" dirty="0" smtClean="0"/>
              <a:t>DCAA-approved accounting and procurement system</a:t>
            </a:r>
          </a:p>
          <a:p>
            <a:pPr>
              <a:lnSpc>
                <a:spcPct val="100000"/>
              </a:lnSpc>
            </a:pPr>
            <a:r>
              <a:rPr lang="en-US" dirty="0" smtClean="0"/>
              <a:t>Well respected procedures protecting Sub-Awarded IP rights </a:t>
            </a:r>
          </a:p>
          <a:p>
            <a:pPr>
              <a:lnSpc>
                <a:spcPct val="100000"/>
              </a:lnSpc>
            </a:pPr>
            <a:r>
              <a:rPr lang="en-US" dirty="0" smtClean="0"/>
              <a:t>Ability to outreach to perspective Technology Providers through NCMS extensive cross-industry network (5,000+)</a:t>
            </a:r>
          </a:p>
          <a:p>
            <a:pPr>
              <a:lnSpc>
                <a:spcPct val="100000"/>
              </a:lnSpc>
            </a:pPr>
            <a:r>
              <a:rPr lang="en-US" dirty="0" smtClean="0"/>
              <a:t>Established process to get selected Sub-Awardees on contract (Cooperative Agreement) rapidly</a:t>
            </a:r>
          </a:p>
          <a:p>
            <a:pPr marL="0" indent="0">
              <a:buNone/>
            </a:pPr>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26A75DB-431C-444C-B4A0-C6A57E7FDDCC}" type="slidenum">
              <a:rPr lang="en-US" smtClean="0"/>
              <a:t>9</a:t>
            </a:fld>
            <a:endParaRPr lang="en-US"/>
          </a:p>
        </p:txBody>
      </p:sp>
    </p:spTree>
    <p:extLst>
      <p:ext uri="{BB962C8B-B14F-4D97-AF65-F5344CB8AC3E}">
        <p14:creationId xmlns:p14="http://schemas.microsoft.com/office/powerpoint/2010/main" val="1606362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33C3397119B54BA9951E0F686167AC" ma:contentTypeVersion="4" ma:contentTypeDescription="Create a new document." ma:contentTypeScope="" ma:versionID="d17fcef83f73b779ea041ce2d4d9ab9a">
  <xsd:schema xmlns:xsd="http://www.w3.org/2001/XMLSchema" xmlns:xs="http://www.w3.org/2001/XMLSchema" xmlns:p="http://schemas.microsoft.com/office/2006/metadata/properties" xmlns:ns2="66ff65ea-bfd1-4a55-82f2-2eabee1bfc02" xmlns:ns3="d750b313-b9d7-48af-a159-deecd3da1cd7" targetNamespace="http://schemas.microsoft.com/office/2006/metadata/properties" ma:root="true" ma:fieldsID="f61acdd22c278d4bd4d4cad41327e090" ns2:_="" ns3:_="">
    <xsd:import namespace="66ff65ea-bfd1-4a55-82f2-2eabee1bfc02"/>
    <xsd:import namespace="d750b313-b9d7-48af-a159-deecd3da1cd7"/>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f65ea-bfd1-4a55-82f2-2eabee1bfc0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50b313-b9d7-48af-a159-deecd3da1cd7"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03DC8F-29E0-4B25-9D38-14D0B2156688}">
  <ds:schemaRefs>
    <ds:schemaRef ds:uri="http://schemas.microsoft.com/office/2006/documentManagement/types"/>
    <ds:schemaRef ds:uri="http://purl.org/dc/elements/1.1/"/>
    <ds:schemaRef ds:uri="http://www.w3.org/XML/1998/namespace"/>
    <ds:schemaRef ds:uri="http://schemas.microsoft.com/office/2006/metadata/properties"/>
    <ds:schemaRef ds:uri="http://schemas.openxmlformats.org/package/2006/metadata/core-properties"/>
    <ds:schemaRef ds:uri="4cfcc196-8113-46ad-83a7-44886d403c20"/>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3AEA534D-AA40-41F4-961B-6BED42958C71}"/>
</file>

<file path=customXml/itemProps3.xml><?xml version="1.0" encoding="utf-8"?>
<ds:datastoreItem xmlns:ds="http://schemas.openxmlformats.org/officeDocument/2006/customXml" ds:itemID="{C8DD574E-4085-4AF2-BBFD-521786E5A2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1630</TotalTime>
  <Words>1387</Words>
  <Application>Microsoft Office PowerPoint</Application>
  <PresentationFormat>On-screen Show (4:3)</PresentationFormat>
  <Paragraphs>231</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Wingdings</vt:lpstr>
      <vt:lpstr>Office Theme</vt:lpstr>
      <vt:lpstr>PowerPoint Presentation</vt:lpstr>
      <vt:lpstr>PowerPoint Presentation</vt:lpstr>
      <vt:lpstr>CTMA Overview Developing and Transitioning Technology to DoD Maintenance Activities Since 1998</vt:lpstr>
      <vt:lpstr>NCMS/CTMA Track Record</vt:lpstr>
      <vt:lpstr>RARE -- Rapid Access to Readiness Essential Parts through Additive Manufacturing</vt:lpstr>
      <vt:lpstr>MBE -- Model Based Enterprise</vt:lpstr>
      <vt:lpstr>PowerPoint Presentation</vt:lpstr>
      <vt:lpstr>Forming and Executing Collaborative Projects</vt:lpstr>
      <vt:lpstr>NCMS/CTMA Sub-Awardee Selection Process</vt:lpstr>
      <vt:lpstr>AMMO Concept</vt:lpstr>
      <vt:lpstr>AMMO Fast Track Proposal Action Plan New Parts</vt:lpstr>
      <vt:lpstr>AMMO Fast Track Proposal Action Plan Repair Processes</vt:lpstr>
      <vt:lpstr>AMMO Additional Initiatives </vt:lpstr>
      <vt:lpstr>Takeaways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Chenevert, Bill</dc:creator>
  <cp:lastModifiedBy>Lilu, Debra</cp:lastModifiedBy>
  <cp:revision>120</cp:revision>
  <cp:lastPrinted>2014-12-22T13:19:44Z</cp:lastPrinted>
  <dcterms:created xsi:type="dcterms:W3CDTF">2014-12-18T12:53:50Z</dcterms:created>
  <dcterms:modified xsi:type="dcterms:W3CDTF">2015-01-30T19:13:10Z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0x0101004033C3397119B54BA9951E0F686167AC</vt:lpwstr>
  </property>
</Properties>
</file>